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3" r:id="rId7"/>
    <p:sldId id="295" r:id="rId8"/>
    <p:sldId id="264" r:id="rId9"/>
    <p:sldId id="296" r:id="rId10"/>
    <p:sldId id="265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13" r:id="rId20"/>
    <p:sldId id="305" r:id="rId21"/>
    <p:sldId id="307" r:id="rId22"/>
    <p:sldId id="314" r:id="rId23"/>
    <p:sldId id="308" r:id="rId24"/>
    <p:sldId id="309" r:id="rId25"/>
    <p:sldId id="315" r:id="rId26"/>
    <p:sldId id="310" r:id="rId27"/>
    <p:sldId id="311" r:id="rId28"/>
    <p:sldId id="312" r:id="rId29"/>
    <p:sldId id="316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tamaran" panose="020B0604020202020204" charset="0"/>
      <p:regular r:id="rId36"/>
      <p:bold r:id="rId37"/>
    </p:embeddedFont>
    <p:embeddedFont>
      <p:font typeface="Catamaran Thin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778BD7-CB1E-45C7-9444-F9178D188997}">
  <a:tblStyle styleId="{31778BD7-CB1E-45C7-9444-F9178D188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729D15-B007-41AA-B28D-3FF0FDEF81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877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3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326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84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380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919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80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655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7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68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948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05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415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01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332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143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809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708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11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8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07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241875" y="1933200"/>
            <a:ext cx="6660300" cy="24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3000"/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▸"/>
              <a:defRPr sz="3000"/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18" y="260336"/>
            <a:ext cx="9143345" cy="1231682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3534626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5827377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EVALUACION PROCESUAL HITO 2</a:t>
            </a:r>
            <a:endParaRPr dirty="0"/>
          </a:p>
        </p:txBody>
      </p:sp>
      <p:sp>
        <p:nvSpPr>
          <p:cNvPr id="2" name="Google Shape;658;p12">
            <a:extLst>
              <a:ext uri="{FF2B5EF4-FFF2-40B4-BE49-F238E27FC236}">
                <a16:creationId xmlns:a16="http://schemas.microsoft.com/office/drawing/2014/main" id="{02B40A12-8D45-5617-0B42-0880DD0C402B}"/>
              </a:ext>
            </a:extLst>
          </p:cNvPr>
          <p:cNvSpPr txBox="1">
            <a:spLocks/>
          </p:cNvSpPr>
          <p:nvPr/>
        </p:nvSpPr>
        <p:spPr>
          <a:xfrm>
            <a:off x="258900" y="4442399"/>
            <a:ext cx="3809100" cy="4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2800" dirty="0"/>
              <a:t>ESTRUCTRA DE DATOS</a:t>
            </a:r>
          </a:p>
        </p:txBody>
      </p:sp>
      <p:sp>
        <p:nvSpPr>
          <p:cNvPr id="3" name="Google Shape;658;p12">
            <a:extLst>
              <a:ext uri="{FF2B5EF4-FFF2-40B4-BE49-F238E27FC236}">
                <a16:creationId xmlns:a16="http://schemas.microsoft.com/office/drawing/2014/main" id="{5CC52AC5-0C0B-042F-F4B3-5441DA6C7615}"/>
              </a:ext>
            </a:extLst>
          </p:cNvPr>
          <p:cNvSpPr txBox="1">
            <a:spLocks/>
          </p:cNvSpPr>
          <p:nvPr/>
        </p:nvSpPr>
        <p:spPr>
          <a:xfrm>
            <a:off x="5192100" y="4442398"/>
            <a:ext cx="3809100" cy="4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2800" dirty="0"/>
              <a:t>NILBER MAYTA CUNO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91450" y="662836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b="1" dirty="0"/>
              <a:t>5. ¿Qué es Abstracción y muestre un ejemplo?</a:t>
            </a:r>
            <a:r>
              <a:rPr lang="es-BO" sz="3200" b="1" dirty="0"/>
              <a:t> 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900800" y="1216800"/>
            <a:ext cx="5342400" cy="12983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spcAft>
                <a:spcPts val="800"/>
              </a:spcAft>
              <a:buNone/>
            </a:pPr>
            <a:r>
              <a:rPr lang="es-MX" sz="2000" dirty="0"/>
              <a:t>Es una manera de abstraer mediante una clase una entidad del mundo real.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sz="1800"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3EB88B-37F5-E0D9-D7A5-730E4D291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703" y="2053764"/>
            <a:ext cx="5235394" cy="22023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241850" y="644604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6. ¿Que es Herencia y muestre un ejemplo?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900800" y="1216800"/>
            <a:ext cx="5342400" cy="12983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spcAft>
                <a:spcPts val="800"/>
              </a:spcAft>
              <a:buNone/>
            </a:pPr>
            <a:r>
              <a:rPr lang="es-MX" sz="2000" dirty="0"/>
              <a:t>Es la capacidad de compartir código a otras instancias ahorrando trabajo. 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sz="1800"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1843B8-DBB1-33FE-B1E8-7040D9740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25" y="1990204"/>
            <a:ext cx="3637875" cy="27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0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61323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b="1" dirty="0"/>
              <a:t>7. ¿Qué es Polimorfismo y muestre un ejemplo?</a:t>
            </a:r>
            <a:r>
              <a:rPr lang="es-BO" sz="3200" b="1" dirty="0"/>
              <a:t> 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900800" y="1216800"/>
            <a:ext cx="5342400" cy="12983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/>
              <a:t>Tenemos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polimorfismo</a:t>
            </a:r>
            <a:r>
              <a:rPr lang="en-US" sz="1800" dirty="0"/>
              <a:t> a un </a:t>
            </a:r>
            <a:r>
              <a:rPr lang="en-US" sz="1800" dirty="0" err="1"/>
              <a:t>derivado</a:t>
            </a:r>
            <a:r>
              <a:rPr lang="en-US" sz="1800" dirty="0"/>
              <a:t> de la </a:t>
            </a:r>
            <a:r>
              <a:rPr lang="en-US" sz="1800" dirty="0" err="1"/>
              <a:t>herncia</a:t>
            </a:r>
            <a:r>
              <a:rPr lang="en-US" sz="1800" dirty="0"/>
              <a:t> que al </a:t>
            </a:r>
            <a:r>
              <a:rPr lang="en-US" sz="1800" dirty="0" err="1"/>
              <a:t>igual</a:t>
            </a:r>
            <a:r>
              <a:rPr lang="en-US" sz="1800" dirty="0"/>
              <a:t> que la </a:t>
            </a:r>
            <a:r>
              <a:rPr lang="en-US" sz="1800" dirty="0" err="1"/>
              <a:t>la</a:t>
            </a:r>
            <a:r>
              <a:rPr lang="en-US" sz="1800" dirty="0"/>
              <a:t> </a:t>
            </a:r>
            <a:r>
              <a:rPr lang="en-US" sz="1800" dirty="0" err="1"/>
              <a:t>herncia</a:t>
            </a:r>
            <a:r>
              <a:rPr lang="en-US" sz="1800" dirty="0"/>
              <a:t> </a:t>
            </a:r>
            <a:r>
              <a:rPr lang="en-US" sz="1800" dirty="0" err="1"/>
              <a:t>nos</a:t>
            </a:r>
            <a:r>
              <a:rPr lang="en-US" sz="1800" dirty="0"/>
              <a:t> </a:t>
            </a:r>
            <a:r>
              <a:rPr lang="en-US" sz="1800" dirty="0" err="1"/>
              <a:t>ayudara</a:t>
            </a:r>
            <a:r>
              <a:rPr lang="en-US" sz="1800" dirty="0"/>
              <a:t> a </a:t>
            </a:r>
            <a:r>
              <a:rPr lang="en-US" sz="1800" dirty="0" err="1"/>
              <a:t>poder</a:t>
            </a:r>
            <a:r>
              <a:rPr lang="en-US" sz="1800" dirty="0"/>
              <a:t> </a:t>
            </a:r>
            <a:r>
              <a:rPr lang="en-US" sz="1800" dirty="0" err="1"/>
              <a:t>reutilizar</a:t>
            </a:r>
            <a:r>
              <a:rPr lang="en-US" sz="1800" dirty="0"/>
              <a:t> </a:t>
            </a:r>
            <a:r>
              <a:rPr lang="en-US" sz="1800" dirty="0" err="1"/>
              <a:t>codigo</a:t>
            </a:r>
            <a:r>
              <a:rPr lang="en-US" sz="1800" dirty="0"/>
              <a:t> </a:t>
            </a:r>
            <a:r>
              <a:rPr lang="en-US" sz="1800" dirty="0" err="1"/>
              <a:t>pero</a:t>
            </a:r>
            <a:r>
              <a:rPr lang="en-US" sz="1800" dirty="0"/>
              <a:t> </a:t>
            </a:r>
            <a:r>
              <a:rPr lang="en-US" sz="1800" dirty="0" err="1"/>
              <a:t>cambiando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cietos</a:t>
            </a:r>
            <a:r>
              <a:rPr lang="en-US" sz="1800" dirty="0"/>
              <a:t> </a:t>
            </a:r>
            <a:r>
              <a:rPr lang="en-US" sz="1800" dirty="0" err="1"/>
              <a:t>aspectos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C54088-B80A-1691-4F85-F18DDBF7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061" y="2450075"/>
            <a:ext cx="3810739" cy="24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b="1" dirty="0"/>
              <a:t>8. Que es un ARRAY?</a:t>
            </a:r>
            <a:r>
              <a:rPr lang="es-BO" sz="3200" b="1" dirty="0"/>
              <a:t> 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900800" y="1591200"/>
            <a:ext cx="5342400" cy="12983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La </a:t>
            </a:r>
            <a:r>
              <a:rPr lang="en-US" dirty="0" err="1"/>
              <a:t>definicion</a:t>
            </a:r>
            <a:r>
              <a:rPr lang="en-US" dirty="0"/>
              <a:t> de un array o </a:t>
            </a:r>
            <a:r>
              <a:rPr lang="en-US" dirty="0" err="1"/>
              <a:t>arreglo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varible</a:t>
            </a:r>
            <a:r>
              <a:rPr lang="en-US" dirty="0"/>
              <a:t> que </a:t>
            </a:r>
            <a:r>
              <a:rPr lang="en-US" dirty="0" err="1"/>
              <a:t>pobra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casillas</a:t>
            </a:r>
            <a:endParaRPr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69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9. ¿Qué son los paquetes en JAVA?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184250" y="1843200"/>
            <a:ext cx="6955200" cy="12983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MX" b="0" i="0" dirty="0">
                <a:solidFill>
                  <a:srgbClr val="E8EAED"/>
                </a:solidFill>
                <a:effectLst/>
                <a:latin typeface="Google Sans"/>
              </a:rPr>
              <a:t>Un </a:t>
            </a:r>
            <a:r>
              <a:rPr lang="es-MX" b="0" i="0" dirty="0">
                <a:solidFill>
                  <a:srgbClr val="E2EEFF"/>
                </a:solidFill>
                <a:effectLst/>
                <a:latin typeface="Google Sans"/>
              </a:rPr>
              <a:t>Paquete en Java</a:t>
            </a:r>
            <a:r>
              <a:rPr lang="es-MX" b="0" i="0" dirty="0">
                <a:solidFill>
                  <a:srgbClr val="E8EAED"/>
                </a:solidFill>
                <a:effectLst/>
                <a:latin typeface="Google Sans"/>
              </a:rPr>
              <a:t> es un contenedor de clases </a:t>
            </a:r>
            <a:r>
              <a:rPr lang="es-MX" b="0" i="0" dirty="0">
                <a:solidFill>
                  <a:srgbClr val="E2EEFF"/>
                </a:solidFill>
                <a:effectLst/>
                <a:latin typeface="Google Sans"/>
              </a:rPr>
              <a:t>que</a:t>
            </a:r>
            <a:r>
              <a:rPr lang="es-MX" b="0" i="0" dirty="0">
                <a:solidFill>
                  <a:srgbClr val="E8EAED"/>
                </a:solidFill>
                <a:effectLst/>
                <a:latin typeface="Google Sans"/>
              </a:rPr>
              <a:t> permite agrupar las distintas partes de un programa y </a:t>
            </a:r>
            <a:r>
              <a:rPr lang="es-MX" b="0" i="0" dirty="0">
                <a:solidFill>
                  <a:srgbClr val="E2EEFF"/>
                </a:solidFill>
                <a:effectLst/>
                <a:latin typeface="Google Sans"/>
              </a:rPr>
              <a:t>que</a:t>
            </a:r>
            <a:r>
              <a:rPr lang="es-MX" b="0" i="0" dirty="0">
                <a:solidFill>
                  <a:srgbClr val="E8EAED"/>
                </a:solidFill>
                <a:effectLst/>
                <a:latin typeface="Google Sans"/>
              </a:rPr>
              <a:t> por lo general tiene una funcionalidad y elementos comunes, definiendo la ubicación que tendrá</a:t>
            </a:r>
            <a:endParaRPr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61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6899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10.¿Cómo se define una clase </a:t>
            </a:r>
            <a:r>
              <a:rPr lang="es-MX" sz="3200" dirty="0" err="1"/>
              <a:t>main</a:t>
            </a:r>
            <a:r>
              <a:rPr lang="es-MX" sz="3200" dirty="0"/>
              <a:t> en JAVA y muestra un ejemplo?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094400" y="1389600"/>
            <a:ext cx="6955200" cy="12983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un archive main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ejecutable</a:t>
            </a:r>
            <a:r>
              <a:rPr lang="en-US" dirty="0"/>
              <a:t> se pone </a:t>
            </a:r>
            <a:r>
              <a:rPr lang="en-US" dirty="0" err="1"/>
              <a:t>elsiguiente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7DDDA2-ED22-7E1D-B220-29370F09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87" y="2751750"/>
            <a:ext cx="4781873" cy="14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1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PARTE PRACTICA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20948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11. Generar la clase Provincia.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090650" y="1144800"/>
            <a:ext cx="1191750" cy="3963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BO" dirty="0"/>
              <a:t>○ Diseño</a:t>
            </a:r>
            <a:endParaRPr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876C65-61BD-2352-48A7-CA39C13A29A8}"/>
              </a:ext>
            </a:extLst>
          </p:cNvPr>
          <p:cNvSpPr txBox="1"/>
          <p:nvPr/>
        </p:nvSpPr>
        <p:spPr>
          <a:xfrm>
            <a:off x="1184250" y="1788100"/>
            <a:ext cx="457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1800" dirty="0">
                <a:solidFill>
                  <a:schemeClr val="tx1"/>
                </a:solidFill>
              </a:rPr>
              <a:t>○ Crear una clase MAIN</a:t>
            </a:r>
          </a:p>
          <a:p>
            <a:r>
              <a:rPr lang="es-BO" sz="1800" dirty="0">
                <a:solidFill>
                  <a:schemeClr val="tx1"/>
                </a:solidFill>
              </a:rPr>
              <a:t>■ Crear todos los </a:t>
            </a:r>
            <a:r>
              <a:rPr lang="es-BO" sz="1800" dirty="0" err="1">
                <a:solidFill>
                  <a:schemeClr val="tx1"/>
                </a:solidFill>
              </a:rPr>
              <a:t>gets</a:t>
            </a:r>
            <a:r>
              <a:rPr lang="es-BO" sz="1800" dirty="0">
                <a:solidFill>
                  <a:schemeClr val="tx1"/>
                </a:solidFill>
              </a:rPr>
              <a:t> y sets de la clase.</a:t>
            </a:r>
          </a:p>
          <a:p>
            <a:r>
              <a:rPr lang="es-BO" sz="1800" dirty="0">
                <a:solidFill>
                  <a:schemeClr val="tx1"/>
                </a:solidFill>
              </a:rPr>
              <a:t>■ El constructor no recibe parámetros.</a:t>
            </a:r>
          </a:p>
          <a:p>
            <a:r>
              <a:rPr lang="es-BO" sz="1800" dirty="0">
                <a:solidFill>
                  <a:schemeClr val="tx1"/>
                </a:solidFill>
              </a:rPr>
              <a:t>■ Crear una instancia de la clase Provincia</a:t>
            </a:r>
          </a:p>
          <a:p>
            <a:r>
              <a:rPr lang="es-BO" sz="1800" dirty="0">
                <a:solidFill>
                  <a:schemeClr val="tx1"/>
                </a:solidFill>
              </a:rPr>
              <a:t>■ Mostrar los datos de una provincia</a:t>
            </a:r>
          </a:p>
        </p:txBody>
      </p:sp>
    </p:spTree>
    <p:extLst>
      <p:ext uri="{BB962C8B-B14F-4D97-AF65-F5344CB8AC3E}">
        <p14:creationId xmlns:p14="http://schemas.microsoft.com/office/powerpoint/2010/main" val="3346723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11. Generar la clase Provincia.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090650" y="1144800"/>
            <a:ext cx="1191750" cy="3963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BO" dirty="0"/>
              <a:t>○ Diseño</a:t>
            </a:r>
            <a:endParaRPr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DD1D07-7437-AE73-EC1E-BDA943312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44" y="1629879"/>
            <a:ext cx="2842506" cy="25605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BACE72-CD87-9E6D-07F8-28E4B77BD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400" y="1629879"/>
            <a:ext cx="3174456" cy="25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11. Generar la clase Provincia.</a:t>
            </a:r>
            <a:endParaRPr sz="3200"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7D0891-6B4C-AFF8-FC92-33437A81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153" y="1083472"/>
            <a:ext cx="2811694" cy="38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PARTE TEORICA</a:t>
            </a:r>
            <a:endParaRPr sz="6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12.Generar la clase Departamento.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090650" y="1144800"/>
            <a:ext cx="1191750" cy="3963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BO" dirty="0"/>
              <a:t>○ Diseño</a:t>
            </a:r>
            <a:endParaRPr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2D1069-93D6-4A89-763E-2C6F11871ACE}"/>
              </a:ext>
            </a:extLst>
          </p:cNvPr>
          <p:cNvSpPr txBox="1"/>
          <p:nvPr/>
        </p:nvSpPr>
        <p:spPr>
          <a:xfrm>
            <a:off x="1090650" y="1551477"/>
            <a:ext cx="4575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1800" dirty="0">
                <a:solidFill>
                  <a:schemeClr val="tx1"/>
                </a:solidFill>
              </a:rPr>
              <a:t>○ Crear una clase MAIN (Utilizar el MAIN del anterior ejercicio)</a:t>
            </a:r>
          </a:p>
          <a:p>
            <a:r>
              <a:rPr lang="es-BO" sz="1800" dirty="0">
                <a:solidFill>
                  <a:schemeClr val="tx1"/>
                </a:solidFill>
              </a:rPr>
              <a:t>■ Crear todos los </a:t>
            </a:r>
            <a:r>
              <a:rPr lang="es-BO" sz="1800" dirty="0" err="1">
                <a:solidFill>
                  <a:schemeClr val="tx1"/>
                </a:solidFill>
              </a:rPr>
              <a:t>gets</a:t>
            </a:r>
            <a:r>
              <a:rPr lang="es-BO" sz="1800" dirty="0">
                <a:solidFill>
                  <a:schemeClr val="tx1"/>
                </a:solidFill>
              </a:rPr>
              <a:t> y sets de la clase.</a:t>
            </a:r>
          </a:p>
          <a:p>
            <a:r>
              <a:rPr lang="es-BO" sz="1800" dirty="0">
                <a:solidFill>
                  <a:schemeClr val="tx1"/>
                </a:solidFill>
              </a:rPr>
              <a:t>■ El constructor no recibe parámetros.</a:t>
            </a:r>
          </a:p>
          <a:p>
            <a:r>
              <a:rPr lang="es-BO" sz="1800" dirty="0">
                <a:solidFill>
                  <a:schemeClr val="tx1"/>
                </a:solidFill>
              </a:rPr>
              <a:t>■ Crear una instancia de la clase Departamento.</a:t>
            </a:r>
          </a:p>
          <a:p>
            <a:r>
              <a:rPr lang="es-BO" sz="1800" dirty="0">
                <a:solidFill>
                  <a:schemeClr val="tx1"/>
                </a:solidFill>
              </a:rPr>
              <a:t>■ Omitir el método </a:t>
            </a:r>
            <a:r>
              <a:rPr lang="es-BO" sz="1800" dirty="0" err="1">
                <a:solidFill>
                  <a:schemeClr val="tx1"/>
                </a:solidFill>
              </a:rPr>
              <a:t>agregaNuevaProvincia</a:t>
            </a:r>
            <a:r>
              <a:rPr lang="es-BO" sz="1800" dirty="0">
                <a:solidFill>
                  <a:schemeClr val="tx1"/>
                </a:solidFill>
              </a:rPr>
              <a:t>()</a:t>
            </a:r>
          </a:p>
          <a:p>
            <a:r>
              <a:rPr lang="es-BO" sz="1800" dirty="0">
                <a:solidFill>
                  <a:schemeClr val="tx1"/>
                </a:solidFill>
              </a:rPr>
              <a:t>■ Mostrar los datos de los departamentos.</a:t>
            </a:r>
          </a:p>
        </p:txBody>
      </p:sp>
    </p:spTree>
    <p:extLst>
      <p:ext uri="{BB962C8B-B14F-4D97-AF65-F5344CB8AC3E}">
        <p14:creationId xmlns:p14="http://schemas.microsoft.com/office/powerpoint/2010/main" val="373642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12.Generar la clase Departamento.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090650" y="1144800"/>
            <a:ext cx="1191750" cy="3963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BO" dirty="0"/>
              <a:t>○ Diseño</a:t>
            </a:r>
            <a:endParaRPr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0B2E0A-AB17-FE4F-1A97-C9F7CAFB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1541101"/>
            <a:ext cx="3214724" cy="30591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A97619-87A6-7662-DABC-65229F5B6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00" y="1547976"/>
            <a:ext cx="3844800" cy="301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12.Generar la clase Departamento.</a:t>
            </a:r>
            <a:endParaRPr sz="3200"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56B3DAC-3D35-5D8C-F85E-5D28D93D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56" y="1207475"/>
            <a:ext cx="3830944" cy="33285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1A89C8E-132B-EBD2-1F7D-C751A4C3C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44" y="1123406"/>
            <a:ext cx="3546900" cy="34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0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13.Generar la clase País.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090650" y="1144800"/>
            <a:ext cx="1191750" cy="3963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BO" dirty="0"/>
              <a:t>○ Diseño</a:t>
            </a:r>
            <a:endParaRPr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A62C6C-EBA7-8B1A-D67A-0CB3AD0D93E4}"/>
              </a:ext>
            </a:extLst>
          </p:cNvPr>
          <p:cNvSpPr txBox="1"/>
          <p:nvPr/>
        </p:nvSpPr>
        <p:spPr>
          <a:xfrm>
            <a:off x="1035000" y="1541101"/>
            <a:ext cx="6265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2000" dirty="0">
                <a:solidFill>
                  <a:schemeClr val="tx1"/>
                </a:solidFill>
              </a:rPr>
              <a:t>○ Crear una clase MAIN (Utilizar el MAIN del anterior ejercicio)</a:t>
            </a:r>
          </a:p>
          <a:p>
            <a:r>
              <a:rPr lang="es-BO" sz="2000" dirty="0">
                <a:solidFill>
                  <a:schemeClr val="tx1"/>
                </a:solidFill>
              </a:rPr>
              <a:t>■ Crear una instancia de la clase País</a:t>
            </a:r>
          </a:p>
          <a:p>
            <a:r>
              <a:rPr lang="es-BO" sz="2000" dirty="0">
                <a:solidFill>
                  <a:schemeClr val="tx1"/>
                </a:solidFill>
              </a:rPr>
              <a:t>■ El constructor no recibe parámetros.</a:t>
            </a:r>
          </a:p>
          <a:p>
            <a:r>
              <a:rPr lang="es-BO" sz="2000" dirty="0">
                <a:solidFill>
                  <a:schemeClr val="tx1"/>
                </a:solidFill>
              </a:rPr>
              <a:t>■ Crear una instancia de la clase Departamento.</a:t>
            </a:r>
          </a:p>
          <a:p>
            <a:r>
              <a:rPr lang="es-BO" sz="2000" dirty="0">
                <a:solidFill>
                  <a:schemeClr val="tx1"/>
                </a:solidFill>
              </a:rPr>
              <a:t>■ Omitir el método </a:t>
            </a:r>
            <a:r>
              <a:rPr lang="es-BO" sz="2000" dirty="0" err="1">
                <a:solidFill>
                  <a:schemeClr val="tx1"/>
                </a:solidFill>
              </a:rPr>
              <a:t>agregaNuevoDepartamento</a:t>
            </a:r>
            <a:r>
              <a:rPr lang="es-BO" sz="2000" dirty="0">
                <a:solidFill>
                  <a:schemeClr val="tx1"/>
                </a:solidFill>
              </a:rPr>
              <a:t>()</a:t>
            </a:r>
          </a:p>
          <a:p>
            <a:r>
              <a:rPr lang="es-BO" sz="2000" dirty="0">
                <a:solidFill>
                  <a:schemeClr val="tx1"/>
                </a:solidFill>
              </a:rPr>
              <a:t>■ Mostrar los datos del País.</a:t>
            </a:r>
          </a:p>
        </p:txBody>
      </p:sp>
    </p:spTree>
    <p:extLst>
      <p:ext uri="{BB962C8B-B14F-4D97-AF65-F5344CB8AC3E}">
        <p14:creationId xmlns:p14="http://schemas.microsoft.com/office/powerpoint/2010/main" val="264541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13.Generar la clase País.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090650" y="1144800"/>
            <a:ext cx="1191750" cy="3963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BO" dirty="0"/>
              <a:t>○ Diseño</a:t>
            </a:r>
            <a:endParaRPr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20E45B-870C-BE88-4402-97637852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50" y="1541101"/>
            <a:ext cx="3654150" cy="28534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B98673-2DD6-4CC4-3C8F-FFC80BDA4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989" y="1144800"/>
            <a:ext cx="3254022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5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13.Generar la clase País.</a:t>
            </a:r>
            <a:endParaRPr sz="3200"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A34A80-A7C7-43B7-30FE-4BF3BE34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90" y="1010299"/>
            <a:ext cx="3172317" cy="37683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750D10-0349-C8B0-5718-1A9ECDC4E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361" y="913451"/>
            <a:ext cx="3597998" cy="17078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F74693-1769-AC8C-25AF-DB2F12DEF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361" y="2692812"/>
            <a:ext cx="3469639" cy="20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8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241850" y="702798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14.Crear el diseño completo de las clases.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090650" y="1144800"/>
            <a:ext cx="1191750" cy="3963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BO" dirty="0"/>
              <a:t>○ Diseño</a:t>
            </a:r>
            <a:endParaRPr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3CDC9F-4DDB-F005-6165-E272E8C9958D}"/>
              </a:ext>
            </a:extLst>
          </p:cNvPr>
          <p:cNvSpPr txBox="1"/>
          <p:nvPr/>
        </p:nvSpPr>
        <p:spPr>
          <a:xfrm>
            <a:off x="1032075" y="1541101"/>
            <a:ext cx="76285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1800" dirty="0">
                <a:solidFill>
                  <a:schemeClr val="tx1"/>
                </a:solidFill>
              </a:rPr>
              <a:t>○ Crear todos </a:t>
            </a:r>
            <a:r>
              <a:rPr lang="es-BO" sz="1800" dirty="0" err="1">
                <a:solidFill>
                  <a:schemeClr val="tx1"/>
                </a:solidFill>
              </a:rPr>
              <a:t>gets</a:t>
            </a:r>
            <a:r>
              <a:rPr lang="es-BO" sz="1800" dirty="0">
                <a:solidFill>
                  <a:schemeClr val="tx1"/>
                </a:solidFill>
              </a:rPr>
              <a:t> y sets de cada clase.</a:t>
            </a:r>
          </a:p>
          <a:p>
            <a:r>
              <a:rPr lang="es-BO" sz="1800" dirty="0">
                <a:solidFill>
                  <a:schemeClr val="tx1"/>
                </a:solidFill>
              </a:rPr>
              <a:t>○ Implementar los métodos </a:t>
            </a:r>
            <a:r>
              <a:rPr lang="es-BO" sz="1800" dirty="0" err="1">
                <a:solidFill>
                  <a:schemeClr val="tx1"/>
                </a:solidFill>
              </a:rPr>
              <a:t>agregarNuevoDepartamento</a:t>
            </a:r>
            <a:r>
              <a:rPr lang="es-BO" sz="1800" dirty="0">
                <a:solidFill>
                  <a:schemeClr val="tx1"/>
                </a:solidFill>
              </a:rPr>
              <a:t>(),</a:t>
            </a:r>
          </a:p>
          <a:p>
            <a:r>
              <a:rPr lang="es-BO" sz="1800" dirty="0" err="1">
                <a:solidFill>
                  <a:schemeClr val="tx1"/>
                </a:solidFill>
              </a:rPr>
              <a:t>agregarNuevaProvincia</a:t>
            </a:r>
            <a:r>
              <a:rPr lang="es-BO" sz="1800" dirty="0">
                <a:solidFill>
                  <a:schemeClr val="tx1"/>
                </a:solidFill>
              </a:rPr>
              <a:t>(), es decir todos los métodos.</a:t>
            </a:r>
          </a:p>
          <a:p>
            <a:r>
              <a:rPr lang="es-BO" sz="1800" dirty="0">
                <a:solidFill>
                  <a:schemeClr val="tx1"/>
                </a:solidFill>
              </a:rPr>
              <a:t>○ El método </a:t>
            </a:r>
            <a:r>
              <a:rPr lang="es-BO" sz="1800" dirty="0" err="1">
                <a:solidFill>
                  <a:schemeClr val="tx1"/>
                </a:solidFill>
              </a:rPr>
              <a:t>agregarNuevoDepartamento</a:t>
            </a:r>
            <a:r>
              <a:rPr lang="es-BO" sz="1800" dirty="0">
                <a:solidFill>
                  <a:schemeClr val="tx1"/>
                </a:solidFill>
              </a:rPr>
              <a:t> permite ingresar un nuevo</a:t>
            </a:r>
          </a:p>
          <a:p>
            <a:r>
              <a:rPr lang="es-BO" sz="1800" dirty="0">
                <a:solidFill>
                  <a:schemeClr val="tx1"/>
                </a:solidFill>
              </a:rPr>
              <a:t>departamento a un país.</a:t>
            </a:r>
          </a:p>
          <a:p>
            <a:r>
              <a:rPr lang="es-BO" sz="1800" dirty="0">
                <a:solidFill>
                  <a:schemeClr val="tx1"/>
                </a:solidFill>
              </a:rPr>
              <a:t>○ El método </a:t>
            </a:r>
            <a:r>
              <a:rPr lang="es-BO" sz="1800" dirty="0" err="1">
                <a:solidFill>
                  <a:schemeClr val="tx1"/>
                </a:solidFill>
              </a:rPr>
              <a:t>agregarNuevaProvincia</a:t>
            </a:r>
            <a:r>
              <a:rPr lang="es-BO" sz="1800" dirty="0">
                <a:solidFill>
                  <a:schemeClr val="tx1"/>
                </a:solidFill>
              </a:rPr>
              <a:t> permite ingresar una nueva provincia a</a:t>
            </a:r>
          </a:p>
          <a:p>
            <a:r>
              <a:rPr lang="es-BO" sz="1800" dirty="0">
                <a:solidFill>
                  <a:schemeClr val="tx1"/>
                </a:solidFill>
              </a:rPr>
              <a:t>un departamento.</a:t>
            </a:r>
          </a:p>
          <a:p>
            <a:r>
              <a:rPr lang="es-BO" sz="1800" dirty="0">
                <a:solidFill>
                  <a:schemeClr val="tx1"/>
                </a:solidFill>
              </a:rPr>
              <a:t>○ La clase </a:t>
            </a:r>
            <a:r>
              <a:rPr lang="es-BO" sz="1800" dirty="0" err="1">
                <a:solidFill>
                  <a:schemeClr val="tx1"/>
                </a:solidFill>
              </a:rPr>
              <a:t>Main</a:t>
            </a:r>
            <a:r>
              <a:rPr lang="es-BO" sz="1800" dirty="0">
                <a:solidFill>
                  <a:schemeClr val="tx1"/>
                </a:solidFill>
              </a:rPr>
              <a:t> debe mostrar lo siguiente:</a:t>
            </a:r>
          </a:p>
          <a:p>
            <a:r>
              <a:rPr lang="es-BO" sz="1800" dirty="0">
                <a:solidFill>
                  <a:schemeClr val="tx1"/>
                </a:solidFill>
              </a:rPr>
              <a:t>■ Crear el PAÍS Bolivia</a:t>
            </a:r>
          </a:p>
          <a:p>
            <a:r>
              <a:rPr lang="es-BO" sz="1800" dirty="0">
                <a:solidFill>
                  <a:schemeClr val="tx1"/>
                </a:solidFill>
              </a:rPr>
              <a:t>■ Al país Bolivia agregarle 3 departamentos.</a:t>
            </a:r>
          </a:p>
          <a:p>
            <a:r>
              <a:rPr lang="es-BO" sz="1800" dirty="0">
                <a:solidFill>
                  <a:schemeClr val="tx1"/>
                </a:solidFill>
              </a:rPr>
              <a:t>■ Cada departamento deberá tener 2 provincias.</a:t>
            </a:r>
          </a:p>
        </p:txBody>
      </p:sp>
    </p:spTree>
    <p:extLst>
      <p:ext uri="{BB962C8B-B14F-4D97-AF65-F5344CB8AC3E}">
        <p14:creationId xmlns:p14="http://schemas.microsoft.com/office/powerpoint/2010/main" val="1672595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13.Generar la clase País.</a:t>
            </a:r>
            <a:endParaRPr sz="3200"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A4FE7B-3856-A93F-2400-FB57F0E5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91" y="1318201"/>
            <a:ext cx="8012209" cy="22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61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13.Generar la clase País.</a:t>
            </a:r>
            <a:endParaRPr sz="3200"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437630-4838-2AFA-7F86-92CDC7003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03" y="1104773"/>
            <a:ext cx="7300593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2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17151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3200" dirty="0"/>
              <a:t>13.Generar la clase País.</a:t>
            </a:r>
            <a:endParaRPr sz="3200"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7A682D-277A-8D7E-FE9E-CAD3D362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258" y="1210791"/>
            <a:ext cx="512108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8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6"/>
          <p:cNvSpPr txBox="1">
            <a:spLocks noGrp="1"/>
          </p:cNvSpPr>
          <p:nvPr>
            <p:ph type="body" idx="1"/>
          </p:nvPr>
        </p:nvSpPr>
        <p:spPr>
          <a:xfrm>
            <a:off x="1133875" y="1522800"/>
            <a:ext cx="6660300" cy="12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MX" sz="3200" b="1" i="1" dirty="0"/>
              <a:t>1. ¿A que se refiere cuando se habla de POO?</a:t>
            </a:r>
            <a:endParaRPr sz="3200" b="1" i="1" dirty="0"/>
          </a:p>
        </p:txBody>
      </p:sp>
      <p:sp>
        <p:nvSpPr>
          <p:cNvPr id="734" name="Google Shape;734;p1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740;p17">
            <a:extLst>
              <a:ext uri="{FF2B5EF4-FFF2-40B4-BE49-F238E27FC236}">
                <a16:creationId xmlns:a16="http://schemas.microsoft.com/office/drawing/2014/main" id="{0CE42961-F8F6-8432-CE67-DA1D4641CD07}"/>
              </a:ext>
            </a:extLst>
          </p:cNvPr>
          <p:cNvSpPr txBox="1">
            <a:spLocks/>
          </p:cNvSpPr>
          <p:nvPr/>
        </p:nvSpPr>
        <p:spPr>
          <a:xfrm>
            <a:off x="1133875" y="2571750"/>
            <a:ext cx="70086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▹"/>
              <a:defRPr sz="3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▸"/>
              <a:defRPr sz="3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■"/>
              <a:defRPr sz="3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3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3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■"/>
              <a:defRPr sz="3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3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3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Catamaran Thin"/>
              <a:buChar char="■"/>
              <a:defRPr sz="3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 algn="l">
              <a:buSzPts val="2400"/>
              <a:buNone/>
            </a:pPr>
            <a:r>
              <a:rPr lang="en-US" dirty="0"/>
              <a:t>La POO o </a:t>
            </a:r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es un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programacion</a:t>
            </a:r>
            <a:r>
              <a:rPr lang="en-US" dirty="0"/>
              <a:t> que se centra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del Sistema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objtos</a:t>
            </a:r>
            <a:r>
              <a:rPr lang="en-US" dirty="0"/>
              <a:t> </a:t>
            </a:r>
            <a:r>
              <a:rPr lang="en-US" dirty="0" err="1"/>
              <a:t>dividiendolos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OBJETOS</a:t>
            </a:r>
          </a:p>
        </p:txBody>
      </p:sp>
      <p:sp>
        <p:nvSpPr>
          <p:cNvPr id="740" name="Google Shape;740;p17"/>
          <p:cNvSpPr txBox="1">
            <a:spLocks noGrp="1"/>
          </p:cNvSpPr>
          <p:nvPr>
            <p:ph type="body" idx="1"/>
          </p:nvPr>
        </p:nvSpPr>
        <p:spPr>
          <a:xfrm>
            <a:off x="1364275" y="1146499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err="1"/>
              <a:t>Esta</a:t>
            </a:r>
            <a:r>
              <a:rPr lang="en-US" dirty="0"/>
              <a:t> es </a:t>
            </a:r>
            <a:r>
              <a:rPr lang="en-US" dirty="0" err="1"/>
              <a:t>muy</a:t>
            </a:r>
            <a:r>
              <a:rPr lang="en-US" dirty="0"/>
              <a:t> util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la </a:t>
            </a:r>
            <a:r>
              <a:rPr lang="en-US" dirty="0" err="1"/>
              <a:t>reutilizacion</a:t>
            </a:r>
            <a:r>
              <a:rPr lang="en-US" dirty="0"/>
              <a:t> de </a:t>
            </a:r>
            <a:r>
              <a:rPr lang="en-US" dirty="0" err="1"/>
              <a:t>codigo</a:t>
            </a:r>
            <a:r>
              <a:rPr lang="en-US" dirty="0"/>
              <a:t>. </a:t>
            </a:r>
            <a:r>
              <a:rPr lang="en-US" dirty="0" err="1"/>
              <a:t>Ademas</a:t>
            </a:r>
            <a:r>
              <a:rPr lang="en-US" dirty="0"/>
              <a:t> de que </a:t>
            </a:r>
            <a:r>
              <a:rPr lang="en-US" dirty="0" err="1"/>
              <a:t>interpretaremos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 un </a:t>
            </a:r>
            <a:r>
              <a:rPr lang="en-US" dirty="0" err="1"/>
              <a:t>objeto</a:t>
            </a:r>
            <a:r>
              <a:rPr lang="en-US" dirty="0"/>
              <a:t> con </a:t>
            </a:r>
            <a:r>
              <a:rPr lang="en-US" dirty="0" err="1"/>
              <a:t>identdad</a:t>
            </a:r>
            <a:r>
              <a:rPr lang="en-US" dirty="0"/>
              <a:t>, </a:t>
            </a:r>
            <a:r>
              <a:rPr lang="en-US" dirty="0" err="1"/>
              <a:t>estado</a:t>
            </a:r>
            <a:r>
              <a:rPr lang="en-US" dirty="0"/>
              <a:t>, </a:t>
            </a:r>
            <a:r>
              <a:rPr lang="en-US" dirty="0" err="1"/>
              <a:t>comportamiento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8" name="Picture 4" descr="GitHub - benedetto597/IS410-1500-Programacion-Orientada-a-Objetos">
            <a:extLst>
              <a:ext uri="{FF2B5EF4-FFF2-40B4-BE49-F238E27FC236}">
                <a16:creationId xmlns:a16="http://schemas.microsoft.com/office/drawing/2014/main" id="{BA5A3B42-9282-6CEF-E8C9-A4E58E685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25" y="2472799"/>
            <a:ext cx="3074400" cy="23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8"/>
          <p:cNvSpPr txBox="1">
            <a:spLocks noGrp="1"/>
          </p:cNvSpPr>
          <p:nvPr>
            <p:ph type="ctrTitle" idx="4294967295"/>
          </p:nvPr>
        </p:nvSpPr>
        <p:spPr>
          <a:xfrm>
            <a:off x="1052644" y="414523"/>
            <a:ext cx="6805800" cy="13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i="1" dirty="0"/>
              <a:t>2. ¿Cuáles son los 4 componentes que componen POO</a:t>
            </a:r>
            <a:r>
              <a:rPr lang="es-MX" sz="4800" i="1" dirty="0"/>
              <a:t>?</a:t>
            </a:r>
            <a:endParaRPr sz="4800" i="1" dirty="0"/>
          </a:p>
        </p:txBody>
      </p:sp>
      <p:sp>
        <p:nvSpPr>
          <p:cNvPr id="747" name="Google Shape;747;p18"/>
          <p:cNvSpPr txBox="1">
            <a:spLocks noGrp="1"/>
          </p:cNvSpPr>
          <p:nvPr>
            <p:ph type="subTitle" idx="4294967295"/>
          </p:nvPr>
        </p:nvSpPr>
        <p:spPr>
          <a:xfrm>
            <a:off x="2333016" y="2184643"/>
            <a:ext cx="4245056" cy="100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cuatro </a:t>
            </a:r>
            <a:r>
              <a:rPr lang="en-US" dirty="0" err="1"/>
              <a:t>pilares</a:t>
            </a:r>
            <a:r>
              <a:rPr lang="en-US" dirty="0"/>
              <a:t> de la POO son: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/>
              <a:t>Clases</a:t>
            </a:r>
            <a:r>
              <a:rPr lang="en-US" dirty="0"/>
              <a:t>, </a:t>
            </a:r>
            <a:r>
              <a:rPr lang="en-US" dirty="0" err="1"/>
              <a:t>Propiedades</a:t>
            </a:r>
            <a:r>
              <a:rPr lang="en-US" dirty="0"/>
              <a:t>, </a:t>
            </a:r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dirty="0" err="1"/>
              <a:t>Objetos</a:t>
            </a:r>
            <a:endParaRPr dirty="0"/>
          </a:p>
        </p:txBody>
      </p:sp>
      <p:sp>
        <p:nvSpPr>
          <p:cNvPr id="757" name="Google Shape;757;p18"/>
          <p:cNvSpPr/>
          <p:nvPr/>
        </p:nvSpPr>
        <p:spPr>
          <a:xfrm rot="2697373">
            <a:off x="8111642" y="2986775"/>
            <a:ext cx="419273" cy="4003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8"/>
          <p:cNvSpPr/>
          <p:nvPr/>
        </p:nvSpPr>
        <p:spPr>
          <a:xfrm>
            <a:off x="7600931" y="1915663"/>
            <a:ext cx="167923" cy="1604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9" name="Google Shape;759;p18"/>
          <p:cNvSpPr/>
          <p:nvPr/>
        </p:nvSpPr>
        <p:spPr>
          <a:xfrm rot="1279953">
            <a:off x="861304" y="1556255"/>
            <a:ext cx="167913" cy="1604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0" name="Google Shape;760;p1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9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Clases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b="1" dirty="0"/>
              <a:t>S</a:t>
            </a:r>
            <a:r>
              <a:rPr lang="en" b="1" dirty="0"/>
              <a:t>on un molde donde que tiene todas las caracteristicas donde podremos crear N objetos.</a:t>
            </a:r>
            <a:endParaRPr b="1" dirty="0"/>
          </a:p>
        </p:txBody>
      </p:sp>
      <p:sp>
        <p:nvSpPr>
          <p:cNvPr id="766" name="Google Shape;766;p19"/>
          <p:cNvSpPr txBox="1">
            <a:spLocks noGrp="1"/>
          </p:cNvSpPr>
          <p:nvPr>
            <p:ph type="title"/>
          </p:nvPr>
        </p:nvSpPr>
        <p:spPr>
          <a:xfrm>
            <a:off x="1241850" y="4766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Componentes</a:t>
            </a:r>
            <a:endParaRPr dirty="0"/>
          </a:p>
        </p:txBody>
      </p:sp>
      <p:sp>
        <p:nvSpPr>
          <p:cNvPr id="767" name="Google Shape;767;p19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b="1" dirty="0"/>
              <a:t>Propiedades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BO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b="1" dirty="0"/>
              <a:t>Son las propiedades de la clase que lo describen </a:t>
            </a:r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9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Metodos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Son las acciones que una clase puede realizar que va de la mano con las propiedades</a:t>
            </a:r>
          </a:p>
        </p:txBody>
      </p:sp>
      <p:sp>
        <p:nvSpPr>
          <p:cNvPr id="766" name="Google Shape;766;p19"/>
          <p:cNvSpPr txBox="1">
            <a:spLocks noGrp="1"/>
          </p:cNvSpPr>
          <p:nvPr>
            <p:ph type="title"/>
          </p:nvPr>
        </p:nvSpPr>
        <p:spPr>
          <a:xfrm>
            <a:off x="1241850" y="4766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Componentes</a:t>
            </a:r>
            <a:endParaRPr dirty="0"/>
          </a:p>
        </p:txBody>
      </p:sp>
      <p:sp>
        <p:nvSpPr>
          <p:cNvPr id="767" name="Google Shape;767;p19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b="1" dirty="0"/>
              <a:t>Objetos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BO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b="1" dirty="0"/>
              <a:t>Son los que tiene n propiedades y comportamientos, técnicamente son instancias de las clases.</a:t>
            </a:r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583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0"/>
          <p:cNvSpPr txBox="1">
            <a:spLocks noGrp="1"/>
          </p:cNvSpPr>
          <p:nvPr>
            <p:ph type="title"/>
          </p:nvPr>
        </p:nvSpPr>
        <p:spPr>
          <a:xfrm>
            <a:off x="1241850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3. ¿Cuáles son los pilares de POO?.</a:t>
            </a:r>
            <a:endParaRPr sz="3200" dirty="0"/>
          </a:p>
        </p:txBody>
      </p:sp>
      <p:sp>
        <p:nvSpPr>
          <p:cNvPr id="774" name="Google Shape;774;p20"/>
          <p:cNvSpPr txBox="1">
            <a:spLocks noGrp="1"/>
          </p:cNvSpPr>
          <p:nvPr>
            <p:ph type="body" idx="1"/>
          </p:nvPr>
        </p:nvSpPr>
        <p:spPr>
          <a:xfrm>
            <a:off x="1630674" y="1332199"/>
            <a:ext cx="5346126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Tenemos como pilares a la abstraccion, encapsulamiento, herncia y polimorfismo.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000" b="1" dirty="0"/>
              <a:t>S</a:t>
            </a:r>
            <a:r>
              <a:rPr lang="en" sz="2000" b="1" dirty="0"/>
              <a:t>in los cuales la programacion orientada a objetos no seria posible.</a:t>
            </a:r>
            <a:endParaRPr sz="2000" b="1" dirty="0"/>
          </a:p>
        </p:txBody>
      </p:sp>
      <p:sp>
        <p:nvSpPr>
          <p:cNvPr id="777" name="Google Shape;777;p2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1"/>
          <p:cNvSpPr txBox="1">
            <a:spLocks noGrp="1"/>
          </p:cNvSpPr>
          <p:nvPr>
            <p:ph type="title"/>
          </p:nvPr>
        </p:nvSpPr>
        <p:spPr>
          <a:xfrm>
            <a:off x="1184250" y="595135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MX" sz="2800" b="1" dirty="0"/>
              <a:t>4. ¿Qué es Encapsulamiento y muestre un ejemplo?</a:t>
            </a:r>
            <a:r>
              <a:rPr lang="es-BO" sz="2800" b="1" dirty="0"/>
              <a:t> </a:t>
            </a:r>
            <a:r>
              <a:rPr lang="es-BO" sz="3200" b="1" dirty="0"/>
              <a:t> </a:t>
            </a:r>
            <a:endParaRPr sz="3200" dirty="0"/>
          </a:p>
        </p:txBody>
      </p:sp>
      <p:sp>
        <p:nvSpPr>
          <p:cNvPr id="783" name="Google Shape;783;p21"/>
          <p:cNvSpPr txBox="1">
            <a:spLocks noGrp="1"/>
          </p:cNvSpPr>
          <p:nvPr>
            <p:ph type="body" idx="1"/>
          </p:nvPr>
        </p:nvSpPr>
        <p:spPr>
          <a:xfrm>
            <a:off x="1900800" y="1216800"/>
            <a:ext cx="5342400" cy="12983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spcAft>
                <a:spcPts val="800"/>
              </a:spcAft>
              <a:buNone/>
            </a:pPr>
            <a:r>
              <a:rPr lang="es-MX" sz="2000" dirty="0"/>
              <a:t>Es la función de poder almacenar datos dentro de los objetos y de darles una funcionalidad.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sz="1800" dirty="0"/>
          </a:p>
        </p:txBody>
      </p:sp>
      <p:sp>
        <p:nvSpPr>
          <p:cNvPr id="785" name="Google Shape;785;p2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2C4039-2E56-B15F-1B12-81BA5B754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84" y="2063830"/>
            <a:ext cx="4748031" cy="28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56505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Office PowerPoint</Application>
  <PresentationFormat>Presentación en pantalla (16:9)</PresentationFormat>
  <Paragraphs>117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Google Sans</vt:lpstr>
      <vt:lpstr>Catamaran Thin</vt:lpstr>
      <vt:lpstr>Arial</vt:lpstr>
      <vt:lpstr>Catamaran</vt:lpstr>
      <vt:lpstr>Calibri</vt:lpstr>
      <vt:lpstr>Hubert template</vt:lpstr>
      <vt:lpstr>EVALUACION PROCESUAL HITO 2</vt:lpstr>
      <vt:lpstr>PARTE TEORICA</vt:lpstr>
      <vt:lpstr>Presentación de PowerPoint</vt:lpstr>
      <vt:lpstr>OBJETOS</vt:lpstr>
      <vt:lpstr>2. ¿Cuáles son los 4 componentes que componen POO?</vt:lpstr>
      <vt:lpstr>Componentes</vt:lpstr>
      <vt:lpstr>Componentes</vt:lpstr>
      <vt:lpstr>3. ¿Cuáles son los pilares de POO?.</vt:lpstr>
      <vt:lpstr>4. ¿Qué es Encapsulamiento y muestre un ejemplo?  </vt:lpstr>
      <vt:lpstr>5. ¿Qué es Abstracción y muestre un ejemplo? </vt:lpstr>
      <vt:lpstr>6. ¿Que es Herencia y muestre un ejemplo?</vt:lpstr>
      <vt:lpstr>7. ¿Qué es Polimorfismo y muestre un ejemplo? </vt:lpstr>
      <vt:lpstr>8. Que es un ARRAY? </vt:lpstr>
      <vt:lpstr>9. ¿Qué son los paquetes en JAVA?</vt:lpstr>
      <vt:lpstr>10.¿Cómo se define una clase main en JAVA y muestra un ejemplo?</vt:lpstr>
      <vt:lpstr>PARTE PRACTICA</vt:lpstr>
      <vt:lpstr>11. Generar la clase Provincia.</vt:lpstr>
      <vt:lpstr>11. Generar la clase Provincia.</vt:lpstr>
      <vt:lpstr>11. Generar la clase Provincia.</vt:lpstr>
      <vt:lpstr>12.Generar la clase Departamento.</vt:lpstr>
      <vt:lpstr>12.Generar la clase Departamento.</vt:lpstr>
      <vt:lpstr>12.Generar la clase Departamento.</vt:lpstr>
      <vt:lpstr>13.Generar la clase País.</vt:lpstr>
      <vt:lpstr>13.Generar la clase País.</vt:lpstr>
      <vt:lpstr>13.Generar la clase País.</vt:lpstr>
      <vt:lpstr>14.Crear el diseño completo de las clases.</vt:lpstr>
      <vt:lpstr>13.Generar la clase País.</vt:lpstr>
      <vt:lpstr>13.Generar la clase País.</vt:lpstr>
      <vt:lpstr>13.Generar la clase País.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EVALUACION PROCESUAL HITO 2</dc:title>
  <dc:creator>Nilber Mayta Cuno</dc:creator>
  <cp:lastModifiedBy>Nilber Mayta Cuno</cp:lastModifiedBy>
  <cp:revision>1</cp:revision>
  <dcterms:modified xsi:type="dcterms:W3CDTF">2023-03-31T21:46:09Z</dcterms:modified>
</cp:coreProperties>
</file>