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3" r:id="rId6"/>
    <p:sldId id="296" r:id="rId7"/>
    <p:sldId id="297" r:id="rId8"/>
    <p:sldId id="298" r:id="rId9"/>
    <p:sldId id="299" r:id="rId10"/>
    <p:sldId id="300" r:id="rId11"/>
    <p:sldId id="259" r:id="rId12"/>
    <p:sldId id="261" r:id="rId13"/>
    <p:sldId id="264" r:id="rId14"/>
    <p:sldId id="301" r:id="rId15"/>
    <p:sldId id="302" r:id="rId16"/>
    <p:sldId id="303" r:id="rId17"/>
    <p:sldId id="265" r:id="rId18"/>
    <p:sldId id="304" r:id="rId19"/>
    <p:sldId id="305" r:id="rId20"/>
    <p:sldId id="306" r:id="rId21"/>
    <p:sldId id="307" r:id="rId22"/>
    <p:sldId id="308" r:id="rId23"/>
    <p:sldId id="309" r:id="rId24"/>
    <p:sldId id="279" r:id="rId25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7"/>
      <p:bold r:id="rId28"/>
    </p:embeddedFont>
    <p:embeddedFont>
      <p:font typeface="Merriweather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507B917-5CBB-46E4-9104-418F7725C6E9}">
          <p14:sldIdLst>
            <p14:sldId id="256"/>
            <p14:sldId id="257"/>
            <p14:sldId id="258"/>
            <p14:sldId id="260"/>
            <p14:sldId id="263"/>
            <p14:sldId id="296"/>
            <p14:sldId id="297"/>
            <p14:sldId id="298"/>
            <p14:sldId id="299"/>
            <p14:sldId id="300"/>
            <p14:sldId id="259"/>
            <p14:sldId id="261"/>
            <p14:sldId id="264"/>
            <p14:sldId id="301"/>
            <p14:sldId id="302"/>
            <p14:sldId id="303"/>
            <p14:sldId id="265"/>
            <p14:sldId id="304"/>
            <p14:sldId id="305"/>
            <p14:sldId id="306"/>
            <p14:sldId id="307"/>
            <p14:sldId id="308"/>
            <p14:sldId id="309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06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534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048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534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916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94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312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689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050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388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4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48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641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74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838694" y="1991850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Evaluacion</a:t>
            </a:r>
            <a:r>
              <a:rPr lang="en-US" dirty="0"/>
              <a:t> </a:t>
            </a:r>
            <a:r>
              <a:rPr lang="en-US" dirty="0" err="1"/>
              <a:t>procesual</a:t>
            </a:r>
            <a:r>
              <a:rPr lang="en-US" dirty="0"/>
              <a:t> </a:t>
            </a:r>
            <a:r>
              <a:rPr lang="en-US" dirty="0" err="1"/>
              <a:t>hito</a:t>
            </a:r>
            <a:r>
              <a:rPr lang="en-US" dirty="0"/>
              <a:t> 2</a:t>
            </a:r>
            <a:br>
              <a:rPr lang="en-US" dirty="0"/>
            </a:br>
            <a:r>
              <a:rPr lang="en-US" sz="2000" dirty="0"/>
              <a:t>base de </a:t>
            </a:r>
            <a:r>
              <a:rPr lang="en-US" sz="2000" dirty="0" err="1"/>
              <a:t>datos</a:t>
            </a:r>
            <a:r>
              <a:rPr lang="en-US" sz="2000" dirty="0"/>
              <a:t> I                                    </a:t>
            </a:r>
            <a:r>
              <a:rPr lang="en-US" sz="2000" dirty="0" err="1"/>
              <a:t>Estudiante</a:t>
            </a:r>
            <a:r>
              <a:rPr lang="en-US" sz="2000" dirty="0"/>
              <a:t>: Nilber Mayta Cuno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14"/>
          <p:cNvSpPr txBox="1"/>
          <p:nvPr/>
        </p:nvSpPr>
        <p:spPr>
          <a:xfrm>
            <a:off x="1780590" y="808710"/>
            <a:ext cx="5005972" cy="255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800" b="1" i="1" dirty="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10 ¿Cómo se elimina una tabla?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BO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Para eliminar una tabla se usa el comando “</a:t>
            </a:r>
            <a:r>
              <a:rPr lang="es-BO" sz="18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drop</a:t>
            </a:r>
            <a:r>
              <a:rPr lang="es-BO" sz="1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table (nombre de la tabla)”, la tabla se eliminara siempre y cuando no este relacionada con otra tabla.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D96866-537C-91CB-60B8-4FA6ED052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180" y="2664608"/>
            <a:ext cx="4450621" cy="63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900" y="1554769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Practica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 Crear el dise</a:t>
            </a:r>
            <a:r>
              <a:rPr lang="es-BO" dirty="0" err="1"/>
              <a:t>ño</a:t>
            </a:r>
            <a:r>
              <a:rPr lang="en-US" dirty="0"/>
              <a:t> para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universidad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284225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Universidad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dirty="0" err="1"/>
              <a:t>codigo_universidad</a:t>
            </a:r>
            <a:r>
              <a:rPr lang="en-US" sz="1400" dirty="0"/>
              <a:t> (integer , primary key)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dirty="0" err="1"/>
              <a:t>nombre</a:t>
            </a:r>
            <a:r>
              <a:rPr lang="en-US" sz="1400" dirty="0"/>
              <a:t>                          (varchar (40))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dirty="0" err="1"/>
              <a:t>cant_carreras</a:t>
            </a:r>
            <a:r>
              <a:rPr lang="en-US" sz="1400" dirty="0"/>
              <a:t>             (integer)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dirty="0" err="1"/>
              <a:t>cant_docentes</a:t>
            </a:r>
            <a:r>
              <a:rPr lang="en-US" sz="1400" dirty="0"/>
              <a:t>           (integer)    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dirty="0" err="1"/>
              <a:t>cant_estudiantes</a:t>
            </a:r>
            <a:r>
              <a:rPr lang="en-US" sz="1400" dirty="0"/>
              <a:t>      (integer)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dirty="0" err="1"/>
              <a:t>Eslogan</a:t>
            </a:r>
            <a:r>
              <a:rPr lang="en-US" sz="1400" dirty="0"/>
              <a:t>                          (varchar(20))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4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Relacion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ejercicio</a:t>
            </a:r>
            <a:r>
              <a:rPr lang="en-US" dirty="0"/>
              <a:t> anterior.</a:t>
            </a:r>
            <a:endParaRPr dirty="0"/>
          </a:p>
        </p:txBody>
      </p:sp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E4597F-2F46-65FF-5922-619A90842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912" y="1205925"/>
            <a:ext cx="5686176" cy="32976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89225CA8-0626-EA7E-3361-814AFBE66A20}"/>
              </a:ext>
            </a:extLst>
          </p:cNvPr>
          <p:cNvSpPr txBox="1">
            <a:spLocks/>
          </p:cNvSpPr>
          <p:nvPr/>
        </p:nvSpPr>
        <p:spPr>
          <a:xfrm>
            <a:off x="1131750" y="521656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13 Crear La tabla universidad en la base al </a:t>
            </a:r>
            <a:r>
              <a:rPr lang="es-MX" sz="2400" b="1" dirty="0" err="1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dise</a:t>
            </a:r>
            <a:r>
              <a:rPr lang="es-BO" sz="24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ñ</a:t>
            </a:r>
            <a:r>
              <a:rPr lang="en-US" sz="24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o anterior</a:t>
            </a:r>
            <a:endParaRPr lang="es-MX" sz="2400" b="1" dirty="0">
              <a:solidFill>
                <a:schemeClr val="accent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F9D8400-6F0B-822B-98DC-BA61B0D4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323" y="1109106"/>
            <a:ext cx="4317354" cy="269412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B83B66-FDF9-0CD0-1679-C3B01F38E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56" y="4034670"/>
            <a:ext cx="6411288" cy="2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7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8791F4-647F-B266-2FAE-E08D028A2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975" y="918640"/>
            <a:ext cx="5479200" cy="819900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14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regitros</a:t>
            </a:r>
            <a:r>
              <a:rPr lang="en-US" dirty="0"/>
              <a:t> a la 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creada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.</a:t>
            </a:r>
            <a:endParaRPr lang="es-B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2C42311-0399-D07C-7B85-5D35EE1F7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38" y="1738540"/>
            <a:ext cx="7201524" cy="13259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0853C2C-66F9-DE95-E521-62218569A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217" y="3132262"/>
            <a:ext cx="5593565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3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89225CA8-0626-EA7E-3361-814AFBE66A20}"/>
              </a:ext>
            </a:extLst>
          </p:cNvPr>
          <p:cNvSpPr txBox="1">
            <a:spLocks/>
          </p:cNvSpPr>
          <p:nvPr/>
        </p:nvSpPr>
        <p:spPr>
          <a:xfrm>
            <a:off x="688838" y="50736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15 Crear Las tablas y 2 registros para cada tabla para el siguiente modelo ER.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99EDBA6-60DA-695E-A523-535631B93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12" y="1090269"/>
            <a:ext cx="7003387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4C0FD634-BF67-45EF-1DDD-B2B3504ACD41}"/>
              </a:ext>
            </a:extLst>
          </p:cNvPr>
          <p:cNvSpPr txBox="1">
            <a:spLocks/>
          </p:cNvSpPr>
          <p:nvPr/>
        </p:nvSpPr>
        <p:spPr>
          <a:xfrm>
            <a:off x="688838" y="50736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Creando y usando la base de datos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7BD3DE-C8AA-005E-30C2-1A5DD5354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05" y="1168340"/>
            <a:ext cx="1905165" cy="426757"/>
          </a:xfrm>
          <a:prstGeom prst="rect">
            <a:avLst/>
          </a:prstGeom>
        </p:spPr>
      </p:pic>
      <p:sp>
        <p:nvSpPr>
          <p:cNvPr id="9" name="Google Shape;1927;p18">
            <a:extLst>
              <a:ext uri="{FF2B5EF4-FFF2-40B4-BE49-F238E27FC236}">
                <a16:creationId xmlns:a16="http://schemas.microsoft.com/office/drawing/2014/main" id="{0B97642B-F81E-878C-8913-4085A14BCFDE}"/>
              </a:ext>
            </a:extLst>
          </p:cNvPr>
          <p:cNvSpPr txBox="1">
            <a:spLocks/>
          </p:cNvSpPr>
          <p:nvPr/>
        </p:nvSpPr>
        <p:spPr>
          <a:xfrm>
            <a:off x="688838" y="138171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Creando tabla de clientes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2002838-BC80-ADF6-1A39-9D3434442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039" y="1964619"/>
            <a:ext cx="2248095" cy="10287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3F08712-790A-EA0B-F716-A51C7994B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194" y="3355786"/>
            <a:ext cx="2575783" cy="2057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4C0FD634-BF67-45EF-1DDD-B2B3504ACD41}"/>
              </a:ext>
            </a:extLst>
          </p:cNvPr>
          <p:cNvSpPr txBox="1">
            <a:spLocks/>
          </p:cNvSpPr>
          <p:nvPr/>
        </p:nvSpPr>
        <p:spPr>
          <a:xfrm>
            <a:off x="688838" y="50736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Creando la tabla de pedido</a:t>
            </a:r>
          </a:p>
        </p:txBody>
      </p:sp>
      <p:sp>
        <p:nvSpPr>
          <p:cNvPr id="9" name="Google Shape;1927;p18">
            <a:extLst>
              <a:ext uri="{FF2B5EF4-FFF2-40B4-BE49-F238E27FC236}">
                <a16:creationId xmlns:a16="http://schemas.microsoft.com/office/drawing/2014/main" id="{0B97642B-F81E-878C-8913-4085A14BCFDE}"/>
              </a:ext>
            </a:extLst>
          </p:cNvPr>
          <p:cNvSpPr txBox="1">
            <a:spLocks/>
          </p:cNvSpPr>
          <p:nvPr/>
        </p:nvSpPr>
        <p:spPr>
          <a:xfrm>
            <a:off x="622174" y="217752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Creando tabla de relación detalle del producto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6936D5-6D2B-30C6-CF59-94A98EAB6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178" y="1039840"/>
            <a:ext cx="2293819" cy="95258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027AD8E-2781-70A6-ECA4-51EEDCCC1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153" y="2127822"/>
            <a:ext cx="2560542" cy="2057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B0FCBEF-DB26-A97D-F3D0-6367C83D7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215" y="2743383"/>
            <a:ext cx="3741744" cy="102116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136A0B5-D26A-BE4B-B4DF-C31BD1779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6497" y="4086716"/>
            <a:ext cx="2286198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3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4C0FD634-BF67-45EF-1DDD-B2B3504ACD41}"/>
              </a:ext>
            </a:extLst>
          </p:cNvPr>
          <p:cNvSpPr txBox="1">
            <a:spLocks/>
          </p:cNvSpPr>
          <p:nvPr/>
        </p:nvSpPr>
        <p:spPr>
          <a:xfrm>
            <a:off x="688838" y="50736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Rellenado registros a la tabla clientes</a:t>
            </a:r>
          </a:p>
        </p:txBody>
      </p:sp>
      <p:sp>
        <p:nvSpPr>
          <p:cNvPr id="9" name="Google Shape;1927;p18">
            <a:extLst>
              <a:ext uri="{FF2B5EF4-FFF2-40B4-BE49-F238E27FC236}">
                <a16:creationId xmlns:a16="http://schemas.microsoft.com/office/drawing/2014/main" id="{0B97642B-F81E-878C-8913-4085A14BCFDE}"/>
              </a:ext>
            </a:extLst>
          </p:cNvPr>
          <p:cNvSpPr txBox="1">
            <a:spLocks/>
          </p:cNvSpPr>
          <p:nvPr/>
        </p:nvSpPr>
        <p:spPr>
          <a:xfrm>
            <a:off x="622174" y="23713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Rellenado registros a la tabla pedido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265153-0944-6915-6C9E-99DBD752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712" y="1931161"/>
            <a:ext cx="2636748" cy="53344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F3ACA97-5EC9-FB6E-065E-67B97549C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293" y="1125260"/>
            <a:ext cx="3932261" cy="63251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2DDCA17-AB65-C866-818E-EBD5AEAF3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3100" y="3611061"/>
            <a:ext cx="2598645" cy="53344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35144A8-DC59-7178-CC97-786656DE3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8747" y="2929271"/>
            <a:ext cx="3200677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4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131750" y="1081743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/>
              <a:t>Parte</a:t>
            </a:r>
            <a:r>
              <a:rPr lang="en-US" sz="6000" dirty="0"/>
              <a:t> </a:t>
            </a:r>
            <a:r>
              <a:rPr lang="en-US" sz="6000" dirty="0" err="1"/>
              <a:t>Teorica</a:t>
            </a:r>
            <a:endParaRPr sz="6000" dirty="0"/>
          </a:p>
        </p:txBody>
      </p:sp>
      <p:sp>
        <p:nvSpPr>
          <p:cNvPr id="1897" name="Google Shape;1897;p14"/>
          <p:cNvSpPr txBox="1"/>
          <p:nvPr/>
        </p:nvSpPr>
        <p:spPr>
          <a:xfrm>
            <a:off x="1452875" y="1798838"/>
            <a:ext cx="2862900" cy="255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200" b="1" dirty="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1 ¿Qué son las bases de datos?</a:t>
            </a:r>
            <a:endParaRPr lang="es-BO" sz="1200" dirty="0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BO"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BO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Una base de datos, también conocida como banco de datos es un conjunto de información que pertenece a un tema relacionado.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BO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Es una herramienta que recopila datos, los organiza y las relaciona. </a:t>
            </a: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8" name="Google Shape;1898;p14"/>
          <p:cNvSpPr txBox="1"/>
          <p:nvPr/>
        </p:nvSpPr>
        <p:spPr>
          <a:xfrm>
            <a:off x="4703125" y="1734544"/>
            <a:ext cx="2988000" cy="262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2 ¿A que se refiere cuando se habla de bases de datos relacionales?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b="1" dirty="0">
              <a:solidFill>
                <a:srgbClr val="F55D4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Son aquellas bases de datos que para almacenar los  registros, realizan los registros mediante tablas.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89225CA8-0626-EA7E-3361-814AFBE66A20}"/>
              </a:ext>
            </a:extLst>
          </p:cNvPr>
          <p:cNvSpPr txBox="1">
            <a:spLocks/>
          </p:cNvSpPr>
          <p:nvPr/>
        </p:nvSpPr>
        <p:spPr>
          <a:xfrm>
            <a:off x="688838" y="50736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15 Crear el modelo entidad relación ER y su código SQL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9BCB08-25DE-16ED-8CF8-5F444FD07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29" y="1090269"/>
            <a:ext cx="6927180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13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4C0FD634-BF67-45EF-1DDD-B2B3504ACD41}"/>
              </a:ext>
            </a:extLst>
          </p:cNvPr>
          <p:cNvSpPr txBox="1">
            <a:spLocks/>
          </p:cNvSpPr>
          <p:nvPr/>
        </p:nvSpPr>
        <p:spPr>
          <a:xfrm>
            <a:off x="688838" y="50736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Creando y usando la base de datos</a:t>
            </a:r>
          </a:p>
        </p:txBody>
      </p:sp>
      <p:sp>
        <p:nvSpPr>
          <p:cNvPr id="9" name="Google Shape;1927;p18">
            <a:extLst>
              <a:ext uri="{FF2B5EF4-FFF2-40B4-BE49-F238E27FC236}">
                <a16:creationId xmlns:a16="http://schemas.microsoft.com/office/drawing/2014/main" id="{0B97642B-F81E-878C-8913-4085A14BCFDE}"/>
              </a:ext>
            </a:extLst>
          </p:cNvPr>
          <p:cNvSpPr txBox="1">
            <a:spLocks/>
          </p:cNvSpPr>
          <p:nvPr/>
        </p:nvSpPr>
        <p:spPr>
          <a:xfrm>
            <a:off x="688838" y="138171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Creando tabla de empresa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98478F-D960-2393-7EA0-EDE06BC7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75" y="1170683"/>
            <a:ext cx="1851820" cy="2819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EE063B5-2DFC-11CE-DC6D-FB81A2D08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796" y="1964619"/>
            <a:ext cx="2278577" cy="8839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9107AAD-99CF-C129-59E4-163E8B0FE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486" y="3091244"/>
            <a:ext cx="2949196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66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4C0FD634-BF67-45EF-1DDD-B2B3504ACD41}"/>
              </a:ext>
            </a:extLst>
          </p:cNvPr>
          <p:cNvSpPr txBox="1">
            <a:spLocks/>
          </p:cNvSpPr>
          <p:nvPr/>
        </p:nvSpPr>
        <p:spPr>
          <a:xfrm>
            <a:off x="688838" y="50736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Creando la tabla de </a:t>
            </a:r>
            <a:r>
              <a:rPr lang="es-MX" sz="1600" b="1" dirty="0" err="1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vehiculo</a:t>
            </a:r>
            <a:endParaRPr lang="es-MX" sz="1600" b="1" dirty="0">
              <a:solidFill>
                <a:schemeClr val="accent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9" name="Google Shape;1927;p18">
            <a:extLst>
              <a:ext uri="{FF2B5EF4-FFF2-40B4-BE49-F238E27FC236}">
                <a16:creationId xmlns:a16="http://schemas.microsoft.com/office/drawing/2014/main" id="{0B97642B-F81E-878C-8913-4085A14BCFDE}"/>
              </a:ext>
            </a:extLst>
          </p:cNvPr>
          <p:cNvSpPr txBox="1">
            <a:spLocks/>
          </p:cNvSpPr>
          <p:nvPr/>
        </p:nvSpPr>
        <p:spPr>
          <a:xfrm>
            <a:off x="622174" y="217752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Creando tabla de relación detalle de la compra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A1C0A1-6648-8072-A4D7-EF7314621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419" y="1090269"/>
            <a:ext cx="2263336" cy="10440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C63E4F3-F5D6-D9A1-9664-7CB1B7020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118" y="2186739"/>
            <a:ext cx="2438611" cy="2133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008EBA6-BC54-F50A-1119-BCF58E1F9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870" y="2825090"/>
            <a:ext cx="3848433" cy="107451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E658C9F-F0C1-7437-706C-BFBC9F94B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2220" y="4096093"/>
            <a:ext cx="1920406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9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" name="Google Shape;1927;p18">
            <a:extLst>
              <a:ext uri="{FF2B5EF4-FFF2-40B4-BE49-F238E27FC236}">
                <a16:creationId xmlns:a16="http://schemas.microsoft.com/office/drawing/2014/main" id="{4C0FD634-BF67-45EF-1DDD-B2B3504ACD41}"/>
              </a:ext>
            </a:extLst>
          </p:cNvPr>
          <p:cNvSpPr txBox="1">
            <a:spLocks/>
          </p:cNvSpPr>
          <p:nvPr/>
        </p:nvSpPr>
        <p:spPr>
          <a:xfrm>
            <a:off x="688838" y="507369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Rellenado registros a la tabla empresa</a:t>
            </a:r>
          </a:p>
        </p:txBody>
      </p:sp>
      <p:sp>
        <p:nvSpPr>
          <p:cNvPr id="9" name="Google Shape;1927;p18">
            <a:extLst>
              <a:ext uri="{FF2B5EF4-FFF2-40B4-BE49-F238E27FC236}">
                <a16:creationId xmlns:a16="http://schemas.microsoft.com/office/drawing/2014/main" id="{0B97642B-F81E-878C-8913-4085A14BCFDE}"/>
              </a:ext>
            </a:extLst>
          </p:cNvPr>
          <p:cNvSpPr txBox="1">
            <a:spLocks/>
          </p:cNvSpPr>
          <p:nvPr/>
        </p:nvSpPr>
        <p:spPr>
          <a:xfrm>
            <a:off x="622174" y="237135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600" b="1" dirty="0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Rellenado registros a la tabla </a:t>
            </a:r>
            <a:r>
              <a:rPr lang="es-MX" sz="1600" b="1" dirty="0" err="1">
                <a:solidFill>
                  <a:schemeClr val="accen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vehiculo</a:t>
            </a:r>
            <a:endParaRPr lang="es-MX" sz="1600" b="1" dirty="0">
              <a:solidFill>
                <a:schemeClr val="accent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6B531D-CF24-400A-9932-C9E5C832D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23" y="998993"/>
            <a:ext cx="3955123" cy="9297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EB030B-42AF-4542-357C-BD2C2CD68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967" y="1961042"/>
            <a:ext cx="2949196" cy="65537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8CEA2AB-4CD0-3C72-5FBE-ED3ED11DA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245" y="2907318"/>
            <a:ext cx="3421677" cy="914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767B850-1C1C-1A5A-C4D9-430D5F127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207" y="3897500"/>
            <a:ext cx="2491956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79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Gracias por su atencion!!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144" name="Google Shape;2144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9"/>
            <a:ext cx="57135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SIS9210838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nilberrmayta@gmail.com</a:t>
            </a:r>
            <a:endParaRPr sz="1800" dirty="0"/>
          </a:p>
        </p:txBody>
      </p:sp>
      <p:sp>
        <p:nvSpPr>
          <p:cNvPr id="2145" name="Google Shape;2145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650956" y="1482582"/>
            <a:ext cx="57135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800" b="1" i="1" dirty="0">
                <a:solidFill>
                  <a:srgbClr val="FF0000"/>
                </a:solidFill>
              </a:rPr>
              <a:t>3 ¿Qué es el modelo entidad relación y</a:t>
            </a:r>
            <a:r>
              <a:rPr lang="en-US" sz="1800" b="1" i="1" dirty="0">
                <a:solidFill>
                  <a:srgbClr val="FF0000"/>
                </a:solidFill>
              </a:rPr>
              <a:t>/o </a:t>
            </a:r>
            <a:r>
              <a:rPr lang="en-US" sz="1800" b="1" i="1" dirty="0" err="1">
                <a:solidFill>
                  <a:srgbClr val="FF0000"/>
                </a:solidFill>
              </a:rPr>
              <a:t>diagrama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entidad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relacion</a:t>
            </a:r>
            <a:r>
              <a:rPr lang="es-BO" sz="1800" b="1" i="1" dirty="0">
                <a:solidFill>
                  <a:srgbClr val="FF0000"/>
                </a:solidFill>
              </a:rPr>
              <a:t>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s-BO" sz="18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800" dirty="0">
                <a:solidFill>
                  <a:schemeClr val="tx1"/>
                </a:solidFill>
              </a:rPr>
              <a:t>Es un </a:t>
            </a:r>
            <a:r>
              <a:rPr lang="es-BO" sz="1800" dirty="0" err="1">
                <a:solidFill>
                  <a:schemeClr val="tx1"/>
                </a:solidFill>
              </a:rPr>
              <a:t>digrama</a:t>
            </a:r>
            <a:r>
              <a:rPr lang="es-BO" sz="1800" dirty="0">
                <a:solidFill>
                  <a:schemeClr val="tx1"/>
                </a:solidFill>
              </a:rPr>
              <a:t> que representa los atributos de una entidad y a la vez lo relaciona con otras entidades.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160887" y="1004513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4 ¿Cuales son las figuras de un diagrama entidad relacion?</a:t>
            </a:r>
            <a:endParaRPr dirty="0"/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4083D2-9E76-82C2-1977-BB8CB0558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77" y="1907129"/>
            <a:ext cx="1178395" cy="5944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66B800-9089-107D-7C0D-90D2016B5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516" y="1961950"/>
            <a:ext cx="1119266" cy="4928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818140-3E82-DC59-ADAF-BB2AB699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069" y="1907129"/>
            <a:ext cx="1188824" cy="5944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87B7B8C-20DB-8485-A093-1D8CD723B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933" y="1828648"/>
            <a:ext cx="1406414" cy="751373"/>
          </a:xfrm>
          <a:prstGeom prst="rect">
            <a:avLst/>
          </a:prstGeom>
        </p:spPr>
      </p:pic>
      <p:sp>
        <p:nvSpPr>
          <p:cNvPr id="10" name="Google Shape;1921;p17">
            <a:extLst>
              <a:ext uri="{FF2B5EF4-FFF2-40B4-BE49-F238E27FC236}">
                <a16:creationId xmlns:a16="http://schemas.microsoft.com/office/drawing/2014/main" id="{C98D342B-9EE3-C0D9-1AB3-325C6A1707F2}"/>
              </a:ext>
            </a:extLst>
          </p:cNvPr>
          <p:cNvSpPr txBox="1">
            <a:spLocks/>
          </p:cNvSpPr>
          <p:nvPr/>
        </p:nvSpPr>
        <p:spPr>
          <a:xfrm>
            <a:off x="1261320" y="2450779"/>
            <a:ext cx="160690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s-MX" sz="1200" dirty="0">
                <a:solidFill>
                  <a:schemeClr val="tx1"/>
                </a:solidFill>
              </a:rPr>
              <a:t>El </a:t>
            </a:r>
            <a:r>
              <a:rPr lang="es-MX" sz="1200" dirty="0" err="1">
                <a:solidFill>
                  <a:schemeClr val="tx1"/>
                </a:solidFill>
              </a:rPr>
              <a:t>primary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err="1">
                <a:solidFill>
                  <a:schemeClr val="tx1"/>
                </a:solidFill>
              </a:rPr>
              <a:t>key</a:t>
            </a:r>
            <a:r>
              <a:rPr lang="es-MX" sz="1200" dirty="0">
                <a:solidFill>
                  <a:schemeClr val="tx1"/>
                </a:solidFill>
              </a:rPr>
              <a:t> es lo que caracteriza una entidad y es única para cada entidad. </a:t>
            </a:r>
          </a:p>
        </p:txBody>
      </p:sp>
      <p:sp>
        <p:nvSpPr>
          <p:cNvPr id="11" name="Google Shape;1921;p17">
            <a:extLst>
              <a:ext uri="{FF2B5EF4-FFF2-40B4-BE49-F238E27FC236}">
                <a16:creationId xmlns:a16="http://schemas.microsoft.com/office/drawing/2014/main" id="{B0F7304E-26DA-64AC-5A7D-026D431EB235}"/>
              </a:ext>
            </a:extLst>
          </p:cNvPr>
          <p:cNvSpPr txBox="1">
            <a:spLocks/>
          </p:cNvSpPr>
          <p:nvPr/>
        </p:nvSpPr>
        <p:spPr>
          <a:xfrm>
            <a:off x="2965092" y="2450779"/>
            <a:ext cx="160690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s-MX" sz="1200" dirty="0">
                <a:solidFill>
                  <a:schemeClr val="tx1"/>
                </a:solidFill>
              </a:rPr>
              <a:t>Los atributos son características de la entidad. Estas si se pueden repetir.</a:t>
            </a:r>
          </a:p>
        </p:txBody>
      </p:sp>
      <p:sp>
        <p:nvSpPr>
          <p:cNvPr id="12" name="Google Shape;1921;p17">
            <a:extLst>
              <a:ext uri="{FF2B5EF4-FFF2-40B4-BE49-F238E27FC236}">
                <a16:creationId xmlns:a16="http://schemas.microsoft.com/office/drawing/2014/main" id="{4058D7A5-F16C-D77E-D4FD-ACFBFA55DC4A}"/>
              </a:ext>
            </a:extLst>
          </p:cNvPr>
          <p:cNvSpPr txBox="1">
            <a:spLocks/>
          </p:cNvSpPr>
          <p:nvPr/>
        </p:nvSpPr>
        <p:spPr>
          <a:xfrm>
            <a:off x="4572000" y="2501541"/>
            <a:ext cx="160690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s-MX" sz="1200" dirty="0">
                <a:solidFill>
                  <a:schemeClr val="tx1"/>
                </a:solidFill>
              </a:rPr>
              <a:t>La entidad es el objeto a ser analizado.</a:t>
            </a:r>
          </a:p>
        </p:txBody>
      </p:sp>
      <p:sp>
        <p:nvSpPr>
          <p:cNvPr id="13" name="Google Shape;1921;p17">
            <a:extLst>
              <a:ext uri="{FF2B5EF4-FFF2-40B4-BE49-F238E27FC236}">
                <a16:creationId xmlns:a16="http://schemas.microsoft.com/office/drawing/2014/main" id="{E1505476-D4AC-3C7C-143A-F5B666D81A6C}"/>
              </a:ext>
            </a:extLst>
          </p:cNvPr>
          <p:cNvSpPr txBox="1">
            <a:spLocks/>
          </p:cNvSpPr>
          <p:nvPr/>
        </p:nvSpPr>
        <p:spPr>
          <a:xfrm>
            <a:off x="6252933" y="2640277"/>
            <a:ext cx="160690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s-MX" sz="1200" dirty="0">
                <a:solidFill>
                  <a:schemeClr val="tx1"/>
                </a:solidFill>
              </a:rPr>
              <a:t>Es la que relaciona a dos o mas entidades.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b="1" dirty="0"/>
              <a:t>SQL Server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BO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dirty="0"/>
              <a:t>Es donde se almacena todas las bases de datos que creamos, así también los archivos que contengan.</a:t>
            </a: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5 ¿Que es SQL Server y que es SQL Server Management Studio?</a:t>
            </a:r>
            <a:endParaRPr dirty="0"/>
          </a:p>
        </p:txBody>
      </p:sp>
      <p:sp>
        <p:nvSpPr>
          <p:cNvPr id="1945" name="Google Shape;1945;p20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b="1" dirty="0"/>
              <a:t>SQL Server Management Studio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BO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dirty="0"/>
              <a:t>Es el programa mediante el cual podemos crear las bases de datos y añadirle registros.</a:t>
            </a:r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160887" y="1004513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6 ¿Como se crea una base de datos?</a:t>
            </a:r>
            <a:endParaRPr dirty="0"/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1921;p17">
            <a:extLst>
              <a:ext uri="{FF2B5EF4-FFF2-40B4-BE49-F238E27FC236}">
                <a16:creationId xmlns:a16="http://schemas.microsoft.com/office/drawing/2014/main" id="{18C711C3-4165-1474-747A-A759DCB6E234}"/>
              </a:ext>
            </a:extLst>
          </p:cNvPr>
          <p:cNvSpPr txBox="1">
            <a:spLocks/>
          </p:cNvSpPr>
          <p:nvPr/>
        </p:nvSpPr>
        <p:spPr>
          <a:xfrm>
            <a:off x="2184249" y="1824413"/>
            <a:ext cx="3632149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s-MX" sz="1200" dirty="0">
                <a:solidFill>
                  <a:schemeClr val="tx1"/>
                </a:solidFill>
              </a:rPr>
              <a:t>Para crear una base de datos utilizamos el comando:</a:t>
            </a:r>
          </a:p>
          <a:p>
            <a:pPr marL="0" indent="0">
              <a:buFont typeface="Merriweather"/>
              <a:buNone/>
            </a:pPr>
            <a:r>
              <a:rPr lang="es-MX" sz="1200" dirty="0">
                <a:solidFill>
                  <a:schemeClr val="tx1"/>
                </a:solidFill>
              </a:rPr>
              <a:t>“</a:t>
            </a:r>
            <a:r>
              <a:rPr lang="es-MX" sz="1200" dirty="0" err="1">
                <a:solidFill>
                  <a:schemeClr val="tx1"/>
                </a:solidFill>
              </a:rPr>
              <a:t>create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err="1">
                <a:solidFill>
                  <a:schemeClr val="tx1"/>
                </a:solidFill>
              </a:rPr>
              <a:t>database</a:t>
            </a:r>
            <a:r>
              <a:rPr lang="es-MX" sz="1200" dirty="0">
                <a:solidFill>
                  <a:schemeClr val="tx1"/>
                </a:solidFill>
              </a:rPr>
              <a:t> (nombre de la base de datos)”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B392BD-C178-C8F0-D693-16EEA455E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67" y="2856058"/>
            <a:ext cx="3532312" cy="4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7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14"/>
          <p:cNvSpPr txBox="1"/>
          <p:nvPr/>
        </p:nvSpPr>
        <p:spPr>
          <a:xfrm>
            <a:off x="1780590" y="808710"/>
            <a:ext cx="5005972" cy="255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600" i="1" dirty="0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</a:rPr>
              <a:t>7 ¿Para que sirve el comando USE?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BO" sz="16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BO" sz="16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Este comando lo utilizamos para seleccionar la base de datos con la cual queremos trabajar ya que en un servidor pueden haber muchas bases de datos.</a:t>
            </a:r>
            <a:endParaRPr sz="16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F0F7CE-BB86-2512-F8D1-F3ECBB867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67" y="2958964"/>
            <a:ext cx="3120920" cy="8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0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693817" y="868220"/>
            <a:ext cx="5864269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800" b="1" i="1" dirty="0">
                <a:solidFill>
                  <a:srgbClr val="FF0000"/>
                </a:solidFill>
              </a:rPr>
              <a:t>8 Crear una tabla con 3 columnas y su </a:t>
            </a:r>
            <a:r>
              <a:rPr lang="es-BO" sz="1800" b="1" i="1" dirty="0" err="1">
                <a:solidFill>
                  <a:srgbClr val="FF0000"/>
                </a:solidFill>
              </a:rPr>
              <a:t>primary</a:t>
            </a:r>
            <a:r>
              <a:rPr lang="es-BO" sz="1800" b="1" i="1" dirty="0">
                <a:solidFill>
                  <a:srgbClr val="FF0000"/>
                </a:solidFill>
              </a:rPr>
              <a:t> </a:t>
            </a:r>
            <a:r>
              <a:rPr lang="es-BO" sz="1800" b="1" i="1" dirty="0" err="1">
                <a:solidFill>
                  <a:srgbClr val="FF0000"/>
                </a:solidFill>
              </a:rPr>
              <a:t>key</a:t>
            </a:r>
            <a:r>
              <a:rPr lang="es-BO" sz="1800" b="1" i="1" dirty="0">
                <a:solidFill>
                  <a:srgbClr val="FF0000"/>
                </a:solidFill>
              </a:rPr>
              <a:t>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600" dirty="0">
                <a:solidFill>
                  <a:schemeClr val="tx1"/>
                </a:solidFill>
              </a:rPr>
              <a:t>Para crear la tabla usamos el comando “</a:t>
            </a:r>
            <a:r>
              <a:rPr lang="es-BO" sz="1600" dirty="0" err="1">
                <a:solidFill>
                  <a:schemeClr val="tx1"/>
                </a:solidFill>
              </a:rPr>
              <a:t>create</a:t>
            </a:r>
            <a:r>
              <a:rPr lang="es-BO" sz="1600" dirty="0">
                <a:solidFill>
                  <a:schemeClr val="tx1"/>
                </a:solidFill>
              </a:rPr>
              <a:t> table (nombre de la tabla)” con las columnas y los tipos de datos que contendrán.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83AB1B-B602-2A11-9648-47809D706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607" y="2225954"/>
            <a:ext cx="2852785" cy="11711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0CE2F6-AD65-73BF-9DC2-1C348B356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207" y="3626158"/>
            <a:ext cx="3271585" cy="4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4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160887" y="1004513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9 </a:t>
            </a:r>
            <a:r>
              <a:rPr lang="en-US" dirty="0" err="1"/>
              <a:t>Insertar</a:t>
            </a:r>
            <a:r>
              <a:rPr lang="en-US" dirty="0"/>
              <a:t> 3 </a:t>
            </a:r>
            <a:r>
              <a:rPr lang="en-US" dirty="0" err="1"/>
              <a:t>registros</a:t>
            </a:r>
            <a:r>
              <a:rPr lang="en-US" dirty="0"/>
              <a:t> a la </a:t>
            </a:r>
            <a:r>
              <a:rPr lang="en-US" dirty="0" err="1"/>
              <a:t>tabla</a:t>
            </a:r>
            <a:endParaRPr dirty="0"/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Google Shape;1921;p17">
            <a:extLst>
              <a:ext uri="{FF2B5EF4-FFF2-40B4-BE49-F238E27FC236}">
                <a16:creationId xmlns:a16="http://schemas.microsoft.com/office/drawing/2014/main" id="{18C711C3-4165-1474-747A-A759DCB6E234}"/>
              </a:ext>
            </a:extLst>
          </p:cNvPr>
          <p:cNvSpPr txBox="1">
            <a:spLocks/>
          </p:cNvSpPr>
          <p:nvPr/>
        </p:nvSpPr>
        <p:spPr>
          <a:xfrm>
            <a:off x="2084412" y="1588669"/>
            <a:ext cx="3632149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s-MX" sz="1200" dirty="0">
                <a:solidFill>
                  <a:schemeClr val="tx1"/>
                </a:solidFill>
              </a:rPr>
              <a:t>Para agregar registros utilizamos los comando “</a:t>
            </a:r>
            <a:r>
              <a:rPr lang="es-MX" sz="1200" dirty="0" err="1">
                <a:solidFill>
                  <a:schemeClr val="tx1"/>
                </a:solidFill>
              </a:rPr>
              <a:t>insert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err="1">
                <a:solidFill>
                  <a:schemeClr val="tx1"/>
                </a:solidFill>
              </a:rPr>
              <a:t>into</a:t>
            </a:r>
            <a:r>
              <a:rPr lang="es-MX" sz="1200" dirty="0">
                <a:solidFill>
                  <a:schemeClr val="tx1"/>
                </a:solidFill>
              </a:rPr>
              <a:t> (nombre de la </a:t>
            </a:r>
            <a:r>
              <a:rPr lang="es-MX" sz="1200" dirty="0" err="1">
                <a:solidFill>
                  <a:schemeClr val="tx1"/>
                </a:solidFill>
              </a:rPr>
              <a:t>tabla+datos</a:t>
            </a:r>
            <a:r>
              <a:rPr lang="es-MX" sz="1200" dirty="0">
                <a:solidFill>
                  <a:schemeClr val="tx1"/>
                </a:solidFill>
              </a:rPr>
              <a:t> a llenar)” y el comando “</a:t>
            </a:r>
            <a:r>
              <a:rPr lang="es-MX" sz="1200" dirty="0" err="1">
                <a:solidFill>
                  <a:schemeClr val="tx1"/>
                </a:solidFill>
              </a:rPr>
              <a:t>values</a:t>
            </a:r>
            <a:r>
              <a:rPr lang="es-MX" sz="1200" dirty="0">
                <a:solidFill>
                  <a:schemeClr val="tx1"/>
                </a:solidFill>
              </a:rPr>
              <a:t> (los registros)”.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E5A037-832F-2AE8-6BAB-CEE92D552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50" y="2408569"/>
            <a:ext cx="2232853" cy="15317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C7B192-9C9D-864E-AFEE-DC8A8B76C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209" y="2571750"/>
            <a:ext cx="2164727" cy="9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93671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Presentación en pantalla (16:9)</PresentationFormat>
  <Paragraphs>88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Amatic SC</vt:lpstr>
      <vt:lpstr>Merriweather</vt:lpstr>
      <vt:lpstr>Arial</vt:lpstr>
      <vt:lpstr>Nathaniel template</vt:lpstr>
      <vt:lpstr>Evaluacion procesual hito 2 base de datos I                                    Estudiante: Nilber Mayta Cuno </vt:lpstr>
      <vt:lpstr>Parte Teorica</vt:lpstr>
      <vt:lpstr>Presentación de PowerPoint</vt:lpstr>
      <vt:lpstr>Presentación de PowerPoint</vt:lpstr>
      <vt:lpstr>5 ¿Que es SQL Server y que es SQL Server Management Studio?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Parte Practica</vt:lpstr>
      <vt:lpstr>11 Crear el diseño para una universidad</vt:lpstr>
      <vt:lpstr>12 Crear el diagrama Entidad Relacion para el ejercicio anterior.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Evaluacion procesual hito 2 base de datos I                                    Estudiante: Nilber Mayta Cuno </dc:title>
  <dc:creator>Nilber Mayta Cuno</dc:creator>
  <cp:lastModifiedBy>Nilber Mayta Cuno</cp:lastModifiedBy>
  <cp:revision>1</cp:revision>
  <dcterms:modified xsi:type="dcterms:W3CDTF">2022-09-12T07:26:43Z</dcterms:modified>
</cp:coreProperties>
</file>