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91" r:id="rId2"/>
    <p:sldId id="292" r:id="rId3"/>
    <p:sldId id="311" r:id="rId4"/>
    <p:sldId id="312" r:id="rId5"/>
    <p:sldId id="299" r:id="rId6"/>
    <p:sldId id="300" r:id="rId7"/>
    <p:sldId id="301" r:id="rId8"/>
    <p:sldId id="313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295" r:id="rId18"/>
    <p:sldId id="296" r:id="rId19"/>
    <p:sldId id="297" r:id="rId20"/>
    <p:sldId id="298" r:id="rId21"/>
  </p:sldIdLst>
  <p:sldSz cx="9144000" cy="5143500" type="screen16x9"/>
  <p:notesSz cx="6858000" cy="9144000"/>
  <p:embeddedFontLst>
    <p:embeddedFont>
      <p:font typeface="Lora" panose="020B0604020202020204" charset="0"/>
      <p:regular r:id="rId23"/>
      <p:bold r:id="rId24"/>
      <p:italic r:id="rId25"/>
      <p:boldItalic r:id="rId26"/>
    </p:embeddedFont>
    <p:embeddedFont>
      <p:font typeface="Quattrocento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F1F7A6C-7ABD-4C7A-818D-B4BCE9568D86}">
          <p14:sldIdLst>
            <p14:sldId id="291"/>
            <p14:sldId id="292"/>
            <p14:sldId id="311"/>
            <p14:sldId id="312"/>
            <p14:sldId id="299"/>
            <p14:sldId id="300"/>
            <p14:sldId id="301"/>
            <p14:sldId id="313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200" b="0" i="0" dirty="0"/>
            <a:t>Lista de beacons de la </a:t>
          </a:r>
          <a:r>
            <a:rPr lang="en-US" sz="1200" b="0" i="0" dirty="0" err="1"/>
            <a:t>ruta</a:t>
          </a:r>
          <a:endParaRPr lang="es-ES" sz="120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 sz="1200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 sz="1200"/>
        </a:p>
      </dgm:t>
    </dgm:pt>
    <dgm:pt modelId="{218B3E38-4A00-4E9A-BB70-A1F2DE838927}">
      <dgm:prSet custT="1"/>
      <dgm:spPr/>
      <dgm:t>
        <a:bodyPr/>
        <a:lstStyle/>
        <a:p>
          <a:r>
            <a:rPr lang="en-US" sz="1200" b="0" i="0" dirty="0" err="1"/>
            <a:t>Instrucciones</a:t>
          </a:r>
          <a:r>
            <a:rPr lang="en-US" sz="1200" b="0" i="0" dirty="0"/>
            <a:t> de </a:t>
          </a:r>
          <a:r>
            <a:rPr lang="en-US" sz="1200" b="0" i="0" dirty="0" err="1"/>
            <a:t>guía</a:t>
          </a:r>
          <a:r>
            <a:rPr lang="en-US" sz="1200" b="0" i="0" dirty="0"/>
            <a:t> para el </a:t>
          </a:r>
          <a:r>
            <a:rPr lang="en-US" sz="1200" b="0" i="0" dirty="0" err="1"/>
            <a:t>usuario</a:t>
          </a:r>
          <a:endParaRPr lang="es-ES" sz="1200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 sz="1200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 sz="1200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sobre</a:t>
          </a:r>
          <a:r>
            <a:rPr lang="en-US" sz="1200" b="0" i="0" dirty="0"/>
            <a:t> los </a:t>
          </a:r>
          <a:r>
            <a:rPr lang="en-US" sz="1200" b="0" i="0" dirty="0" err="1"/>
            <a:t>giros</a:t>
          </a:r>
          <a:r>
            <a:rPr lang="en-US" sz="1200" b="0" i="0" dirty="0"/>
            <a:t> de la </a:t>
          </a:r>
          <a:r>
            <a:rPr lang="en-US" sz="1200" b="0" i="0" dirty="0" err="1"/>
            <a:t>ruta</a:t>
          </a:r>
          <a:r>
            <a:rPr lang="en-US" sz="1200" b="0" i="0" dirty="0"/>
            <a:t> y </a:t>
          </a:r>
          <a:r>
            <a:rPr lang="en-US" sz="1200" b="0" i="0" dirty="0" err="1"/>
            <a:t>su</a:t>
          </a:r>
          <a:r>
            <a:rPr lang="en-US" sz="1200" b="0" i="0" dirty="0"/>
            <a:t> </a:t>
          </a:r>
          <a:r>
            <a:rPr lang="en-US" sz="1200" b="0" i="0" dirty="0" err="1"/>
            <a:t>dirección</a:t>
          </a:r>
          <a:endParaRPr lang="es-ES" sz="120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 sz="1200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 sz="1200"/>
        </a:p>
      </dgm:t>
    </dgm:pt>
    <dgm:pt modelId="{B6168D25-DF91-4C0F-A4D9-FD1DE8A4805C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adicional</a:t>
          </a:r>
          <a:endParaRPr lang="es-ES" sz="1200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 sz="1200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 sz="1200"/>
        </a:p>
      </dgm:t>
    </dgm:pt>
    <dgm:pt modelId="{A03DC827-6941-4A36-AFE8-7AAE941C4E0E}" type="pres">
      <dgm:prSet presAssocID="{271DD4EE-57F8-40F7-845C-22470035B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4847CF-A9E7-4C2C-9B57-8F81BF39A8B5}" type="pres">
      <dgm:prSet presAssocID="{25465040-D6E0-491F-BFEF-7AC6C4CCA63A}" presName="root" presStyleCnt="0"/>
      <dgm:spPr/>
    </dgm:pt>
    <dgm:pt modelId="{E18E96CD-3DAB-4DDE-979C-A293DF7BF4B7}" type="pres">
      <dgm:prSet presAssocID="{25465040-D6E0-491F-BFEF-7AC6C4CCA63A}" presName="rootComposite" presStyleCnt="0"/>
      <dgm:spPr/>
    </dgm:pt>
    <dgm:pt modelId="{CE28435D-B376-4163-AC41-2497B13A172F}" type="pres">
      <dgm:prSet presAssocID="{25465040-D6E0-491F-BFEF-7AC6C4CCA63A}" presName="rootText" presStyleLbl="node1" presStyleIdx="0" presStyleCnt="4"/>
      <dgm:spPr/>
    </dgm:pt>
    <dgm:pt modelId="{F3017D3E-C05D-4C8F-B70E-1E60F1001CA2}" type="pres">
      <dgm:prSet presAssocID="{25465040-D6E0-491F-BFEF-7AC6C4CCA63A}" presName="rootConnector" presStyleLbl="node1" presStyleIdx="0" presStyleCnt="4"/>
      <dgm:spPr/>
    </dgm:pt>
    <dgm:pt modelId="{CCB6724C-81B1-43CD-BBE2-8C1C50A33A71}" type="pres">
      <dgm:prSet presAssocID="{25465040-D6E0-491F-BFEF-7AC6C4CCA63A}" presName="childShape" presStyleCnt="0"/>
      <dgm:spPr/>
    </dgm:pt>
    <dgm:pt modelId="{0B6D9A02-B65F-4C9C-9810-54E523DB11D7}" type="pres">
      <dgm:prSet presAssocID="{218B3E38-4A00-4E9A-BB70-A1F2DE838927}" presName="root" presStyleCnt="0"/>
      <dgm:spPr/>
    </dgm:pt>
    <dgm:pt modelId="{81161AF9-5909-4F95-808D-2D87C2624F85}" type="pres">
      <dgm:prSet presAssocID="{218B3E38-4A00-4E9A-BB70-A1F2DE838927}" presName="rootComposite" presStyleCnt="0"/>
      <dgm:spPr/>
    </dgm:pt>
    <dgm:pt modelId="{7DA67872-206B-414C-BFEF-8083B8E77315}" type="pres">
      <dgm:prSet presAssocID="{218B3E38-4A00-4E9A-BB70-A1F2DE838927}" presName="rootText" presStyleLbl="node1" presStyleIdx="1" presStyleCnt="4"/>
      <dgm:spPr/>
    </dgm:pt>
    <dgm:pt modelId="{DDE1B986-2DD5-4C78-9E33-D403B70F0C7A}" type="pres">
      <dgm:prSet presAssocID="{218B3E38-4A00-4E9A-BB70-A1F2DE838927}" presName="rootConnector" presStyleLbl="node1" presStyleIdx="1" presStyleCnt="4"/>
      <dgm:spPr/>
    </dgm:pt>
    <dgm:pt modelId="{BC6457A6-4BF9-4320-99DF-01319131D181}" type="pres">
      <dgm:prSet presAssocID="{218B3E38-4A00-4E9A-BB70-A1F2DE838927}" presName="childShape" presStyleCnt="0"/>
      <dgm:spPr/>
    </dgm:pt>
    <dgm:pt modelId="{A4D64898-F05F-4258-A313-F4775E47C98F}" type="pres">
      <dgm:prSet presAssocID="{7FDF271C-A7B8-4591-A64C-02DFF4691E8B}" presName="root" presStyleCnt="0"/>
      <dgm:spPr/>
    </dgm:pt>
    <dgm:pt modelId="{422DB9CF-891D-4374-BAD1-615EDE7743F1}" type="pres">
      <dgm:prSet presAssocID="{7FDF271C-A7B8-4591-A64C-02DFF4691E8B}" presName="rootComposite" presStyleCnt="0"/>
      <dgm:spPr/>
    </dgm:pt>
    <dgm:pt modelId="{DE96B33B-217C-487F-BB0A-6221B07EB71D}" type="pres">
      <dgm:prSet presAssocID="{7FDF271C-A7B8-4591-A64C-02DFF4691E8B}" presName="rootText" presStyleLbl="node1" presStyleIdx="2" presStyleCnt="4"/>
      <dgm:spPr/>
    </dgm:pt>
    <dgm:pt modelId="{7974BD2B-0244-4BCB-B01C-0607E3296C97}" type="pres">
      <dgm:prSet presAssocID="{7FDF271C-A7B8-4591-A64C-02DFF4691E8B}" presName="rootConnector" presStyleLbl="node1" presStyleIdx="2" presStyleCnt="4"/>
      <dgm:spPr/>
    </dgm:pt>
    <dgm:pt modelId="{0FFBFF49-948B-4BEF-88EF-19630CFC44CF}" type="pres">
      <dgm:prSet presAssocID="{7FDF271C-A7B8-4591-A64C-02DFF4691E8B}" presName="childShape" presStyleCnt="0"/>
      <dgm:spPr/>
    </dgm:pt>
    <dgm:pt modelId="{C59DF2F5-B35D-47BF-9682-39971CC8541C}" type="pres">
      <dgm:prSet presAssocID="{B6168D25-DF91-4C0F-A4D9-FD1DE8A4805C}" presName="root" presStyleCnt="0"/>
      <dgm:spPr/>
    </dgm:pt>
    <dgm:pt modelId="{63D69899-A213-48D1-BD7B-3EEA9BC9240B}" type="pres">
      <dgm:prSet presAssocID="{B6168D25-DF91-4C0F-A4D9-FD1DE8A4805C}" presName="rootComposite" presStyleCnt="0"/>
      <dgm:spPr/>
    </dgm:pt>
    <dgm:pt modelId="{004CAB0C-727E-414A-BAE4-C81F7A83C224}" type="pres">
      <dgm:prSet presAssocID="{B6168D25-DF91-4C0F-A4D9-FD1DE8A4805C}" presName="rootText" presStyleLbl="node1" presStyleIdx="3" presStyleCnt="4"/>
      <dgm:spPr/>
    </dgm:pt>
    <dgm:pt modelId="{EAB2509E-91BC-4428-8887-67378842D7FC}" type="pres">
      <dgm:prSet presAssocID="{B6168D25-DF91-4C0F-A4D9-FD1DE8A4805C}" presName="rootConnector" presStyleLbl="node1" presStyleIdx="3" presStyleCnt="4"/>
      <dgm:spPr/>
    </dgm:pt>
    <dgm:pt modelId="{15B89692-C86A-4107-B458-BB8DF7506AC3}" type="pres">
      <dgm:prSet presAssocID="{B6168D25-DF91-4C0F-A4D9-FD1DE8A4805C}" presName="childShape" presStyleCnt="0"/>
      <dgm:spPr/>
    </dgm:pt>
  </dgm:ptLst>
  <dgm:cxnLst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37132925-E602-4B7C-B64E-115DD12A118C}" type="presOf" srcId="{B6168D25-DF91-4C0F-A4D9-FD1DE8A4805C}" destId="{EAB2509E-91BC-4428-8887-67378842D7FC}" srcOrd="1" destOrd="0" presId="urn:microsoft.com/office/officeart/2005/8/layout/hierarchy3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A1C3DD6B-51F3-42C4-A970-9AE9C141FA42}" type="presOf" srcId="{25465040-D6E0-491F-BFEF-7AC6C4CCA63A}" destId="{F3017D3E-C05D-4C8F-B70E-1E60F1001CA2}" srcOrd="1" destOrd="0" presId="urn:microsoft.com/office/officeart/2005/8/layout/hierarchy3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CCD49FA4-94A3-4E73-8C91-3A89268FFA74}" type="presOf" srcId="{271DD4EE-57F8-40F7-845C-22470035B818}" destId="{A03DC827-6941-4A36-AFE8-7AAE941C4E0E}" srcOrd="0" destOrd="0" presId="urn:microsoft.com/office/officeart/2005/8/layout/hierarchy3"/>
    <dgm:cxn modelId="{70F064A8-A2B7-4F89-B9FD-8B9E09568FC7}" type="presOf" srcId="{7FDF271C-A7B8-4591-A64C-02DFF4691E8B}" destId="{7974BD2B-0244-4BCB-B01C-0607E3296C97}" srcOrd="1" destOrd="0" presId="urn:microsoft.com/office/officeart/2005/8/layout/hierarchy3"/>
    <dgm:cxn modelId="{6C9A63CD-A9F0-454E-9F95-EF876E44D2C3}" type="presOf" srcId="{7FDF271C-A7B8-4591-A64C-02DFF4691E8B}" destId="{DE96B33B-217C-487F-BB0A-6221B07EB71D}" srcOrd="0" destOrd="0" presId="urn:microsoft.com/office/officeart/2005/8/layout/hierarchy3"/>
    <dgm:cxn modelId="{B2E32CCF-9525-41EC-B42E-8CF037FF3B8D}" type="presOf" srcId="{25465040-D6E0-491F-BFEF-7AC6C4CCA63A}" destId="{CE28435D-B376-4163-AC41-2497B13A172F}" srcOrd="0" destOrd="0" presId="urn:microsoft.com/office/officeart/2005/8/layout/hierarchy3"/>
    <dgm:cxn modelId="{995BBFD6-AA9B-45F1-8DF1-688F0C67C254}" type="presOf" srcId="{B6168D25-DF91-4C0F-A4D9-FD1DE8A4805C}" destId="{004CAB0C-727E-414A-BAE4-C81F7A83C224}" srcOrd="0" destOrd="0" presId="urn:microsoft.com/office/officeart/2005/8/layout/hierarchy3"/>
    <dgm:cxn modelId="{74F1A4D9-DE41-4109-BC43-F98D07E2FEDB}" type="presOf" srcId="{218B3E38-4A00-4E9A-BB70-A1F2DE838927}" destId="{DDE1B986-2DD5-4C78-9E33-D403B70F0C7A}" srcOrd="1" destOrd="0" presId="urn:microsoft.com/office/officeart/2005/8/layout/hierarchy3"/>
    <dgm:cxn modelId="{C83CF9EA-2BB4-482B-8267-4DFBDC7D763C}" type="presOf" srcId="{218B3E38-4A00-4E9A-BB70-A1F2DE838927}" destId="{7DA67872-206B-414C-BFEF-8083B8E77315}" srcOrd="0" destOrd="0" presId="urn:microsoft.com/office/officeart/2005/8/layout/hierarchy3"/>
    <dgm:cxn modelId="{D1C011A3-1792-4386-A7C1-3FB0331B7F9F}" type="presParOf" srcId="{A03DC827-6941-4A36-AFE8-7AAE941C4E0E}" destId="{734847CF-A9E7-4C2C-9B57-8F81BF39A8B5}" srcOrd="0" destOrd="0" presId="urn:microsoft.com/office/officeart/2005/8/layout/hierarchy3"/>
    <dgm:cxn modelId="{C12E7157-B440-434A-8ABD-50721DD48B19}" type="presParOf" srcId="{734847CF-A9E7-4C2C-9B57-8F81BF39A8B5}" destId="{E18E96CD-3DAB-4DDE-979C-A293DF7BF4B7}" srcOrd="0" destOrd="0" presId="urn:microsoft.com/office/officeart/2005/8/layout/hierarchy3"/>
    <dgm:cxn modelId="{9129C7FD-B467-4C8F-9612-0DE5CBFB02AA}" type="presParOf" srcId="{E18E96CD-3DAB-4DDE-979C-A293DF7BF4B7}" destId="{CE28435D-B376-4163-AC41-2497B13A172F}" srcOrd="0" destOrd="0" presId="urn:microsoft.com/office/officeart/2005/8/layout/hierarchy3"/>
    <dgm:cxn modelId="{14330161-D560-4D7C-95E1-9AFE9774AC4D}" type="presParOf" srcId="{E18E96CD-3DAB-4DDE-979C-A293DF7BF4B7}" destId="{F3017D3E-C05D-4C8F-B70E-1E60F1001CA2}" srcOrd="1" destOrd="0" presId="urn:microsoft.com/office/officeart/2005/8/layout/hierarchy3"/>
    <dgm:cxn modelId="{F73495D9-D910-4A75-966A-4F61189FE665}" type="presParOf" srcId="{734847CF-A9E7-4C2C-9B57-8F81BF39A8B5}" destId="{CCB6724C-81B1-43CD-BBE2-8C1C50A33A71}" srcOrd="1" destOrd="0" presId="urn:microsoft.com/office/officeart/2005/8/layout/hierarchy3"/>
    <dgm:cxn modelId="{283AB18A-05F5-40B0-9E60-5590453D6608}" type="presParOf" srcId="{A03DC827-6941-4A36-AFE8-7AAE941C4E0E}" destId="{0B6D9A02-B65F-4C9C-9810-54E523DB11D7}" srcOrd="1" destOrd="0" presId="urn:microsoft.com/office/officeart/2005/8/layout/hierarchy3"/>
    <dgm:cxn modelId="{14547C21-8B37-407E-92AA-6A314127CF6B}" type="presParOf" srcId="{0B6D9A02-B65F-4C9C-9810-54E523DB11D7}" destId="{81161AF9-5909-4F95-808D-2D87C2624F85}" srcOrd="0" destOrd="0" presId="urn:microsoft.com/office/officeart/2005/8/layout/hierarchy3"/>
    <dgm:cxn modelId="{9CEA6DFF-4E98-49B2-A696-7BED6F185AA4}" type="presParOf" srcId="{81161AF9-5909-4F95-808D-2D87C2624F85}" destId="{7DA67872-206B-414C-BFEF-8083B8E77315}" srcOrd="0" destOrd="0" presId="urn:microsoft.com/office/officeart/2005/8/layout/hierarchy3"/>
    <dgm:cxn modelId="{AF36947A-7E23-432B-9B2D-C58430669AED}" type="presParOf" srcId="{81161AF9-5909-4F95-808D-2D87C2624F85}" destId="{DDE1B986-2DD5-4C78-9E33-D403B70F0C7A}" srcOrd="1" destOrd="0" presId="urn:microsoft.com/office/officeart/2005/8/layout/hierarchy3"/>
    <dgm:cxn modelId="{78A52DCA-0203-4416-AC51-6E1B65788127}" type="presParOf" srcId="{0B6D9A02-B65F-4C9C-9810-54E523DB11D7}" destId="{BC6457A6-4BF9-4320-99DF-01319131D181}" srcOrd="1" destOrd="0" presId="urn:microsoft.com/office/officeart/2005/8/layout/hierarchy3"/>
    <dgm:cxn modelId="{29C3782C-B83D-4F87-A49D-48B8C11AEE34}" type="presParOf" srcId="{A03DC827-6941-4A36-AFE8-7AAE941C4E0E}" destId="{A4D64898-F05F-4258-A313-F4775E47C98F}" srcOrd="2" destOrd="0" presId="urn:microsoft.com/office/officeart/2005/8/layout/hierarchy3"/>
    <dgm:cxn modelId="{7D21B0A5-E9AC-47D7-950A-4A252C442A90}" type="presParOf" srcId="{A4D64898-F05F-4258-A313-F4775E47C98F}" destId="{422DB9CF-891D-4374-BAD1-615EDE7743F1}" srcOrd="0" destOrd="0" presId="urn:microsoft.com/office/officeart/2005/8/layout/hierarchy3"/>
    <dgm:cxn modelId="{72140CCF-D528-4B38-AD4D-8B24B988D3EC}" type="presParOf" srcId="{422DB9CF-891D-4374-BAD1-615EDE7743F1}" destId="{DE96B33B-217C-487F-BB0A-6221B07EB71D}" srcOrd="0" destOrd="0" presId="urn:microsoft.com/office/officeart/2005/8/layout/hierarchy3"/>
    <dgm:cxn modelId="{C047762E-C274-4247-A0CD-20275CDF8AC5}" type="presParOf" srcId="{422DB9CF-891D-4374-BAD1-615EDE7743F1}" destId="{7974BD2B-0244-4BCB-B01C-0607E3296C97}" srcOrd="1" destOrd="0" presId="urn:microsoft.com/office/officeart/2005/8/layout/hierarchy3"/>
    <dgm:cxn modelId="{465D4845-A9C3-4C6C-B75F-79C108288C0A}" type="presParOf" srcId="{A4D64898-F05F-4258-A313-F4775E47C98F}" destId="{0FFBFF49-948B-4BEF-88EF-19630CFC44CF}" srcOrd="1" destOrd="0" presId="urn:microsoft.com/office/officeart/2005/8/layout/hierarchy3"/>
    <dgm:cxn modelId="{37DEAF9B-F681-4BAB-93DD-EEE774741CA8}" type="presParOf" srcId="{A03DC827-6941-4A36-AFE8-7AAE941C4E0E}" destId="{C59DF2F5-B35D-47BF-9682-39971CC8541C}" srcOrd="3" destOrd="0" presId="urn:microsoft.com/office/officeart/2005/8/layout/hierarchy3"/>
    <dgm:cxn modelId="{B1CB491D-F52D-43E9-A974-19855FB73862}" type="presParOf" srcId="{C59DF2F5-B35D-47BF-9682-39971CC8541C}" destId="{63D69899-A213-48D1-BD7B-3EEA9BC9240B}" srcOrd="0" destOrd="0" presId="urn:microsoft.com/office/officeart/2005/8/layout/hierarchy3"/>
    <dgm:cxn modelId="{72654FD8-171A-4A12-9194-721978405B07}" type="presParOf" srcId="{63D69899-A213-48D1-BD7B-3EEA9BC9240B}" destId="{004CAB0C-727E-414A-BAE4-C81F7A83C224}" srcOrd="0" destOrd="0" presId="urn:microsoft.com/office/officeart/2005/8/layout/hierarchy3"/>
    <dgm:cxn modelId="{9B3DB65B-9318-4960-B809-4AAEA8DD0EEB}" type="presParOf" srcId="{63D69899-A213-48D1-BD7B-3EEA9BC9240B}" destId="{EAB2509E-91BC-4428-8887-67378842D7FC}" srcOrd="1" destOrd="0" presId="urn:microsoft.com/office/officeart/2005/8/layout/hierarchy3"/>
    <dgm:cxn modelId="{2233CE98-4A7D-4F1D-925A-BA538BC77A1C}" type="presParOf" srcId="{C59DF2F5-B35D-47BF-9682-39971CC8541C}" destId="{15B89692-C86A-4107-B458-BB8DF7506AC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Mapeo de la vivienda</a:t>
          </a:r>
          <a:endParaRPr lang="es-ES" sz="1200" dirty="0">
            <a:latin typeface="Quattrocento Sans" panose="020B0604020202020204" charset="0"/>
          </a:endParaRPr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dirty="0">
            <a:latin typeface="Quattrocento Sans" panose="020B0604020202020204" charset="0"/>
          </a:endParaRPr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Diseño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Ejecución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Análisis de los resultados</a:t>
          </a:r>
          <a:endParaRPr lang="es-ES" sz="1200" dirty="0">
            <a:latin typeface="Quattrocento Sans" panose="020B0604020202020204" charset="0"/>
          </a:endParaRPr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/>
      <dgm:spPr/>
      <dgm:t>
        <a:bodyPr/>
        <a:lstStyle/>
        <a:p>
          <a:r>
            <a:rPr lang="en-GB" b="0" i="0" dirty="0"/>
            <a:t>Early research on adaptability and on Bluetooth technology. </a:t>
          </a:r>
          <a:endParaRPr lang="es-ES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4FE625AE-B256-46B5-B961-8C1705F8C13B}">
      <dgm:prSet/>
      <dgm:spPr/>
      <dgm:t>
        <a:bodyPr/>
        <a:lstStyle/>
        <a:p>
          <a:r>
            <a:rPr lang="en-GB" b="0" i="0" dirty="0"/>
            <a:t>Applications that allow us to test the accuracy of the beacons.</a:t>
          </a:r>
          <a:endParaRPr lang="es-ES" dirty="0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F840A262-8447-467E-8CD1-6C1102C35342}">
      <dgm:prSet/>
      <dgm:spPr/>
      <dgm:t>
        <a:bodyPr/>
        <a:lstStyle/>
        <a:p>
          <a:r>
            <a:rPr lang="en-GB" b="0" i="0" u="sng" dirty="0">
              <a:highlight>
                <a:srgbClr val="CC95ED"/>
              </a:highlight>
            </a:rPr>
            <a:t>Evaluation</a:t>
          </a:r>
          <a:r>
            <a:rPr lang="en-GB" b="0" i="0" dirty="0"/>
            <a:t> of the application.</a:t>
          </a:r>
          <a:endParaRPr lang="es-ES" dirty="0"/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E329FE42-B82D-44DF-8112-D0F6536418DB}">
      <dgm:prSet/>
      <dgm:spPr/>
      <dgm:t>
        <a:bodyPr/>
        <a:lstStyle/>
        <a:p>
          <a:r>
            <a:rPr lang="en-GB" b="0" i="0" dirty="0"/>
            <a:t>Adaptation of the </a:t>
          </a:r>
          <a:r>
            <a:rPr lang="en-GB" b="0" i="0" u="sng" dirty="0">
              <a:highlight>
                <a:srgbClr val="CC95ED"/>
              </a:highlight>
            </a:rPr>
            <a:t>server</a:t>
          </a:r>
          <a:r>
            <a:rPr lang="en-GB" b="0" i="0" dirty="0"/>
            <a:t> code.</a:t>
          </a:r>
          <a:endParaRPr lang="es-ES" dirty="0"/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/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/>
        </a:p>
      </dgm:t>
    </dgm:pt>
    <dgm:pt modelId="{1A270EF2-B54C-42C5-90A0-BEAEEE0EA7F7}">
      <dgm:prSet/>
      <dgm:spPr/>
      <dgm:t>
        <a:bodyPr/>
        <a:lstStyle/>
        <a:p>
          <a:r>
            <a:rPr lang="en-GB" b="0" i="0" dirty="0"/>
            <a:t>Mute and how to use functionalities and code necessary regarding </a:t>
          </a:r>
          <a:r>
            <a:rPr lang="en-GB" b="0" i="0" u="sng" dirty="0">
              <a:highlight>
                <a:srgbClr val="CC95ED"/>
              </a:highlight>
            </a:rPr>
            <a:t>route monitoring</a:t>
          </a:r>
          <a:r>
            <a:rPr lang="en-GB" b="0" i="0" dirty="0"/>
            <a:t> in the </a:t>
          </a:r>
          <a:r>
            <a:rPr lang="en-GB" b="0" i="0" u="none" dirty="0"/>
            <a:t>client</a:t>
          </a:r>
          <a:r>
            <a:rPr lang="en-GB" b="0" i="0" dirty="0"/>
            <a:t>.</a:t>
          </a:r>
          <a:endParaRPr lang="es-ES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8435D-B376-4163-AC41-2497B13A172F}">
      <dsp:nvSpPr>
        <dsp:cNvPr id="0" name=""/>
        <dsp:cNvSpPr/>
      </dsp:nvSpPr>
      <dsp:spPr>
        <a:xfrm>
          <a:off x="113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20219" y="201456"/>
        <a:ext cx="1265091" cy="613459"/>
      </dsp:txXfrm>
    </dsp:sp>
    <dsp:sp modelId="{7DA67872-206B-414C-BFEF-8083B8E77315}">
      <dsp:nvSpPr>
        <dsp:cNvPr id="0" name=""/>
        <dsp:cNvSpPr/>
      </dsp:nvSpPr>
      <dsp:spPr>
        <a:xfrm>
          <a:off x="163021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1649299" y="201456"/>
        <a:ext cx="1265091" cy="613459"/>
      </dsp:txXfrm>
    </dsp:sp>
    <dsp:sp modelId="{DE96B33B-217C-487F-BB0A-6221B07EB71D}">
      <dsp:nvSpPr>
        <dsp:cNvPr id="0" name=""/>
        <dsp:cNvSpPr/>
      </dsp:nvSpPr>
      <dsp:spPr>
        <a:xfrm>
          <a:off x="325929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278378" y="201456"/>
        <a:ext cx="1265091" cy="613459"/>
      </dsp:txXfrm>
    </dsp:sp>
    <dsp:sp modelId="{004CAB0C-727E-414A-BAE4-C81F7A83C224}">
      <dsp:nvSpPr>
        <dsp:cNvPr id="0" name=""/>
        <dsp:cNvSpPr/>
      </dsp:nvSpPr>
      <dsp:spPr>
        <a:xfrm>
          <a:off x="488837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4907458" y="201456"/>
        <a:ext cx="1265091" cy="613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Mapeo de la vivienda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Diseño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Ejecución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Análisis de los resultados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Early research on adaptability and on Bluetooth technology. </a:t>
          </a:r>
          <a:endParaRPr lang="es-ES" sz="1200" kern="1200" dirty="0"/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Applications that allow us to test the accuracy of the beacons.</a:t>
          </a:r>
          <a:endParaRPr lang="es-ES" sz="1200" kern="1200" dirty="0"/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Mute and how to use functionalities and code necessary regarding </a:t>
          </a:r>
          <a:r>
            <a:rPr lang="en-GB" sz="1200" b="0" i="0" u="sng" kern="1200" dirty="0">
              <a:highlight>
                <a:srgbClr val="CC95ED"/>
              </a:highlight>
            </a:rPr>
            <a:t>route monitoring</a:t>
          </a:r>
          <a:r>
            <a:rPr lang="en-GB" sz="1200" b="0" i="0" kern="1200" dirty="0"/>
            <a:t> in the </a:t>
          </a:r>
          <a:r>
            <a:rPr lang="en-GB" sz="1200" b="0" i="0" u="none" kern="1200" dirty="0"/>
            <a:t>client</a:t>
          </a:r>
          <a:r>
            <a:rPr lang="en-GB" sz="1200" b="0" i="0" kern="1200" dirty="0"/>
            <a:t>.</a:t>
          </a:r>
          <a:endParaRPr lang="es-ES" sz="1200" kern="1200" dirty="0"/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Adaptation of the </a:t>
          </a:r>
          <a:r>
            <a:rPr lang="en-GB" sz="1200" b="0" i="0" u="sng" kern="1200" dirty="0">
              <a:highlight>
                <a:srgbClr val="CC95ED"/>
              </a:highlight>
            </a:rPr>
            <a:t>server</a:t>
          </a:r>
          <a:r>
            <a:rPr lang="en-GB" sz="1200" b="0" i="0" kern="1200" dirty="0"/>
            <a:t> code.</a:t>
          </a:r>
          <a:endParaRPr lang="es-ES" sz="1200" kern="1200" dirty="0"/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u="sng" kern="1200" dirty="0">
              <a:highlight>
                <a:srgbClr val="CC95ED"/>
              </a:highlight>
            </a:rPr>
            <a:t>Evaluation</a:t>
          </a:r>
          <a:r>
            <a:rPr lang="en-GB" sz="1200" b="0" i="0" kern="1200" dirty="0"/>
            <a:t> of the application.</a:t>
          </a:r>
          <a:endParaRPr lang="es-ES" sz="1200" kern="1200" dirty="0"/>
        </a:p>
      </dsp:txBody>
      <dsp:txXfrm>
        <a:off x="0" y="1592957"/>
        <a:ext cx="6731809" cy="39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149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5450" y="530866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327916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024796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31" name="Google Shape;31;p5"/>
          <p:cNvCxnSpPr/>
          <p:nvPr/>
        </p:nvCxnSpPr>
        <p:spPr>
          <a:xfrm>
            <a:off x="5213527" y="530866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1381250" y="821039"/>
            <a:ext cx="6809700" cy="1016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/>
              <a:t>Se encarga de generar la información completa de la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sz="1800" dirty="0"/>
              <a:t> desde el origen al destino.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721421"/>
              </p:ext>
            </p:extLst>
          </p:nvPr>
        </p:nvGraphicFramePr>
        <p:xfrm>
          <a:off x="1689715" y="1555377"/>
          <a:ext cx="6192770" cy="101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Google Shape;112;p15">
            <a:extLst>
              <a:ext uri="{FF2B5EF4-FFF2-40B4-BE49-F238E27FC236}">
                <a16:creationId xmlns:a16="http://schemas.microsoft.com/office/drawing/2014/main" id="{4732C92D-2871-4E13-A6C8-4DCD5DC2259E}"/>
              </a:ext>
            </a:extLst>
          </p:cNvPr>
          <p:cNvSpPr txBox="1"/>
          <p:nvPr/>
        </p:nvSpPr>
        <p:spPr>
          <a:xfrm>
            <a:off x="708211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07768A-98EF-49CF-BBCD-FF7BCFF3BA37}"/>
              </a:ext>
            </a:extLst>
          </p:cNvPr>
          <p:cNvSpPr txBox="1"/>
          <p:nvPr/>
        </p:nvSpPr>
        <p:spPr>
          <a:xfrm>
            <a:off x="708211" y="2626193"/>
            <a:ext cx="7897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beacon14 beacon15 beacon16 beacon12 beacon11 beacon37 beacon21 beacon20 FINAL|</a:t>
            </a:r>
          </a:p>
          <a:p>
            <a:r>
              <a:rPr lang="es-ES" sz="1200" dirty="0"/>
              <a:t>Continúa recto </a:t>
            </a:r>
            <a:r>
              <a:rPr lang="es-ES" sz="1200" u="sng" dirty="0"/>
              <a:t>10.0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izquierda.@Continúa</a:t>
            </a:r>
            <a:r>
              <a:rPr lang="es-ES" sz="1200" dirty="0"/>
              <a:t> recto </a:t>
            </a:r>
            <a:r>
              <a:rPr lang="es-ES" sz="1200" u="sng" dirty="0"/>
              <a:t>5.0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izquierda.@Gira</a:t>
            </a:r>
            <a:r>
              <a:rPr lang="es-ES" sz="1200" dirty="0"/>
              <a:t> a la </a:t>
            </a:r>
            <a:r>
              <a:rPr lang="es-ES" sz="1200" dirty="0" err="1"/>
              <a:t>izquierda.Luego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</a:t>
            </a:r>
            <a:r>
              <a:rPr lang="es-ES" sz="1200" u="sng" dirty="0" err="1"/>
              <a:t>El</a:t>
            </a:r>
            <a:r>
              <a:rPr lang="es-ES" sz="1200" u="sng" dirty="0"/>
              <a:t> ascensor está a la derecha</a:t>
            </a:r>
            <a:r>
              <a:rPr lang="es-ES" sz="1200" dirty="0"/>
              <a:t>. Sube a la planta 1.@</a:t>
            </a:r>
            <a:r>
              <a:rPr lang="es-ES" sz="1200" u="sng" dirty="0"/>
              <a:t>Gira a la derecha</a:t>
            </a:r>
            <a:r>
              <a:rPr lang="es-ES" sz="1200" dirty="0"/>
              <a:t> y avanza 5.0 metros. Espera la siguiente </a:t>
            </a:r>
            <a:r>
              <a:rPr lang="es-ES" sz="1200" dirty="0" err="1"/>
              <a:t>indicación.@Gira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metros.@Tu</a:t>
            </a:r>
            <a:r>
              <a:rPr lang="es-ES" sz="1200" dirty="0"/>
              <a:t> </a:t>
            </a:r>
            <a:r>
              <a:rPr lang="es-ES" sz="1200" u="sng" dirty="0"/>
              <a:t>destino está a la izquierda</a:t>
            </a:r>
            <a:r>
              <a:rPr lang="es-ES" sz="1200" dirty="0"/>
              <a:t>|</a:t>
            </a:r>
          </a:p>
          <a:p>
            <a:r>
              <a:rPr lang="es-ES" sz="1200" dirty="0" err="1"/>
              <a:t>no@no@iz@der@no@der@der@no</a:t>
            </a:r>
            <a:r>
              <a:rPr lang="es-ES" sz="1200" dirty="0"/>
              <a:t>|</a:t>
            </a:r>
          </a:p>
          <a:p>
            <a:r>
              <a:rPr lang="es-ES" sz="1200" dirty="0"/>
              <a:t>Información adicional: Muy cerca de ti se encuentra </a:t>
            </a:r>
            <a:r>
              <a:rPr lang="es-ES" sz="1200" u="sng" dirty="0" err="1"/>
              <a:t>secretaria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 </a:t>
            </a:r>
            <a:r>
              <a:rPr lang="es-ES" sz="1200" dirty="0" err="1"/>
              <a:t>conserjeria</a:t>
            </a:r>
            <a:r>
              <a:rPr lang="es-ES" sz="1200" dirty="0"/>
              <a:t>.@Información adicional: En la mitad del pasillo hay </a:t>
            </a:r>
            <a:r>
              <a:rPr lang="es-ES" sz="1200" u="sng" dirty="0"/>
              <a:t>dos escalones</a:t>
            </a:r>
            <a:r>
              <a:rPr lang="es-ES" sz="1200" dirty="0"/>
              <a:t> </a:t>
            </a:r>
            <a:r>
              <a:rPr lang="es-ES" sz="1200" dirty="0" err="1"/>
              <a:t>estrechos.@Información</a:t>
            </a:r>
            <a:r>
              <a:rPr lang="es-ES" sz="1200" dirty="0"/>
              <a:t> adicional: Muy cerca de ti se encuentran los </a:t>
            </a:r>
            <a:r>
              <a:rPr lang="es-ES" sz="1200" u="sng" dirty="0"/>
              <a:t>ascensores y las </a:t>
            </a:r>
            <a:r>
              <a:rPr lang="es-ES" sz="1200" u="sng" dirty="0" err="1"/>
              <a:t>escaleras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encuentran los ascensores y las </a:t>
            </a:r>
            <a:r>
              <a:rPr lang="es-ES" sz="1200" dirty="0" err="1"/>
              <a:t>escaleras.@Información</a:t>
            </a:r>
            <a:r>
              <a:rPr lang="es-ES" sz="1200" dirty="0"/>
              <a:t> adicional: </a:t>
            </a:r>
            <a:r>
              <a:rPr lang="es-ES" sz="1200" dirty="0" err="1"/>
              <a:t>no@Información</a:t>
            </a:r>
            <a:r>
              <a:rPr lang="es-ES" sz="1200" dirty="0"/>
              <a:t> adicional: Muy cerca de ti se encuentra la puerta del aula 7 y aseos </a:t>
            </a:r>
            <a:r>
              <a:rPr lang="es-ES" sz="1200" dirty="0" err="1"/>
              <a:t>femeninos@no</a:t>
            </a:r>
            <a:endParaRPr lang="es-ES" sz="1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38BA3-103B-4444-8387-62E56DE381C8}"/>
              </a:ext>
            </a:extLst>
          </p:cNvPr>
          <p:cNvSpPr/>
          <p:nvPr/>
        </p:nvSpPr>
        <p:spPr>
          <a:xfrm>
            <a:off x="708211" y="2653553"/>
            <a:ext cx="6192770" cy="2241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96E9EFB-9646-4189-BF6D-D2930F099054}"/>
              </a:ext>
            </a:extLst>
          </p:cNvPr>
          <p:cNvSpPr/>
          <p:nvPr/>
        </p:nvSpPr>
        <p:spPr>
          <a:xfrm>
            <a:off x="708211" y="2877671"/>
            <a:ext cx="7575177" cy="7261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E7F003-6436-4E73-98B4-C207256D5C8F}"/>
              </a:ext>
            </a:extLst>
          </p:cNvPr>
          <p:cNvSpPr/>
          <p:nvPr/>
        </p:nvSpPr>
        <p:spPr>
          <a:xfrm>
            <a:off x="708211" y="3603812"/>
            <a:ext cx="2698377" cy="1734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05EA854-1D24-4416-AA2D-7F53A0511751}"/>
              </a:ext>
            </a:extLst>
          </p:cNvPr>
          <p:cNvSpPr/>
          <p:nvPr/>
        </p:nvSpPr>
        <p:spPr>
          <a:xfrm>
            <a:off x="708211" y="3777246"/>
            <a:ext cx="7835016" cy="9726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6" grpId="0"/>
      <p:bldP spid="8" grpId="0" animBg="1"/>
      <p:bldP spid="9" grpId="0" animBg="1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06011"/>
            <a:ext cx="4870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>
                <a:latin typeface="Quattrocento Sans" panose="020B0604020202020204" charset="0"/>
              </a:rPr>
              <a:t>Diferencias respecto al caso anterior:</a:t>
            </a:r>
          </a:p>
          <a:p>
            <a:pPr lvl="0"/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el usuario recibe el siguiente aviso: </a:t>
            </a:r>
            <a:r>
              <a:rPr lang="es-ES" sz="1300" b="1" i="1" u="sng" dirty="0">
                <a:latin typeface="Quattrocento Sans" panose="020B0604020202020204" charset="0"/>
              </a:rPr>
              <a:t>La dirección tomada no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ha sido la correcta. Da la vuelta para volver en la dirección en la que venías. La nueva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ruta comenzará cuando pulses Iniciar ruta</a:t>
            </a:r>
            <a:r>
              <a:rPr lang="es-ES" sz="1300" dirty="0">
                <a:latin typeface="Quattrocento Sans" panose="020B0604020202020204" charset="0"/>
              </a:rPr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56720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056720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08847" y="1248022"/>
            <a:ext cx="7161977" cy="264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El código de la aplicación funciona de la manera esperada.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Generación de la guía (servidor).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Seguimiento de la ruta y otras funcionalidades (cliente).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El mapeo del edificio juega un papel primordial.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La generalidad de la aplicación permite que se adapte tan solo generando archivos adicionales sobre el edificio.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39528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8ABA87-303F-44EE-BA55-C1C42CAE1EAA}"/>
              </a:ext>
            </a:extLst>
          </p:cNvPr>
          <p:cNvSpPr txBox="1"/>
          <p:nvPr/>
        </p:nvSpPr>
        <p:spPr>
          <a:xfrm>
            <a:off x="1283428" y="1112791"/>
            <a:ext cx="71344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Solución satisfactoria al problema de la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navegación</a:t>
            </a:r>
            <a:r>
              <a:rPr lang="es-ES" sz="1800" dirty="0">
                <a:latin typeface="Quattrocento Sans" panose="020B0604020202020204" charset="0"/>
              </a:rPr>
              <a:t> por interiores mediante el uso de balizas Bluetooth.</a:t>
            </a:r>
          </a:p>
          <a:p>
            <a:pPr lvl="7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 err="1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endParaRPr lang="es-ES" u="sng" dirty="0">
              <a:solidFill>
                <a:schemeClr val="dk1"/>
              </a:solidFill>
              <a:highlight>
                <a:srgbClr val="CC95ED"/>
              </a:highlight>
              <a:latin typeface="Quattrocento Sans"/>
              <a:sym typeface="Quattrocento Sans"/>
            </a:endParaRP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</a:t>
            </a: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  <a:endParaRPr lang="es-ES" dirty="0">
              <a:latin typeface="Quattrocento Sans" panose="020B0604020202020204" charset="0"/>
            </a:endParaRPr>
          </a:p>
          <a:p>
            <a:pPr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 panose="020B0604020202020204" charset="0"/>
                <a:sym typeface="Quattrocento Sans"/>
              </a:rPr>
              <a:t>A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daptada</a:t>
            </a:r>
            <a:r>
              <a:rPr lang="es-ES" sz="1800" dirty="0">
                <a:latin typeface="Quattrocento Sans" panose="020B0604020202020204" charset="0"/>
              </a:rPr>
              <a:t> e inclusiva</a:t>
            </a: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.</a:t>
            </a:r>
          </a:p>
          <a:p>
            <a:pPr lvl="1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Ruta adaptada</a:t>
            </a:r>
          </a:p>
          <a:p>
            <a:pPr lvl="1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Interfaz centrada en el usuario</a:t>
            </a:r>
          </a:p>
          <a:p>
            <a:pPr>
              <a:buClr>
                <a:srgbClr val="CC95ED"/>
              </a:buClr>
            </a:pPr>
            <a:endParaRPr lang="es-ES" sz="1800" dirty="0">
              <a:solidFill>
                <a:schemeClr val="dk1"/>
              </a:solidFill>
              <a:latin typeface="Quattrocento Sans" panose="020B0604020202020204" charset="0"/>
              <a:sym typeface="Quattrocento Sans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Implementación genérica.</a:t>
            </a:r>
          </a:p>
          <a:p>
            <a:pPr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strike="sngStrike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Evaluación con usuarios finales</a:t>
            </a:r>
            <a:endParaRPr lang="es-ES" sz="1800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FF8D6D-78E6-42F8-97C7-E79ABDFAB777}"/>
              </a:ext>
            </a:extLst>
          </p:cNvPr>
          <p:cNvSpPr txBox="1"/>
          <p:nvPr/>
        </p:nvSpPr>
        <p:spPr>
          <a:xfrm>
            <a:off x="1381249" y="1448365"/>
            <a:ext cx="6857315" cy="254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Evaluación con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u="sng" dirty="0">
              <a:highlight>
                <a:srgbClr val="CC95ED"/>
              </a:highlight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Despliegue</a:t>
            </a:r>
            <a:r>
              <a:rPr lang="es-ES" sz="1800" dirty="0">
                <a:latin typeface="Quattrocento Sans" panose="020B0604020202020204" charset="0"/>
              </a:rPr>
              <a:t> de la aplicación en la Facultad de Informática.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Utilización y extensión de la aplicación en espacios más ambiciosos como museos, aeropuertos o estaciones.</a:t>
            </a: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Individual </a:t>
            </a:r>
            <a:r>
              <a:rPr lang="es-ES" dirty="0" err="1"/>
              <a:t>work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3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833372"/>
              </p:ext>
            </p:extLst>
          </p:nvPr>
        </p:nvGraphicFramePr>
        <p:xfrm>
          <a:off x="1381250" y="1583122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Punto1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993812" y="3311958"/>
            <a:ext cx="7549412" cy="80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</p:spTree>
    <p:extLst>
      <p:ext uri="{BB962C8B-B14F-4D97-AF65-F5344CB8AC3E}">
        <p14:creationId xmlns:p14="http://schemas.microsoft.com/office/powerpoint/2010/main" val="196339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96654" y="3311958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751201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20720" y="3318274"/>
            <a:ext cx="6745449" cy="63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3059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174901" y="965407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5197229" y="838313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171919" y="4068577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id="{186EC496-CAE5-420D-9365-6EE262114F8E}"/>
              </a:ext>
            </a:extLst>
          </p:cNvPr>
          <p:cNvSpPr txBox="1"/>
          <p:nvPr/>
        </p:nvSpPr>
        <p:spPr>
          <a:xfrm>
            <a:off x="717176" y="304102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582307-1B76-43A3-AFE0-8D921C5C4B2E}"/>
              </a:ext>
            </a:extLst>
          </p:cNvPr>
          <p:cNvSpPr txBox="1"/>
          <p:nvPr/>
        </p:nvSpPr>
        <p:spPr>
          <a:xfrm>
            <a:off x="1870498" y="3705421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Planta baja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A6C5EF-636C-4DF5-A3BD-890309DC99AC}"/>
              </a:ext>
            </a:extLst>
          </p:cNvPr>
          <p:cNvSpPr txBox="1"/>
          <p:nvPr/>
        </p:nvSpPr>
        <p:spPr>
          <a:xfrm>
            <a:off x="66482" y="1410826"/>
            <a:ext cx="1081912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CF54A0D-6C6F-43AF-8113-B904B1FFA646}"/>
              </a:ext>
            </a:extLst>
          </p:cNvPr>
          <p:cNvSpPr txBox="1"/>
          <p:nvPr/>
        </p:nvSpPr>
        <p:spPr>
          <a:xfrm>
            <a:off x="4136346" y="1718838"/>
            <a:ext cx="1087910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3143FD-9A7F-40DC-8487-523192308594}"/>
              </a:ext>
            </a:extLst>
          </p:cNvPr>
          <p:cNvSpPr txBox="1"/>
          <p:nvPr/>
        </p:nvSpPr>
        <p:spPr>
          <a:xfrm>
            <a:off x="6212383" y="585813"/>
            <a:ext cx="707796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Aula 7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5D7A72C-44DA-49E4-AA0D-05F3D3131776}"/>
              </a:ext>
            </a:extLst>
          </p:cNvPr>
          <p:cNvSpPr txBox="1"/>
          <p:nvPr/>
        </p:nvSpPr>
        <p:spPr>
          <a:xfrm>
            <a:off x="4099172" y="3147889"/>
            <a:ext cx="968187" cy="5232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Puerta principal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8E09D92-C15D-4CD2-8330-3945191D9225}"/>
              </a:ext>
            </a:extLst>
          </p:cNvPr>
          <p:cNvSpPr txBox="1"/>
          <p:nvPr/>
        </p:nvSpPr>
        <p:spPr>
          <a:xfrm>
            <a:off x="5822783" y="3699330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Primera planta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88EECC-7E78-45EB-B41C-DF0DC1F89A93}"/>
              </a:ext>
            </a:extLst>
          </p:cNvPr>
          <p:cNvCxnSpPr>
            <a:cxnSpLocks/>
          </p:cNvCxnSpPr>
          <p:nvPr/>
        </p:nvCxnSpPr>
        <p:spPr>
          <a:xfrm flipH="1" flipV="1">
            <a:off x="3320450" y="3162504"/>
            <a:ext cx="778723" cy="1275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33981AA-C7F5-427A-AA83-6A8B0FEAEBD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148394" y="1338085"/>
            <a:ext cx="644961" cy="2266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2B0FEA7-1D81-4356-AEE2-5BDFBAA4DA19}"/>
              </a:ext>
            </a:extLst>
          </p:cNvPr>
          <p:cNvCxnSpPr>
            <a:cxnSpLocks/>
          </p:cNvCxnSpPr>
          <p:nvPr/>
        </p:nvCxnSpPr>
        <p:spPr>
          <a:xfrm>
            <a:off x="5181451" y="1903742"/>
            <a:ext cx="96708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29AF6-7C3D-48CB-843E-76CE45A5A7F9}"/>
              </a:ext>
            </a:extLst>
          </p:cNvPr>
          <p:cNvCxnSpPr>
            <a:cxnSpLocks/>
          </p:cNvCxnSpPr>
          <p:nvPr/>
        </p:nvCxnSpPr>
        <p:spPr>
          <a:xfrm>
            <a:off x="6310602" y="838313"/>
            <a:ext cx="0" cy="2012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575630" y="3261125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</p:spTree>
    <p:extLst>
      <p:ext uri="{BB962C8B-B14F-4D97-AF65-F5344CB8AC3E}">
        <p14:creationId xmlns:p14="http://schemas.microsoft.com/office/powerpoint/2010/main" val="119822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496720" y="694695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3412749" y="578775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182BC27-4E7B-4E9F-A67B-FF616FB561A3}"/>
              </a:ext>
            </a:extLst>
          </p:cNvPr>
          <p:cNvSpPr/>
          <p:nvPr/>
        </p:nvSpPr>
        <p:spPr>
          <a:xfrm>
            <a:off x="6211212" y="650194"/>
            <a:ext cx="26063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  <p:sp>
        <p:nvSpPr>
          <p:cNvPr id="13" name="Google Shape;323;p30">
            <a:extLst>
              <a:ext uri="{FF2B5EF4-FFF2-40B4-BE49-F238E27FC236}">
                <a16:creationId xmlns:a16="http://schemas.microsoft.com/office/drawing/2014/main" id="{3BC63B04-FEF3-401C-B554-DA5FFA3A5B1B}"/>
              </a:ext>
            </a:extLst>
          </p:cNvPr>
          <p:cNvSpPr txBox="1">
            <a:spLocks/>
          </p:cNvSpPr>
          <p:nvPr/>
        </p:nvSpPr>
        <p:spPr>
          <a:xfrm>
            <a:off x="648714" y="3350912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  <p:sp>
        <p:nvSpPr>
          <p:cNvPr id="14" name="Google Shape;323;p30">
            <a:extLst>
              <a:ext uri="{FF2B5EF4-FFF2-40B4-BE49-F238E27FC236}">
                <a16:creationId xmlns:a16="http://schemas.microsoft.com/office/drawing/2014/main" id="{3E71A46A-54E7-4476-A8EC-E9D49626AC5E}"/>
              </a:ext>
            </a:extLst>
          </p:cNvPr>
          <p:cNvSpPr txBox="1">
            <a:spLocks/>
          </p:cNvSpPr>
          <p:nvPr/>
        </p:nvSpPr>
        <p:spPr>
          <a:xfrm>
            <a:off x="6211212" y="2055406"/>
            <a:ext cx="2339960" cy="1053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C804EC6-3949-4673-A9B9-765FB1E3BB19}"/>
              </a:ext>
            </a:extLst>
          </p:cNvPr>
          <p:cNvSpPr/>
          <p:nvPr/>
        </p:nvSpPr>
        <p:spPr>
          <a:xfrm>
            <a:off x="62112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B53D6D6-110F-4051-8C8A-209C9ABEA04D}"/>
              </a:ext>
            </a:extLst>
          </p:cNvPr>
          <p:cNvSpPr/>
          <p:nvPr/>
        </p:nvSpPr>
        <p:spPr>
          <a:xfrm>
            <a:off x="1990728" y="248475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EF4C29E-421E-429B-9CD2-EB14C1F0819A}"/>
              </a:ext>
            </a:extLst>
          </p:cNvPr>
          <p:cNvSpPr/>
          <p:nvPr/>
        </p:nvSpPr>
        <p:spPr>
          <a:xfrm>
            <a:off x="71090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6588CF5-0930-45D3-99D2-E22D8D4024C2}"/>
              </a:ext>
            </a:extLst>
          </p:cNvPr>
          <p:cNvSpPr/>
          <p:nvPr/>
        </p:nvSpPr>
        <p:spPr>
          <a:xfrm>
            <a:off x="1990728" y="2092678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34FDBE5-1D86-4C0D-8E2D-134D13DA5548}"/>
              </a:ext>
            </a:extLst>
          </p:cNvPr>
          <p:cNvSpPr/>
          <p:nvPr/>
        </p:nvSpPr>
        <p:spPr>
          <a:xfrm>
            <a:off x="6240998" y="150513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3532632" y="904359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49E74F6-ADA0-49A4-9BEE-44026C8820FB}"/>
              </a:ext>
            </a:extLst>
          </p:cNvPr>
          <p:cNvSpPr/>
          <p:nvPr/>
        </p:nvSpPr>
        <p:spPr>
          <a:xfrm>
            <a:off x="7065494" y="1517774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599B3CA-88E3-41C7-A84B-EB0AC84BA40B}"/>
              </a:ext>
            </a:extLst>
          </p:cNvPr>
          <p:cNvSpPr/>
          <p:nvPr/>
        </p:nvSpPr>
        <p:spPr>
          <a:xfrm>
            <a:off x="4364171" y="915650"/>
            <a:ext cx="547001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126791B-D06D-40DF-8FC6-BA7FFE15C395}"/>
              </a:ext>
            </a:extLst>
          </p:cNvPr>
          <p:cNvSpPr/>
          <p:nvPr/>
        </p:nvSpPr>
        <p:spPr>
          <a:xfrm>
            <a:off x="6255472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B609ADE-56B2-4E9C-8A53-053DC6FA52D8}"/>
              </a:ext>
            </a:extLst>
          </p:cNvPr>
          <p:cNvSpPr/>
          <p:nvPr/>
        </p:nvSpPr>
        <p:spPr>
          <a:xfrm>
            <a:off x="6642182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AA16F2B-758F-4E21-8F8F-4F90D93ED3FB}"/>
              </a:ext>
            </a:extLst>
          </p:cNvPr>
          <p:cNvSpPr/>
          <p:nvPr/>
        </p:nvSpPr>
        <p:spPr>
          <a:xfrm>
            <a:off x="6986478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B2051D7-4C5F-4454-B50C-D64F52BE6006}"/>
              </a:ext>
            </a:extLst>
          </p:cNvPr>
          <p:cNvSpPr/>
          <p:nvPr/>
        </p:nvSpPr>
        <p:spPr>
          <a:xfrm>
            <a:off x="7370880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7BA44DC1-7914-4FE1-9886-F7E4776353CE}"/>
              </a:ext>
            </a:extLst>
          </p:cNvPr>
          <p:cNvSpPr/>
          <p:nvPr/>
        </p:nvSpPr>
        <p:spPr>
          <a:xfrm>
            <a:off x="2363188" y="2484757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hacia arriba 32">
            <a:extLst>
              <a:ext uri="{FF2B5EF4-FFF2-40B4-BE49-F238E27FC236}">
                <a16:creationId xmlns:a16="http://schemas.microsoft.com/office/drawing/2014/main" id="{7F5244B9-15F4-4842-A288-6E6FD305F329}"/>
              </a:ext>
            </a:extLst>
          </p:cNvPr>
          <p:cNvSpPr/>
          <p:nvPr/>
        </p:nvSpPr>
        <p:spPr>
          <a:xfrm>
            <a:off x="2363188" y="2106472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doblada hacia arriba 33">
            <a:extLst>
              <a:ext uri="{FF2B5EF4-FFF2-40B4-BE49-F238E27FC236}">
                <a16:creationId xmlns:a16="http://schemas.microsoft.com/office/drawing/2014/main" id="{BC1E695A-7C59-4A32-8A7C-A481EBDAB7A8}"/>
              </a:ext>
            </a:extLst>
          </p:cNvPr>
          <p:cNvSpPr/>
          <p:nvPr/>
        </p:nvSpPr>
        <p:spPr>
          <a:xfrm rot="16200000">
            <a:off x="2201664" y="1779853"/>
            <a:ext cx="262078" cy="278809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doblada hacia arriba 34">
            <a:extLst>
              <a:ext uri="{FF2B5EF4-FFF2-40B4-BE49-F238E27FC236}">
                <a16:creationId xmlns:a16="http://schemas.microsoft.com/office/drawing/2014/main" id="{BFF5D73A-1B29-4EB0-BF8B-A63BEB80DB26}"/>
              </a:ext>
            </a:extLst>
          </p:cNvPr>
          <p:cNvSpPr/>
          <p:nvPr/>
        </p:nvSpPr>
        <p:spPr>
          <a:xfrm rot="10800000" flipV="1">
            <a:off x="973046" y="1606207"/>
            <a:ext cx="278805" cy="28967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doblada hacia arriba 35">
            <a:extLst>
              <a:ext uri="{FF2B5EF4-FFF2-40B4-BE49-F238E27FC236}">
                <a16:creationId xmlns:a16="http://schemas.microsoft.com/office/drawing/2014/main" id="{77FDF8A2-43A7-4A71-B98E-E9BD4BD58C59}"/>
              </a:ext>
            </a:extLst>
          </p:cNvPr>
          <p:cNvSpPr/>
          <p:nvPr/>
        </p:nvSpPr>
        <p:spPr>
          <a:xfrm rot="16200000">
            <a:off x="1843703" y="2143662"/>
            <a:ext cx="980647" cy="281454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doblada hacia arriba 36">
            <a:extLst>
              <a:ext uri="{FF2B5EF4-FFF2-40B4-BE49-F238E27FC236}">
                <a16:creationId xmlns:a16="http://schemas.microsoft.com/office/drawing/2014/main" id="{37AF40E8-688D-4FE6-B510-355D80078D57}"/>
              </a:ext>
            </a:extLst>
          </p:cNvPr>
          <p:cNvSpPr/>
          <p:nvPr/>
        </p:nvSpPr>
        <p:spPr>
          <a:xfrm rot="16200000">
            <a:off x="2088118" y="1914557"/>
            <a:ext cx="509617" cy="26738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BB25BFF-A70E-4D1F-BFD1-F66246DAEA62}"/>
              </a:ext>
            </a:extLst>
          </p:cNvPr>
          <p:cNvSpPr/>
          <p:nvPr/>
        </p:nvSpPr>
        <p:spPr>
          <a:xfrm>
            <a:off x="679393" y="3631027"/>
            <a:ext cx="4287054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8FF9945-2E0C-4C56-918A-14E3B4C2092B}"/>
              </a:ext>
            </a:extLst>
          </p:cNvPr>
          <p:cNvSpPr/>
          <p:nvPr/>
        </p:nvSpPr>
        <p:spPr>
          <a:xfrm>
            <a:off x="5140679" y="3640080"/>
            <a:ext cx="3151551" cy="280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0246CED-04AA-49DE-8FCB-FC8C973D0C46}"/>
              </a:ext>
            </a:extLst>
          </p:cNvPr>
          <p:cNvSpPr/>
          <p:nvPr/>
        </p:nvSpPr>
        <p:spPr>
          <a:xfrm>
            <a:off x="515989" y="3833079"/>
            <a:ext cx="1237655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doblada hacia arriba 40">
            <a:extLst>
              <a:ext uri="{FF2B5EF4-FFF2-40B4-BE49-F238E27FC236}">
                <a16:creationId xmlns:a16="http://schemas.microsoft.com/office/drawing/2014/main" id="{FF6A3509-DA27-4DBE-8ABE-0AF98DBF2D32}"/>
              </a:ext>
            </a:extLst>
          </p:cNvPr>
          <p:cNvSpPr/>
          <p:nvPr/>
        </p:nvSpPr>
        <p:spPr>
          <a:xfrm rot="16200000" flipV="1">
            <a:off x="1015655" y="1195944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AB84F46-3731-4E1F-BAF0-AEB44696E247}"/>
              </a:ext>
            </a:extLst>
          </p:cNvPr>
          <p:cNvSpPr/>
          <p:nvPr/>
        </p:nvSpPr>
        <p:spPr>
          <a:xfrm>
            <a:off x="2968020" y="4049504"/>
            <a:ext cx="397189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: doblada hacia arriba 42">
            <a:extLst>
              <a:ext uri="{FF2B5EF4-FFF2-40B4-BE49-F238E27FC236}">
                <a16:creationId xmlns:a16="http://schemas.microsoft.com/office/drawing/2014/main" id="{5A9110BD-FE06-43E9-8EE9-5FC239C17204}"/>
              </a:ext>
            </a:extLst>
          </p:cNvPr>
          <p:cNvSpPr/>
          <p:nvPr/>
        </p:nvSpPr>
        <p:spPr>
          <a:xfrm rot="10800000" flipV="1">
            <a:off x="3773576" y="1427751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D559181-5EB9-4348-A846-71C7A3D3C0E9}"/>
              </a:ext>
            </a:extLst>
          </p:cNvPr>
          <p:cNvSpPr/>
          <p:nvPr/>
        </p:nvSpPr>
        <p:spPr>
          <a:xfrm>
            <a:off x="6986478" y="4047442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624F9B7-E176-446B-8BD6-69D4378B4B01}"/>
              </a:ext>
            </a:extLst>
          </p:cNvPr>
          <p:cNvSpPr/>
          <p:nvPr/>
        </p:nvSpPr>
        <p:spPr>
          <a:xfrm>
            <a:off x="623014" y="4268480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doblada hacia arriba 45">
            <a:extLst>
              <a:ext uri="{FF2B5EF4-FFF2-40B4-BE49-F238E27FC236}">
                <a16:creationId xmlns:a16="http://schemas.microsoft.com/office/drawing/2014/main" id="{B46BBD4C-986B-4A5B-9945-172F7A84DAD6}"/>
              </a:ext>
            </a:extLst>
          </p:cNvPr>
          <p:cNvSpPr/>
          <p:nvPr/>
        </p:nvSpPr>
        <p:spPr>
          <a:xfrm rot="10800000" flipH="1" flipV="1">
            <a:off x="4469910" y="848850"/>
            <a:ext cx="272948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44A51524-4A9E-4E5E-826D-78A627B5AA5F}"/>
              </a:ext>
            </a:extLst>
          </p:cNvPr>
          <p:cNvSpPr/>
          <p:nvPr/>
        </p:nvSpPr>
        <p:spPr>
          <a:xfrm>
            <a:off x="2209232" y="4495061"/>
            <a:ext cx="2452202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1244852" y="451609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5250181" y="335689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Google Shape;323;p30">
            <a:extLst>
              <a:ext uri="{FF2B5EF4-FFF2-40B4-BE49-F238E27FC236}">
                <a16:creationId xmlns:a16="http://schemas.microsoft.com/office/drawing/2014/main" id="{765E9BF0-8EB6-4DF6-9D9D-06A4230F32E0}"/>
              </a:ext>
            </a:extLst>
          </p:cNvPr>
          <p:cNvSpPr txBox="1">
            <a:spLocks/>
          </p:cNvSpPr>
          <p:nvPr/>
        </p:nvSpPr>
        <p:spPr>
          <a:xfrm>
            <a:off x="849988" y="3221679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1106988-0BBE-409E-9A86-EA4931EC03DB}"/>
              </a:ext>
            </a:extLst>
          </p:cNvPr>
          <p:cNvSpPr/>
          <p:nvPr/>
        </p:nvSpPr>
        <p:spPr>
          <a:xfrm>
            <a:off x="923365" y="3510656"/>
            <a:ext cx="501127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4E87D652-F607-41E3-933C-9EB5AEF2D1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37059" y="1968894"/>
            <a:ext cx="508342" cy="424342"/>
          </a:xfrm>
          <a:prstGeom prst="curvedConnector3">
            <a:avLst>
              <a:gd name="adj1" fmla="val 10819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CC69F305-D12E-471A-A4AB-A570139FE4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01041" y="1641131"/>
            <a:ext cx="513564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C76D0E11-07A8-4E28-8B73-6A9ADF144939}"/>
              </a:ext>
            </a:extLst>
          </p:cNvPr>
          <p:cNvSpPr/>
          <p:nvPr/>
        </p:nvSpPr>
        <p:spPr>
          <a:xfrm>
            <a:off x="2286001" y="1514681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1B036D7-4C1A-4D5E-82EF-B2CDA591B3FC}"/>
              </a:ext>
            </a:extLst>
          </p:cNvPr>
          <p:cNvSpPr/>
          <p:nvPr/>
        </p:nvSpPr>
        <p:spPr>
          <a:xfrm>
            <a:off x="2657823" y="1789786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D1D4409C-D421-40C2-9209-CFEBB90C6924}"/>
              </a:ext>
            </a:extLst>
          </p:cNvPr>
          <p:cNvSpPr/>
          <p:nvPr/>
        </p:nvSpPr>
        <p:spPr>
          <a:xfrm>
            <a:off x="5250181" y="3702664"/>
            <a:ext cx="343661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7" grpId="0" animBg="1"/>
      <p:bldP spid="78" grpId="0" animBg="1"/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223696"/>
              </p:ext>
            </p:extLst>
          </p:nvPr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BBBC5EFC-9DA0-44A8-8AB0-804F507D8078}"/>
              </a:ext>
            </a:extLst>
          </p:cNvPr>
          <p:cNvSpPr txBox="1"/>
          <p:nvPr/>
        </p:nvSpPr>
        <p:spPr>
          <a:xfrm>
            <a:off x="695209" y="305422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2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381250" y="2387588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381250" y="3387306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sz="1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FA0BEC-68D7-4EB6-BE83-6AA4E90DDB87}"/>
              </a:ext>
            </a:extLst>
          </p:cNvPr>
          <p:cNvSpPr txBox="1"/>
          <p:nvPr/>
        </p:nvSpPr>
        <p:spPr>
          <a:xfrm>
            <a:off x="1381249" y="1110872"/>
            <a:ext cx="624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idea inicial era la de realizar una evaluación con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 y, preferiblemente, en la Facultad de Informática de la UCM.</a:t>
            </a: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606537"/>
              </p:ext>
            </p:extLst>
          </p:nvPr>
        </p:nvGraphicFramePr>
        <p:xfrm>
          <a:off x="706737" y="851648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24667" y="312230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Se realizaron pruebas de: </a:t>
            </a: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Se diseñaron hasta 18 pruebas sobre 9 rutas distintas. </a:t>
            </a:r>
            <a:endParaRPr lang="es-ES" dirty="0">
              <a:latin typeface="Quattrocento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54253" y="333774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>
                <a:latin typeface="Quattrocento Sans" panose="020B0604020202020204" charset="0"/>
              </a:rPr>
              <a:t>Seguimiento de la ruta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>
                <a:latin typeface="Quattrocento Sans" panose="020B0604020202020204" charset="0"/>
              </a:rPr>
              <a:t>Usuario perdido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>
              <a:latin typeface="Quattrocento Sans" panose="020B0604020202020204" charset="0"/>
            </a:endParaRPr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32FCFC43-5C04-4C69-A771-00C6AE7AC472}"/>
              </a:ext>
            </a:extLst>
          </p:cNvPr>
          <p:cNvSpPr txBox="1"/>
          <p:nvPr/>
        </p:nvSpPr>
        <p:spPr>
          <a:xfrm>
            <a:off x="724667" y="312523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4: </a:t>
            </a:r>
            <a:r>
              <a:rPr lang="es-ES" sz="1300" i="1" dirty="0">
                <a:latin typeface="Quattrocento Sans" panose="020B0604020202020204" charset="0"/>
              </a:rPr>
              <a:t>Gira a la derecha. Luego continúa recto 5.0 metros. 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378F44F-4807-4F25-83D9-D73A4F9D3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28"/>
          <a:stretch/>
        </p:blipFill>
        <p:spPr>
          <a:xfrm>
            <a:off x="5497957" y="1074649"/>
            <a:ext cx="2884044" cy="32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5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838314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>
                <a:latin typeface="Quattrocento Sans" panose="020B0604020202020204" charset="0"/>
              </a:rPr>
              <a:t>Cuadrante 4: </a:t>
            </a:r>
            <a:r>
              <a:rPr lang="es-ES" sz="1300" b="1" i="1" dirty="0">
                <a:latin typeface="Quattrocento Sans" panose="020B0604020202020204" charset="0"/>
              </a:rPr>
              <a:t>Gira a la derecha. Luego continúa recto 5.0 metros. </a:t>
            </a:r>
            <a:r>
              <a:rPr lang="es-ES" sz="1300" b="1" dirty="0">
                <a:latin typeface="Quattrocento Sans" panose="020B0604020202020204" charset="0"/>
              </a:rPr>
              <a:t>(Perdida)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  <a:r>
              <a:rPr lang="es-ES" b="1" dirty="0">
                <a:latin typeface="Quattrocento Sans" panose="020B0604020202020204" charset="0"/>
              </a:rPr>
              <a:t>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</TotalTime>
  <Words>1373</Words>
  <Application>Microsoft Office PowerPoint</Application>
  <PresentationFormat>Presentación en pantalla (16:9)</PresentationFormat>
  <Paragraphs>150</Paragraphs>
  <Slides>20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Lora</vt:lpstr>
      <vt:lpstr>Quattrocento Sans</vt:lpstr>
      <vt:lpstr>Arial</vt:lpstr>
      <vt:lpstr>Viola template</vt:lpstr>
      <vt:lpstr>Servidor</vt:lpstr>
      <vt:lpstr>Ejemplo de ejecución</vt:lpstr>
      <vt:lpstr>Presentación de PowerPoint</vt:lpstr>
      <vt:lpstr>Presentación de PowerPoint</vt:lpstr>
      <vt:lpstr>Implementación del servidor</vt:lpstr>
      <vt:lpstr>Evaluación</vt:lpstr>
      <vt:lpstr>Realización de la evaluación</vt:lpstr>
      <vt:lpstr>Seguimiento de la ruta</vt:lpstr>
      <vt:lpstr>Seguimiento de la ruta</vt:lpstr>
      <vt:lpstr>Usuario perdido</vt:lpstr>
      <vt:lpstr>Resultados de la evaluación</vt:lpstr>
      <vt:lpstr>Conclusiones</vt:lpstr>
      <vt:lpstr>Trabajo futuro</vt:lpstr>
      <vt:lpstr>Individual work</vt:lpstr>
      <vt:lpstr>Belén Serrano Antón</vt:lpstr>
      <vt:lpstr>Clara de Suso Seijas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Belén</cp:lastModifiedBy>
  <cp:revision>65</cp:revision>
  <dcterms:created xsi:type="dcterms:W3CDTF">2020-06-17T18:02:59Z</dcterms:created>
  <dcterms:modified xsi:type="dcterms:W3CDTF">2020-06-28T12:10:46Z</dcterms:modified>
</cp:coreProperties>
</file>