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12" r:id="rId2"/>
    <p:sldId id="308" r:id="rId3"/>
    <p:sldId id="304" r:id="rId4"/>
    <p:sldId id="305" r:id="rId5"/>
    <p:sldId id="306" r:id="rId6"/>
    <p:sldId id="307" r:id="rId7"/>
    <p:sldId id="291" r:id="rId8"/>
    <p:sldId id="292" r:id="rId9"/>
    <p:sldId id="319" r:id="rId10"/>
    <p:sldId id="320" r:id="rId11"/>
    <p:sldId id="299" r:id="rId12"/>
    <p:sldId id="309" r:id="rId13"/>
    <p:sldId id="310" r:id="rId14"/>
    <p:sldId id="311" r:id="rId15"/>
    <p:sldId id="300" r:id="rId16"/>
    <p:sldId id="301" r:id="rId17"/>
    <p:sldId id="313" r:id="rId18"/>
    <p:sldId id="302" r:id="rId19"/>
    <p:sldId id="303" r:id="rId20"/>
    <p:sldId id="321" r:id="rId21"/>
    <p:sldId id="322" r:id="rId22"/>
    <p:sldId id="323" r:id="rId23"/>
    <p:sldId id="324" r:id="rId24"/>
    <p:sldId id="325" r:id="rId25"/>
    <p:sldId id="318" r:id="rId26"/>
    <p:sldId id="262" r:id="rId27"/>
  </p:sldIdLst>
  <p:sldSz cx="9144000" cy="5143500" type="screen16x9"/>
  <p:notesSz cx="6858000" cy="9144000"/>
  <p:embeddedFontLst>
    <p:embeddedFont>
      <p:font typeface="Lora" panose="020B0604020202020204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/>
            <a:t>    Servidor       </a:t>
          </a:r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/>
            <a:t>   Cliente</a:t>
          </a:r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</dgm:pt>
    <dgm:pt modelId="{B062B9D6-77DB-4D33-90F4-C9AF7E9F0E15}" type="pres">
      <dgm:prSet presAssocID="{425D598D-178F-444B-A4C0-1730043742F6}" presName="sibTrans" presStyleLbl="sibTrans2D1" presStyleIdx="0" presStyleCnt="3" custAng="21366860" custScaleX="101827" custLinFactNeighborX="601" custLinFactNeighborY="-7456"/>
      <dgm:spPr>
        <a:prstGeom prst="rightArrow">
          <a:avLst/>
        </a:prstGeom>
      </dgm:spPr>
    </dgm:pt>
    <dgm:pt modelId="{21DC4FFE-F344-4244-9E6A-DEF2E3B39008}" type="pres">
      <dgm:prSet presAssocID="{425D598D-178F-444B-A4C0-1730043742F6}" presName="connectorText" presStyleLbl="sibTrans2D1" presStyleIdx="0" presStyleCnt="3"/>
      <dgm:spPr/>
    </dgm:pt>
    <dgm:pt modelId="{212A5B31-3FE1-4DC5-9211-6FDB5FA6A4FB}" type="pres">
      <dgm:prSet presAssocID="{A741432F-3C06-49D4-B4A5-67F190C4826C}" presName="node" presStyleLbl="node1" presStyleIdx="1" presStyleCnt="3" custScaleX="105126" custScaleY="95832" custRadScaleRad="164268" custRadScaleInc="-110836">
        <dgm:presLayoutVars>
          <dgm:bulletEnabled val="1"/>
        </dgm:presLayoutVars>
      </dgm:prSet>
      <dgm:spPr/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7681" custLinFactNeighborY="-26540"/>
      <dgm:spPr>
        <a:prstGeom prst="leftArrow">
          <a:avLst/>
        </a:prstGeom>
      </dgm:spPr>
    </dgm:pt>
    <dgm:pt modelId="{244EFB65-762F-4137-BFD5-A34B8FB3D55E}" type="pres">
      <dgm:prSet presAssocID="{E81B54BA-3A97-4FAA-B155-6C228C0EE895}" presName="connectorText" presStyleLbl="sibTrans2D1" presStyleIdx="1" presStyleCnt="3"/>
      <dgm:spPr/>
    </dgm:pt>
    <dgm:pt modelId="{0EA6C051-DD76-4DAF-8943-BCCE1D1A0EEA}" type="pres">
      <dgm:prSet presAssocID="{5A88C638-89DD-4E23-B0AE-5F4590F674CE}" presName="node" presStyleLbl="node1" presStyleIdx="2" presStyleCnt="3" custRadScaleRad="174452" custRadScaleInc="107590">
        <dgm:presLayoutVars>
          <dgm:bulletEnabled val="1"/>
        </dgm:presLayoutVars>
      </dgm:prSet>
      <dgm:spPr/>
    </dgm:pt>
    <dgm:pt modelId="{9E3C2575-948C-4489-AB9B-D336DC19D807}" type="pres">
      <dgm:prSet presAssocID="{015027F2-35D8-472A-9CFD-3D1CF9437633}" presName="sibTrans" presStyleLbl="sibTrans2D1" presStyleIdx="2" presStyleCnt="3" custAng="618666" custLinFactNeighborX="-11298" custLinFactNeighborY="-1504"/>
      <dgm:spPr>
        <a:prstGeom prst="leftArrow">
          <a:avLst/>
        </a:prstGeom>
      </dgm:spPr>
    </dgm:pt>
    <dgm:pt modelId="{8C8B06FB-0502-4183-A107-E116249C3B4D}" type="pres">
      <dgm:prSet presAssocID="{015027F2-35D8-472A-9CFD-3D1CF9437633}" presName="connectorText" presStyleLbl="sibTrans2D1" presStyleIdx="2" presStyleCnt="3"/>
      <dgm:spPr/>
    </dgm:pt>
  </dgm:ptLst>
  <dgm:cxnLst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</dgm:pt>
    <dgm:pt modelId="{F3017D3E-C05D-4C8F-B70E-1E60F1001CA2}" type="pres">
      <dgm:prSet presAssocID="{25465040-D6E0-491F-BFEF-7AC6C4CCA63A}" presName="rootConnector" presStyleLbl="node1" presStyleIdx="0" presStyleCnt="4"/>
      <dgm:spPr/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</dgm:pt>
    <dgm:pt modelId="{DDE1B986-2DD5-4C78-9E33-D403B70F0C7A}" type="pres">
      <dgm:prSet presAssocID="{218B3E38-4A00-4E9A-BB70-A1F2DE838927}" presName="rootConnector" presStyleLbl="node1" presStyleIdx="1" presStyleCnt="4"/>
      <dgm:spPr/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</dgm:pt>
    <dgm:pt modelId="{7974BD2B-0244-4BCB-B01C-0607E3296C97}" type="pres">
      <dgm:prSet presAssocID="{7FDF271C-A7B8-4591-A64C-02DFF4691E8B}" presName="rootConnector" presStyleLbl="node1" presStyleIdx="2" presStyleCnt="4"/>
      <dgm:spPr/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</dgm:pt>
    <dgm:pt modelId="{EAB2509E-91BC-4428-8887-67378842D7FC}" type="pres">
      <dgm:prSet presAssocID="{B6168D25-DF91-4C0F-A4D9-FD1DE8A4805C}" presName="rootConnector" presStyleLbl="node1" presStyleIdx="3" presStyleCnt="4"/>
      <dgm:spPr/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GB" sz="1400" b="0" i="0" dirty="0"/>
            <a:t>Early research on adaptability and on Bluetooth technology. 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 sz="1400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 sz="1400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dirty="0"/>
            <a:t>Applications that allow us to test the accuracy of the beacons.</a:t>
          </a:r>
          <a:endParaRPr lang="es-ES" sz="1400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 sz="140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 sz="1400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Evaluation</a:t>
          </a:r>
          <a:r>
            <a:rPr lang="en-GB" sz="1400" b="0" i="0" dirty="0"/>
            <a:t> of the application.</a:t>
          </a:r>
          <a:endParaRPr lang="es-ES" sz="1400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 sz="1400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 sz="1400"/>
        </a:p>
      </dgm:t>
    </dgm:pt>
    <dgm:pt modelId="{E329FE42-B82D-44DF-8112-D0F6536418DB}">
      <dgm:prSet custT="1"/>
      <dgm:spPr/>
      <dgm:t>
        <a:bodyPr/>
        <a:lstStyle/>
        <a:p>
          <a:r>
            <a:rPr lang="en-GB" sz="1400" b="0" i="0" dirty="0"/>
            <a:t>Adaptation of the </a:t>
          </a:r>
          <a:r>
            <a:rPr lang="en-GB" sz="1400" b="0" i="0" u="sng" dirty="0">
              <a:highlight>
                <a:srgbClr val="CC95ED"/>
              </a:highlight>
            </a:rPr>
            <a:t>server</a:t>
          </a:r>
          <a:r>
            <a:rPr lang="en-GB" sz="1400" b="0" i="0" dirty="0"/>
            <a:t> code.</a:t>
          </a:r>
          <a:endParaRPr lang="es-ES" sz="1400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 sz="1400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 sz="1400"/>
        </a:p>
      </dgm:t>
    </dgm:pt>
    <dgm:pt modelId="{1A270EF2-B54C-42C5-90A0-BEAEEE0EA7F7}">
      <dgm:prSet custT="1"/>
      <dgm:spPr/>
      <dgm:t>
        <a:bodyPr/>
        <a:lstStyle/>
        <a:p>
          <a:r>
            <a:rPr lang="en-GB" sz="1400" b="0" i="0" dirty="0"/>
            <a:t>Mute and how to use functionalities and code necessary regarding </a:t>
          </a:r>
          <a:r>
            <a:rPr lang="en-GB" sz="1400" b="0" i="0" u="sng" dirty="0">
              <a:highlight>
                <a:srgbClr val="CC95ED"/>
              </a:highlight>
            </a:rPr>
            <a:t>route monitoring</a:t>
          </a:r>
          <a:r>
            <a:rPr lang="en-GB" sz="1400" b="0" i="0" dirty="0"/>
            <a:t> in the </a:t>
          </a:r>
          <a:r>
            <a:rPr lang="en-GB" sz="1400" b="0" i="0" u="none" dirty="0"/>
            <a:t>client</a:t>
          </a:r>
          <a:r>
            <a:rPr lang="en-GB" sz="1400" b="0" i="0" dirty="0"/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 sz="1400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 sz="1400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US" sz="1400" b="0" i="0" dirty="0"/>
            <a:t>Early </a:t>
          </a:r>
          <a:r>
            <a:rPr lang="en-GB" sz="1400" b="0" i="0" u="sng" dirty="0">
              <a:highlight>
                <a:srgbClr val="CC95ED"/>
              </a:highlight>
            </a:rPr>
            <a:t>research</a:t>
          </a:r>
          <a:r>
            <a:rPr lang="en-GB" sz="1400" b="0" i="0" dirty="0"/>
            <a:t> </a:t>
          </a:r>
          <a:r>
            <a:rPr lang="en-US" sz="1400" b="0" i="0" dirty="0"/>
            <a:t>on adaptability, Bluetooth technology and positioning.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s-ES" sz="1400" dirty="0"/>
            <a:t>of </a:t>
          </a:r>
          <a:r>
            <a:rPr lang="es-ES" sz="1400" dirty="0" err="1"/>
            <a:t>Belen’s</a:t>
          </a:r>
          <a:r>
            <a:rPr lang="es-ES" sz="1400" dirty="0"/>
            <a:t> </a:t>
          </a:r>
          <a:r>
            <a:rPr lang="es-ES" sz="1400" dirty="0" err="1"/>
            <a:t>house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dirty="0"/>
            <a:t> </a:t>
          </a: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1A270EF2-B54C-42C5-90A0-BEAEEE0EA7F7}">
      <dgm:prSet custT="1"/>
      <dgm:spPr/>
      <dgm:t>
        <a:bodyPr/>
        <a:lstStyle/>
        <a:p>
          <a:r>
            <a:rPr lang="es-ES" sz="1400" dirty="0" err="1"/>
            <a:t>Much</a:t>
          </a:r>
          <a:r>
            <a:rPr lang="es-ES" sz="1400" dirty="0"/>
            <a:t> of </a:t>
          </a:r>
          <a:r>
            <a:rPr lang="es-ES" sz="1400" dirty="0" err="1"/>
            <a:t>the</a:t>
          </a:r>
          <a:r>
            <a:rPr lang="es-ES" sz="1400" dirty="0"/>
            <a:t> </a:t>
          </a:r>
          <a:r>
            <a:rPr lang="en-GB" sz="1400" b="0" i="0" u="sng" dirty="0">
              <a:highlight>
                <a:srgbClr val="CC95ED"/>
              </a:highlight>
            </a:rPr>
            <a:t>client</a:t>
          </a:r>
          <a:r>
            <a:rPr lang="en-GB" sz="1400" b="0" i="0" dirty="0"/>
            <a:t> </a:t>
          </a:r>
          <a:r>
            <a:rPr lang="es-ES" sz="1400" dirty="0" err="1"/>
            <a:t>code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n-US" sz="1400" dirty="0"/>
            <a:t>of the School of Computer Science</a:t>
          </a:r>
          <a:r>
            <a:rPr lang="en-US" sz="1900" dirty="0"/>
            <a:t>.</a:t>
          </a:r>
          <a:endParaRPr lang="es-ES" sz="1900" dirty="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4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4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4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4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4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4"/>
      <dgm:spPr/>
    </dgm:pt>
    <dgm:pt modelId="{B8B9F9BC-A5CB-458D-A999-AE33B4441EDE}" type="pres">
      <dgm:prSet presAssocID="{1A270EF2-B54C-42C5-90A0-BEAEEE0EA7F7}" presName="vert1" presStyleCnt="0"/>
      <dgm:spPr/>
    </dgm:pt>
    <dgm:pt modelId="{6418D09F-F7A9-405E-BA47-7598CC26A109}" type="pres">
      <dgm:prSet presAssocID="{F840A262-8447-467E-8CD1-6C1102C35342}" presName="thickLine" presStyleLbl="alignNode1" presStyleIdx="3" presStyleCnt="4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3" presStyleCnt="4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E424BB4E-C3C0-4E0E-B376-AA58030F127D}" type="presOf" srcId="{40F480B9-5185-4903-84F4-F28DE27221CC}" destId="{29C823AE-3170-4FA5-A755-C88A48738C1C}" srcOrd="0" destOrd="0" presId="urn:microsoft.com/office/officeart/2008/layout/LinedList"/>
    <dgm:cxn modelId="{C7006883-4BF0-472B-9BCA-59E6D23AD832}" type="presOf" srcId="{F840A262-8447-467E-8CD1-6C1102C35342}" destId="{1DAE29DE-17CA-4955-B3A4-6E962056C8F6}" srcOrd="0" destOrd="0" presId="urn:microsoft.com/office/officeart/2008/layout/LinedList"/>
    <dgm:cxn modelId="{27AAE783-DF65-493E-A558-5D9419C43B4F}" type="presOf" srcId="{1A270EF2-B54C-42C5-90A0-BEAEEE0EA7F7}" destId="{F61C7BB7-4804-4ABF-B4FC-152C120EF1C4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127259D-6C13-4D49-829A-116E5ADF2D0A}" type="presOf" srcId="{507EC6F4-C02D-4AAE-BBFA-25B753F7A16E}" destId="{E58C3805-475E-4689-8BA4-18F76034A3D4}" srcOrd="0" destOrd="0" presId="urn:microsoft.com/office/officeart/2008/layout/LinedList"/>
    <dgm:cxn modelId="{231381AF-FA21-45FD-AC17-4894CF6D0DF5}" srcId="{507EC6F4-C02D-4AAE-BBFA-25B753F7A16E}" destId="{F840A262-8447-467E-8CD1-6C1102C35342}" srcOrd="3" destOrd="0" parTransId="{60ECE8FA-58D3-4ADB-A5AB-AAA314D6ABED}" sibTransId="{B351DFCA-8311-4F35-B05C-EB575BB6B63B}"/>
    <dgm:cxn modelId="{FB691FB9-921C-40AB-850C-3CBB78035597}" type="presOf" srcId="{4FE625AE-B256-46B5-B961-8C1705F8C13B}" destId="{6FAA08E1-B284-4112-823F-2EDB0376823E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B646635C-980B-422E-AB64-D4C3D49940DF}" type="presParOf" srcId="{E58C3805-475E-4689-8BA4-18F76034A3D4}" destId="{4F5A4815-2E29-479E-8863-7ABAC99F7CE4}" srcOrd="0" destOrd="0" presId="urn:microsoft.com/office/officeart/2008/layout/LinedList"/>
    <dgm:cxn modelId="{3150F983-E7D3-42AA-9D2C-11AABAFBFE1A}" type="presParOf" srcId="{E58C3805-475E-4689-8BA4-18F76034A3D4}" destId="{D66CD0F7-A12D-47C9-ACC4-BB160D692280}" srcOrd="1" destOrd="0" presId="urn:microsoft.com/office/officeart/2008/layout/LinedList"/>
    <dgm:cxn modelId="{F4C90A4F-14D2-42A3-B428-F3F82907418B}" type="presParOf" srcId="{D66CD0F7-A12D-47C9-ACC4-BB160D692280}" destId="{29C823AE-3170-4FA5-A755-C88A48738C1C}" srcOrd="0" destOrd="0" presId="urn:microsoft.com/office/officeart/2008/layout/LinedList"/>
    <dgm:cxn modelId="{D49AEE6A-F93D-45F4-A9EC-81C362BFB2FD}" type="presParOf" srcId="{D66CD0F7-A12D-47C9-ACC4-BB160D692280}" destId="{A4DBB364-FFFB-417D-852F-C0384278785F}" srcOrd="1" destOrd="0" presId="urn:microsoft.com/office/officeart/2008/layout/LinedList"/>
    <dgm:cxn modelId="{FDD8B6F0-3F17-4DAE-AE5E-6CB771F8F5E6}" type="presParOf" srcId="{E58C3805-475E-4689-8BA4-18F76034A3D4}" destId="{7E9CF8A5-4FD9-40AC-8300-36ABA36A05F2}" srcOrd="2" destOrd="0" presId="urn:microsoft.com/office/officeart/2008/layout/LinedList"/>
    <dgm:cxn modelId="{5B6C0B0D-A31A-424F-B9DC-EB5ABCA32921}" type="presParOf" srcId="{E58C3805-475E-4689-8BA4-18F76034A3D4}" destId="{396DAEFD-05E0-4EAD-B182-119C4E572C6E}" srcOrd="3" destOrd="0" presId="urn:microsoft.com/office/officeart/2008/layout/LinedList"/>
    <dgm:cxn modelId="{B6E4C268-4DC8-4F8A-ADC2-9C3821028F68}" type="presParOf" srcId="{396DAEFD-05E0-4EAD-B182-119C4E572C6E}" destId="{6FAA08E1-B284-4112-823F-2EDB0376823E}" srcOrd="0" destOrd="0" presId="urn:microsoft.com/office/officeart/2008/layout/LinedList"/>
    <dgm:cxn modelId="{27C73197-B96B-4635-8704-D7721AE1BA1B}" type="presParOf" srcId="{396DAEFD-05E0-4EAD-B182-119C4E572C6E}" destId="{79E39EA6-18B0-4DAC-B6D6-E488C4AE0A40}" srcOrd="1" destOrd="0" presId="urn:microsoft.com/office/officeart/2008/layout/LinedList"/>
    <dgm:cxn modelId="{AB30D629-83DD-4CBC-9A95-0DC93BF43B4B}" type="presParOf" srcId="{E58C3805-475E-4689-8BA4-18F76034A3D4}" destId="{37D0203A-F1DD-42F6-8B28-A2C3831AF40E}" srcOrd="4" destOrd="0" presId="urn:microsoft.com/office/officeart/2008/layout/LinedList"/>
    <dgm:cxn modelId="{9E6D3F85-5D30-4356-B1F1-C64E7E717BF8}" type="presParOf" srcId="{E58C3805-475E-4689-8BA4-18F76034A3D4}" destId="{71FEA2D9-7356-4EA5-ACA6-762357D02192}" srcOrd="5" destOrd="0" presId="urn:microsoft.com/office/officeart/2008/layout/LinedList"/>
    <dgm:cxn modelId="{F33BE7FB-5ACB-4BEF-9D81-0AD7BB1076C7}" type="presParOf" srcId="{71FEA2D9-7356-4EA5-ACA6-762357D02192}" destId="{F61C7BB7-4804-4ABF-B4FC-152C120EF1C4}" srcOrd="0" destOrd="0" presId="urn:microsoft.com/office/officeart/2008/layout/LinedList"/>
    <dgm:cxn modelId="{3B70C80C-6FC5-44F2-B002-E4DDF9FECE02}" type="presParOf" srcId="{71FEA2D9-7356-4EA5-ACA6-762357D02192}" destId="{B8B9F9BC-A5CB-458D-A999-AE33B4441EDE}" srcOrd="1" destOrd="0" presId="urn:microsoft.com/office/officeart/2008/layout/LinedList"/>
    <dgm:cxn modelId="{FB14B2F8-31E8-4C93-ADFA-13BDEBB795D4}" type="presParOf" srcId="{E58C3805-475E-4689-8BA4-18F76034A3D4}" destId="{6418D09F-F7A9-405E-BA47-7598CC26A109}" srcOrd="6" destOrd="0" presId="urn:microsoft.com/office/officeart/2008/layout/LinedList"/>
    <dgm:cxn modelId="{613F50D5-348D-476D-851A-D7117170D786}" type="presParOf" srcId="{E58C3805-475E-4689-8BA4-18F76034A3D4}" destId="{A3DA93E0-6E8C-486B-8566-09EB500CAA03}" srcOrd="7" destOrd="0" presId="urn:microsoft.com/office/officeart/2008/layout/LinedList"/>
    <dgm:cxn modelId="{A12D215C-7918-4A61-9308-8EF8DAE9C061}" type="presParOf" srcId="{A3DA93E0-6E8C-486B-8566-09EB500CAA03}" destId="{1DAE29DE-17CA-4955-B3A4-6E962056C8F6}" srcOrd="0" destOrd="0" presId="urn:microsoft.com/office/officeart/2008/layout/LinedList"/>
    <dgm:cxn modelId="{2588CC36-4B3A-482C-82ED-A4A571A653B1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111515" y="20963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Archivos externos</a:t>
          </a:r>
        </a:p>
      </dsp:txBody>
      <dsp:txXfrm>
        <a:off x="2136477" y="2121340"/>
        <a:ext cx="1654594" cy="802335"/>
      </dsp:txXfrm>
    </dsp:sp>
    <dsp:sp modelId="{B062B9D6-77DB-4D33-90F4-C9AF7E9F0E15}">
      <dsp:nvSpPr>
        <dsp:cNvPr id="0" name=""/>
        <dsp:cNvSpPr/>
      </dsp:nvSpPr>
      <dsp:spPr>
        <a:xfrm rot="18790356">
          <a:off x="3375698" y="1313103"/>
          <a:ext cx="1423780" cy="298290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465185" y="1372761"/>
        <a:ext cx="1244806" cy="178974"/>
      </dsp:txXfrm>
    </dsp:sp>
    <dsp:sp modelId="{212A5B31-3FE1-4DC5-9211-6FDB5FA6A4FB}">
      <dsp:nvSpPr>
        <dsp:cNvPr id="0" name=""/>
        <dsp:cNvSpPr/>
      </dsp:nvSpPr>
      <dsp:spPr>
        <a:xfrm>
          <a:off x="4279565" y="55862"/>
          <a:ext cx="1791892" cy="81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 Servidor       </a:t>
          </a:r>
        </a:p>
      </dsp:txBody>
      <dsp:txXfrm>
        <a:off x="4303486" y="79783"/>
        <a:ext cx="1744050" cy="768895"/>
      </dsp:txXfrm>
    </dsp:sp>
    <dsp:sp modelId="{55877E58-FC51-46D5-B155-169AA4F3723B}">
      <dsp:nvSpPr>
        <dsp:cNvPr id="0" name=""/>
        <dsp:cNvSpPr/>
      </dsp:nvSpPr>
      <dsp:spPr>
        <a:xfrm rot="10781457">
          <a:off x="2185525" y="22580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 rot="10800000">
        <a:off x="2275012" y="285464"/>
        <a:ext cx="1219261" cy="178974"/>
      </dsp:txXfrm>
    </dsp:sp>
    <dsp:sp modelId="{0EA6C051-DD76-4DAF-8943-BCCE1D1A0EEA}">
      <dsp:nvSpPr>
        <dsp:cNvPr id="0" name=""/>
        <dsp:cNvSpPr/>
      </dsp:nvSpPr>
      <dsp:spPr>
        <a:xfrm>
          <a:off x="0" y="180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Cliente</a:t>
          </a:r>
        </a:p>
      </dsp:txBody>
      <dsp:txXfrm>
        <a:off x="24962" y="43040"/>
        <a:ext cx="1654594" cy="802335"/>
      </dsp:txXfrm>
    </dsp:sp>
    <dsp:sp modelId="{9E3C2575-948C-4489-AB9B-D336DC19D807}">
      <dsp:nvSpPr>
        <dsp:cNvPr id="0" name=""/>
        <dsp:cNvSpPr/>
      </dsp:nvSpPr>
      <dsp:spPr>
        <a:xfrm rot="3291413">
          <a:off x="1050926" y="132972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140413" y="1389384"/>
        <a:ext cx="1219261" cy="178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Mapeo de la vivienda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Diseño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Ejecución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Análisis de los resultados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Early research on adaptability and on Bluetooth technology. </a:t>
          </a:r>
          <a:endParaRPr lang="es-ES" sz="14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Applications that allow us to test the accuracy of the beacons.</a:t>
          </a:r>
          <a:endParaRPr lang="es-ES" sz="14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Mute and how to use functionalities and code necessary regarding </a:t>
          </a:r>
          <a:r>
            <a:rPr lang="en-GB" sz="1400" b="0" i="0" u="sng" kern="1200" dirty="0">
              <a:highlight>
                <a:srgbClr val="CC95ED"/>
              </a:highlight>
            </a:rPr>
            <a:t>route monitoring</a:t>
          </a:r>
          <a:r>
            <a:rPr lang="en-GB" sz="1400" b="0" i="0" kern="1200" dirty="0"/>
            <a:t> in the </a:t>
          </a:r>
          <a:r>
            <a:rPr lang="en-GB" sz="1400" b="0" i="0" u="none" kern="1200" dirty="0"/>
            <a:t>client</a:t>
          </a:r>
          <a:r>
            <a:rPr lang="en-GB" sz="1400" b="0" i="0" kern="1200" dirty="0"/>
            <a:t>.</a:t>
          </a:r>
          <a:endParaRPr lang="es-ES" sz="14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Adaptation of the </a:t>
          </a:r>
          <a:r>
            <a:rPr lang="en-GB" sz="1400" b="0" i="0" u="sng" kern="1200" dirty="0">
              <a:highlight>
                <a:srgbClr val="CC95ED"/>
              </a:highlight>
            </a:rPr>
            <a:t>server</a:t>
          </a:r>
          <a:r>
            <a:rPr lang="en-GB" sz="1400" b="0" i="0" kern="1200" dirty="0"/>
            <a:t> code.</a:t>
          </a:r>
          <a:endParaRPr lang="es-ES" sz="14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Evaluation</a:t>
          </a:r>
          <a:r>
            <a:rPr lang="en-GB" sz="1400" b="0" i="0" kern="1200" dirty="0"/>
            <a:t> of the application.</a:t>
          </a:r>
          <a:endParaRPr lang="es-ES" sz="1400" kern="1200" dirty="0"/>
        </a:p>
      </dsp:txBody>
      <dsp:txXfrm>
        <a:off x="0" y="1592957"/>
        <a:ext cx="6731809" cy="39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0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Early </a:t>
          </a:r>
          <a:r>
            <a:rPr lang="en-GB" sz="1400" b="0" i="0" u="sng" kern="1200" dirty="0">
              <a:highlight>
                <a:srgbClr val="CC95ED"/>
              </a:highlight>
            </a:rPr>
            <a:t>research</a:t>
          </a:r>
          <a:r>
            <a:rPr lang="en-GB" sz="1400" b="0" i="0" kern="1200" dirty="0"/>
            <a:t> </a:t>
          </a:r>
          <a:r>
            <a:rPr lang="en-US" sz="1400" b="0" i="0" kern="1200" dirty="0"/>
            <a:t>on adaptability, Bluetooth technology and positioning.</a:t>
          </a:r>
          <a:endParaRPr lang="es-ES" sz="1400" kern="1200" dirty="0"/>
        </a:p>
      </dsp:txBody>
      <dsp:txXfrm>
        <a:off x="0" y="0"/>
        <a:ext cx="6731809" cy="497844"/>
      </dsp:txXfrm>
    </dsp:sp>
    <dsp:sp modelId="{7E9CF8A5-4FD9-40AC-8300-36ABA36A05F2}">
      <dsp:nvSpPr>
        <dsp:cNvPr id="0" name=""/>
        <dsp:cNvSpPr/>
      </dsp:nvSpPr>
      <dsp:spPr>
        <a:xfrm>
          <a:off x="0" y="49784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49784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n-US" sz="1400" kern="1200" dirty="0"/>
            <a:t>of the School of Computer Science</a:t>
          </a:r>
          <a:r>
            <a:rPr lang="en-US" sz="1900" kern="1200" dirty="0"/>
            <a:t>.</a:t>
          </a:r>
          <a:endParaRPr lang="es-ES" sz="1900" kern="1200" dirty="0"/>
        </a:p>
      </dsp:txBody>
      <dsp:txXfrm>
        <a:off x="0" y="497844"/>
        <a:ext cx="6731809" cy="497844"/>
      </dsp:txXfrm>
    </dsp:sp>
    <dsp:sp modelId="{37D0203A-F1DD-42F6-8B28-A2C3831AF40E}">
      <dsp:nvSpPr>
        <dsp:cNvPr id="0" name=""/>
        <dsp:cNvSpPr/>
      </dsp:nvSpPr>
      <dsp:spPr>
        <a:xfrm>
          <a:off x="0" y="995689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995689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Much</a:t>
          </a:r>
          <a:r>
            <a:rPr lang="es-ES" sz="1400" kern="1200" dirty="0"/>
            <a:t> of </a:t>
          </a:r>
          <a:r>
            <a:rPr lang="es-ES" sz="1400" kern="1200" dirty="0" err="1"/>
            <a:t>the</a:t>
          </a:r>
          <a:r>
            <a:rPr lang="es-ES" sz="1400" kern="1200" dirty="0"/>
            <a:t> </a:t>
          </a:r>
          <a:r>
            <a:rPr lang="en-GB" sz="1400" b="0" i="0" u="sng" kern="1200" dirty="0">
              <a:highlight>
                <a:srgbClr val="CC95ED"/>
              </a:highlight>
            </a:rPr>
            <a:t>client</a:t>
          </a:r>
          <a:r>
            <a:rPr lang="en-GB" sz="1400" b="0" i="0" kern="1200" dirty="0"/>
            <a:t> </a:t>
          </a:r>
          <a:r>
            <a:rPr lang="es-ES" sz="1400" kern="1200" dirty="0" err="1"/>
            <a:t>code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kern="1200" dirty="0"/>
        </a:p>
      </dsp:txBody>
      <dsp:txXfrm>
        <a:off x="0" y="995689"/>
        <a:ext cx="6731809" cy="497844"/>
      </dsp:txXfrm>
    </dsp:sp>
    <dsp:sp modelId="{6418D09F-F7A9-405E-BA47-7598CC26A109}">
      <dsp:nvSpPr>
        <dsp:cNvPr id="0" name=""/>
        <dsp:cNvSpPr/>
      </dsp:nvSpPr>
      <dsp:spPr>
        <a:xfrm>
          <a:off x="0" y="149353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49353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s-ES" sz="1400" kern="1200" dirty="0"/>
            <a:t>of </a:t>
          </a:r>
          <a:r>
            <a:rPr lang="es-ES" sz="1400" kern="1200" dirty="0" err="1"/>
            <a:t>Belen’s</a:t>
          </a:r>
          <a:r>
            <a:rPr lang="es-ES" sz="1400" kern="1200" dirty="0"/>
            <a:t> </a:t>
          </a:r>
          <a:r>
            <a:rPr lang="es-ES" sz="1400" kern="1200" dirty="0" err="1"/>
            <a:t>house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kern="1200" dirty="0"/>
            <a:t> </a:t>
          </a:r>
        </a:p>
      </dsp:txBody>
      <dsp:txXfrm>
        <a:off x="0" y="1493534"/>
        <a:ext cx="6731809" cy="49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9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49" r:id="rId3"/>
    <p:sldLayoutId id="2147483651" r:id="rId4"/>
    <p:sldLayoutId id="2147483654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s://www.slidescarnival.com/viola-free-presentation-template/414" TargetMode="External"/><Relationship Id="rId4" Type="http://schemas.openxmlformats.org/officeDocument/2006/relationships/hyperlink" Target="https://github.com/NILGroup/TFG-1920-DiscapacidadVis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Belén Serrano Antón</a:t>
            </a:r>
          </a:p>
          <a:p>
            <a:pPr algn="r"/>
            <a:r>
              <a:rPr lang="es-ES" sz="1200" dirty="0"/>
              <a:t>Clara de Suso Seijas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:a16="http://schemas.microsoft.com/office/drawing/2014/main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/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305422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Cliente: «Blind Bit»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1609469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Se encarga de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monitorizar la ruta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proporcionando las instrucciones en el momento adecuado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2548810"/>
            <a:ext cx="473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 contraste.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Interfaz adaptada para su uso con el lector de pantalla.</a:t>
            </a:r>
          </a:p>
        </p:txBody>
      </p:sp>
      <p:grpSp>
        <p:nvGrpSpPr>
          <p:cNvPr id="21" name="20 Grupo"/>
          <p:cNvGrpSpPr/>
          <p:nvPr/>
        </p:nvGrpSpPr>
        <p:grpSpPr>
          <a:xfrm>
            <a:off x="5033774" y="799519"/>
            <a:ext cx="1098125" cy="2012019"/>
            <a:chOff x="4985521" y="799520"/>
            <a:chExt cx="1098125" cy="2012019"/>
          </a:xfrm>
        </p:grpSpPr>
        <p:sp>
          <p:nvSpPr>
            <p:cNvPr id="4" name="Google Shape;346;p32"/>
            <p:cNvSpPr/>
            <p:nvPr/>
          </p:nvSpPr>
          <p:spPr>
            <a:xfrm>
              <a:off x="4985521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" name="13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104" y="968590"/>
              <a:ext cx="999544" cy="1614520"/>
            </a:xfrm>
            <a:prstGeom prst="rect">
              <a:avLst/>
            </a:prstGeom>
          </p:spPr>
        </p:pic>
      </p:grpSp>
      <p:grpSp>
        <p:nvGrpSpPr>
          <p:cNvPr id="31" name="30 Grupo"/>
          <p:cNvGrpSpPr/>
          <p:nvPr/>
        </p:nvGrpSpPr>
        <p:grpSpPr>
          <a:xfrm>
            <a:off x="6455511" y="799520"/>
            <a:ext cx="1098125" cy="2012019"/>
            <a:chOff x="6455511" y="799520"/>
            <a:chExt cx="1098125" cy="2012019"/>
          </a:xfrm>
        </p:grpSpPr>
        <p:sp>
          <p:nvSpPr>
            <p:cNvPr id="19" name="Google Shape;346;p32"/>
            <p:cNvSpPr/>
            <p:nvPr/>
          </p:nvSpPr>
          <p:spPr>
            <a:xfrm>
              <a:off x="6455511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2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981" y="989732"/>
              <a:ext cx="987183" cy="1593377"/>
            </a:xfrm>
            <a:prstGeom prst="rect">
              <a:avLst/>
            </a:prstGeom>
          </p:spPr>
        </p:pic>
      </p:grpSp>
      <p:grpSp>
        <p:nvGrpSpPr>
          <p:cNvPr id="32" name="31 Grupo"/>
          <p:cNvGrpSpPr/>
          <p:nvPr/>
        </p:nvGrpSpPr>
        <p:grpSpPr>
          <a:xfrm>
            <a:off x="7829165" y="799520"/>
            <a:ext cx="1098125" cy="2012019"/>
            <a:chOff x="7829165" y="799520"/>
            <a:chExt cx="1098125" cy="2012019"/>
          </a:xfrm>
        </p:grpSpPr>
        <p:sp>
          <p:nvSpPr>
            <p:cNvPr id="20" name="Google Shape;346;p32"/>
            <p:cNvSpPr/>
            <p:nvPr/>
          </p:nvSpPr>
          <p:spPr>
            <a:xfrm>
              <a:off x="7829165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676" y="968589"/>
              <a:ext cx="985101" cy="1594450"/>
            </a:xfrm>
            <a:prstGeom prst="rect">
              <a:avLst/>
            </a:prstGeom>
          </p:spPr>
        </p:pic>
      </p:grpSp>
      <p:grpSp>
        <p:nvGrpSpPr>
          <p:cNvPr id="33" name="32 Grupo"/>
          <p:cNvGrpSpPr/>
          <p:nvPr/>
        </p:nvGrpSpPr>
        <p:grpSpPr>
          <a:xfrm>
            <a:off x="5073357" y="2960829"/>
            <a:ext cx="1098125" cy="2012019"/>
            <a:chOff x="5073357" y="2960829"/>
            <a:chExt cx="1098125" cy="2012019"/>
          </a:xfrm>
        </p:grpSpPr>
        <p:sp>
          <p:nvSpPr>
            <p:cNvPr id="24" name="Google Shape;346;p32"/>
            <p:cNvSpPr/>
            <p:nvPr/>
          </p:nvSpPr>
          <p:spPr>
            <a:xfrm>
              <a:off x="5073357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" name="27 Image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361" y="3114880"/>
              <a:ext cx="972674" cy="1633765"/>
            </a:xfrm>
            <a:prstGeom prst="rect">
              <a:avLst/>
            </a:prstGeom>
          </p:spPr>
        </p:pic>
      </p:grpSp>
      <p:grpSp>
        <p:nvGrpSpPr>
          <p:cNvPr id="34" name="33 Grupo"/>
          <p:cNvGrpSpPr/>
          <p:nvPr/>
        </p:nvGrpSpPr>
        <p:grpSpPr>
          <a:xfrm>
            <a:off x="6455511" y="2960829"/>
            <a:ext cx="1098125" cy="2012019"/>
            <a:chOff x="6455511" y="2960829"/>
            <a:chExt cx="1098125" cy="2012019"/>
          </a:xfrm>
        </p:grpSpPr>
        <p:sp>
          <p:nvSpPr>
            <p:cNvPr id="25" name="Google Shape;346;p32"/>
            <p:cNvSpPr/>
            <p:nvPr/>
          </p:nvSpPr>
          <p:spPr>
            <a:xfrm>
              <a:off x="6455511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" name="28 Image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471" y="3114880"/>
              <a:ext cx="987184" cy="1633765"/>
            </a:xfrm>
            <a:prstGeom prst="rect">
              <a:avLst/>
            </a:prstGeom>
          </p:spPr>
        </p:pic>
      </p:grpSp>
      <p:grpSp>
        <p:nvGrpSpPr>
          <p:cNvPr id="35" name="34 Grupo"/>
          <p:cNvGrpSpPr/>
          <p:nvPr/>
        </p:nvGrpSpPr>
        <p:grpSpPr>
          <a:xfrm>
            <a:off x="7825924" y="2960829"/>
            <a:ext cx="1098125" cy="2012019"/>
            <a:chOff x="7825924" y="2960829"/>
            <a:chExt cx="1098125" cy="2012019"/>
          </a:xfrm>
        </p:grpSpPr>
        <p:sp>
          <p:nvSpPr>
            <p:cNvPr id="26" name="Google Shape;346;p32"/>
            <p:cNvSpPr/>
            <p:nvPr/>
          </p:nvSpPr>
          <p:spPr>
            <a:xfrm>
              <a:off x="7825924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" name="29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676" y="3124876"/>
              <a:ext cx="985101" cy="1613771"/>
            </a:xfrm>
            <a:prstGeom prst="rect">
              <a:avLst/>
            </a:prstGeom>
          </p:spPr>
        </p:pic>
      </p:grpSp>
      <p:sp>
        <p:nvSpPr>
          <p:cNvPr id="27" name="Google Shape;112;p15">
            <a:extLst>
              <a:ext uri="{FF2B5EF4-FFF2-40B4-BE49-F238E27FC236}">
                <a16:creationId xmlns:a16="http://schemas.microsoft.com/office/drawing/2014/main" id="{819AEBCD-F5CC-411C-9BF5-54B940F4E4AD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" name="3 Grupo"/>
          <p:cNvGrpSpPr/>
          <p:nvPr/>
        </p:nvGrpSpPr>
        <p:grpSpPr>
          <a:xfrm>
            <a:off x="5049982" y="1142402"/>
            <a:ext cx="1714502" cy="3540768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8" y="839000"/>
              <a:ext cx="1888500" cy="3375618"/>
            </a:xfrm>
            <a:prstGeom prst="rect">
              <a:avLst/>
            </a:prstGeom>
          </p:spPr>
        </p:pic>
      </p:grpSp>
      <p:grpSp>
        <p:nvGrpSpPr>
          <p:cNvPr id="6" name="5 Grupo"/>
          <p:cNvGrpSpPr/>
          <p:nvPr/>
        </p:nvGrpSpPr>
        <p:grpSpPr>
          <a:xfrm>
            <a:off x="7057359" y="1142402"/>
            <a:ext cx="1714502" cy="3540768"/>
            <a:chOff x="7057359" y="1142402"/>
            <a:chExt cx="1714502" cy="3540768"/>
          </a:xfrm>
        </p:grpSpPr>
        <p:sp>
          <p:nvSpPr>
            <p:cNvPr id="14" name="Google Shape;346;p32"/>
            <p:cNvSpPr/>
            <p:nvPr/>
          </p:nvSpPr>
          <p:spPr>
            <a:xfrm>
              <a:off x="7057359" y="1142402"/>
              <a:ext cx="1714502" cy="3540768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945" y="1437037"/>
              <a:ext cx="1548245" cy="2847755"/>
            </a:xfrm>
            <a:prstGeom prst="rect">
              <a:avLst/>
            </a:prstGeom>
          </p:spPr>
        </p:pic>
      </p:grpSp>
      <p:sp>
        <p:nvSpPr>
          <p:cNvPr id="18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244035" y="1872882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Es la pantalla encargada de la selección del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destino final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2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244035" y="2497499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Su diseño está pensado para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adaptarse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 distintas situaciones y ser lo más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accesible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inclusivo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posible.</a:t>
            </a:r>
          </a:p>
        </p:txBody>
      </p:sp>
      <p:sp>
        <p:nvSpPr>
          <p:cNvPr id="2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244035" y="312211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Los botones se generan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dinámicamente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independientes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del edificio en cuestión.</a:t>
            </a:r>
          </a:p>
        </p:txBody>
      </p: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" name="2 Grupo"/>
          <p:cNvGrpSpPr/>
          <p:nvPr/>
        </p:nvGrpSpPr>
        <p:grpSpPr>
          <a:xfrm>
            <a:off x="5453899" y="469018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sp>
        <p:nvSpPr>
          <p:cNvPr id="1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395725" y="1910917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Es la pantalla encargada de proporcionar las instrucciones y realizar el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seguimiento de la ruta.</a:t>
            </a:r>
          </a:p>
        </p:txBody>
      </p:sp>
      <p:sp>
        <p:nvSpPr>
          <p:cNvPr id="14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395725" y="253681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Su diseño está pensado para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adaptarse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 distintas situaciones y ser lo más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accesible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inclusivo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posible.</a:t>
            </a:r>
          </a:p>
        </p:txBody>
      </p:sp>
      <p:sp>
        <p:nvSpPr>
          <p:cNvPr id="15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395725" y="3162713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Emplea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vibraciones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y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sonidos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para facilitar el seguimiento de la ruta. 	</a:t>
            </a:r>
          </a:p>
        </p:txBody>
      </p: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id="{20858392-D1AC-4E4B-82E8-E36AEF39A8B8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/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¿Por qué la navegación por interiores accesible?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50" y="1779100"/>
            <a:ext cx="3812032" cy="2770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5369859" y="3687402"/>
            <a:ext cx="348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latin typeface="Quattrocento Sans" panose="020B0604020202020204" charset="0"/>
              </a:rPr>
              <a:t>-¿Cómo afrontas la orientación por interiores cuando no conoces previamente el edificio?</a:t>
            </a:r>
          </a:p>
          <a:p>
            <a:r>
              <a:rPr lang="es-ES" sz="1200" i="1" dirty="0">
                <a:latin typeface="Quattrocento Sans" panose="020B0604020202020204" charset="0"/>
              </a:rPr>
              <a:t>-</a:t>
            </a:r>
            <a:r>
              <a:rPr lang="es-ES" sz="1200" i="1" dirty="0" err="1">
                <a:latin typeface="Quattrocento Sans" panose="020B0604020202020204" charset="0"/>
              </a:rPr>
              <a:t>Buff</a:t>
            </a:r>
            <a:r>
              <a:rPr lang="es-ES" sz="1200" i="1" dirty="0">
                <a:latin typeface="Quattrocento Sans" panose="020B0604020202020204" charset="0"/>
              </a:rPr>
              <a:t>… ¿Te vale?</a:t>
            </a:r>
          </a:p>
          <a:p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35882" y="4364510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Quattrocento Sans" panose="020B0604020202020204" charset="0"/>
              </a:rPr>
              <a:t>Mónica, ingeniera de la ONCE e invidente.</a:t>
            </a:r>
          </a:p>
          <a:p>
            <a:pPr algn="ctr"/>
            <a:r>
              <a:rPr lang="es-ES" sz="900" dirty="0">
                <a:latin typeface="Quattrocento Sans" panose="020B0604020202020204" charset="0"/>
              </a:rPr>
              <a:t>(Entrevista en la ONCE)</a:t>
            </a:r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604371DA-FED7-4159-AB63-E18474060AB1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08847" y="883018"/>
            <a:ext cx="7161977" cy="337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sz="1800" dirty="0">
                <a:latin typeface="Quattrocento Sans" panose="020B0604020202020204" charset="0"/>
              </a:rPr>
            </a:br>
            <a:r>
              <a:rPr lang="es-ES" sz="1800" dirty="0">
                <a:latin typeface="Quattrocento Sans" panose="020B0604020202020204" charset="0"/>
              </a:rPr>
              <a:t>	</a:t>
            </a:r>
            <a:r>
              <a:rPr lang="es-ES" dirty="0">
                <a:latin typeface="Quattrocento Sans" panose="020B0604020202020204" charset="0"/>
              </a:rPr>
              <a:t>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mapeo del edificio juega un papel primordial.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FF8D6D-78E6-42F8-97C7-E79ABDFAB777}"/>
              </a:ext>
            </a:extLst>
          </p:cNvPr>
          <p:cNvSpPr txBox="1"/>
          <p:nvPr/>
        </p:nvSpPr>
        <p:spPr>
          <a:xfrm>
            <a:off x="1381249" y="1448365"/>
            <a:ext cx="6857315" cy="254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u="sng" dirty="0">
              <a:highlight>
                <a:srgbClr val="CC95ED"/>
              </a:highlight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Despliegue</a:t>
            </a:r>
            <a:r>
              <a:rPr lang="es-ES" sz="1800" dirty="0">
                <a:latin typeface="Quattrocento Sans" panose="020B0604020202020204" charset="0"/>
              </a:rPr>
              <a:t> de la aplicación en la Facultad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Individual </a:t>
            </a:r>
            <a:r>
              <a:rPr lang="es-ES" dirty="0" err="1"/>
              <a:t>work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F42DF4C-6BCA-4854-AB41-F74DC251C001}"/>
              </a:ext>
            </a:extLst>
          </p:cNvPr>
          <p:cNvSpPr txBox="1"/>
          <p:nvPr/>
        </p:nvSpPr>
        <p:spPr>
          <a:xfrm>
            <a:off x="1524000" y="1030941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Igual se puede meter todo en esta diapo</a:t>
            </a:r>
          </a:p>
        </p:txBody>
      </p:sp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596033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603190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619777" y="2937186"/>
            <a:ext cx="5904446" cy="7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</a:rPr>
              <a:t>Muchas gracias por vuestra atención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AD2632B-30DA-40CE-9C9C-3826BD3C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54" y="213246"/>
            <a:ext cx="2664892" cy="2664892"/>
          </a:xfrm>
          <a:prstGeom prst="rect">
            <a:avLst/>
          </a:prstGeom>
        </p:spPr>
      </p:pic>
      <p:sp>
        <p:nvSpPr>
          <p:cNvPr id="21" name="Google Shape;85;p13">
            <a:extLst>
              <a:ext uri="{FF2B5EF4-FFF2-40B4-BE49-F238E27FC236}">
                <a16:creationId xmlns:a16="http://schemas.microsoft.com/office/drawing/2014/main" id="{9951FC2E-B18F-44A0-AF54-765653F167B4}"/>
              </a:ext>
            </a:extLst>
          </p:cNvPr>
          <p:cNvSpPr/>
          <p:nvPr/>
        </p:nvSpPr>
        <p:spPr>
          <a:xfrm>
            <a:off x="-3694" y="4182018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;p13">
            <a:extLst>
              <a:ext uri="{FF2B5EF4-FFF2-40B4-BE49-F238E27FC236}">
                <a16:creationId xmlns:a16="http://schemas.microsoft.com/office/drawing/2014/main" id="{2C810E6E-2008-4E05-BC4C-C00F6BAFC117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this project at </a:t>
            </a:r>
            <a:r>
              <a:rPr lang="es-ES" sz="1100" b="1" i="1" u="sng" dirty="0">
                <a:latin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https://github.com/NILGroup/TFG-1920-DiscapacidadVisual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latin typeface="Lor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latin typeface="Lora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6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69" y="3178824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68" y="3491788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adaptada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	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1" y="2865860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1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67" y="380475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410983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19" y="2836177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30" y="3133603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346" y="3482477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524" y="382288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68" y="4143802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4117714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95" y="410983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sistema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814394359"/>
              </p:ext>
            </p:extLst>
          </p:nvPr>
        </p:nvGraphicFramePr>
        <p:xfrm>
          <a:off x="1596772" y="1567966"/>
          <a:ext cx="6102892" cy="329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754638" y="2029642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303354" y="2381314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/>
              <a:t>Mensaje(ruta, instruc, info-giros, info-</a:t>
            </a:r>
            <a:r>
              <a:rPr lang="es-ES" sz="1000" dirty="0" err="1"/>
              <a:t>adic</a:t>
            </a:r>
            <a:r>
              <a:rPr lang="es-ES" sz="10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752996" y="1513551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Mensaje(origen, destino</a:t>
            </a:r>
            <a:r>
              <a:rPr lang="es-ES" sz="1000" dirty="0"/>
              <a:t>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873288" y="3235939"/>
            <a:ext cx="543739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  <a:p>
            <a:pPr lvl="0"/>
            <a:r>
              <a:rPr lang="es-ES" sz="1050" dirty="0"/>
              <a:t>JSON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841368" y="3244593"/>
            <a:ext cx="461986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53420" y="966264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1735725" y="1705791"/>
            <a:ext cx="339432" cy="606568"/>
            <a:chOff x="537304" y="3717367"/>
            <a:chExt cx="472820" cy="830317"/>
          </a:xfrm>
        </p:grpSpPr>
        <p:pic>
          <p:nvPicPr>
            <p:cNvPr id="1028" name="Picture 4" descr="C:\Users\clara\AppData\Local\Microsoft\Windows\INetCache\IE\6I0HJMUH\smartphone-1132675_960_72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04" y="3717367"/>
              <a:ext cx="472820" cy="830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clara\AppData\Local\Microsoft\Windows\INetCache\IE\81XG3HNN\872px-Android_robot_2014.svg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0" y="3977463"/>
              <a:ext cx="264347" cy="31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C:\Users\clara\AppData\Local\Microsoft\Windows\INetCache\IE\CAHUK1RA\Server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62" y="1767467"/>
            <a:ext cx="384603" cy="57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58" y="2213162"/>
            <a:ext cx="718766" cy="352290"/>
          </a:xfrm>
          <a:prstGeom prst="rect">
            <a:avLst/>
          </a:prstGeom>
        </p:spPr>
      </p:pic>
      <p:sp>
        <p:nvSpPr>
          <p:cNvPr id="17" name="16 Nube"/>
          <p:cNvSpPr/>
          <p:nvPr/>
        </p:nvSpPr>
        <p:spPr>
          <a:xfrm rot="462282">
            <a:off x="3146868" y="3405163"/>
            <a:ext cx="2444635" cy="14717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1" name="Picture 7" descr="C:\Users\clara\AppData\Local\Microsoft\Windows\INetCache\IE\CAHUK1RA\Document_icon_(the_Noun_Project_27904).svg[1]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000" y="3621221"/>
            <a:ext cx="708639" cy="70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3443498" y="4257242"/>
            <a:ext cx="29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Archivos externos</a:t>
            </a:r>
          </a:p>
        </p:txBody>
      </p:sp>
      <p:pic>
        <p:nvPicPr>
          <p:cNvPr id="29" name="Picture 7" descr="C:\Users\clara\AppData\Local\Microsoft\Windows\INetCache\IE\CAHUK1RA\Document_icon_(the_Noun_Project_27904).svg[1]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34" y="3621220"/>
            <a:ext cx="708639" cy="70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en 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53420" y="966264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589413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7" y="1589413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0" y="4532673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625788" y="4534735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adaptación a los beacons.</a:t>
            </a:r>
          </a:p>
        </p:txBody>
      </p:sp>
    </p:spTree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final del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608420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73559" y="4689702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822746" y="4475003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uno de los archivos XML relativa al cuadrante 19.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826" y="1503389"/>
            <a:ext cx="3739757" cy="2870925"/>
          </a:xfrm>
          <a:prstGeom prst="rect">
            <a:avLst/>
          </a:prstGeom>
        </p:spPr>
      </p:pic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06A01938-A855-492F-AC33-4AC9D0D96A9E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03109"/>
            <a:ext cx="6803526" cy="75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/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171919" y="4068577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582307-1B76-43A3-AFE0-8D921C5C4B2E}"/>
              </a:ext>
            </a:extLst>
          </p:cNvPr>
          <p:cNvSpPr txBox="1"/>
          <p:nvPr/>
        </p:nvSpPr>
        <p:spPr>
          <a:xfrm>
            <a:off x="1870498" y="3705421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Planta baja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A6C5EF-636C-4DF5-A3BD-890309DC99AC}"/>
              </a:ext>
            </a:extLst>
          </p:cNvPr>
          <p:cNvSpPr txBox="1"/>
          <p:nvPr/>
        </p:nvSpPr>
        <p:spPr>
          <a:xfrm>
            <a:off x="66482" y="1410826"/>
            <a:ext cx="1081912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F54A0D-6C6F-43AF-8113-B904B1FFA646}"/>
              </a:ext>
            </a:extLst>
          </p:cNvPr>
          <p:cNvSpPr txBox="1"/>
          <p:nvPr/>
        </p:nvSpPr>
        <p:spPr>
          <a:xfrm>
            <a:off x="4136346" y="1718838"/>
            <a:ext cx="1087910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3143FD-9A7F-40DC-8487-523192308594}"/>
              </a:ext>
            </a:extLst>
          </p:cNvPr>
          <p:cNvSpPr txBox="1"/>
          <p:nvPr/>
        </p:nvSpPr>
        <p:spPr>
          <a:xfrm>
            <a:off x="6212383" y="585813"/>
            <a:ext cx="707796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Aula 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D7A72C-44DA-49E4-AA0D-05F3D3131776}"/>
              </a:ext>
            </a:extLst>
          </p:cNvPr>
          <p:cNvSpPr txBox="1"/>
          <p:nvPr/>
        </p:nvSpPr>
        <p:spPr>
          <a:xfrm>
            <a:off x="4099172" y="3147889"/>
            <a:ext cx="968187" cy="5232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Puerta principal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E09D92-C15D-4CD2-8330-3945191D9225}"/>
              </a:ext>
            </a:extLst>
          </p:cNvPr>
          <p:cNvSpPr txBox="1"/>
          <p:nvPr/>
        </p:nvSpPr>
        <p:spPr>
          <a:xfrm>
            <a:off x="5822783" y="3699330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Primera planta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88EECC-7E78-45EB-B41C-DF0DC1F89A93}"/>
              </a:ext>
            </a:extLst>
          </p:cNvPr>
          <p:cNvCxnSpPr>
            <a:cxnSpLocks/>
          </p:cNvCxnSpPr>
          <p:nvPr/>
        </p:nvCxnSpPr>
        <p:spPr>
          <a:xfrm flipH="1" flipV="1">
            <a:off x="3320450" y="3162504"/>
            <a:ext cx="778723" cy="1275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33981AA-C7F5-427A-AA83-6A8B0FEAEB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48394" y="1338085"/>
            <a:ext cx="644961" cy="2266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2B0FEA7-1D81-4356-AEE2-5BDFBAA4DA19}"/>
              </a:ext>
            </a:extLst>
          </p:cNvPr>
          <p:cNvCxnSpPr>
            <a:cxnSpLocks/>
          </p:cNvCxnSpPr>
          <p:nvPr/>
        </p:nvCxnSpPr>
        <p:spPr>
          <a:xfrm>
            <a:off x="5181451" y="1903742"/>
            <a:ext cx="9670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29AF6-7C3D-48CB-843E-76CE45A5A7F9}"/>
              </a:ext>
            </a:extLst>
          </p:cNvPr>
          <p:cNvCxnSpPr>
            <a:cxnSpLocks/>
          </p:cNvCxnSpPr>
          <p:nvPr/>
        </p:nvCxnSpPr>
        <p:spPr>
          <a:xfrm>
            <a:off x="6310602" y="838313"/>
            <a:ext cx="0" cy="2012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804EC6-3949-4673-A9B9-765FB1E3BB19}"/>
              </a:ext>
            </a:extLst>
          </p:cNvPr>
          <p:cNvSpPr/>
          <p:nvPr/>
        </p:nvSpPr>
        <p:spPr>
          <a:xfrm>
            <a:off x="62112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B53D6D6-110F-4051-8C8A-209C9ABEA04D}"/>
              </a:ext>
            </a:extLst>
          </p:cNvPr>
          <p:cNvSpPr/>
          <p:nvPr/>
        </p:nvSpPr>
        <p:spPr>
          <a:xfrm>
            <a:off x="1990728" y="248475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EF4C29E-421E-429B-9CD2-EB14C1F0819A}"/>
              </a:ext>
            </a:extLst>
          </p:cNvPr>
          <p:cNvSpPr/>
          <p:nvPr/>
        </p:nvSpPr>
        <p:spPr>
          <a:xfrm>
            <a:off x="71090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6588CF5-0930-45D3-99D2-E22D8D4024C2}"/>
              </a:ext>
            </a:extLst>
          </p:cNvPr>
          <p:cNvSpPr/>
          <p:nvPr/>
        </p:nvSpPr>
        <p:spPr>
          <a:xfrm>
            <a:off x="1990728" y="2092678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34FDBE5-1D86-4C0D-8E2D-134D13DA5548}"/>
              </a:ext>
            </a:extLst>
          </p:cNvPr>
          <p:cNvSpPr/>
          <p:nvPr/>
        </p:nvSpPr>
        <p:spPr>
          <a:xfrm>
            <a:off x="6240998" y="150513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3532632" y="904359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49E74F6-ADA0-49A4-9BEE-44026C8820FB}"/>
              </a:ext>
            </a:extLst>
          </p:cNvPr>
          <p:cNvSpPr/>
          <p:nvPr/>
        </p:nvSpPr>
        <p:spPr>
          <a:xfrm>
            <a:off x="7065494" y="1517774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599B3CA-88E3-41C7-A84B-EB0AC84BA40B}"/>
              </a:ext>
            </a:extLst>
          </p:cNvPr>
          <p:cNvSpPr/>
          <p:nvPr/>
        </p:nvSpPr>
        <p:spPr>
          <a:xfrm>
            <a:off x="4364171" y="915650"/>
            <a:ext cx="547001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2051D7-4C5F-4454-B50C-D64F52BE6006}"/>
              </a:ext>
            </a:extLst>
          </p:cNvPr>
          <p:cNvSpPr/>
          <p:nvPr/>
        </p:nvSpPr>
        <p:spPr>
          <a:xfrm>
            <a:off x="7370880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:a16="http://schemas.microsoft.com/office/drawing/2014/main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doblada hacia arriba 34">
            <a:extLst>
              <a:ext uri="{FF2B5EF4-FFF2-40B4-BE49-F238E27FC236}">
                <a16:creationId xmlns:a16="http://schemas.microsoft.com/office/drawing/2014/main" id="{BFF5D73A-1B29-4EB0-BF8B-A63BEB80DB26}"/>
              </a:ext>
            </a:extLst>
          </p:cNvPr>
          <p:cNvSpPr/>
          <p:nvPr/>
        </p:nvSpPr>
        <p:spPr>
          <a:xfrm rot="10800000" flipV="1">
            <a:off x="973046" y="1606207"/>
            <a:ext cx="278805" cy="28967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:a16="http://schemas.microsoft.com/office/drawing/2014/main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:a16="http://schemas.microsoft.com/office/drawing/2014/main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doblada hacia arriba 42">
            <a:extLst>
              <a:ext uri="{FF2B5EF4-FFF2-40B4-BE49-F238E27FC236}">
                <a16:creationId xmlns:a16="http://schemas.microsoft.com/office/drawing/2014/main" id="{5A9110BD-FE06-43E9-8EE9-5FC239C17204}"/>
              </a:ext>
            </a:extLst>
          </p:cNvPr>
          <p:cNvSpPr/>
          <p:nvPr/>
        </p:nvSpPr>
        <p:spPr>
          <a:xfrm rot="10800000" flipV="1">
            <a:off x="3773576" y="1427751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D559181-5EB9-4348-A846-71C7A3D3C0E9}"/>
              </a:ext>
            </a:extLst>
          </p:cNvPr>
          <p:cNvSpPr/>
          <p:nvPr/>
        </p:nvSpPr>
        <p:spPr>
          <a:xfrm>
            <a:off x="6986478" y="4047442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624F9B7-E176-446B-8BD6-69D4378B4B01}"/>
              </a:ext>
            </a:extLst>
          </p:cNvPr>
          <p:cNvSpPr/>
          <p:nvPr/>
        </p:nvSpPr>
        <p:spPr>
          <a:xfrm>
            <a:off x="623014" y="4268480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:a16="http://schemas.microsoft.com/office/drawing/2014/main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</TotalTime>
  <Words>1627</Words>
  <Application>Microsoft Office PowerPoint</Application>
  <PresentationFormat>Presentación en pantalla (16:9)</PresentationFormat>
  <Paragraphs>211</Paragraphs>
  <Slides>26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Lora</vt:lpstr>
      <vt:lpstr>Quattrocento Sans</vt:lpstr>
      <vt:lpstr>Viola template</vt:lpstr>
      <vt:lpstr>Descripción de espacios interiores para personas ciegas o con visibilidad reducida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Servidor</vt:lpstr>
      <vt:lpstr>Ejemplo de ejecución</vt:lpstr>
      <vt:lpstr>Presentación de PowerPoint</vt:lpstr>
      <vt:lpstr>Presentación de PowerPoint</vt:lpstr>
      <vt:lpstr>Implementación del servidor</vt:lpstr>
      <vt:lpstr>Cliente: «Blind Bit»</vt:lpstr>
      <vt:lpstr>Pantalla “Lista de destinos”</vt:lpstr>
      <vt:lpstr>Pantalla “Ruta”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Muchas 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101</cp:revision>
  <dcterms:created xsi:type="dcterms:W3CDTF">2020-06-17T18:02:59Z</dcterms:created>
  <dcterms:modified xsi:type="dcterms:W3CDTF">2020-06-28T14:24:50Z</dcterms:modified>
</cp:coreProperties>
</file>