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9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91" r:id="rId35"/>
    <p:sldId id="292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Lora" panose="020B0604020202020204" charset="0"/>
      <p:regular r:id="rId57"/>
      <p:bold r:id="rId58"/>
      <p:italic r:id="rId59"/>
      <p:boldItalic r:id="rId60"/>
    </p:embeddedFont>
    <p:embeddedFont>
      <p:font typeface="Montserrat" panose="020B0604020202020204" charset="0"/>
      <p:regular r:id="rId61"/>
      <p:bold r:id="rId62"/>
      <p:italic r:id="rId63"/>
      <p:boldItalic r:id="rId64"/>
    </p:embeddedFont>
    <p:embeddedFont>
      <p:font typeface="Quattrocento Sans" panose="020B060402020202020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F1F7A6C-7ABD-4C7A-818D-B4BCE9568D86}">
          <p14:sldIdLst>
            <p14:sldId id="256"/>
            <p14:sldId id="257"/>
            <p14:sldId id="258"/>
            <p14:sldId id="259"/>
            <p14:sldId id="290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91"/>
            <p14:sldId id="292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/>
      <dgm:spPr/>
      <dgm:t>
        <a:bodyPr/>
        <a:lstStyle/>
        <a:p>
          <a:r>
            <a:rPr lang="en-US" b="0" i="0" dirty="0"/>
            <a:t>Lista de beacons de la </a:t>
          </a:r>
          <a:r>
            <a:rPr lang="en-US" b="0" i="0" dirty="0" err="1"/>
            <a:t>ruta</a:t>
          </a:r>
          <a:endParaRPr lang="es-ES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/>
      <dgm:spPr/>
      <dgm:t>
        <a:bodyPr/>
        <a:lstStyle/>
        <a:p>
          <a:r>
            <a:rPr lang="en-US" b="0" i="0" dirty="0" err="1"/>
            <a:t>Instrucciones</a:t>
          </a:r>
          <a:r>
            <a:rPr lang="en-US" b="0" i="0" dirty="0"/>
            <a:t> de </a:t>
          </a:r>
          <a:r>
            <a:rPr lang="en-US" b="0" i="0" dirty="0" err="1"/>
            <a:t>guía</a:t>
          </a:r>
          <a:r>
            <a:rPr lang="en-US" b="0" i="0" dirty="0"/>
            <a:t> para el </a:t>
          </a:r>
          <a:r>
            <a:rPr lang="en-US" b="0" i="0" dirty="0" err="1"/>
            <a:t>usuario</a:t>
          </a:r>
          <a:endParaRPr lang="es-ES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/>
      <dgm:spPr/>
      <dgm:t>
        <a:bodyPr/>
        <a:lstStyle/>
        <a:p>
          <a:r>
            <a:rPr lang="en-US" b="0" i="0" dirty="0" err="1"/>
            <a:t>Información</a:t>
          </a:r>
          <a:r>
            <a:rPr lang="en-US" b="0" i="0" dirty="0"/>
            <a:t> </a:t>
          </a:r>
          <a:r>
            <a:rPr lang="en-US" b="0" i="0" dirty="0" err="1"/>
            <a:t>sobre</a:t>
          </a:r>
          <a:r>
            <a:rPr lang="en-US" b="0" i="0" dirty="0"/>
            <a:t> los </a:t>
          </a:r>
          <a:r>
            <a:rPr lang="en-US" b="0" i="0" dirty="0" err="1"/>
            <a:t>giros</a:t>
          </a:r>
          <a:r>
            <a:rPr lang="en-US" b="0" i="0" dirty="0"/>
            <a:t> de la </a:t>
          </a:r>
          <a:r>
            <a:rPr lang="en-US" b="0" i="0" dirty="0" err="1"/>
            <a:t>ruta</a:t>
          </a:r>
          <a:r>
            <a:rPr lang="en-US" b="0" i="0" dirty="0"/>
            <a:t> y </a:t>
          </a:r>
          <a:r>
            <a:rPr lang="en-US" b="0" i="0" dirty="0" err="1"/>
            <a:t>su</a:t>
          </a:r>
          <a:r>
            <a:rPr lang="en-US" b="0" i="0" dirty="0"/>
            <a:t> </a:t>
          </a:r>
          <a:r>
            <a:rPr lang="en-US" b="0" i="0" dirty="0" err="1"/>
            <a:t>dirección</a:t>
          </a:r>
          <a:endParaRPr lang="es-ES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/>
      <dgm:spPr/>
      <dgm:t>
        <a:bodyPr/>
        <a:lstStyle/>
        <a:p>
          <a:r>
            <a:rPr lang="en-US" b="0" i="0" dirty="0" err="1"/>
            <a:t>Información</a:t>
          </a:r>
          <a:r>
            <a:rPr lang="en-US" b="0" i="0" dirty="0"/>
            <a:t> </a:t>
          </a:r>
          <a:r>
            <a:rPr lang="en-US" b="0" i="0" dirty="0" err="1"/>
            <a:t>adicional</a:t>
          </a:r>
          <a:endParaRPr lang="es-ES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49D247A8-022D-4A81-8CFD-096B1E1D4A06}" type="pres">
      <dgm:prSet presAssocID="{271DD4EE-57F8-40F7-845C-22470035B818}" presName="Name0" presStyleCnt="0">
        <dgm:presLayoutVars>
          <dgm:chMax val="7"/>
          <dgm:chPref val="7"/>
          <dgm:dir/>
        </dgm:presLayoutVars>
      </dgm:prSet>
      <dgm:spPr/>
    </dgm:pt>
    <dgm:pt modelId="{B3180491-B3B8-4DFE-B57C-0A83BA8DC071}" type="pres">
      <dgm:prSet presAssocID="{271DD4EE-57F8-40F7-845C-22470035B818}" presName="Name1" presStyleCnt="0"/>
      <dgm:spPr/>
    </dgm:pt>
    <dgm:pt modelId="{8E6D96AD-A584-4698-8677-A6A72B86985C}" type="pres">
      <dgm:prSet presAssocID="{271DD4EE-57F8-40F7-845C-22470035B818}" presName="cycle" presStyleCnt="0"/>
      <dgm:spPr/>
    </dgm:pt>
    <dgm:pt modelId="{1B9A4281-8E44-40FC-87F8-4DC8EDD32AEE}" type="pres">
      <dgm:prSet presAssocID="{271DD4EE-57F8-40F7-845C-22470035B818}" presName="srcNode" presStyleLbl="node1" presStyleIdx="0" presStyleCnt="4"/>
      <dgm:spPr/>
    </dgm:pt>
    <dgm:pt modelId="{F5B9BA87-6890-4129-AC2A-B114E0D9058F}" type="pres">
      <dgm:prSet presAssocID="{271DD4EE-57F8-40F7-845C-22470035B818}" presName="conn" presStyleLbl="parChTrans1D2" presStyleIdx="0" presStyleCnt="1"/>
      <dgm:spPr/>
    </dgm:pt>
    <dgm:pt modelId="{E7BE4809-2849-4172-A23B-5A11E2BF5734}" type="pres">
      <dgm:prSet presAssocID="{271DD4EE-57F8-40F7-845C-22470035B818}" presName="extraNode" presStyleLbl="node1" presStyleIdx="0" presStyleCnt="4"/>
      <dgm:spPr/>
    </dgm:pt>
    <dgm:pt modelId="{2184D245-FD71-41DA-B203-363718B32ABD}" type="pres">
      <dgm:prSet presAssocID="{271DD4EE-57F8-40F7-845C-22470035B818}" presName="dstNode" presStyleLbl="node1" presStyleIdx="0" presStyleCnt="4"/>
      <dgm:spPr/>
    </dgm:pt>
    <dgm:pt modelId="{625EA2F2-BBBA-4E53-A6B7-D4BAB6607CD1}" type="pres">
      <dgm:prSet presAssocID="{25465040-D6E0-491F-BFEF-7AC6C4CCA63A}" presName="text_1" presStyleLbl="node1" presStyleIdx="0" presStyleCnt="4">
        <dgm:presLayoutVars>
          <dgm:bulletEnabled val="1"/>
        </dgm:presLayoutVars>
      </dgm:prSet>
      <dgm:spPr/>
    </dgm:pt>
    <dgm:pt modelId="{DB6AAA3A-8843-49AA-8098-D5B1382DAF8A}" type="pres">
      <dgm:prSet presAssocID="{25465040-D6E0-491F-BFEF-7AC6C4CCA63A}" presName="accent_1" presStyleCnt="0"/>
      <dgm:spPr/>
    </dgm:pt>
    <dgm:pt modelId="{B901BDCF-71E9-4A27-9F5C-9F94742742F0}" type="pres">
      <dgm:prSet presAssocID="{25465040-D6E0-491F-BFEF-7AC6C4CCA63A}" presName="accentRepeatNode" presStyleLbl="solidFgAcc1" presStyleIdx="0" presStyleCnt="4"/>
      <dgm:spPr/>
    </dgm:pt>
    <dgm:pt modelId="{370D4C93-FCF6-4157-920F-B63CCFD50B52}" type="pres">
      <dgm:prSet presAssocID="{218B3E38-4A00-4E9A-BB70-A1F2DE838927}" presName="text_2" presStyleLbl="node1" presStyleIdx="1" presStyleCnt="4">
        <dgm:presLayoutVars>
          <dgm:bulletEnabled val="1"/>
        </dgm:presLayoutVars>
      </dgm:prSet>
      <dgm:spPr/>
    </dgm:pt>
    <dgm:pt modelId="{8F51FBE2-BA10-4EC7-B19B-4153A04CCB2F}" type="pres">
      <dgm:prSet presAssocID="{218B3E38-4A00-4E9A-BB70-A1F2DE838927}" presName="accent_2" presStyleCnt="0"/>
      <dgm:spPr/>
    </dgm:pt>
    <dgm:pt modelId="{9C95A8B4-ABE2-4CCB-A76E-BFCA5E23664D}" type="pres">
      <dgm:prSet presAssocID="{218B3E38-4A00-4E9A-BB70-A1F2DE838927}" presName="accentRepeatNode" presStyleLbl="solidFgAcc1" presStyleIdx="1" presStyleCnt="4" custLinFactNeighborY="-6374"/>
      <dgm:spPr/>
    </dgm:pt>
    <dgm:pt modelId="{A96A35DF-BF55-4785-A265-1A0A65CA1338}" type="pres">
      <dgm:prSet presAssocID="{7FDF271C-A7B8-4591-A64C-02DFF4691E8B}" presName="text_3" presStyleLbl="node1" presStyleIdx="2" presStyleCnt="4">
        <dgm:presLayoutVars>
          <dgm:bulletEnabled val="1"/>
        </dgm:presLayoutVars>
      </dgm:prSet>
      <dgm:spPr/>
    </dgm:pt>
    <dgm:pt modelId="{146643CC-4F0F-42DD-8805-EDC4264604EF}" type="pres">
      <dgm:prSet presAssocID="{7FDF271C-A7B8-4591-A64C-02DFF4691E8B}" presName="accent_3" presStyleCnt="0"/>
      <dgm:spPr/>
    </dgm:pt>
    <dgm:pt modelId="{C3098EE5-C26E-4248-9B05-63D5B7F3E7FE}" type="pres">
      <dgm:prSet presAssocID="{7FDF271C-A7B8-4591-A64C-02DFF4691E8B}" presName="accentRepeatNode" presStyleLbl="solidFgAcc1" presStyleIdx="2" presStyleCnt="4"/>
      <dgm:spPr/>
    </dgm:pt>
    <dgm:pt modelId="{9C36ED49-29E6-4B5B-A220-9C6E4EF5D35B}" type="pres">
      <dgm:prSet presAssocID="{B6168D25-DF91-4C0F-A4D9-FD1DE8A4805C}" presName="text_4" presStyleLbl="node1" presStyleIdx="3" presStyleCnt="4">
        <dgm:presLayoutVars>
          <dgm:bulletEnabled val="1"/>
        </dgm:presLayoutVars>
      </dgm:prSet>
      <dgm:spPr/>
    </dgm:pt>
    <dgm:pt modelId="{1FC0053C-2E3D-4866-90B7-AD25598CCD46}" type="pres">
      <dgm:prSet presAssocID="{B6168D25-DF91-4C0F-A4D9-FD1DE8A4805C}" presName="accent_4" presStyleCnt="0"/>
      <dgm:spPr/>
    </dgm:pt>
    <dgm:pt modelId="{69DE75D1-D045-4531-9D10-E50919D2689B}" type="pres">
      <dgm:prSet presAssocID="{B6168D25-DF91-4C0F-A4D9-FD1DE8A4805C}" presName="accentRepeatNode" presStyleLbl="solidFgAcc1" presStyleIdx="3" presStyleCnt="4"/>
      <dgm:spPr/>
    </dgm:pt>
  </dgm:ptLst>
  <dgm:cxnLst>
    <dgm:cxn modelId="{25321D03-5B88-4AE2-99F6-2EF81454205E}" type="presOf" srcId="{271DD4EE-57F8-40F7-845C-22470035B818}" destId="{49D247A8-022D-4A81-8CFD-096B1E1D4A06}" srcOrd="0" destOrd="0" presId="urn:microsoft.com/office/officeart/2008/layout/VerticalCurvedList"/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EFCA8C41-A30C-412C-822E-15A98B052AC4}" type="presOf" srcId="{B6168D25-DF91-4C0F-A4D9-FD1DE8A4805C}" destId="{9C36ED49-29E6-4B5B-A220-9C6E4EF5D35B}" srcOrd="0" destOrd="0" presId="urn:microsoft.com/office/officeart/2008/layout/VerticalCurvedList"/>
    <dgm:cxn modelId="{8E638D87-C7DB-4C9E-90E3-B421887E4525}" type="presOf" srcId="{218B3E38-4A00-4E9A-BB70-A1F2DE838927}" destId="{370D4C93-FCF6-4157-920F-B63CCFD50B52}" srcOrd="0" destOrd="0" presId="urn:microsoft.com/office/officeart/2008/layout/VerticalCurvedList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7A0C7CCF-AA3A-4D0E-AE70-CE1FE6FD2DEE}" type="presOf" srcId="{AACE7D99-FD8A-4D3A-9B1F-F52509A4917A}" destId="{F5B9BA87-6890-4129-AC2A-B114E0D9058F}" srcOrd="0" destOrd="0" presId="urn:microsoft.com/office/officeart/2008/layout/VerticalCurvedList"/>
    <dgm:cxn modelId="{52FFB9EC-1E7C-4E41-B97E-F93427D0FACE}" type="presOf" srcId="{25465040-D6E0-491F-BFEF-7AC6C4CCA63A}" destId="{625EA2F2-BBBA-4E53-A6B7-D4BAB6607CD1}" srcOrd="0" destOrd="0" presId="urn:microsoft.com/office/officeart/2008/layout/VerticalCurvedList"/>
    <dgm:cxn modelId="{DFA096FD-089D-4574-8190-3078BEAD8AE6}" type="presOf" srcId="{7FDF271C-A7B8-4591-A64C-02DFF4691E8B}" destId="{A96A35DF-BF55-4785-A265-1A0A65CA1338}" srcOrd="0" destOrd="0" presId="urn:microsoft.com/office/officeart/2008/layout/VerticalCurvedList"/>
    <dgm:cxn modelId="{478E3B7E-BC60-4B75-86B0-A8996CD9FFB1}" type="presParOf" srcId="{49D247A8-022D-4A81-8CFD-096B1E1D4A06}" destId="{B3180491-B3B8-4DFE-B57C-0A83BA8DC071}" srcOrd="0" destOrd="0" presId="urn:microsoft.com/office/officeart/2008/layout/VerticalCurvedList"/>
    <dgm:cxn modelId="{05BFC38F-0102-4359-A334-AB02990C83EB}" type="presParOf" srcId="{B3180491-B3B8-4DFE-B57C-0A83BA8DC071}" destId="{8E6D96AD-A584-4698-8677-A6A72B86985C}" srcOrd="0" destOrd="0" presId="urn:microsoft.com/office/officeart/2008/layout/VerticalCurvedList"/>
    <dgm:cxn modelId="{6BDAD1C7-934A-4CB6-B99C-DD082831D2DE}" type="presParOf" srcId="{8E6D96AD-A584-4698-8677-A6A72B86985C}" destId="{1B9A4281-8E44-40FC-87F8-4DC8EDD32AEE}" srcOrd="0" destOrd="0" presId="urn:microsoft.com/office/officeart/2008/layout/VerticalCurvedList"/>
    <dgm:cxn modelId="{3CAEFAF0-4ECD-474B-9C37-43AAAAC2CF92}" type="presParOf" srcId="{8E6D96AD-A584-4698-8677-A6A72B86985C}" destId="{F5B9BA87-6890-4129-AC2A-B114E0D9058F}" srcOrd="1" destOrd="0" presId="urn:microsoft.com/office/officeart/2008/layout/VerticalCurvedList"/>
    <dgm:cxn modelId="{EB131C69-E310-41AF-9AC8-57942E9966E6}" type="presParOf" srcId="{8E6D96AD-A584-4698-8677-A6A72B86985C}" destId="{E7BE4809-2849-4172-A23B-5A11E2BF5734}" srcOrd="2" destOrd="0" presId="urn:microsoft.com/office/officeart/2008/layout/VerticalCurvedList"/>
    <dgm:cxn modelId="{214B37A5-ACBD-47E6-9451-86730568CF84}" type="presParOf" srcId="{8E6D96AD-A584-4698-8677-A6A72B86985C}" destId="{2184D245-FD71-41DA-B203-363718B32ABD}" srcOrd="3" destOrd="0" presId="urn:microsoft.com/office/officeart/2008/layout/VerticalCurvedList"/>
    <dgm:cxn modelId="{077755F3-3DD4-47A5-9B0D-AE8B36160354}" type="presParOf" srcId="{B3180491-B3B8-4DFE-B57C-0A83BA8DC071}" destId="{625EA2F2-BBBA-4E53-A6B7-D4BAB6607CD1}" srcOrd="1" destOrd="0" presId="urn:microsoft.com/office/officeart/2008/layout/VerticalCurvedList"/>
    <dgm:cxn modelId="{AB52BE2A-602C-47E9-8CB3-96FAE1593271}" type="presParOf" srcId="{B3180491-B3B8-4DFE-B57C-0A83BA8DC071}" destId="{DB6AAA3A-8843-49AA-8098-D5B1382DAF8A}" srcOrd="2" destOrd="0" presId="urn:microsoft.com/office/officeart/2008/layout/VerticalCurvedList"/>
    <dgm:cxn modelId="{709D51FF-5D54-4834-BF1D-C1D320C5AC51}" type="presParOf" srcId="{DB6AAA3A-8843-49AA-8098-D5B1382DAF8A}" destId="{B901BDCF-71E9-4A27-9F5C-9F94742742F0}" srcOrd="0" destOrd="0" presId="urn:microsoft.com/office/officeart/2008/layout/VerticalCurvedList"/>
    <dgm:cxn modelId="{0658538B-F3DD-42F3-92AA-0264EF2FA3EB}" type="presParOf" srcId="{B3180491-B3B8-4DFE-B57C-0A83BA8DC071}" destId="{370D4C93-FCF6-4157-920F-B63CCFD50B52}" srcOrd="3" destOrd="0" presId="urn:microsoft.com/office/officeart/2008/layout/VerticalCurvedList"/>
    <dgm:cxn modelId="{2EB7E766-A1F9-4A9C-8958-563FEEEA8F89}" type="presParOf" srcId="{B3180491-B3B8-4DFE-B57C-0A83BA8DC071}" destId="{8F51FBE2-BA10-4EC7-B19B-4153A04CCB2F}" srcOrd="4" destOrd="0" presId="urn:microsoft.com/office/officeart/2008/layout/VerticalCurvedList"/>
    <dgm:cxn modelId="{193702E2-47D1-48BB-8B68-B7B58B06BCB3}" type="presParOf" srcId="{8F51FBE2-BA10-4EC7-B19B-4153A04CCB2F}" destId="{9C95A8B4-ABE2-4CCB-A76E-BFCA5E23664D}" srcOrd="0" destOrd="0" presId="urn:microsoft.com/office/officeart/2008/layout/VerticalCurvedList"/>
    <dgm:cxn modelId="{ED3BC93A-C740-4869-ABC7-BD67CFA9DD1D}" type="presParOf" srcId="{B3180491-B3B8-4DFE-B57C-0A83BA8DC071}" destId="{A96A35DF-BF55-4785-A265-1A0A65CA1338}" srcOrd="5" destOrd="0" presId="urn:microsoft.com/office/officeart/2008/layout/VerticalCurvedList"/>
    <dgm:cxn modelId="{703E6529-DC7F-4C0D-9D09-8AA52DA5DCDB}" type="presParOf" srcId="{B3180491-B3B8-4DFE-B57C-0A83BA8DC071}" destId="{146643CC-4F0F-42DD-8805-EDC4264604EF}" srcOrd="6" destOrd="0" presId="urn:microsoft.com/office/officeart/2008/layout/VerticalCurvedList"/>
    <dgm:cxn modelId="{8087FF9F-9719-4CCF-8953-12C52BD55492}" type="presParOf" srcId="{146643CC-4F0F-42DD-8805-EDC4264604EF}" destId="{C3098EE5-C26E-4248-9B05-63D5B7F3E7FE}" srcOrd="0" destOrd="0" presId="urn:microsoft.com/office/officeart/2008/layout/VerticalCurvedList"/>
    <dgm:cxn modelId="{93C76028-7141-4101-9D19-21DF2300C7C7}" type="presParOf" srcId="{B3180491-B3B8-4DFE-B57C-0A83BA8DC071}" destId="{9C36ED49-29E6-4B5B-A220-9C6E4EF5D35B}" srcOrd="7" destOrd="0" presId="urn:microsoft.com/office/officeart/2008/layout/VerticalCurvedList"/>
    <dgm:cxn modelId="{81A3D48F-0B36-465B-AAB9-06AE79B8B33B}" type="presParOf" srcId="{B3180491-B3B8-4DFE-B57C-0A83BA8DC071}" destId="{1FC0053C-2E3D-4866-90B7-AD25598CCD46}" srcOrd="8" destOrd="0" presId="urn:microsoft.com/office/officeart/2008/layout/VerticalCurvedList"/>
    <dgm:cxn modelId="{1012CB24-9D3B-4098-B69C-CACE8E05079F}" type="presParOf" srcId="{1FC0053C-2E3D-4866-90B7-AD25598CCD46}" destId="{69DE75D1-D045-4531-9D10-E50919D268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/>
      <dgm:spPr/>
      <dgm:t>
        <a:bodyPr/>
        <a:lstStyle/>
        <a:p>
          <a:r>
            <a:rPr lang="es-ES" b="0" i="0" dirty="0"/>
            <a:t>Mapeo de la vivienda</a:t>
          </a:r>
          <a:endParaRPr lang="es-ES" dirty="0"/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/>
      <dgm:spPr/>
      <dgm:t>
        <a:bodyPr/>
        <a:lstStyle/>
        <a:p>
          <a:r>
            <a:rPr lang="es-ES" b="0" i="0" dirty="0"/>
            <a:t>Generación de los archivos XML para el servidor y el cliente</a:t>
          </a:r>
          <a:endParaRPr lang="es-ES" dirty="0"/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/>
      <dgm:spPr/>
      <dgm:t>
        <a:bodyPr/>
        <a:lstStyle/>
        <a:p>
          <a:r>
            <a:rPr lang="es-ES" b="0" i="0" dirty="0"/>
            <a:t>Diseño de las pruebas</a:t>
          </a:r>
          <a:endParaRPr lang="es-ES" dirty="0"/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/>
      <dgm:spPr/>
      <dgm:t>
        <a:bodyPr/>
        <a:lstStyle/>
        <a:p>
          <a:r>
            <a:rPr lang="es-ES" b="0" i="0" dirty="0"/>
            <a:t>Ejecución de las pruebas</a:t>
          </a:r>
          <a:endParaRPr lang="es-ES" dirty="0"/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/>
      <dgm:spPr/>
      <dgm:t>
        <a:bodyPr/>
        <a:lstStyle/>
        <a:p>
          <a:r>
            <a:rPr lang="es-ES" b="0" i="0" dirty="0"/>
            <a:t>Análisis de los resultados</a:t>
          </a:r>
          <a:endParaRPr lang="es-ES" dirty="0"/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/>
      <dgm:spPr/>
      <dgm:t>
        <a:bodyPr/>
        <a:lstStyle/>
        <a:p>
          <a:r>
            <a:rPr lang="en-GB" b="0" i="0" dirty="0"/>
            <a:t>Early research on adaptability and on Bluetooth technology. </a:t>
          </a:r>
          <a:endParaRPr lang="es-ES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4FE625AE-B256-46B5-B961-8C1705F8C13B}">
      <dgm:prSet/>
      <dgm:spPr/>
      <dgm:t>
        <a:bodyPr/>
        <a:lstStyle/>
        <a:p>
          <a:r>
            <a:rPr lang="en-GB" b="0" i="0" dirty="0"/>
            <a:t>Applications that allow us to test the accuracy of the beacons.</a:t>
          </a:r>
          <a:endParaRPr lang="es-ES" dirty="0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F840A262-8447-467E-8CD1-6C1102C35342}">
      <dgm:prSet/>
      <dgm:spPr/>
      <dgm:t>
        <a:bodyPr/>
        <a:lstStyle/>
        <a:p>
          <a:r>
            <a:rPr lang="en-GB" b="0" i="0" u="sng" dirty="0">
              <a:highlight>
                <a:srgbClr val="CC95ED"/>
              </a:highlight>
            </a:rPr>
            <a:t>Evaluation</a:t>
          </a:r>
          <a:r>
            <a:rPr lang="en-GB" b="0" i="0" dirty="0"/>
            <a:t> of the application.</a:t>
          </a:r>
          <a:endParaRPr lang="es-ES" dirty="0"/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E329FE42-B82D-44DF-8112-D0F6536418DB}">
      <dgm:prSet/>
      <dgm:spPr/>
      <dgm:t>
        <a:bodyPr/>
        <a:lstStyle/>
        <a:p>
          <a:r>
            <a:rPr lang="en-GB" b="0" i="0" dirty="0"/>
            <a:t>Adaptation of the </a:t>
          </a:r>
          <a:r>
            <a:rPr lang="en-GB" b="0" i="0" u="sng" dirty="0">
              <a:highlight>
                <a:srgbClr val="CC95ED"/>
              </a:highlight>
            </a:rPr>
            <a:t>server</a:t>
          </a:r>
          <a:r>
            <a:rPr lang="en-GB" b="0" i="0" dirty="0"/>
            <a:t> code.</a:t>
          </a:r>
          <a:endParaRPr lang="es-ES" dirty="0"/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/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/>
        </a:p>
      </dgm:t>
    </dgm:pt>
    <dgm:pt modelId="{1A270EF2-B54C-42C5-90A0-BEAEEE0EA7F7}">
      <dgm:prSet/>
      <dgm:spPr/>
      <dgm:t>
        <a:bodyPr/>
        <a:lstStyle/>
        <a:p>
          <a:r>
            <a:rPr lang="en-GB" b="0" i="0" dirty="0"/>
            <a:t>Mute and how to use functionalities and code necessary regarding </a:t>
          </a:r>
          <a:r>
            <a:rPr lang="en-GB" b="0" i="0" u="sng" dirty="0">
              <a:highlight>
                <a:srgbClr val="CC95ED"/>
              </a:highlight>
            </a:rPr>
            <a:t>route monitoring</a:t>
          </a:r>
          <a:r>
            <a:rPr lang="en-GB" b="0" i="0" dirty="0"/>
            <a:t> in the </a:t>
          </a:r>
          <a:r>
            <a:rPr lang="en-GB" b="0" i="0" u="none" dirty="0"/>
            <a:t>client</a:t>
          </a:r>
          <a:r>
            <a:rPr lang="en-GB" b="0" i="0" dirty="0"/>
            <a:t>.</a:t>
          </a:r>
          <a:endParaRPr lang="es-ES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9BA87-6890-4129-AC2A-B114E0D9058F}">
      <dsp:nvSpPr>
        <dsp:cNvPr id="0" name=""/>
        <dsp:cNvSpPr/>
      </dsp:nvSpPr>
      <dsp:spPr>
        <a:xfrm>
          <a:off x="-1651405" y="-257004"/>
          <a:ext cx="1976827" cy="1976827"/>
        </a:xfrm>
        <a:prstGeom prst="blockArc">
          <a:avLst>
            <a:gd name="adj1" fmla="val 18900000"/>
            <a:gd name="adj2" fmla="val 2700000"/>
            <a:gd name="adj3" fmla="val 1093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EA2F2-BBBA-4E53-A6B7-D4BAB6607CD1}">
      <dsp:nvSpPr>
        <dsp:cNvPr id="0" name=""/>
        <dsp:cNvSpPr/>
      </dsp:nvSpPr>
      <dsp:spPr>
        <a:xfrm>
          <a:off x="171381" y="112461"/>
          <a:ext cx="4157230" cy="2250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171381" y="112461"/>
        <a:ext cx="4157230" cy="225039"/>
      </dsp:txXfrm>
    </dsp:sp>
    <dsp:sp modelId="{B901BDCF-71E9-4A27-9F5C-9F94742742F0}">
      <dsp:nvSpPr>
        <dsp:cNvPr id="0" name=""/>
        <dsp:cNvSpPr/>
      </dsp:nvSpPr>
      <dsp:spPr>
        <a:xfrm>
          <a:off x="30731" y="84331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D4C93-FCF6-4157-920F-B63CCFD50B52}">
      <dsp:nvSpPr>
        <dsp:cNvPr id="0" name=""/>
        <dsp:cNvSpPr/>
      </dsp:nvSpPr>
      <dsp:spPr>
        <a:xfrm>
          <a:off x="300402" y="450079"/>
          <a:ext cx="4028210" cy="225039"/>
        </a:xfrm>
        <a:prstGeom prst="rect">
          <a:avLst/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300402" y="450079"/>
        <a:ext cx="4028210" cy="225039"/>
      </dsp:txXfrm>
    </dsp:sp>
    <dsp:sp modelId="{9C95A8B4-ABE2-4CCB-A76E-BFCA5E23664D}">
      <dsp:nvSpPr>
        <dsp:cNvPr id="0" name=""/>
        <dsp:cNvSpPr/>
      </dsp:nvSpPr>
      <dsp:spPr>
        <a:xfrm>
          <a:off x="159752" y="404019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94064"/>
              <a:satOff val="-100"/>
              <a:lumOff val="7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A35DF-BF55-4785-A265-1A0A65CA1338}">
      <dsp:nvSpPr>
        <dsp:cNvPr id="0" name=""/>
        <dsp:cNvSpPr/>
      </dsp:nvSpPr>
      <dsp:spPr>
        <a:xfrm>
          <a:off x="300402" y="787698"/>
          <a:ext cx="4028210" cy="225039"/>
        </a:xfrm>
        <a:prstGeom prst="rect">
          <a:avLst/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00402" y="787698"/>
        <a:ext cx="4028210" cy="225039"/>
      </dsp:txXfrm>
    </dsp:sp>
    <dsp:sp modelId="{C3098EE5-C26E-4248-9B05-63D5B7F3E7FE}">
      <dsp:nvSpPr>
        <dsp:cNvPr id="0" name=""/>
        <dsp:cNvSpPr/>
      </dsp:nvSpPr>
      <dsp:spPr>
        <a:xfrm>
          <a:off x="159752" y="759568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88127"/>
              <a:satOff val="-199"/>
              <a:lumOff val="15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6ED49-29E6-4B5B-A220-9C6E4EF5D35B}">
      <dsp:nvSpPr>
        <dsp:cNvPr id="0" name=""/>
        <dsp:cNvSpPr/>
      </dsp:nvSpPr>
      <dsp:spPr>
        <a:xfrm>
          <a:off x="171381" y="1125316"/>
          <a:ext cx="4157230" cy="225039"/>
        </a:xfrm>
        <a:prstGeom prst="rect">
          <a:avLst/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171381" y="1125316"/>
        <a:ext cx="4157230" cy="225039"/>
      </dsp:txXfrm>
    </dsp:sp>
    <dsp:sp modelId="{69DE75D1-D045-4531-9D10-E50919D2689B}">
      <dsp:nvSpPr>
        <dsp:cNvPr id="0" name=""/>
        <dsp:cNvSpPr/>
      </dsp:nvSpPr>
      <dsp:spPr>
        <a:xfrm>
          <a:off x="30731" y="1097186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882191"/>
              <a:satOff val="-299"/>
              <a:lumOff val="2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Mapeo de la vivienda</a:t>
          </a:r>
          <a:endParaRPr lang="es-ES" sz="1200" kern="1200" dirty="0"/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Generación de los archivos XML para el servidor y el cliente</a:t>
          </a:r>
          <a:endParaRPr lang="es-ES" sz="1200" kern="1200" dirty="0"/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Diseño de las pruebas</a:t>
          </a:r>
          <a:endParaRPr lang="es-ES" sz="1200" kern="1200" dirty="0"/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Ejecución de las pruebas</a:t>
          </a:r>
          <a:endParaRPr lang="es-ES" sz="1200" kern="1200" dirty="0"/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Análisis de los resultados</a:t>
          </a:r>
          <a:endParaRPr lang="es-ES" sz="1200" kern="1200" dirty="0"/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Early research on adaptability and on Bluetooth technology. </a:t>
          </a:r>
          <a:endParaRPr lang="es-ES" sz="1200" kern="1200" dirty="0"/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Applications that allow us to test the accuracy of the beacons.</a:t>
          </a:r>
          <a:endParaRPr lang="es-ES" sz="1200" kern="1200" dirty="0"/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Mute and how to use functionalities and code necessary regarding </a:t>
          </a:r>
          <a:r>
            <a:rPr lang="en-GB" sz="1200" b="0" i="0" u="sng" kern="1200" dirty="0">
              <a:highlight>
                <a:srgbClr val="CC95ED"/>
              </a:highlight>
            </a:rPr>
            <a:t>route monitoring</a:t>
          </a:r>
          <a:r>
            <a:rPr lang="en-GB" sz="1200" b="0" i="0" kern="1200" dirty="0"/>
            <a:t> in the </a:t>
          </a:r>
          <a:r>
            <a:rPr lang="en-GB" sz="1200" b="0" i="0" u="none" kern="1200" dirty="0"/>
            <a:t>client</a:t>
          </a:r>
          <a:r>
            <a:rPr lang="en-GB" sz="1200" b="0" i="0" kern="1200" dirty="0"/>
            <a:t>.</a:t>
          </a:r>
          <a:endParaRPr lang="es-ES" sz="1200" kern="1200" dirty="0"/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Adaptation of the </a:t>
          </a:r>
          <a:r>
            <a:rPr lang="en-GB" sz="1200" b="0" i="0" u="sng" kern="1200" dirty="0">
              <a:highlight>
                <a:srgbClr val="CC95ED"/>
              </a:highlight>
            </a:rPr>
            <a:t>server</a:t>
          </a:r>
          <a:r>
            <a:rPr lang="en-GB" sz="1200" b="0" i="0" kern="1200" dirty="0"/>
            <a:t> code.</a:t>
          </a:r>
          <a:endParaRPr lang="es-ES" sz="1200" kern="1200" dirty="0"/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u="sng" kern="1200" dirty="0">
              <a:highlight>
                <a:srgbClr val="CC95ED"/>
              </a:highlight>
            </a:rPr>
            <a:t>Evaluation</a:t>
          </a:r>
          <a:r>
            <a:rPr lang="en-GB" sz="1200" b="0" i="0" kern="1200" dirty="0"/>
            <a:t> of the application.</a:t>
          </a:r>
          <a:endParaRPr lang="es-ES" sz="1200" kern="1200" dirty="0"/>
        </a:p>
      </dsp:txBody>
      <dsp:txXfrm>
        <a:off x="0" y="1592957"/>
        <a:ext cx="6731809" cy="39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7d159c9d1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7d159c9d1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1422c4bed_147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1422c4bed_147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7092887f1d_3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7092887f1d_3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87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lor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attrocento-san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lidescarnival.com/copyright-and-legal-information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C95ED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C95ED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E14179-D220-4B21-9ABC-06F09BAAF197}"/>
              </a:ext>
            </a:extLst>
          </p:cNvPr>
          <p:cNvSpPr txBox="1"/>
          <p:nvPr/>
        </p:nvSpPr>
        <p:spPr>
          <a:xfrm>
            <a:off x="7261412" y="4473388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/>
              <a:t>Belén Serrano Antón</a:t>
            </a:r>
          </a:p>
          <a:p>
            <a:pPr algn="r"/>
            <a:r>
              <a:rPr lang="es-ES" sz="1200" dirty="0"/>
              <a:t>Clara de Suso Seijas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Yellow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Blue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Red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972050" y="879475"/>
            <a:ext cx="4171950" cy="365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lang="en" sz="20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sz="2000" b="1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 descr="pigar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0" y="3716338"/>
            <a:ext cx="2346325" cy="503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lang="en" sz="1800" i="1">
                <a:highlight>
                  <a:srgbClr val="FFCD00"/>
                </a:highlight>
              </a:rPr>
              <a:t>Use big image.</a:t>
            </a:r>
            <a:endParaRPr sz="1800" i="1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5517319" y="1696124"/>
            <a:ext cx="1940006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3808226" y="3916140"/>
            <a:ext cx="1495200" cy="1143796"/>
            <a:chOff x="3808226" y="3535140"/>
            <a:chExt cx="1495200" cy="1143796"/>
          </a:xfrm>
        </p:grpSpPr>
        <p:cxnSp>
          <p:nvCxnSpPr>
            <p:cNvPr id="235" name="Google Shape;235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Vestibulum nec congue tempus</a:t>
            </a:r>
            <a:endParaRPr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-1800047" flipH="1">
            <a:off x="32219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-9000757" flipH="1">
            <a:off x="3220953" y="1465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49" name="Google Shape;249;p25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{E1EC674E-331E-41F8-B16B-62372D7EB0BD}</a:tableStyleId>
              </a:tblPr>
              <a:tblGrid>
                <a:gridCol w="14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0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760452" y="382625"/>
            <a:ext cx="7623096" cy="363147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title" idx="4294967295"/>
          </p:nvPr>
        </p:nvSpPr>
        <p:spPr>
          <a:xfrm>
            <a:off x="0" y="3767138"/>
            <a:ext cx="3879850" cy="436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4469085" y="4390077"/>
            <a:ext cx="205838" cy="27281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0" y="1582738"/>
            <a:ext cx="7772400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  <a:endParaRPr sz="9600">
              <a:highlight>
                <a:srgbClr val="FFCD00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7772400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ctrTitle" idx="4294967295"/>
          </p:nvPr>
        </p:nvSpPr>
        <p:spPr>
          <a:xfrm>
            <a:off x="0" y="3429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4294967295"/>
          </p:nvPr>
        </p:nvSpPr>
        <p:spPr>
          <a:xfrm>
            <a:off x="0" y="9540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91" name="Google Shape;291;p28"/>
          <p:cNvSpPr txBox="1">
            <a:spLocks noGrp="1"/>
          </p:cNvSpPr>
          <p:nvPr>
            <p:ph type="ctrTitle" idx="4294967295"/>
          </p:nvPr>
        </p:nvSpPr>
        <p:spPr>
          <a:xfrm>
            <a:off x="0" y="29718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4294967295"/>
          </p:nvPr>
        </p:nvSpPr>
        <p:spPr>
          <a:xfrm>
            <a:off x="0" y="35829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93" name="Google Shape;293;p28"/>
          <p:cNvSpPr txBox="1">
            <a:spLocks noGrp="1"/>
          </p:cNvSpPr>
          <p:nvPr>
            <p:ph type="ctrTitle" idx="4294967295"/>
          </p:nvPr>
        </p:nvSpPr>
        <p:spPr>
          <a:xfrm>
            <a:off x="0" y="165735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4294967295"/>
          </p:nvPr>
        </p:nvSpPr>
        <p:spPr>
          <a:xfrm>
            <a:off x="0" y="226853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6" name="Google Shape;296;p2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sym typeface="Quattrocento Sans"/>
              </a:rPr>
              <a:t>EDIT IN POWERPOINT®</a:t>
            </a:r>
            <a:endParaRPr sz="1200" b="1" dirty="0">
              <a:highlight>
                <a:srgbClr val="FFCD00"/>
              </a:highlight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latin typeface="Quattrocento Sans"/>
                <a:ea typeface="Quattrocento Sans"/>
                <a:cs typeface="Quattrocento Sans"/>
                <a:sym typeface="Quattrocento Sans"/>
                <a:hlinkClick r:id="rId3" action="ppaction://hlinksldjump"/>
              </a:rPr>
              <a:t>Presentation design slide</a:t>
            </a: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 dirty="0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  <a:endParaRPr sz="11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3" name="Google Shape;323;p30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</a:rPr>
              <a:t>Yellow</a:t>
            </a:r>
            <a:endParaRPr sz="1200" b="1"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326" name="Google Shape;326;p30"/>
          <p:cNvSpPr txBox="1">
            <a:spLocks noGrp="1"/>
          </p:cNvSpPr>
          <p:nvPr>
            <p:ph type="body" idx="2"/>
          </p:nvPr>
        </p:nvSpPr>
        <p:spPr>
          <a:xfrm>
            <a:off x="1381250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3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4" name="Google Shape;33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25" name="Google Shape;325;p30"/>
          <p:cNvSpPr txBox="1">
            <a:spLocks noGrp="1"/>
          </p:cNvSpPr>
          <p:nvPr>
            <p:ph type="body" idx="4294967295"/>
          </p:nvPr>
        </p:nvSpPr>
        <p:spPr>
          <a:xfrm>
            <a:off x="6808788" y="1638300"/>
            <a:ext cx="2335212" cy="12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4294967295"/>
          </p:nvPr>
        </p:nvSpPr>
        <p:spPr>
          <a:xfrm>
            <a:off x="6810375" y="3236913"/>
            <a:ext cx="2333625" cy="1211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4294967295"/>
          </p:nvPr>
        </p:nvSpPr>
        <p:spPr>
          <a:xfrm>
            <a:off x="6808788" y="3236913"/>
            <a:ext cx="2335212" cy="1211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29" name="Google Shape;329;p3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30" name="Google Shape;330;p3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41" name="Google Shape;34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40" name="Google Shape;3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6" cy="3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  <p:sp>
        <p:nvSpPr>
          <p:cNvPr id="349" name="Google Shape;349;p32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50" name="Google Shape;350;p32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51" name="Google Shape;351;p3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65" name="Google Shape;365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62" name="Google Shape;362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63" name="Google Shape;363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/>
          <p:nvPr/>
        </p:nvSpPr>
        <p:spPr>
          <a:xfrm>
            <a:off x="52449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54436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2" name="Google Shape;37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73" name="Google Shape;373;p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77" name="Google Shape;377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74" name="Google Shape;374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5" name="Google Shape;375;p3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/>
          <p:nvPr/>
        </p:nvSpPr>
        <p:spPr>
          <a:xfrm>
            <a:off x="4778025" y="938708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4" name="Google Shape;38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85" name="Google Shape;385;p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89" name="Google Shape;389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386" name="Google Shape;386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87" name="Google Shape;387;p3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94" name="Google Shape;394;p36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sp>
        <p:nvSpPr>
          <p:cNvPr id="396" name="Google Shape;396;p36"/>
          <p:cNvSpPr txBox="1">
            <a:spLocks noGrp="1"/>
          </p:cNvSpPr>
          <p:nvPr>
            <p:ph type="ctrTitle" idx="4294967295"/>
          </p:nvPr>
        </p:nvSpPr>
        <p:spPr>
          <a:xfrm>
            <a:off x="4235450" y="815975"/>
            <a:ext cx="4908550" cy="116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95" name="Google Shape;395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00" name="Google Shape;400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8" name="Google Shape;408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Special thanks to all the people who made and released these awesome resources for free: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 dirty="0"/>
              <a:t>Presentation template by </a:t>
            </a:r>
            <a:r>
              <a:rPr lang="en" u="sng" dirty="0">
                <a:highlight>
                  <a:srgbClr val="FFCD00"/>
                </a:highlight>
                <a:hlinkClick r:id="rId3"/>
              </a:rPr>
              <a:t>SlidesCarnival</a:t>
            </a:r>
            <a:endParaRPr dirty="0">
              <a:highlight>
                <a:srgbClr val="FFCD00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 dirty="0"/>
              <a:t>Photographs by </a:t>
            </a:r>
            <a:r>
              <a:rPr lang="en" u="sng" dirty="0">
                <a:highlight>
                  <a:srgbClr val="FFCD00"/>
                </a:highlight>
                <a:hlinkClick r:id="rId4"/>
              </a:rPr>
              <a:t>Unsplash</a:t>
            </a:r>
            <a:endParaRPr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409" name="Google Shape;409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10" name="Google Shape;410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9" name="Google Shape;419;p38"/>
          <p:cNvSpPr txBox="1">
            <a:spLocks noGrp="1"/>
          </p:cNvSpPr>
          <p:nvPr>
            <p:ph type="body" idx="1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This presentation uses the following typographies and colors: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>
                <a:solidFill>
                  <a:schemeClr val="dk1"/>
                </a:solidFill>
              </a:rPr>
              <a:t>Titles: </a:t>
            </a:r>
            <a:r>
              <a:rPr lang="en" sz="1400" b="1" dirty="0">
                <a:solidFill>
                  <a:schemeClr val="dk1"/>
                </a:solidFill>
              </a:rPr>
              <a:t>Lora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>
                <a:solidFill>
                  <a:schemeClr val="dk1"/>
                </a:solidFill>
              </a:rPr>
              <a:t>Body copy: </a:t>
            </a:r>
            <a:r>
              <a:rPr lang="en" sz="1400" b="1" dirty="0">
                <a:solidFill>
                  <a:schemeClr val="dk1"/>
                </a:solidFill>
              </a:rPr>
              <a:t>Quattrocento Sans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You can download the fonts on these pages: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 dirty="0">
                <a:solidFill>
                  <a:srgbClr val="1D1D1B"/>
                </a:solidFill>
                <a:highlight>
                  <a:srgbClr val="FFCD00"/>
                </a:highlight>
                <a:hlinkClick r:id="rId3"/>
              </a:rPr>
              <a:t>https://www.fontsquirrel.com/fonts/lora</a:t>
            </a:r>
            <a:endParaRPr sz="1400" dirty="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 dirty="0">
                <a:solidFill>
                  <a:srgbClr val="1D1D1B"/>
                </a:solidFill>
                <a:highlight>
                  <a:srgbClr val="FFCD00"/>
                </a:highlight>
                <a:hlinkClick r:id="rId4"/>
              </a:rPr>
              <a:t>https://www.fontsquirrel.com/fonts/quattrocento-sans</a:t>
            </a:r>
            <a:endParaRPr sz="1400" dirty="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Yellow </a:t>
            </a:r>
            <a:r>
              <a:rPr lang="en" sz="1400" b="1" dirty="0">
                <a:solidFill>
                  <a:srgbClr val="FFCD00"/>
                </a:solidFill>
              </a:rPr>
              <a:t>#ffcd00</a:t>
            </a:r>
            <a:r>
              <a:rPr lang="en" sz="1400" dirty="0"/>
              <a:t> | Black </a:t>
            </a:r>
            <a:r>
              <a:rPr lang="en" sz="1400" b="1" dirty="0"/>
              <a:t>#000000</a:t>
            </a:r>
            <a:r>
              <a:rPr lang="en" sz="1400" dirty="0"/>
              <a:t> | Grey </a:t>
            </a:r>
            <a:r>
              <a:rPr lang="en" sz="1400" b="1" dirty="0">
                <a:solidFill>
                  <a:srgbClr val="CCCCCC"/>
                </a:solidFill>
              </a:rPr>
              <a:t>#cccccc</a:t>
            </a:r>
            <a:endParaRPr sz="1400" b="1" dirty="0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28" name="Google Shape;428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421" name="Google Shape;421;p3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2" name="Google Shape;422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35" name="Google Shape;435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50" name="Google Shape;450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56" name="Google Shape;456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64" name="Google Shape;464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70" name="Google Shape;470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78" name="Google Shape;478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87" name="Google Shape;487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90" name="Google Shape;49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93" name="Google Shape;493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97" name="Google Shape;497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05" name="Google Shape;505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12" name="Google Shape;512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18" name="Google Shape;518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21" name="Google Shape;521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27" name="Google Shape;527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30" name="Google Shape;530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38" name="Google Shape;538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44" name="Google Shape;544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53" name="Google Shape;553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58" name="Google Shape;558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63" name="Google Shape;563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68" name="Google Shape;568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71" name="Google Shape;571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74" name="Google Shape;574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78" name="Google Shape;578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81" name="Google Shape;581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92" name="Google Shape;592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96" name="Google Shape;596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99" name="Google Shape;599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04" name="Google Shape;604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09" name="Google Shape;609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16" name="Google Shape;616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26" name="Google Shape;626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30" name="Google Shape;630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34" name="Google Shape;634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40" name="Google Shape;640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43" name="Google Shape;643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51" name="Google Shape;651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58" name="Google Shape;658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61" name="Google Shape;661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70" name="Google Shape;670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79" name="Google Shape;679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82" name="Google Shape;682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89" name="Google Shape;689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97" name="Google Shape;697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01" name="Google Shape;701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08" name="Google Shape;708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12" name="Google Shape;712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16" name="Google Shape;716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22" name="Google Shape;722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50" name="Google Shape;750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74" name="Google Shape;774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89" name="Google Shape;789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93" name="Google Shape;793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00" name="Google Shape;800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09" name="Google Shape;809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13" name="Google Shape;813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19" name="Google Shape;819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27" name="Google Shape;827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34" name="Google Shape;834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44" name="Google Shape;844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56" name="Google Shape;856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62" name="Google Shape;862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70" name="Google Shape;87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73" name="Google Shape;873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76" name="Google Shape;876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 dirty="0">
                <a:solidFill>
                  <a:schemeClr val="tx1"/>
                </a:solidFill>
                <a:highlight>
                  <a:srgbClr val="C094F6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  <a:endParaRPr sz="3600" b="1" i="1" dirty="0">
              <a:solidFill>
                <a:schemeClr val="tx1"/>
              </a:solidFill>
              <a:highlight>
                <a:srgbClr val="C094F6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I am here because I love to give presentations.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 </a:t>
            </a:r>
            <a:r>
              <a:rPr lang="en" sz="1800" dirty="0">
                <a:solidFill>
                  <a:schemeClr val="dk1"/>
                </a:solidFill>
                <a:highlight>
                  <a:srgbClr val="C094F6"/>
                </a:highlight>
              </a:rPr>
              <a:t>@username</a:t>
            </a:r>
            <a:endParaRPr sz="1800" dirty="0">
              <a:solidFill>
                <a:schemeClr val="dk1"/>
              </a:solidFill>
              <a:highlight>
                <a:srgbClr val="C094F6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4235450" y="860425"/>
            <a:ext cx="4908550" cy="116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87" name="Google Shape;887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94" name="Google Shape;894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99" name="Google Shape;899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03" name="Google Shape;903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09" name="Google Shape;909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13" name="Google Shape;913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18" name="Google Shape;918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24" name="Google Shape;924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31" name="Google Shape;931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34" name="Google Shape;934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38" name="Google Shape;938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45" name="Google Shape;945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51" name="Google Shape;951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6" name="Google Shape;966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73" name="Google Shape;973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78" name="Google Shape;978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84" name="Google Shape;984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91" name="Google Shape;991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96" name="Google Shape;996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01" name="Google Shape;1001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6" name="Google Shape;1006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07" name="Google Shape;1007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7" name="Google Shape;1017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18" name="Google Shape;1018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1" name="Google Shape;1021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2" name="Google Shape;102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2" name="Google Shape;1032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33" name="Google Shape;1033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7" name="Google Shape;1037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38" name="Google Shape;103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8" name="Google Shape;1048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49" name="Google Shape;1049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57" name="Google Shape;1057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62" name="Google Shape;1062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67" name="Google Shape;1067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73" name="Google Shape;1073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80" name="Google Shape;1080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84" name="Google Shape;1084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90" name="Google Shape;1090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97" name="Google Shape;1097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01" name="Google Shape;1101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06" name="Google Shape;1106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13" name="Google Shape;1113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21" name="Google Shape;1121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26" name="Google Shape;1126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30" name="Google Shape;1130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34" name="Google Shape;1134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39" name="Google Shape;1139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44" name="Google Shape;1144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50" name="Google Shape;1150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57" name="Google Shape;1157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65" name="Google Shape;1165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78" name="Google Shape;1178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83" name="Google Shape;1183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87" name="Google Shape;1187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94" name="Google Shape;1194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03" name="Google Shape;1203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5" name="Google Shape;1215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16" name="Google Shape;1216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29" name="Google Shape;1229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42" name="Google Shape;1242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49" name="Google Shape;1249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65" name="Google Shape;1265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71" name="Google Shape;1271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2" name="Google Shape;1272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5" name="Google Shape;1275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6" name="Google Shape;1276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0" name="Google Shape;1280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3" name="Google Shape;1283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4" name="Google Shape;1284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7" name="Google Shape;1287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88" name="Google Shape;1288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97" name="Google Shape;1297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2" name="Google Shape;1322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3" name="Google Shape;132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5" name="Google Shape;1325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6" name="Google Shape;132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29" name="Google Shape;132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2" name="Google Shape;1332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331" name="Google Shape;1331;p40"/>
          <p:cNvSpPr txBox="1">
            <a:spLocks noGrp="1"/>
          </p:cNvSpPr>
          <p:nvPr>
            <p:ph type="title" idx="4294967295"/>
          </p:nvPr>
        </p:nvSpPr>
        <p:spPr>
          <a:xfrm>
            <a:off x="0" y="249238"/>
            <a:ext cx="7432675" cy="396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8" name="Google Shape;1338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9" name="Google Shape;1339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  <a:endParaRPr sz="9600">
              <a:solidFill>
                <a:srgbClr val="F6921D"/>
              </a:solidFill>
            </a:endParaRPr>
          </a:p>
        </p:txBody>
      </p:sp>
      <p:sp>
        <p:nvSpPr>
          <p:cNvPr id="1340" name="Google Shape;1340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5" name="Google Shape;1345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47" name="Google Shape;1347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48" name="Google Shape;1348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49" name="Google Shape;1349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1" name="Google Shape;1351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2" name="Google Shape;1352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4" name="Google Shape;1354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55" name="Google Shape;1355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7" name="Google Shape;1357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58" name="Google Shape;1358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360" name="Google Shape;1360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r:id="" action="ppaction://noaction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 dirty="0">
                <a:latin typeface="Lora"/>
                <a:ea typeface="Lora"/>
                <a:cs typeface="Lora"/>
                <a:sym typeface="Lora"/>
                <a:hlinkClick r:id="rId3"/>
              </a:rPr>
              <a:t>www.slidescarnival.com/help-use-presentation-template</a:t>
            </a:r>
            <a:endParaRPr sz="11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4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299" y="2815923"/>
            <a:ext cx="5987725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Se encarga de generar la información completa de la </a:t>
            </a:r>
            <a:r>
              <a:rPr lang="es-ES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dirty="0"/>
              <a:t> desde el origen al destino.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04047" y="2291150"/>
            <a:ext cx="7620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058686"/>
              </p:ext>
            </p:extLst>
          </p:nvPr>
        </p:nvGraphicFramePr>
        <p:xfrm>
          <a:off x="2022225" y="3378123"/>
          <a:ext cx="4342716" cy="1462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Graphic spid="2" grpId="0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35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381250" y="1485362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4924743" y="1358268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381250" y="4347926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:a16="http://schemas.microsoft.com/office/drawing/2014/main" id="{186EC496-CAE5-420D-9365-6EE262114F8E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36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993812" y="3311958"/>
            <a:ext cx="7549412" cy="80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</p:spTree>
    <p:extLst>
      <p:ext uri="{BB962C8B-B14F-4D97-AF65-F5344CB8AC3E}">
        <p14:creationId xmlns:p14="http://schemas.microsoft.com/office/powerpoint/2010/main" val="1235984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37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96654" y="3311958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88758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38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20720" y="3318274"/>
            <a:ext cx="6745449" cy="63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73526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575630" y="3261125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</p:spTree>
    <p:extLst>
      <p:ext uri="{BB962C8B-B14F-4D97-AF65-F5344CB8AC3E}">
        <p14:creationId xmlns:p14="http://schemas.microsoft.com/office/powerpoint/2010/main" val="71632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Google Shape;111;p15">
            <a:extLst>
              <a:ext uri="{FF2B5EF4-FFF2-40B4-BE49-F238E27FC236}">
                <a16:creationId xmlns:a16="http://schemas.microsoft.com/office/drawing/2014/main" id="{7A21B22B-7772-40DF-BA4D-3C12F0041105}"/>
              </a:ext>
            </a:extLst>
          </p:cNvPr>
          <p:cNvSpPr txBox="1">
            <a:spLocks/>
          </p:cNvSpPr>
          <p:nvPr/>
        </p:nvSpPr>
        <p:spPr>
          <a:xfrm>
            <a:off x="2022300" y="3452417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/>
            <a:r>
              <a:rPr lang="en-US"/>
              <a:t>Let’s start with the first set of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40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1D279FF-3548-49A6-B1C6-623FFBB4F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223696"/>
              </p:ext>
            </p:extLst>
          </p:nvPr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BBBC5EFC-9DA0-44A8-8AB0-804F507D8078}"/>
              </a:ext>
            </a:extLst>
          </p:cNvPr>
          <p:cNvSpPr txBox="1"/>
          <p:nvPr/>
        </p:nvSpPr>
        <p:spPr>
          <a:xfrm>
            <a:off x="695209" y="932956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1677875" y="2932465"/>
            <a:ext cx="6865352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/>
              <a:t>La idea inicial era la de realizar una evaluación con </a:t>
            </a:r>
            <a:r>
              <a:rPr lang="es-ES" u="sng" dirty="0">
                <a:highlight>
                  <a:srgbClr val="CC95ED"/>
                </a:highlight>
              </a:rPr>
              <a:t>usuarios finales</a:t>
            </a:r>
            <a:r>
              <a:rPr lang="es-ES" dirty="0"/>
              <a:t> y, preferiblemente, en la Facultad de Informática de la UCM.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75" y="354493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3902976"/>
            <a:ext cx="644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42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EEBBA-377C-4A04-BF38-2977C8C09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261885"/>
              </p:ext>
            </p:extLst>
          </p:nvPr>
        </p:nvGraphicFramePr>
        <p:xfrm>
          <a:off x="706737" y="1255059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06737" y="343466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realizaron pruebas de: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Se diseñaron hasta 9 pruebas distintas (</a:t>
            </a:r>
            <a:r>
              <a:rPr lang="es-ES" dirty="0"/>
              <a:t>algunas de ellas realizadas varias veces)</a:t>
            </a:r>
            <a:r>
              <a:rPr lang="es-ES" dirty="0">
                <a:sym typeface="Wingdings" panose="05000000000000000000" pitchFamily="2" charset="2"/>
              </a:rPr>
              <a:t>. 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36323" y="365010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/>
              <a:t>Seguimiento de la ruta </a:t>
            </a:r>
            <a:r>
              <a:rPr lang="es-ES" dirty="0"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/>
              <a:t>Usuario perdido </a:t>
            </a:r>
            <a:r>
              <a:rPr lang="es-ES" dirty="0"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/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32FCFC43-5C04-4C69-A771-00C6AE7AC472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43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1358268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2143894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/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0: </a:t>
            </a:r>
            <a:r>
              <a:rPr lang="es-ES" sz="1300" i="1" dirty="0"/>
              <a:t>Continúa recto 5.0 metros. Luego gira a la izquierda</a:t>
            </a:r>
            <a:r>
              <a:rPr lang="es-ES" sz="1300" dirty="0"/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1: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2: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/>
              <a:t>Cuadrante 4: </a:t>
            </a:r>
            <a:r>
              <a:rPr lang="es-ES" sz="1300" b="1" i="1" dirty="0"/>
              <a:t>Gira a la derecha. Luego continúa recto 5.0 metros. </a:t>
            </a:r>
            <a:r>
              <a:rPr lang="es-ES" sz="1300" b="1" dirty="0"/>
              <a:t>(Perdida)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9: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10: </a:t>
            </a:r>
            <a:r>
              <a:rPr lang="es-ES" sz="1300" i="1" dirty="0"/>
              <a:t>Tu destino está a la derecha</a:t>
            </a:r>
            <a:r>
              <a:rPr lang="es-ES" sz="1200" i="1" dirty="0"/>
              <a:t>.</a:t>
            </a:r>
            <a:endParaRPr lang="es-ES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594603"/>
            <a:ext cx="387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Ruta del cuadrante 0 al 10. 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44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2143894"/>
            <a:ext cx="487094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/>
              <a:t>Diferencias respecto al caso anterior: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5: el usuario recibe el siguiente aviso: </a:t>
            </a:r>
            <a:r>
              <a:rPr lang="es-ES" sz="1300" i="1" u="sng" dirty="0"/>
              <a:t>La dirección tomada no</a:t>
            </a:r>
            <a:r>
              <a:rPr lang="es-ES" sz="1300" u="sng" dirty="0"/>
              <a:t> </a:t>
            </a:r>
            <a:r>
              <a:rPr lang="es-ES" sz="1300" i="1" u="sng" dirty="0"/>
              <a:t>ha sido la correcta. Da la vuelta para volver en la dirección en la que venías. La nueva</a:t>
            </a:r>
            <a:r>
              <a:rPr lang="es-ES" sz="1300" u="sng" dirty="0"/>
              <a:t> </a:t>
            </a:r>
            <a:r>
              <a:rPr lang="es-ES" sz="1300" i="1" u="sng" dirty="0"/>
              <a:t>ruta comenzará cuando pulses Iniciar ruta</a:t>
            </a:r>
            <a:r>
              <a:rPr lang="es-ES" sz="1300" dirty="0"/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5: </a:t>
            </a:r>
            <a:r>
              <a:rPr lang="es-ES" sz="1300" i="1" dirty="0"/>
              <a:t>Continúa recto 5.0 metros. Luego gira a la izquierda</a:t>
            </a:r>
            <a:r>
              <a:rPr lang="es-ES" sz="1300" dirty="0"/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594603"/>
            <a:ext cx="387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358268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45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El código de la aplicación funciona de la manera esperada.</a:t>
            </a:r>
            <a:br>
              <a:rPr lang="es-ES" dirty="0"/>
            </a:br>
            <a:r>
              <a:rPr lang="es-ES" dirty="0"/>
              <a:t>	Generación de la guía (servidor).</a:t>
            </a:r>
            <a:br>
              <a:rPr lang="es-ES" dirty="0"/>
            </a:br>
            <a:r>
              <a:rPr lang="es-ES" dirty="0"/>
              <a:t>	Seguimiento de la ruta y otras funcionalidades (cliente).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El mapeo del edificio juega un papel primordial.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La generalidad de la aplicación permite que se adapte tan solo generando archivos adicionales sobre el edificio.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Instrucciones e información adicional anticipadas permiten reaccionar con mayor rapidez al usuario.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1677875" y="2932465"/>
            <a:ext cx="6865352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/>
              <a:t>Solución satisfactoria al problema de la navegación por interiores mediante el uso de balizas Bluetooth.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 y trabajo futuro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75" y="354493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</a:t>
            </a:r>
            <a:r>
              <a:rPr lang="es-ES" dirty="0">
                <a:highlight>
                  <a:srgbClr val="CC95ED"/>
                </a:highlight>
              </a:rPr>
              <a:t>daptada</a:t>
            </a:r>
            <a:r>
              <a:rPr lang="es-ES" dirty="0"/>
              <a:t> e inclusiva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3902976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/>
              <a:t>Implementación general.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47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CC95ED"/>
                </a:highlight>
              </a:rPr>
              <a:t>Despliegue</a:t>
            </a:r>
            <a:r>
              <a:rPr lang="es-ES" dirty="0"/>
              <a:t> de la aplicación en la Facultad de Informática.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Evaluación con usuarios finales.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Utilización y extensión de la aplicación en espacios más ambiciosos como museos, aeropuertos o estaciones.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Individual </a:t>
            </a:r>
            <a:r>
              <a:rPr lang="es-ES" dirty="0" err="1"/>
              <a:t>work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49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833372"/>
              </p:ext>
            </p:extLst>
          </p:nvPr>
        </p:nvGraphicFramePr>
        <p:xfrm>
          <a:off x="1381250" y="1583122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Google Shape;111;p15">
            <a:extLst>
              <a:ext uri="{FF2B5EF4-FFF2-40B4-BE49-F238E27FC236}">
                <a16:creationId xmlns:a16="http://schemas.microsoft.com/office/drawing/2014/main" id="{7A21B22B-7772-40DF-BA4D-3C12F0041105}"/>
              </a:ext>
            </a:extLst>
          </p:cNvPr>
          <p:cNvSpPr txBox="1">
            <a:spLocks/>
          </p:cNvSpPr>
          <p:nvPr/>
        </p:nvSpPr>
        <p:spPr>
          <a:xfrm>
            <a:off x="2022300" y="3452417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/>
            <a:r>
              <a:rPr lang="en-US"/>
              <a:t>Let’s start with the first set of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3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Punto1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</a:t>
            </a:r>
            <a:r>
              <a:rPr lang="en" dirty="0">
                <a:highlight>
                  <a:srgbClr val="FFCD00"/>
                </a:highlight>
              </a:rPr>
              <a:t> philosophical thoughts </a:t>
            </a:r>
            <a:r>
              <a:rPr lang="en" dirty="0"/>
              <a:t>from the reader.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</a:t>
            </a:r>
            <a:r>
              <a:rPr lang="en" dirty="0">
                <a:highlight>
                  <a:srgbClr val="FFCD00"/>
                </a:highlight>
              </a:rPr>
              <a:t>slide tit</a:t>
            </a:r>
            <a:r>
              <a:rPr lang="es-ES" dirty="0">
                <a:highlight>
                  <a:srgbClr val="FFCD00"/>
                </a:highlight>
              </a:rPr>
              <a:t>le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ts val="2400"/>
              <a:buChar char="◉"/>
            </a:pPr>
            <a:r>
              <a:rPr lang="en" dirty="0"/>
              <a:t>Here you have a list of items</a:t>
            </a:r>
            <a:endParaRPr dirty="0"/>
          </a:p>
          <a:p>
            <a:pPr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ts val="2400"/>
              <a:buChar char="◉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0" y="2878138"/>
            <a:ext cx="5241925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  <a:highlight>
                  <a:srgbClr val="800080"/>
                </a:highlight>
              </a:rPr>
              <a:t>Big concept</a:t>
            </a:r>
            <a:endParaRPr sz="4800" dirty="0">
              <a:solidFill>
                <a:schemeClr val="bg1"/>
              </a:solidFill>
              <a:highlight>
                <a:srgbClr val="800080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0" y="3792538"/>
            <a:ext cx="5241925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White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Black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2153</Words>
  <Application>Microsoft Office PowerPoint</Application>
  <PresentationFormat>Presentación en pantalla (16:9)</PresentationFormat>
  <Paragraphs>314</Paragraphs>
  <Slides>50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6" baseType="lpstr">
      <vt:lpstr>Quattrocento Sans</vt:lpstr>
      <vt:lpstr>Montserrat</vt:lpstr>
      <vt:lpstr>Arial</vt:lpstr>
      <vt:lpstr>Lora</vt:lpstr>
      <vt:lpstr>Calibri</vt:lpstr>
      <vt:lpstr>Viola template</vt:lpstr>
      <vt:lpstr>Descripción de espacios interiores para personas ciegas o con visibilidad reducida</vt:lpstr>
      <vt:lpstr>Instructions for use</vt:lpstr>
      <vt:lpstr>Hello!</vt:lpstr>
      <vt:lpstr>Transition headline</vt:lpstr>
      <vt:lpstr>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Presentación de PowerPoint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Presentación de PowerPoint</vt:lpstr>
      <vt:lpstr>Diagrams and infographics</vt:lpstr>
      <vt:lpstr>Presentación de PowerPoint</vt:lpstr>
      <vt:lpstr>Presentación de PowerPoint</vt:lpstr>
      <vt:lpstr>Instructions for use</vt:lpstr>
      <vt:lpstr>Servidor</vt:lpstr>
      <vt:lpstr>Ejemplo de ejecución</vt:lpstr>
      <vt:lpstr>Presentación de PowerPoint</vt:lpstr>
      <vt:lpstr>Presentación de PowerPoint</vt:lpstr>
      <vt:lpstr>Presentación de PowerPoint</vt:lpstr>
      <vt:lpstr>Presentación de PowerPoint</vt:lpstr>
      <vt:lpstr>Implementación del servidor</vt:lpstr>
      <vt:lpstr>Evaluación</vt:lpstr>
      <vt:lpstr>Realización de la evaluación</vt:lpstr>
      <vt:lpstr>Seguimiento de la ruta</vt:lpstr>
      <vt:lpstr>Usuario perdido</vt:lpstr>
      <vt:lpstr>Conclusiones de la evaluación</vt:lpstr>
      <vt:lpstr>Conclusiones y trabajo futuro</vt:lpstr>
      <vt:lpstr>Trabajo futuro</vt:lpstr>
      <vt:lpstr>Individual work</vt:lpstr>
      <vt:lpstr>Belén Serrano Antón</vt:lpstr>
      <vt:lpstr>Clara de Suso Seijas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Belén</cp:lastModifiedBy>
  <cp:revision>42</cp:revision>
  <dcterms:created xsi:type="dcterms:W3CDTF">2020-06-17T18:02:59Z</dcterms:created>
  <dcterms:modified xsi:type="dcterms:W3CDTF">2020-06-20T16:17:38Z</dcterms:modified>
</cp:coreProperties>
</file>