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10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91" r:id="rId36"/>
    <p:sldId id="292" r:id="rId37"/>
    <p:sldId id="311" r:id="rId38"/>
    <p:sldId id="312" r:id="rId39"/>
    <p:sldId id="299" r:id="rId40"/>
    <p:sldId id="300" r:id="rId41"/>
    <p:sldId id="301" r:id="rId42"/>
    <p:sldId id="313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295" r:id="rId52"/>
    <p:sldId id="296" r:id="rId53"/>
    <p:sldId id="297" r:id="rId54"/>
    <p:sldId id="298" r:id="rId5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Lora" panose="020B0604020202020204" charset="0"/>
      <p:regular r:id="rId61"/>
      <p:bold r:id="rId62"/>
      <p:italic r:id="rId63"/>
      <p:boldItalic r:id="rId64"/>
    </p:embeddedFont>
    <p:embeddedFont>
      <p:font typeface="Montserrat" panose="020B0604020202020204" charset="0"/>
      <p:regular r:id="rId65"/>
      <p:bold r:id="rId66"/>
      <p:italic r:id="rId67"/>
      <p:boldItalic r:id="rId68"/>
    </p:embeddedFont>
    <p:embeddedFont>
      <p:font typeface="Quattrocento Sans" panose="020B060402020202020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F1F7A6C-7ABD-4C7A-818D-B4BCE9568D86}">
          <p14:sldIdLst>
            <p14:sldId id="256"/>
            <p14:sldId id="257"/>
            <p14:sldId id="258"/>
            <p14:sldId id="259"/>
            <p14:sldId id="290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310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91"/>
            <p14:sldId id="292"/>
            <p14:sldId id="311"/>
            <p14:sldId id="312"/>
            <p14:sldId id="299"/>
            <p14:sldId id="300"/>
            <p14:sldId id="301"/>
            <p14:sldId id="313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</dgm:pt>
    <dgm:pt modelId="{F3017D3E-C05D-4C8F-B70E-1E60F1001CA2}" type="pres">
      <dgm:prSet presAssocID="{25465040-D6E0-491F-BFEF-7AC6C4CCA63A}" presName="rootConnector" presStyleLbl="node1" presStyleIdx="0" presStyleCnt="4"/>
      <dgm:spPr/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</dgm:pt>
    <dgm:pt modelId="{DDE1B986-2DD5-4C78-9E33-D403B70F0C7A}" type="pres">
      <dgm:prSet presAssocID="{218B3E38-4A00-4E9A-BB70-A1F2DE838927}" presName="rootConnector" presStyleLbl="node1" presStyleIdx="1" presStyleCnt="4"/>
      <dgm:spPr/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</dgm:pt>
    <dgm:pt modelId="{7974BD2B-0244-4BCB-B01C-0607E3296C97}" type="pres">
      <dgm:prSet presAssocID="{7FDF271C-A7B8-4591-A64C-02DFF4691E8B}" presName="rootConnector" presStyleLbl="node1" presStyleIdx="2" presStyleCnt="4"/>
      <dgm:spPr/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</dgm:pt>
    <dgm:pt modelId="{EAB2509E-91BC-4428-8887-67378842D7FC}" type="pres">
      <dgm:prSet presAssocID="{B6168D25-DF91-4C0F-A4D9-FD1DE8A4805C}" presName="rootConnector" presStyleLbl="node1" presStyleIdx="3" presStyleCnt="4"/>
      <dgm:spPr/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/>
      <dgm:spPr/>
      <dgm:t>
        <a:bodyPr/>
        <a:lstStyle/>
        <a:p>
          <a:r>
            <a:rPr lang="en-GB" b="0" i="0" dirty="0"/>
            <a:t>Early research on adaptability and on Bluetooth technology. </a:t>
          </a:r>
          <a:endParaRPr lang="es-ES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4FE625AE-B256-46B5-B961-8C1705F8C13B}">
      <dgm:prSet/>
      <dgm:spPr/>
      <dgm:t>
        <a:bodyPr/>
        <a:lstStyle/>
        <a:p>
          <a:r>
            <a:rPr lang="en-GB" b="0" i="0" dirty="0"/>
            <a:t>Applications that allow us to test the accuracy of the beacons.</a:t>
          </a:r>
          <a:endParaRPr lang="es-ES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F840A262-8447-467E-8CD1-6C1102C35342}">
      <dgm:prSet/>
      <dgm:spPr/>
      <dgm:t>
        <a:bodyPr/>
        <a:lstStyle/>
        <a:p>
          <a:r>
            <a:rPr lang="en-GB" b="0" i="0" u="sng" dirty="0">
              <a:highlight>
                <a:srgbClr val="CC95ED"/>
              </a:highlight>
            </a:rPr>
            <a:t>Evaluation</a:t>
          </a:r>
          <a:r>
            <a:rPr lang="en-GB" b="0" i="0" dirty="0"/>
            <a:t> of the application.</a:t>
          </a:r>
          <a:endParaRPr lang="es-ES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E329FE42-B82D-44DF-8112-D0F6536418DB}">
      <dgm:prSet/>
      <dgm:spPr/>
      <dgm:t>
        <a:bodyPr/>
        <a:lstStyle/>
        <a:p>
          <a:r>
            <a:rPr lang="en-GB" b="0" i="0" dirty="0"/>
            <a:t>Adaptation of the </a:t>
          </a:r>
          <a:r>
            <a:rPr lang="en-GB" b="0" i="0" u="sng" dirty="0">
              <a:highlight>
                <a:srgbClr val="CC95ED"/>
              </a:highlight>
            </a:rPr>
            <a:t>server</a:t>
          </a:r>
          <a:r>
            <a:rPr lang="en-GB" b="0" i="0" dirty="0"/>
            <a:t> code.</a:t>
          </a:r>
          <a:endParaRPr lang="es-ES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/>
        </a:p>
      </dgm:t>
    </dgm:pt>
    <dgm:pt modelId="{1A270EF2-B54C-42C5-90A0-BEAEEE0EA7F7}">
      <dgm:prSet/>
      <dgm:spPr/>
      <dgm:t>
        <a:bodyPr/>
        <a:lstStyle/>
        <a:p>
          <a:r>
            <a:rPr lang="en-GB" b="0" i="0" dirty="0"/>
            <a:t>Mute and how to use functionalities and code necessary regarding </a:t>
          </a:r>
          <a:r>
            <a:rPr lang="en-GB" b="0" i="0" u="sng" dirty="0">
              <a:highlight>
                <a:srgbClr val="CC95ED"/>
              </a:highlight>
            </a:rPr>
            <a:t>route monitoring</a:t>
          </a:r>
          <a:r>
            <a:rPr lang="en-GB" b="0" i="0" dirty="0"/>
            <a:t> in the </a:t>
          </a:r>
          <a:r>
            <a:rPr lang="en-GB" b="0" i="0" u="none" dirty="0"/>
            <a:t>client</a:t>
          </a:r>
          <a:r>
            <a:rPr lang="en-GB" b="0" i="0" dirty="0"/>
            <a:t>.</a:t>
          </a:r>
          <a:endParaRPr lang="es-ES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Mapeo de la vivienda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Diseño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Ejecución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Análisis de los resultados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Early research on adaptability and on Bluetooth technology. </a:t>
          </a:r>
          <a:endParaRPr lang="es-ES" sz="12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Applications that allow us to test the accuracy of the beacons.</a:t>
          </a:r>
          <a:endParaRPr lang="es-ES" sz="12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Mute and how to use functionalities and code necessary regarding </a:t>
          </a:r>
          <a:r>
            <a:rPr lang="en-GB" sz="1200" b="0" i="0" u="sng" kern="1200" dirty="0">
              <a:highlight>
                <a:srgbClr val="CC95ED"/>
              </a:highlight>
            </a:rPr>
            <a:t>route monitoring</a:t>
          </a:r>
          <a:r>
            <a:rPr lang="en-GB" sz="1200" b="0" i="0" kern="1200" dirty="0"/>
            <a:t> in the </a:t>
          </a:r>
          <a:r>
            <a:rPr lang="en-GB" sz="1200" b="0" i="0" u="none" kern="1200" dirty="0"/>
            <a:t>client</a:t>
          </a:r>
          <a:r>
            <a:rPr lang="en-GB" sz="1200" b="0" i="0" kern="1200" dirty="0"/>
            <a:t>.</a:t>
          </a:r>
          <a:endParaRPr lang="es-ES" sz="12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Adaptation of the </a:t>
          </a:r>
          <a:r>
            <a:rPr lang="en-GB" sz="1200" b="0" i="0" u="sng" kern="1200" dirty="0">
              <a:highlight>
                <a:srgbClr val="CC95ED"/>
              </a:highlight>
            </a:rPr>
            <a:t>server</a:t>
          </a:r>
          <a:r>
            <a:rPr lang="en-GB" sz="1200" b="0" i="0" kern="1200" dirty="0"/>
            <a:t> code.</a:t>
          </a:r>
          <a:endParaRPr lang="es-ES" sz="12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sng" kern="1200" dirty="0">
              <a:highlight>
                <a:srgbClr val="CC95ED"/>
              </a:highlight>
            </a:rPr>
            <a:t>Evaluation</a:t>
          </a:r>
          <a:r>
            <a:rPr lang="en-GB" sz="1200" b="0" i="0" kern="1200" dirty="0"/>
            <a:t> of the application.</a:t>
          </a:r>
          <a:endParaRPr lang="es-ES" sz="1200" kern="1200" dirty="0"/>
        </a:p>
      </dsp:txBody>
      <dsp:txXfrm>
        <a:off x="0" y="1592957"/>
        <a:ext cx="6731809" cy="39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87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attrocento-sa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lidescarnival.com/copyright-and-legal-information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Belén Serrano Antón</a:t>
            </a:r>
          </a:p>
          <a:p>
            <a:pPr algn="r"/>
            <a:r>
              <a:rPr lang="es-ES" sz="1200" dirty="0"/>
              <a:t>Clara de Suso Seijas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972050" y="879475"/>
            <a:ext cx="4171950" cy="365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0" y="3716338"/>
            <a:ext cx="2346325" cy="503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  <a:endParaRPr sz="1800" i="1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38111-C556-419B-A1C9-A2A23A9B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97DC94-4BCB-4B78-90FC-17DBD1F32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8B196C-6D96-4917-BC61-6BA8669DD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60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{E1EC674E-331E-41F8-B16B-62372D7EB0BD}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0" y="3767138"/>
            <a:ext cx="3879850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0" y="1582738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777240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0" y="3429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0" y="9540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0" y="29718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0" y="35829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0" y="165735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0" y="226853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sym typeface="Quattrocento Sans"/>
              </a:rPr>
              <a:t>EDIT IN POWERPOINT®</a:t>
            </a:r>
            <a:endParaRPr sz="1200" b="1" dirty="0">
              <a:highlight>
                <a:srgbClr val="FFCD00"/>
              </a:highlight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latin typeface="Quattrocento Sans"/>
                <a:ea typeface="Quattrocento Sans"/>
                <a:cs typeface="Quattrocento Sans"/>
                <a:sym typeface="Quattrocento Sans"/>
                <a:hlinkClick r:id="rId3" action="ppaction://hlinksldjump"/>
              </a:rPr>
              <a:t>Presentation design slide</a:t>
            </a: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 dirty="0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</a:rPr>
              <a:t>Yellow</a:t>
            </a:r>
            <a:endParaRPr sz="1200"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2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3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4" name="Google Shape;33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4294967295"/>
          </p:nvPr>
        </p:nvSpPr>
        <p:spPr>
          <a:xfrm>
            <a:off x="6808788" y="1638300"/>
            <a:ext cx="2335212" cy="12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4294967295"/>
          </p:nvPr>
        </p:nvSpPr>
        <p:spPr>
          <a:xfrm>
            <a:off x="6810375" y="3236913"/>
            <a:ext cx="2333625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4294967295"/>
          </p:nvPr>
        </p:nvSpPr>
        <p:spPr>
          <a:xfrm>
            <a:off x="6808788" y="3236913"/>
            <a:ext cx="2335212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0" name="Google Shape;330;p3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41" name="Google Shape;34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40" name="Google Shape;3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1" name="Google Shape;351;p3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62" name="Google Shape;362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3" name="Google Shape;363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/>
          <p:nvPr/>
        </p:nvSpPr>
        <p:spPr>
          <a:xfrm>
            <a:off x="5244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74" name="Google Shape;37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5" name="Google Shape;37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/>
          <p:nvPr/>
        </p:nvSpPr>
        <p:spPr>
          <a:xfrm>
            <a:off x="4778025" y="938708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7" name="Google Shape;387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4235450" y="815975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Special thanks to all the people who made and released these awesome resources for free: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dirty="0"/>
              <a:t>Presentation template by </a:t>
            </a:r>
            <a:r>
              <a:rPr lang="en" u="sng" dirty="0">
                <a:highlight>
                  <a:srgbClr val="FFCD00"/>
                </a:highlight>
                <a:hlinkClick r:id="rId3"/>
              </a:rPr>
              <a:t>SlidesCarnival</a:t>
            </a:r>
            <a:endParaRPr dirty="0">
              <a:highlight>
                <a:srgbClr val="FFCD00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dirty="0"/>
              <a:t>Photographs by </a:t>
            </a:r>
            <a:r>
              <a:rPr lang="en" u="sng" dirty="0">
                <a:highlight>
                  <a:srgbClr val="FFCD00"/>
                </a:highlight>
                <a:hlinkClick r:id="rId4"/>
              </a:rPr>
              <a:t>Unsplash</a:t>
            </a:r>
            <a:endParaRPr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10" name="Google Shape;410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38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This presentation uses the following typographies and colors: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Titles: </a:t>
            </a:r>
            <a:r>
              <a:rPr lang="en" sz="1400" b="1" dirty="0">
                <a:solidFill>
                  <a:schemeClr val="dk1"/>
                </a:solidFill>
              </a:rPr>
              <a:t>Lora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Body copy: </a:t>
            </a:r>
            <a:r>
              <a:rPr lang="en" sz="1400" b="1" dirty="0">
                <a:solidFill>
                  <a:schemeClr val="dk1"/>
                </a:solidFill>
              </a:rPr>
              <a:t>Quattrocento Sans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You can download the fonts on these pages: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rgbClr val="FFCD00"/>
                </a:highlight>
                <a:hlinkClick r:id="rId3"/>
              </a:rPr>
              <a:t>https://www.fontsquirrel.com/fonts/lora</a:t>
            </a:r>
            <a:endParaRPr sz="1400" dirty="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rgbClr val="FFCD00"/>
                </a:highlight>
                <a:hlinkClick r:id="rId4"/>
              </a:rPr>
              <a:t>https://www.fontsquirrel.com/fonts/quattrocento-sans</a:t>
            </a:r>
            <a:endParaRPr sz="1400" dirty="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Yellow </a:t>
            </a:r>
            <a:r>
              <a:rPr lang="en" sz="1400" b="1" dirty="0">
                <a:solidFill>
                  <a:srgbClr val="FFCD00"/>
                </a:solidFill>
              </a:rPr>
              <a:t>#ffcd00</a:t>
            </a:r>
            <a:r>
              <a:rPr lang="en" sz="1400" dirty="0"/>
              <a:t> | Black </a:t>
            </a:r>
            <a:r>
              <a:rPr lang="en" sz="1400" b="1" dirty="0"/>
              <a:t>#000000</a:t>
            </a:r>
            <a:r>
              <a:rPr lang="en" sz="1400" dirty="0"/>
              <a:t> | Grey </a:t>
            </a:r>
            <a:r>
              <a:rPr lang="en" sz="1400" b="1" dirty="0">
                <a:solidFill>
                  <a:srgbClr val="CCCCCC"/>
                </a:solidFill>
              </a:rPr>
              <a:t>#cccccc</a:t>
            </a:r>
            <a:endParaRPr sz="1400" b="1" dirty="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8" name="Google Shape;428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2" name="Google Shape;422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solidFill>
                  <a:schemeClr val="tx1"/>
                </a:solidFill>
                <a:highlight>
                  <a:srgbClr val="C094F6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sz="3600" b="1" i="1" dirty="0">
              <a:solidFill>
                <a:schemeClr val="tx1"/>
              </a:solidFill>
              <a:highlight>
                <a:srgbClr val="C094F6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I am here because I love to give presentations.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 </a:t>
            </a:r>
            <a:r>
              <a:rPr lang="en" sz="1800" dirty="0">
                <a:solidFill>
                  <a:schemeClr val="dk1"/>
                </a:solidFill>
                <a:highlight>
                  <a:srgbClr val="C094F6"/>
                </a:highlight>
              </a:rPr>
              <a:t>@username</a:t>
            </a:r>
            <a:endParaRPr sz="1800" dirty="0">
              <a:solidFill>
                <a:schemeClr val="dk1"/>
              </a:solidFill>
              <a:highlight>
                <a:srgbClr val="C094F6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4235450" y="860425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35" name="Google Shape;435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50" name="Google Shape;450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56" name="Google Shape;456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64" name="Google Shape;464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70" name="Google Shape;470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8" name="Google Shape;478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7" name="Google Shape;487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90" name="Google Shape;49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93" name="Google Shape;493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7" name="Google Shape;497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05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12" name="Google Shape;512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8" name="Google Shape;518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21" name="Google Shape;521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7" name="Google Shape;527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30" name="Google Shape;530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8" name="Google Shape;538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44" name="Google Shape;544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53" name="Google Shape;553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8" name="Google Shape;558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63" name="Google Shape;563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8" name="Google Shape;568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71" name="Google Shape;571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74" name="Google Shape;574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8" name="Google Shape;578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81" name="Google Shape;581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92" name="Google Shape;592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96" name="Google Shape;596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9" name="Google Shape;599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04" name="Google Shape;604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9" name="Google Shape;609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16" name="Google Shape;616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26" name="Google Shape;626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30" name="Google Shape;630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34" name="Google Shape;634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40" name="Google Shape;640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43" name="Google Shape;643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51" name="Google Shape;651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8" name="Google Shape;658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61" name="Google Shape;661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70" name="Google Shape;670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9" name="Google Shape;679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82" name="Google Shape;682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9" name="Google Shape;689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7" name="Google Shape;697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01" name="Google Shape;701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8" name="Google Shape;708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12" name="Google Shape;712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16" name="Google Shape;716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22" name="Google Shape;722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50" name="Google Shape;750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74" name="Google Shape;774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9" name="Google Shape;789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93" name="Google Shape;793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00" name="Google Shape;800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9" name="Google Shape;809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13" name="Google Shape;813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9" name="Google Shape;819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7" name="Google Shape;827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34" name="Google Shape;834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44" name="Google Shape;844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56" name="Google Shape;856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62" name="Google Shape;862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70" name="Google Shape;8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73" name="Google Shape;873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76" name="Google Shape;87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7" name="Google Shape;887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4" name="Google Shape;894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9" name="Google Shape;899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3" name="Google Shape;903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9" name="Google Shape;909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3" name="Google Shape;913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8" name="Google Shape;918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4" name="Google Shape;924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1" name="Google Shape;931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4" name="Google Shape;934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8" name="Google Shape;938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5" name="Google Shape;945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1" name="Google Shape;9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3" name="Google Shape;973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8" name="Google Shape;978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4" name="Google Shape;984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1" name="Google Shape;991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6" name="Google Shape;996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1" name="Google Shape;1001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8" name="Google Shape;1018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2" name="Google Shape;10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3" name="Google Shape;1033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7" name="Google Shape;10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8" name="Google Shape;10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" name="Google Shape;1049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7" name="Google Shape;10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2" name="Google Shape;1062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7" name="Google Shape;10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3" name="Google Shape;10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0" name="Google Shape;1080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4" name="Google Shape;1084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0" name="Google Shape;1090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7" name="Google Shape;1097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1" name="Google Shape;1101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6" name="Google Shape;1106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3" name="Google Shape;1113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1" name="Google Shape;1121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6" name="Google Shape;1126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0" name="Google Shape;1130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4" name="Google Shape;1134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9" name="Google Shape;1139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4" name="Google Shape;1144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0" name="Google Shape;1150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7" name="Google Shape;1157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5" name="Google Shape;1165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8" name="Google Shape;1178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3" name="Google Shape;1183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7" name="Google Shape;1187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4" name="Google Shape;11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3" name="Google Shape;12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6" name="Google Shape;12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9" name="Google Shape;12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2" name="Google Shape;1242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9" name="Google Shape;12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5" name="Google Shape;1265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1" name="Google Shape;127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2" name="Google Shape;127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4" name="Google Shape;128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8" name="Google Shape;128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7" name="Google Shape;129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2" name="Google Shape;132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3" name="Google Shape;13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2" name="Google Shape;1332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331" name="Google Shape;1331;p40"/>
          <p:cNvSpPr txBox="1">
            <a:spLocks noGrp="1"/>
          </p:cNvSpPr>
          <p:nvPr>
            <p:ph type="title" idx="4294967295"/>
          </p:nvPr>
        </p:nvSpPr>
        <p:spPr>
          <a:xfrm>
            <a:off x="0" y="249238"/>
            <a:ext cx="7432675" cy="396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1340" name="Google Shape;1340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" name="Google Shape;134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7" name="Google Shape;134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8" name="Google Shape;134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9" name="Google Shape;134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1" name="Google Shape;135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2" name="Google Shape;135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4" name="Google Shape;135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5" name="Google Shape;135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7" name="Google Shape;135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8" name="Google Shape;135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60" name="Google Shape;1360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" action="ppaction://noaction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 dirty="0">
                <a:latin typeface="Lora"/>
                <a:ea typeface="Lora"/>
                <a:cs typeface="Lora"/>
                <a:sym typeface="Lora"/>
                <a:hlinkClick r:id="rId3"/>
              </a:rPr>
              <a:t>www.slidescarnival.com/help-use-presentation-template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4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21039"/>
            <a:ext cx="6809700" cy="1016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721421"/>
              </p:ext>
            </p:extLst>
          </p:nvPr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36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171919" y="3859760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37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804EC6-3949-4673-A9B9-765FB1E3BB19}"/>
              </a:ext>
            </a:extLst>
          </p:cNvPr>
          <p:cNvSpPr/>
          <p:nvPr/>
        </p:nvSpPr>
        <p:spPr>
          <a:xfrm>
            <a:off x="62112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B53D6D6-110F-4051-8C8A-209C9ABEA04D}"/>
              </a:ext>
            </a:extLst>
          </p:cNvPr>
          <p:cNvSpPr/>
          <p:nvPr/>
        </p:nvSpPr>
        <p:spPr>
          <a:xfrm>
            <a:off x="1990728" y="248475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EF4C29E-421E-429B-9CD2-EB14C1F0819A}"/>
              </a:ext>
            </a:extLst>
          </p:cNvPr>
          <p:cNvSpPr/>
          <p:nvPr/>
        </p:nvSpPr>
        <p:spPr>
          <a:xfrm>
            <a:off x="71090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6588CF5-0930-45D3-99D2-E22D8D4024C2}"/>
              </a:ext>
            </a:extLst>
          </p:cNvPr>
          <p:cNvSpPr/>
          <p:nvPr/>
        </p:nvSpPr>
        <p:spPr>
          <a:xfrm>
            <a:off x="1990728" y="2092678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34FDBE5-1D86-4C0D-8E2D-134D13DA5548}"/>
              </a:ext>
            </a:extLst>
          </p:cNvPr>
          <p:cNvSpPr/>
          <p:nvPr/>
        </p:nvSpPr>
        <p:spPr>
          <a:xfrm>
            <a:off x="6240998" y="150513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3532632" y="904359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49E74F6-ADA0-49A4-9BEE-44026C8820FB}"/>
              </a:ext>
            </a:extLst>
          </p:cNvPr>
          <p:cNvSpPr/>
          <p:nvPr/>
        </p:nvSpPr>
        <p:spPr>
          <a:xfrm>
            <a:off x="7065494" y="1517774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599B3CA-88E3-41C7-A84B-EB0AC84BA40B}"/>
              </a:ext>
            </a:extLst>
          </p:cNvPr>
          <p:cNvSpPr/>
          <p:nvPr/>
        </p:nvSpPr>
        <p:spPr>
          <a:xfrm>
            <a:off x="4364171" y="915650"/>
            <a:ext cx="547001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2051D7-4C5F-4454-B50C-D64F52BE6006}"/>
              </a:ext>
            </a:extLst>
          </p:cNvPr>
          <p:cNvSpPr/>
          <p:nvPr/>
        </p:nvSpPr>
        <p:spPr>
          <a:xfrm>
            <a:off x="7370880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:a16="http://schemas.microsoft.com/office/drawing/2014/main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doblada hacia arriba 34">
            <a:extLst>
              <a:ext uri="{FF2B5EF4-FFF2-40B4-BE49-F238E27FC236}">
                <a16:creationId xmlns:a16="http://schemas.microsoft.com/office/drawing/2014/main" id="{BFF5D73A-1B29-4EB0-BF8B-A63BEB80DB26}"/>
              </a:ext>
            </a:extLst>
          </p:cNvPr>
          <p:cNvSpPr/>
          <p:nvPr/>
        </p:nvSpPr>
        <p:spPr>
          <a:xfrm rot="10800000" flipV="1">
            <a:off x="973046" y="1606207"/>
            <a:ext cx="278805" cy="28967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:a16="http://schemas.microsoft.com/office/drawing/2014/main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:a16="http://schemas.microsoft.com/office/drawing/2014/main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doblada hacia arriba 42">
            <a:extLst>
              <a:ext uri="{FF2B5EF4-FFF2-40B4-BE49-F238E27FC236}">
                <a16:creationId xmlns:a16="http://schemas.microsoft.com/office/drawing/2014/main" id="{5A9110BD-FE06-43E9-8EE9-5FC239C17204}"/>
              </a:ext>
            </a:extLst>
          </p:cNvPr>
          <p:cNvSpPr/>
          <p:nvPr/>
        </p:nvSpPr>
        <p:spPr>
          <a:xfrm rot="10800000" flipV="1">
            <a:off x="3773576" y="1427751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D559181-5EB9-4348-A846-71C7A3D3C0E9}"/>
              </a:ext>
            </a:extLst>
          </p:cNvPr>
          <p:cNvSpPr/>
          <p:nvPr/>
        </p:nvSpPr>
        <p:spPr>
          <a:xfrm>
            <a:off x="6986478" y="4047442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624F9B7-E176-446B-8BD6-69D4378B4B01}"/>
              </a:ext>
            </a:extLst>
          </p:cNvPr>
          <p:cNvSpPr/>
          <p:nvPr/>
        </p:nvSpPr>
        <p:spPr>
          <a:xfrm>
            <a:off x="623014" y="4268480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:a16="http://schemas.microsoft.com/office/drawing/2014/main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38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:a16="http://schemas.microsoft.com/office/drawing/2014/main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39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223696"/>
              </p:ext>
            </p:extLst>
          </p:nvPr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305422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7A21B22B-7772-40DF-BA4D-3C12F0041105}"/>
              </a:ext>
            </a:extLst>
          </p:cNvPr>
          <p:cNvSpPr txBox="1">
            <a:spLocks/>
          </p:cNvSpPr>
          <p:nvPr/>
        </p:nvSpPr>
        <p:spPr>
          <a:xfrm>
            <a:off x="2022300" y="3452417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/>
            <a:r>
              <a:rPr lang="en-US"/>
              <a:t>Let’s start with the first set of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41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606537"/>
              </p:ext>
            </p:extLst>
          </p:nvPr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42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44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45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08847" y="906709"/>
            <a:ext cx="7161977" cy="361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El mapeo del edificio juega un papel primordial.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Instrucciones e información adicional anticipadas permiten reaccionar con mayor rapidez al usuario.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47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FF8D6D-78E6-42F8-97C7-E79ABDFAB777}"/>
              </a:ext>
            </a:extLst>
          </p:cNvPr>
          <p:cNvSpPr txBox="1"/>
          <p:nvPr/>
        </p:nvSpPr>
        <p:spPr>
          <a:xfrm>
            <a:off x="1381249" y="1448365"/>
            <a:ext cx="6857315" cy="254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u="sng" dirty="0">
              <a:highlight>
                <a:srgbClr val="CC95ED"/>
              </a:highlight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Despliegue</a:t>
            </a:r>
            <a:r>
              <a:rPr lang="es-ES" sz="1800" dirty="0">
                <a:latin typeface="Quattrocento Sans" panose="020B0604020202020204" charset="0"/>
              </a:rPr>
              <a:t> de la aplicación en la Facultad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Individual </a:t>
            </a:r>
            <a:r>
              <a:rPr lang="es-ES" dirty="0" err="1"/>
              <a:t>work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49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33372"/>
              </p:ext>
            </p:extLst>
          </p:nvPr>
        </p:nvGraphicFramePr>
        <p:xfrm>
          <a:off x="1381250" y="1583122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7A21B22B-7772-40DF-BA4D-3C12F0041105}"/>
              </a:ext>
            </a:extLst>
          </p:cNvPr>
          <p:cNvSpPr txBox="1">
            <a:spLocks/>
          </p:cNvSpPr>
          <p:nvPr/>
        </p:nvSpPr>
        <p:spPr>
          <a:xfrm>
            <a:off x="2022300" y="3452417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/>
            <a:r>
              <a:rPr lang="en-US"/>
              <a:t>Let’s start with the first set of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3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Punto1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51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993812" y="3311958"/>
            <a:ext cx="7549412" cy="80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</p:spTree>
    <p:extLst>
      <p:ext uri="{BB962C8B-B14F-4D97-AF65-F5344CB8AC3E}">
        <p14:creationId xmlns:p14="http://schemas.microsoft.com/office/powerpoint/2010/main" val="1963394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52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96654" y="3311958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751201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53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20720" y="3318274"/>
            <a:ext cx="6745449" cy="6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305944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54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575630" y="3261125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</p:spTree>
    <p:extLst>
      <p:ext uri="{BB962C8B-B14F-4D97-AF65-F5344CB8AC3E}">
        <p14:creationId xmlns:p14="http://schemas.microsoft.com/office/powerpoint/2010/main" val="119822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</a:t>
            </a:r>
            <a:r>
              <a:rPr lang="en" dirty="0">
                <a:highlight>
                  <a:srgbClr val="FFCD00"/>
                </a:highlight>
              </a:rPr>
              <a:t> philosophical thoughts </a:t>
            </a:r>
            <a:r>
              <a:rPr lang="en" dirty="0"/>
              <a:t>from the reader.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</a:t>
            </a:r>
            <a:r>
              <a:rPr lang="en" dirty="0">
                <a:highlight>
                  <a:srgbClr val="FFCD00"/>
                </a:highlight>
              </a:rPr>
              <a:t>slide tit</a:t>
            </a:r>
            <a:r>
              <a:rPr lang="es-ES" dirty="0">
                <a:highlight>
                  <a:srgbClr val="FFCD00"/>
                </a:highlight>
              </a:rPr>
              <a:t>le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0" y="2878138"/>
            <a:ext cx="5241925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  <a:highlight>
                  <a:srgbClr val="800080"/>
                </a:highlight>
              </a:rPr>
              <a:t>Big concept</a:t>
            </a:r>
            <a:endParaRPr sz="4800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524192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2674</Words>
  <Application>Microsoft Office PowerPoint</Application>
  <PresentationFormat>Presentación en pantalla (16:9)</PresentationFormat>
  <Paragraphs>354</Paragraphs>
  <Slides>54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0" baseType="lpstr">
      <vt:lpstr>Lora</vt:lpstr>
      <vt:lpstr>Quattrocento Sans</vt:lpstr>
      <vt:lpstr>Montserrat</vt:lpstr>
      <vt:lpstr>Calibri</vt:lpstr>
      <vt:lpstr>Arial</vt:lpstr>
      <vt:lpstr>Viola template</vt:lpstr>
      <vt:lpstr>Descripción de espacios interiores para personas ciegas o con visibilidad reducida</vt:lpstr>
      <vt:lpstr>Instructions for use</vt:lpstr>
      <vt:lpstr>Hello!</vt:lpstr>
      <vt:lpstr>Transition headline</vt:lpstr>
      <vt:lpstr>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Presentación de PowerPoint</vt:lpstr>
      <vt:lpstr>Want big impact? Use big image.</vt:lpstr>
      <vt:lpstr>Use charts to explain your ideas</vt:lpstr>
      <vt:lpstr>Presentación de PowerPoint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Presentación de PowerPoint</vt:lpstr>
      <vt:lpstr>Diagrams and infographics</vt:lpstr>
      <vt:lpstr>Presentación de PowerPoint</vt:lpstr>
      <vt:lpstr>Presentación de PowerPoint</vt:lpstr>
      <vt:lpstr>Instructions for use</vt:lpstr>
      <vt:lpstr>Servidor</vt:lpstr>
      <vt:lpstr>Ejemplo de ejecución</vt:lpstr>
      <vt:lpstr>Presentación de PowerPoint</vt:lpstr>
      <vt:lpstr>Presentación de PowerPoint</vt:lpstr>
      <vt:lpstr>Implementación del servidor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59</cp:revision>
  <dcterms:created xsi:type="dcterms:W3CDTF">2020-06-17T18:02:59Z</dcterms:created>
  <dcterms:modified xsi:type="dcterms:W3CDTF">2020-06-27T12:00:56Z</dcterms:modified>
</cp:coreProperties>
</file>