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319" r:id="rId10"/>
    <p:sldId id="320" r:id="rId11"/>
    <p:sldId id="299" r:id="rId12"/>
    <p:sldId id="309" r:id="rId13"/>
    <p:sldId id="310" r:id="rId14"/>
    <p:sldId id="311" r:id="rId15"/>
    <p:sldId id="300" r:id="rId16"/>
    <p:sldId id="301" r:id="rId17"/>
    <p:sldId id="313" r:id="rId18"/>
    <p:sldId id="302" r:id="rId19"/>
    <p:sldId id="303" r:id="rId20"/>
    <p:sldId id="321" r:id="rId21"/>
    <p:sldId id="322" r:id="rId22"/>
    <p:sldId id="323" r:id="rId23"/>
    <p:sldId id="324" r:id="rId24"/>
    <p:sldId id="325" r:id="rId25"/>
    <p:sldId id="318" r:id="rId26"/>
    <p:sldId id="262" r:id="rId27"/>
  </p:sldIdLst>
  <p:sldSz cx="9144000" cy="5143500" type="screen16x9"/>
  <p:notesSz cx="6858000" cy="9144000"/>
  <p:embeddedFontLst>
    <p:embeddedFont>
      <p:font typeface="Lora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    Servidor       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   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 custAng="21246209" custScaleX="111332" custLinFactNeighborX="7571" custLinFactNeighborY="850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ScaleX="105126" custScaleY="95832" custRadScaleRad="164268" custRadScaleInc="-110836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7681" custLinFactNeighborY="-26540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74452" custRadScaleInc="107590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 custAng="618666" custLinFactNeighborX="-11298" custLinFactNeighborY="-1504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Early research on adaptability and on Bluetooth technology. </a:t>
          </a:r>
          <a:endParaRPr lang="es-ES" sz="1400" dirty="0">
            <a:latin typeface="Quattrocento Sans" panose="020B0604020202020204" charset="0"/>
          </a:endParaRPr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dirty="0">
            <a:latin typeface="Quattrocento Sans" panose="020B0604020202020204" charset="0"/>
          </a:endParaRPr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dirty="0">
              <a:latin typeface="Quattrocento Sans" panose="020B0604020202020204" charset="0"/>
            </a:rPr>
            <a:t> of the application.</a:t>
          </a:r>
          <a:endParaRPr lang="es-ES" sz="1400" dirty="0">
            <a:latin typeface="Quattrocento Sans" panose="020B0604020202020204" charset="0"/>
          </a:endParaRP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329FE42-B82D-44DF-8112-D0F6536418DB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Adaptation of the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dirty="0">
              <a:latin typeface="Quattrocento Sans" panose="020B0604020202020204" charset="0"/>
            </a:rPr>
            <a:t> code.</a:t>
          </a:r>
          <a:endParaRPr lang="es-ES" sz="1400" dirty="0">
            <a:latin typeface="Quattrocento Sans" panose="020B0604020202020204" charset="0"/>
          </a:endParaRPr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1A270EF2-B54C-42C5-90A0-BEAEEE0EA7F7}">
      <dgm:prSet custT="1"/>
      <dgm:spPr/>
      <dgm:t>
        <a:bodyPr/>
        <a:lstStyle/>
        <a:p>
          <a:r>
            <a:rPr lang="en-GB" sz="1400" b="0" i="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dirty="0">
              <a:latin typeface="Quattrocento Sans" panose="020B0604020202020204" charset="0"/>
            </a:rPr>
            <a:t> in the </a:t>
          </a:r>
          <a:r>
            <a:rPr lang="en-GB" sz="1400" b="0" i="0" u="none" dirty="0">
              <a:latin typeface="Quattrocento Sans" panose="020B0604020202020204" charset="0"/>
            </a:rPr>
            <a:t>client</a:t>
          </a:r>
          <a:r>
            <a:rPr lang="en-GB" sz="1400" b="0" i="0" dirty="0">
              <a:latin typeface="Quattrocento Sans" panose="020B0604020202020204" charset="0"/>
            </a:rPr>
            <a:t>.</a:t>
          </a:r>
          <a:endParaRPr lang="es-ES" sz="1400" dirty="0">
            <a:latin typeface="Quattrocento Sans" panose="020B0604020202020204" charset="0"/>
          </a:endParaRPr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 sz="1400">
            <a:latin typeface="Quattrocento Sans" panose="020B0604020202020204" charset="0"/>
          </a:endParaRPr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.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School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111515" y="20963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Archivos externos</a:t>
          </a:r>
        </a:p>
      </dsp:txBody>
      <dsp:txXfrm>
        <a:off x="2136477" y="2121340"/>
        <a:ext cx="1654594" cy="802335"/>
      </dsp:txXfrm>
    </dsp:sp>
    <dsp:sp modelId="{B062B9D6-77DB-4D33-90F4-C9AF7E9F0E15}">
      <dsp:nvSpPr>
        <dsp:cNvPr id="0" name=""/>
        <dsp:cNvSpPr/>
      </dsp:nvSpPr>
      <dsp:spPr>
        <a:xfrm rot="18669705">
          <a:off x="3406704" y="1337879"/>
          <a:ext cx="1556683" cy="298290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3496191" y="1397537"/>
        <a:ext cx="1377709" cy="178974"/>
      </dsp:txXfrm>
    </dsp:sp>
    <dsp:sp modelId="{212A5B31-3FE1-4DC5-9211-6FDB5FA6A4FB}">
      <dsp:nvSpPr>
        <dsp:cNvPr id="0" name=""/>
        <dsp:cNvSpPr/>
      </dsp:nvSpPr>
      <dsp:spPr>
        <a:xfrm>
          <a:off x="4279565" y="55862"/>
          <a:ext cx="1791892" cy="81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 Servidor       </a:t>
          </a:r>
        </a:p>
      </dsp:txBody>
      <dsp:txXfrm>
        <a:off x="4303486" y="79783"/>
        <a:ext cx="1744050" cy="768895"/>
      </dsp:txXfrm>
    </dsp:sp>
    <dsp:sp modelId="{55877E58-FC51-46D5-B155-169AA4F3723B}">
      <dsp:nvSpPr>
        <dsp:cNvPr id="0" name=""/>
        <dsp:cNvSpPr/>
      </dsp:nvSpPr>
      <dsp:spPr>
        <a:xfrm rot="10781457">
          <a:off x="2185525" y="22580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 rot="10800000">
        <a:off x="2275012" y="285464"/>
        <a:ext cx="1219261" cy="178974"/>
      </dsp:txXfrm>
    </dsp:sp>
    <dsp:sp modelId="{0EA6C051-DD76-4DAF-8943-BCCE1D1A0EEA}">
      <dsp:nvSpPr>
        <dsp:cNvPr id="0" name=""/>
        <dsp:cNvSpPr/>
      </dsp:nvSpPr>
      <dsp:spPr>
        <a:xfrm>
          <a:off x="0" y="18078"/>
          <a:ext cx="1704518" cy="8522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   Cliente</a:t>
          </a:r>
        </a:p>
      </dsp:txBody>
      <dsp:txXfrm>
        <a:off x="24962" y="43040"/>
        <a:ext cx="1654594" cy="802335"/>
      </dsp:txXfrm>
    </dsp:sp>
    <dsp:sp modelId="{9E3C2575-948C-4489-AB9B-D336DC19D807}">
      <dsp:nvSpPr>
        <dsp:cNvPr id="0" name=""/>
        <dsp:cNvSpPr/>
      </dsp:nvSpPr>
      <dsp:spPr>
        <a:xfrm rot="3291413">
          <a:off x="1050926" y="1329726"/>
          <a:ext cx="1398235" cy="298290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140413" y="1389384"/>
        <a:ext cx="1219261" cy="178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Early research on adaptability and on Bluetooth technology. 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Applications that allow us to test the accuracy of the beacons.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Mute and how to use functionalities and code necessary regarding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route monitoring</a:t>
          </a:r>
          <a:r>
            <a:rPr lang="en-GB" sz="1400" b="0" i="0" kern="1200" dirty="0">
              <a:latin typeface="Quattrocento Sans" panose="020B0604020202020204" charset="0"/>
            </a:rPr>
            <a:t> in the </a:t>
          </a:r>
          <a:r>
            <a:rPr lang="en-GB" sz="1400" b="0" i="0" u="none" kern="1200" dirty="0">
              <a:latin typeface="Quattrocento Sans" panose="020B0604020202020204" charset="0"/>
            </a:rPr>
            <a:t>client</a:t>
          </a:r>
          <a:r>
            <a:rPr lang="en-GB" sz="1400" b="0" i="0" kern="1200" dirty="0">
              <a:latin typeface="Quattrocento Sans" panose="020B0604020202020204" charset="0"/>
            </a:rPr>
            <a:t>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>
              <a:latin typeface="Quattrocento Sans" panose="020B0604020202020204" charset="0"/>
            </a:rPr>
            <a:t>Adaptation of the </a:t>
          </a: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server</a:t>
          </a:r>
          <a:r>
            <a:rPr lang="en-GB" sz="1400" b="0" i="0" kern="1200" dirty="0">
              <a:latin typeface="Quattrocento Sans" panose="020B0604020202020204" charset="0"/>
            </a:rPr>
            <a:t> code.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  <a:latin typeface="Quattrocento Sans" panose="020B0604020202020204" charset="0"/>
            </a:rPr>
            <a:t>Evaluation</a:t>
          </a:r>
          <a:r>
            <a:rPr lang="en-GB" sz="1400" b="0" i="0" kern="1200" dirty="0">
              <a:latin typeface="Quattrocento Sans" panose="020B0604020202020204" charset="0"/>
            </a:rPr>
            <a:t> of the application.</a:t>
          </a:r>
          <a:endParaRPr lang="es-ES" sz="1400" kern="1200" dirty="0">
            <a:latin typeface="Quattrocento Sans" panose="020B0604020202020204" charset="0"/>
          </a:endParaRPr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School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.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1_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9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51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latin typeface="Quattrocento Sans" panose="020B0604020202020204" charset="0"/>
              </a:rPr>
              <a:t>Belén Serrano Antón</a:t>
            </a:r>
          </a:p>
          <a:p>
            <a:pPr algn="r"/>
            <a:r>
              <a:rPr lang="es-ES" sz="1200" dirty="0">
                <a:latin typeface="Quattrocento Sans" panose="020B0604020202020204" charset="0"/>
              </a:rPr>
              <a:t>Clara de Suso Seijas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14387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14866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383388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5033774" y="636141"/>
            <a:ext cx="3893516" cy="4173329"/>
            <a:chOff x="5033774" y="799519"/>
            <a:chExt cx="3893516" cy="4173329"/>
          </a:xfrm>
        </p:grpSpPr>
        <p:grpSp>
          <p:nvGrpSpPr>
            <p:cNvPr id="21" name="20 Grupo"/>
            <p:cNvGrpSpPr/>
            <p:nvPr/>
          </p:nvGrpSpPr>
          <p:grpSpPr>
            <a:xfrm>
              <a:off x="5033774" y="799519"/>
              <a:ext cx="1098125" cy="2012019"/>
              <a:chOff x="4985521" y="799520"/>
              <a:chExt cx="1098125" cy="2012019"/>
            </a:xfrm>
          </p:grpSpPr>
          <p:sp>
            <p:nvSpPr>
              <p:cNvPr id="4" name="Google Shape;346;p32"/>
              <p:cNvSpPr/>
              <p:nvPr/>
            </p:nvSpPr>
            <p:spPr>
              <a:xfrm>
                <a:off x="498552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5104" y="968590"/>
                <a:ext cx="1014176" cy="1614520"/>
              </a:xfrm>
              <a:prstGeom prst="rect">
                <a:avLst/>
              </a:prstGeom>
            </p:spPr>
          </p:pic>
        </p:grpSp>
        <p:grpSp>
          <p:nvGrpSpPr>
            <p:cNvPr id="31" name="30 Grupo"/>
            <p:cNvGrpSpPr/>
            <p:nvPr/>
          </p:nvGrpSpPr>
          <p:grpSpPr>
            <a:xfrm>
              <a:off x="6455511" y="799520"/>
              <a:ext cx="1098125" cy="2012019"/>
              <a:chOff x="6455511" y="799520"/>
              <a:chExt cx="1098125" cy="2012019"/>
            </a:xfrm>
          </p:grpSpPr>
          <p:sp>
            <p:nvSpPr>
              <p:cNvPr id="19" name="Google Shape;346;p32"/>
              <p:cNvSpPr/>
              <p:nvPr/>
            </p:nvSpPr>
            <p:spPr>
              <a:xfrm>
                <a:off x="6455511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9774" y="968588"/>
                <a:ext cx="1009598" cy="1673880"/>
              </a:xfrm>
              <a:prstGeom prst="rect">
                <a:avLst/>
              </a:prstGeom>
            </p:spPr>
          </p:pic>
        </p:grpSp>
        <p:grpSp>
          <p:nvGrpSpPr>
            <p:cNvPr id="32" name="31 Grupo"/>
            <p:cNvGrpSpPr/>
            <p:nvPr/>
          </p:nvGrpSpPr>
          <p:grpSpPr>
            <a:xfrm>
              <a:off x="7829165" y="799520"/>
              <a:ext cx="1098125" cy="2012019"/>
              <a:chOff x="7829165" y="799520"/>
              <a:chExt cx="1098125" cy="2012019"/>
            </a:xfrm>
          </p:grpSpPr>
          <p:sp>
            <p:nvSpPr>
              <p:cNvPr id="20" name="Google Shape;346;p32"/>
              <p:cNvSpPr/>
              <p:nvPr/>
            </p:nvSpPr>
            <p:spPr>
              <a:xfrm>
                <a:off x="7829165" y="799520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968589"/>
                <a:ext cx="985101" cy="1594450"/>
              </a:xfrm>
              <a:prstGeom prst="rect">
                <a:avLst/>
              </a:prstGeom>
            </p:spPr>
          </p:pic>
        </p:grpSp>
        <p:grpSp>
          <p:nvGrpSpPr>
            <p:cNvPr id="33" name="32 Grupo"/>
            <p:cNvGrpSpPr/>
            <p:nvPr/>
          </p:nvGrpSpPr>
          <p:grpSpPr>
            <a:xfrm>
              <a:off x="5073357" y="2960829"/>
              <a:ext cx="1098125" cy="2012019"/>
              <a:chOff x="5073357" y="2960829"/>
              <a:chExt cx="1098125" cy="2012019"/>
            </a:xfrm>
          </p:grpSpPr>
          <p:sp>
            <p:nvSpPr>
              <p:cNvPr id="24" name="Google Shape;346;p32"/>
              <p:cNvSpPr/>
              <p:nvPr/>
            </p:nvSpPr>
            <p:spPr>
              <a:xfrm>
                <a:off x="5073357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3431" y="3114880"/>
                <a:ext cx="1008468" cy="1633765"/>
              </a:xfrm>
              <a:prstGeom prst="rect">
                <a:avLst/>
              </a:prstGeom>
            </p:spPr>
          </p:pic>
        </p:grpSp>
        <p:grpSp>
          <p:nvGrpSpPr>
            <p:cNvPr id="34" name="33 Grupo"/>
            <p:cNvGrpSpPr/>
            <p:nvPr/>
          </p:nvGrpSpPr>
          <p:grpSpPr>
            <a:xfrm>
              <a:off x="6455511" y="2960829"/>
              <a:ext cx="1098125" cy="2012019"/>
              <a:chOff x="6455511" y="2960829"/>
              <a:chExt cx="1098125" cy="2012019"/>
            </a:xfrm>
          </p:grpSpPr>
          <p:sp>
            <p:nvSpPr>
              <p:cNvPr id="25" name="Google Shape;346;p32"/>
              <p:cNvSpPr/>
              <p:nvPr/>
            </p:nvSpPr>
            <p:spPr>
              <a:xfrm>
                <a:off x="6455511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06" y="3124876"/>
                <a:ext cx="987184" cy="1623769"/>
              </a:xfrm>
              <a:prstGeom prst="rect">
                <a:avLst/>
              </a:prstGeom>
            </p:spPr>
          </p:pic>
        </p:grpSp>
        <p:grpSp>
          <p:nvGrpSpPr>
            <p:cNvPr id="35" name="34 Grupo"/>
            <p:cNvGrpSpPr/>
            <p:nvPr/>
          </p:nvGrpSpPr>
          <p:grpSpPr>
            <a:xfrm>
              <a:off x="7825924" y="2960829"/>
              <a:ext cx="1098125" cy="2012019"/>
              <a:chOff x="7825924" y="2960829"/>
              <a:chExt cx="1098125" cy="2012019"/>
            </a:xfrm>
          </p:grpSpPr>
          <p:sp>
            <p:nvSpPr>
              <p:cNvPr id="26" name="Google Shape;346;p32"/>
              <p:cNvSpPr/>
              <p:nvPr/>
            </p:nvSpPr>
            <p:spPr>
              <a:xfrm>
                <a:off x="7825924" y="2960829"/>
                <a:ext cx="1098125" cy="2012019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5676" y="3124876"/>
                <a:ext cx="985101" cy="1613771"/>
              </a:xfrm>
              <a:prstGeom prst="rect">
                <a:avLst/>
              </a:prstGeom>
            </p:spPr>
          </p:pic>
        </p:grpSp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0834" y="322161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" name="6 Grupo"/>
          <p:cNvGrpSpPr/>
          <p:nvPr/>
        </p:nvGrpSpPr>
        <p:grpSpPr>
          <a:xfrm>
            <a:off x="5049982" y="903411"/>
            <a:ext cx="3721879" cy="3540768"/>
            <a:chOff x="5049982" y="1142402"/>
            <a:chExt cx="3721879" cy="3540768"/>
          </a:xfrm>
        </p:grpSpPr>
        <p:grpSp>
          <p:nvGrpSpPr>
            <p:cNvPr id="4" name="3 Grupo"/>
            <p:cNvGrpSpPr/>
            <p:nvPr/>
          </p:nvGrpSpPr>
          <p:grpSpPr>
            <a:xfrm>
              <a:off x="5049982" y="1142402"/>
              <a:ext cx="1714502" cy="3540768"/>
              <a:chOff x="5361708" y="489800"/>
              <a:chExt cx="2088821" cy="4196500"/>
            </a:xfrm>
          </p:grpSpPr>
          <p:sp>
            <p:nvSpPr>
              <p:cNvPr id="346" name="Google Shape;346;p32"/>
              <p:cNvSpPr/>
              <p:nvPr/>
            </p:nvSpPr>
            <p:spPr>
              <a:xfrm>
                <a:off x="5361708" y="489800"/>
                <a:ext cx="2088821" cy="4196500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" name="2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868" y="839000"/>
                <a:ext cx="1888500" cy="3375618"/>
              </a:xfrm>
              <a:prstGeom prst="rect">
                <a:avLst/>
              </a:prstGeom>
            </p:spPr>
          </p:pic>
        </p:grpSp>
        <p:grpSp>
          <p:nvGrpSpPr>
            <p:cNvPr id="6" name="5 Grupo"/>
            <p:cNvGrpSpPr/>
            <p:nvPr/>
          </p:nvGrpSpPr>
          <p:grpSpPr>
            <a:xfrm>
              <a:off x="7057359" y="1142402"/>
              <a:ext cx="1714502" cy="3540768"/>
              <a:chOff x="7057359" y="1142402"/>
              <a:chExt cx="1714502" cy="3540768"/>
            </a:xfrm>
          </p:grpSpPr>
          <p:sp>
            <p:nvSpPr>
              <p:cNvPr id="14" name="Google Shape;346;p32"/>
              <p:cNvSpPr/>
              <p:nvPr/>
            </p:nvSpPr>
            <p:spPr>
              <a:xfrm>
                <a:off x="7057359" y="1142402"/>
                <a:ext cx="1714502" cy="3540768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945" y="1437037"/>
                <a:ext cx="1548245" cy="2847755"/>
              </a:xfrm>
              <a:prstGeom prst="rect">
                <a:avLst/>
              </a:prstGeom>
            </p:spPr>
          </p:pic>
        </p:grpSp>
      </p:grpSp>
      <p:grpSp>
        <p:nvGrpSpPr>
          <p:cNvPr id="8" name="7 Grupo"/>
          <p:cNvGrpSpPr/>
          <p:nvPr/>
        </p:nvGrpSpPr>
        <p:grpSpPr>
          <a:xfrm>
            <a:off x="244035" y="1611272"/>
            <a:ext cx="4731276" cy="1772453"/>
            <a:chOff x="244035" y="1872882"/>
            <a:chExt cx="4731276" cy="1772453"/>
          </a:xfrm>
        </p:grpSpPr>
        <p:sp>
          <p:nvSpPr>
            <p:cNvPr id="18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1872882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la selección del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destino final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.</a:t>
              </a:r>
            </a:p>
          </p:txBody>
        </p:sp>
        <p:sp>
          <p:nvSpPr>
            <p:cNvPr id="22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2497499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2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244035" y="31221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Los botones se generan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dinámicamente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Wingdings" panose="05000000000000000000" pitchFamily="2" charset="2"/>
                </a:rPr>
                <a:t>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independientes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del edificio en cuestión.</a:t>
              </a:r>
            </a:p>
          </p:txBody>
        </p:sp>
      </p:grp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704173" y="323780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4B6273F-B458-4914-91EE-BF8844881905}"/>
              </a:ext>
            </a:extLst>
          </p:cNvPr>
          <p:cNvCxnSpPr>
            <a:cxnSpLocks/>
          </p:cNvCxnSpPr>
          <p:nvPr/>
        </p:nvCxnSpPr>
        <p:spPr>
          <a:xfrm flipV="1">
            <a:off x="5441576" y="2235889"/>
            <a:ext cx="1972236" cy="256299"/>
          </a:xfrm>
          <a:prstGeom prst="curvedConnector3">
            <a:avLst>
              <a:gd name="adj1" fmla="val -3637"/>
            </a:avLst>
          </a:prstGeom>
          <a:ln w="19050">
            <a:solidFill>
              <a:schemeClr val="accent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554055" y="582561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grpSp>
        <p:nvGrpSpPr>
          <p:cNvPr id="5" name="4 Grupo"/>
          <p:cNvGrpSpPr/>
          <p:nvPr/>
        </p:nvGrpSpPr>
        <p:grpSpPr>
          <a:xfrm>
            <a:off x="395725" y="1649307"/>
            <a:ext cx="4731276" cy="1775016"/>
            <a:chOff x="395725" y="1910917"/>
            <a:chExt cx="4731276" cy="1775016"/>
          </a:xfrm>
        </p:grpSpPr>
        <p:sp>
          <p:nvSpPr>
            <p:cNvPr id="13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1910917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Es la pantalla encargada de proporcionar las instrucciones y realizar el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seguimiento de la ruta.</a:t>
              </a:r>
            </a:p>
          </p:txBody>
        </p:sp>
        <p:sp>
          <p:nvSpPr>
            <p:cNvPr id="14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2536815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Su diseño está pensado para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adaptarse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a distintas situaciones y ser lo más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accesible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e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inclusivo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posible.</a:t>
              </a:r>
            </a:p>
          </p:txBody>
        </p:sp>
        <p:sp>
          <p:nvSpPr>
            <p:cNvPr id="15" name="CuadroTexto 5">
              <a:extLst>
                <a:ext uri="{FF2B5EF4-FFF2-40B4-BE49-F238E27FC236}">
                  <a16:creationId xmlns:a16="http://schemas.microsoft.com/office/drawing/2014/main" id="{7A05EF92-AEC3-4F9D-955D-AA9888E3E5D5}"/>
                </a:ext>
              </a:extLst>
            </p:cNvPr>
            <p:cNvSpPr txBox="1"/>
            <p:nvPr/>
          </p:nvSpPr>
          <p:spPr>
            <a:xfrm>
              <a:off x="395725" y="3162713"/>
              <a:ext cx="4731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1950" indent="-285750">
                <a:buClr>
                  <a:srgbClr val="C094F6"/>
                </a:buClr>
                <a:buFont typeface="Arial" pitchFamily="34" charset="0"/>
                <a:buChar char="•"/>
              </a:pP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Emplea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vibraciones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y </a:t>
              </a:r>
              <a:r>
                <a:rPr lang="es-ES" u="sng" dirty="0">
                  <a:solidFill>
                    <a:schemeClr val="dk1"/>
                  </a:solidFill>
                  <a:highlight>
                    <a:srgbClr val="CC95ED"/>
                  </a:highlight>
                  <a:latin typeface="Quattrocento Sans"/>
                  <a:sym typeface="Quattrocento Sans"/>
                </a:rPr>
                <a:t>sonidos</a:t>
              </a:r>
              <a:r>
                <a:rPr lang="es-ES" dirty="0">
                  <a:solidFill>
                    <a:schemeClr val="dk1"/>
                  </a:solidFill>
                  <a:latin typeface="Quattrocento Sans"/>
                  <a:sym typeface="Quattrocento Sans"/>
                </a:rPr>
                <a:t> para facilitar el seguimiento de la ruta. 	</a:t>
              </a:r>
            </a:p>
          </p:txBody>
        </p:sp>
      </p:grpSp>
      <p:sp>
        <p:nvSpPr>
          <p:cNvPr id="12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8" y="314815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4320" y="30774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</p:spPr>
        <p:txBody>
          <a:bodyPr/>
          <a:lstStyle/>
          <a:p>
            <a:r>
              <a:rPr lang="es-ES" dirty="0"/>
              <a:t>¿Por qué la navegación por interiores accesible?</a:t>
            </a:r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1298864"/>
            <a:ext cx="4029626" cy="2928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199029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79" y="3857726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26140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883018"/>
            <a:ext cx="7161977" cy="337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sz="1800" dirty="0">
                <a:latin typeface="Quattrocento Sans" panose="020B0604020202020204" charset="0"/>
              </a:rPr>
            </a:br>
            <a:r>
              <a:rPr lang="es-ES" sz="1800" dirty="0">
                <a:latin typeface="Quattrocento Sans" panose="020B0604020202020204" charset="0"/>
              </a:rPr>
              <a:t>	</a:t>
            </a:r>
            <a:r>
              <a:rPr lang="es-ES" dirty="0">
                <a:latin typeface="Quattrocento Sans" panose="020B0604020202020204" charset="0"/>
              </a:rPr>
              <a:t>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8" y="1448365"/>
            <a:ext cx="6857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solidFill>
                  <a:schemeClr val="tx1"/>
                </a:solidFill>
                <a:latin typeface="Quattrocento Sans" panose="020B0604020202020204" charset="0"/>
              </a:rPr>
              <a:t>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discapacidad visual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Despliegue de la aplicación en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Facultad</a:t>
            </a:r>
            <a:r>
              <a:rPr lang="es-ES" sz="1800" dirty="0">
                <a:latin typeface="Quattrocento Sans" panose="020B0604020202020204" charset="0"/>
              </a:rPr>
              <a:t>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Individual </a:t>
            </a:r>
            <a:r>
              <a:rPr lang="es-ES" sz="2400" dirty="0" err="1"/>
              <a:t>work</a:t>
            </a:r>
            <a:endParaRPr sz="24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3" y="1077189"/>
            <a:ext cx="6203024" cy="32468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56111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26140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717945"/>
              </p:ext>
            </p:extLst>
          </p:nvPr>
        </p:nvGraphicFramePr>
        <p:xfrm>
          <a:off x="1381250" y="1576060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20390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401202" y="370741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50936" y="25596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8459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48" y="144656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017" y="1942885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11" y="243010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14" y="3002619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67" y="3517818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938146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1428042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2958354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243808" y="3465265"/>
            <a:ext cx="64456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53" y="3486978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43808" y="2448250"/>
            <a:ext cx="64456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sz="16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adaptada</a:t>
            </a:r>
            <a:r>
              <a:rPr lang="es-ES" sz="1600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48163176"/>
              </p:ext>
            </p:extLst>
          </p:nvPr>
        </p:nvGraphicFramePr>
        <p:xfrm>
          <a:off x="1536875" y="1150048"/>
          <a:ext cx="6102892" cy="329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724025" y="1689662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20226" y="2049176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752424" y="1018260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889944" y="2633266"/>
            <a:ext cx="543739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  <a:p>
            <a:pPr lvl="0"/>
            <a:r>
              <a:rPr lang="es-ES" sz="1050" dirty="0"/>
              <a:t>JSON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2706127" y="2714057"/>
            <a:ext cx="461986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XML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44455" y="390486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1660895" y="1289230"/>
            <a:ext cx="339432" cy="606568"/>
            <a:chOff x="537304" y="3717367"/>
            <a:chExt cx="472820" cy="830317"/>
          </a:xfrm>
        </p:grpSpPr>
        <p:pic>
          <p:nvPicPr>
            <p:cNvPr id="1028" name="Picture 4" descr="C:\Users\clara\AppData\Local\Microsoft\Windows\INetCache\IE\6I0HJMUH\smartphone-1132675_960_72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04" y="3717367"/>
              <a:ext cx="472820" cy="830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clara\AppData\Local\Microsoft\Windows\INetCache\IE\81XG3HNN\872px-Android_robot_2014.svg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0" y="3977463"/>
              <a:ext cx="264347" cy="31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C:\Users\clara\AppData\Local\Microsoft\Windows\INetCache\IE\CAHUK1RA\Server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421" y="1332589"/>
            <a:ext cx="384603" cy="57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04" y="1816590"/>
            <a:ext cx="818033" cy="400944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3215130" y="3071660"/>
            <a:ext cx="3201897" cy="1471787"/>
            <a:chOff x="3146868" y="3405163"/>
            <a:chExt cx="3201897" cy="1471787"/>
          </a:xfrm>
        </p:grpSpPr>
        <p:sp>
          <p:nvSpPr>
            <p:cNvPr id="17" name="16 Nube"/>
            <p:cNvSpPr/>
            <p:nvPr/>
          </p:nvSpPr>
          <p:spPr>
            <a:xfrm rot="462282">
              <a:off x="3146868" y="3405163"/>
              <a:ext cx="2444635" cy="14717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1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00" y="3621221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CuadroTexto"/>
            <p:cNvSpPr txBox="1"/>
            <p:nvPr/>
          </p:nvSpPr>
          <p:spPr>
            <a:xfrm>
              <a:off x="3443498" y="4257242"/>
              <a:ext cx="29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chemeClr val="bg1"/>
                  </a:solidFill>
                </a:rPr>
                <a:t>Archivos externos</a:t>
              </a:r>
            </a:p>
          </p:txBody>
        </p:sp>
        <p:pic>
          <p:nvPicPr>
            <p:cNvPr id="29" name="Picture 7" descr="C:\Users\clara\AppData\Local\Microsoft\Windows\INetCache\IE\CAHUK1RA\Document_icon_(the_Noun_Project_27904).svg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934" y="3621220"/>
              <a:ext cx="708639" cy="708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44455" y="391912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184168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6" y="1204554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179382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179382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  <p:sp>
        <p:nvSpPr>
          <p:cNvPr id="11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3070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947092" y="2313020"/>
            <a:ext cx="233027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6515868" y="2333801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743920" y="2320686"/>
            <a:ext cx="307706" cy="27495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2590067" y="2183208"/>
            <a:ext cx="615412" cy="54990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264829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475003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367281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86" y="126482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318569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381250" y="31440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03109"/>
            <a:ext cx="6803526" cy="75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9.7|4.8|2.8|2|4.7|0.6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9|5.1|3.6|4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6.6|2.8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.8|0.3|6.4|2.2|9.3|0.4|6.3|0.4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.4|0.4|1.2|0.4|1.3|0.4|1.1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|1.3|7.9|4.2|3.1|3.2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|4.5|4.7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4976</TotalTime>
  <Words>1730</Words>
  <Application>Microsoft Office PowerPoint</Application>
  <PresentationFormat>Presentación en pantalla (16:9)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Lora</vt:lpstr>
      <vt:lpstr>Quattrocento Sans</vt:lpstr>
      <vt:lpstr>Arial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BELEN SERRANO ANTON</cp:lastModifiedBy>
  <cp:revision>130</cp:revision>
  <dcterms:created xsi:type="dcterms:W3CDTF">2020-06-17T18:02:59Z</dcterms:created>
  <dcterms:modified xsi:type="dcterms:W3CDTF">2020-07-06T12:27:11Z</dcterms:modified>
</cp:coreProperties>
</file>