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295" r:id="rId10"/>
    <p:sldId id="296" r:id="rId11"/>
    <p:sldId id="297" r:id="rId12"/>
    <p:sldId id="298" r:id="rId13"/>
    <p:sldId id="299" r:id="rId14"/>
    <p:sldId id="309" r:id="rId15"/>
    <p:sldId id="310" r:id="rId16"/>
    <p:sldId id="311" r:id="rId17"/>
    <p:sldId id="300" r:id="rId18"/>
    <p:sldId id="301" r:id="rId19"/>
    <p:sldId id="302" r:id="rId20"/>
    <p:sldId id="303" r:id="rId21"/>
    <p:sldId id="313" r:id="rId22"/>
    <p:sldId id="314" r:id="rId23"/>
    <p:sldId id="315" r:id="rId24"/>
    <p:sldId id="316" r:id="rId25"/>
    <p:sldId id="317" r:id="rId26"/>
    <p:sldId id="318" r:id="rId27"/>
    <p:sldId id="262" r:id="rId28"/>
  </p:sldIdLst>
  <p:sldSz cx="9144000" cy="5143500" type="screen16x9"/>
  <p:notesSz cx="6858000" cy="9144000"/>
  <p:embeddedFontLst>
    <p:embeddedFont>
      <p:font typeface="Quattrocento Sans" charset="0"/>
      <p:regular r:id="rId30"/>
      <p:bold r:id="rId31"/>
      <p:italic r:id="rId32"/>
      <p:boldItalic r:id="rId33"/>
    </p:embeddedFont>
    <p:embeddedFont>
      <p:font typeface="Lora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Servidor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62B9D6-77DB-4D33-90F4-C9AF7E9F0E15}" type="pres">
      <dgm:prSet presAssocID="{425D598D-178F-444B-A4C0-1730043742F6}" presName="sibTrans" presStyleLbl="sibTrans2D1" presStyleIdx="0" presStyleCnt="3"/>
      <dgm:spPr>
        <a:prstGeom prst="rightArrow">
          <a:avLst/>
        </a:prstGeom>
      </dgm:spPr>
      <dgm:t>
        <a:bodyPr/>
        <a:lstStyle/>
        <a:p>
          <a:endParaRPr lang="es-ES"/>
        </a:p>
      </dgm:t>
    </dgm:pt>
    <dgm:pt modelId="{21DC4FFE-F344-4244-9E6A-DEF2E3B39008}" type="pres">
      <dgm:prSet presAssocID="{425D598D-178F-444B-A4C0-1730043742F6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212A5B31-3FE1-4DC5-9211-6FDB5FA6A4FB}" type="pres">
      <dgm:prSet presAssocID="{A741432F-3C06-49D4-B4A5-67F190C4826C}" presName="node" presStyleLbl="node1" presStyleIdx="1" presStyleCnt="3" custRadScaleRad="200620" custRadScaleInc="-983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6707" custLinFactNeighborY="-87549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244EFB65-762F-4137-BFD5-A34B8FB3D55E}" type="pres">
      <dgm:prSet presAssocID="{E81B54BA-3A97-4FAA-B155-6C228C0EE895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0EA6C051-DD76-4DAF-8943-BCCE1D1A0EEA}" type="pres">
      <dgm:prSet presAssocID="{5A88C638-89DD-4E23-B0AE-5F4590F674CE}" presName="node" presStyleLbl="node1" presStyleIdx="2" presStyleCnt="3" custRadScaleRad="192100" custRadScaleInc="1023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C2575-948C-4489-AB9B-D336DC19D807}" type="pres">
      <dgm:prSet presAssocID="{015027F2-35D8-472A-9CFD-3D1CF9437633}" presName="sibTrans" presStyleLbl="sibTrans2D1" presStyleIdx="2" presStyleCnt="3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8C8B06FB-0502-4183-A107-E116249C3B4D}" type="pres">
      <dgm:prSet presAssocID="{015027F2-35D8-472A-9CFD-3D1CF9437633}" presName="connectorText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  <dgm:t>
        <a:bodyPr/>
        <a:lstStyle/>
        <a:p>
          <a:endParaRPr lang="es-ES"/>
        </a:p>
      </dgm:t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  <dgm:t>
        <a:bodyPr/>
        <a:lstStyle/>
        <a:p>
          <a:endParaRPr lang="es-ES"/>
        </a:p>
      </dgm:t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 smtClean="0"/>
            <a:t>Early </a:t>
          </a:r>
          <a:r>
            <a:rPr lang="en-GB" sz="1400" b="0" i="0" u="sng" dirty="0" smtClean="0">
              <a:highlight>
                <a:srgbClr val="CC95ED"/>
              </a:highlight>
            </a:rPr>
            <a:t>research</a:t>
          </a:r>
          <a:r>
            <a:rPr lang="en-GB" sz="1400" b="0" i="0" dirty="0" smtClean="0"/>
            <a:t> </a:t>
          </a:r>
          <a:r>
            <a:rPr lang="en-US" sz="1400" b="0" i="0" dirty="0" smtClean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 smtClean="0">
              <a:highlight>
                <a:srgbClr val="CC95ED"/>
              </a:highlight>
            </a:rPr>
            <a:t>Mapping</a:t>
          </a:r>
          <a:r>
            <a:rPr lang="en-GB" sz="1400" b="0" i="0" dirty="0" smtClean="0"/>
            <a:t> </a:t>
          </a:r>
          <a:r>
            <a:rPr lang="es-ES" sz="1400" dirty="0" smtClean="0"/>
            <a:t>of </a:t>
          </a:r>
          <a:r>
            <a:rPr lang="es-ES" sz="1400" dirty="0" err="1" smtClean="0"/>
            <a:t>Belen’s</a:t>
          </a:r>
          <a:r>
            <a:rPr lang="es-ES" sz="1400" dirty="0" smtClean="0"/>
            <a:t> </a:t>
          </a:r>
          <a:r>
            <a:rPr lang="es-ES" sz="1400" dirty="0" err="1" smtClean="0"/>
            <a:t>house</a:t>
          </a:r>
          <a:r>
            <a:rPr lang="es-ES" sz="1400" dirty="0" smtClean="0"/>
            <a:t> 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 smtClean="0"/>
            <a:t> 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 smtClean="0"/>
            <a:t>Much</a:t>
          </a:r>
          <a:r>
            <a:rPr lang="es-ES" sz="1400" dirty="0" smtClean="0"/>
            <a:t> of </a:t>
          </a:r>
          <a:r>
            <a:rPr lang="es-ES" sz="1400" dirty="0" err="1" smtClean="0"/>
            <a:t>the</a:t>
          </a:r>
          <a:r>
            <a:rPr lang="es-ES" sz="1400" dirty="0" smtClean="0"/>
            <a:t> </a:t>
          </a:r>
          <a:r>
            <a:rPr lang="en-GB" sz="1400" b="0" i="0" u="sng" dirty="0" smtClean="0">
              <a:highlight>
                <a:srgbClr val="CC95ED"/>
              </a:highlight>
            </a:rPr>
            <a:t>client</a:t>
          </a:r>
          <a:r>
            <a:rPr lang="en-GB" sz="1400" b="0" i="0" dirty="0" smtClean="0"/>
            <a:t> </a:t>
          </a:r>
          <a:r>
            <a:rPr lang="es-ES" sz="1400" dirty="0" err="1" smtClean="0"/>
            <a:t>code</a:t>
          </a:r>
          <a:r>
            <a:rPr lang="es-ES" sz="1400" dirty="0" smtClean="0"/>
            <a:t> 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 smtClean="0">
              <a:highlight>
                <a:srgbClr val="CC95ED"/>
              </a:highlight>
            </a:rPr>
            <a:t>Mapping</a:t>
          </a:r>
          <a:r>
            <a:rPr lang="en-GB" sz="1400" b="0" i="0" dirty="0" smtClean="0"/>
            <a:t> </a:t>
          </a:r>
          <a:r>
            <a:rPr lang="en-US" sz="1400" dirty="0" smtClean="0"/>
            <a:t>of the </a:t>
          </a:r>
          <a:r>
            <a:rPr lang="en-US" sz="1400" dirty="0" smtClean="0"/>
            <a:t>School </a:t>
          </a:r>
          <a:r>
            <a:rPr lang="en-US" sz="1400" dirty="0" smtClean="0"/>
            <a:t>of Computer Science</a:t>
          </a:r>
          <a:r>
            <a:rPr lang="en-US" sz="1900" dirty="0" smtClean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077797" y="198543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Archivos externos</a:t>
          </a:r>
        </a:p>
      </dsp:txBody>
      <dsp:txXfrm>
        <a:off x="2101445" y="2009085"/>
        <a:ext cx="1567526" cy="760115"/>
      </dsp:txXfrm>
    </dsp:sp>
    <dsp:sp modelId="{B062B9D6-77DB-4D33-90F4-C9AF7E9F0E15}">
      <dsp:nvSpPr>
        <dsp:cNvPr id="0" name=""/>
        <dsp:cNvSpPr/>
      </dsp:nvSpPr>
      <dsp:spPr>
        <a:xfrm rot="19115505">
          <a:off x="3304467" y="1276686"/>
          <a:ext cx="1363972" cy="28259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389245" y="1333205"/>
        <a:ext cx="1194416" cy="169555"/>
      </dsp:txXfrm>
    </dsp:sp>
    <dsp:sp modelId="{212A5B31-3FE1-4DC5-9211-6FDB5FA6A4FB}">
      <dsp:nvSpPr>
        <dsp:cNvPr id="0" name=""/>
        <dsp:cNvSpPr/>
      </dsp:nvSpPr>
      <dsp:spPr>
        <a:xfrm>
          <a:off x="4280287" y="4311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Servidor</a:t>
          </a:r>
        </a:p>
      </dsp:txBody>
      <dsp:txXfrm>
        <a:off x="4303935" y="66765"/>
        <a:ext cx="1567526" cy="760115"/>
      </dsp:txXfrm>
    </dsp:sp>
    <dsp:sp modelId="{55877E58-FC51-46D5-B155-169AA4F3723B}">
      <dsp:nvSpPr>
        <dsp:cNvPr id="0" name=""/>
        <dsp:cNvSpPr/>
      </dsp:nvSpPr>
      <dsp:spPr>
        <a:xfrm rot="10800000">
          <a:off x="2174087" y="36662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2258865" y="93181"/>
        <a:ext cx="1194416" cy="169555"/>
      </dsp:txXfrm>
    </dsp:sp>
    <dsp:sp modelId="{0EA6C051-DD76-4DAF-8943-BCCE1D1A0EEA}">
      <dsp:nvSpPr>
        <dsp:cNvPr id="0" name=""/>
        <dsp:cNvSpPr/>
      </dsp:nvSpPr>
      <dsp:spPr>
        <a:xfrm>
          <a:off x="0" y="205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Cliente</a:t>
          </a:r>
        </a:p>
      </dsp:txBody>
      <dsp:txXfrm>
        <a:off x="23648" y="23853"/>
        <a:ext cx="1567526" cy="760115"/>
      </dsp:txXfrm>
    </dsp:sp>
    <dsp:sp modelId="{9E3C2575-948C-4489-AB9B-D336DC19D807}">
      <dsp:nvSpPr>
        <dsp:cNvPr id="0" name=""/>
        <dsp:cNvSpPr/>
      </dsp:nvSpPr>
      <dsp:spPr>
        <a:xfrm rot="2621694">
          <a:off x="1164323" y="1255230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1249101" y="1311749"/>
        <a:ext cx="1194416" cy="16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Early </a:t>
          </a:r>
          <a:r>
            <a:rPr lang="en-GB" sz="1400" b="0" i="0" u="sng" kern="1200" dirty="0" smtClean="0">
              <a:highlight>
                <a:srgbClr val="CC95ED"/>
              </a:highlight>
            </a:rPr>
            <a:t>research</a:t>
          </a:r>
          <a:r>
            <a:rPr lang="en-GB" sz="1400" b="0" i="0" kern="1200" dirty="0" smtClean="0"/>
            <a:t> </a:t>
          </a:r>
          <a:r>
            <a:rPr lang="en-US" sz="1400" b="0" i="0" kern="1200" dirty="0" smtClean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 smtClean="0">
              <a:highlight>
                <a:srgbClr val="CC95ED"/>
              </a:highlight>
            </a:rPr>
            <a:t>Mapping</a:t>
          </a:r>
          <a:r>
            <a:rPr lang="en-GB" sz="1400" b="0" i="0" kern="1200" dirty="0" smtClean="0"/>
            <a:t> </a:t>
          </a:r>
          <a:r>
            <a:rPr lang="en-US" sz="1400" kern="1200" dirty="0" smtClean="0"/>
            <a:t>of the </a:t>
          </a:r>
          <a:r>
            <a:rPr lang="en-US" sz="1400" kern="1200" dirty="0" smtClean="0"/>
            <a:t>School </a:t>
          </a:r>
          <a:r>
            <a:rPr lang="en-US" sz="1400" kern="1200" dirty="0" smtClean="0"/>
            <a:t>of Computer Science</a:t>
          </a:r>
          <a:r>
            <a:rPr lang="en-US" sz="1900" kern="1200" dirty="0" smtClean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Much</a:t>
          </a:r>
          <a:r>
            <a:rPr lang="es-ES" sz="1400" kern="1200" dirty="0" smtClean="0"/>
            <a:t> of </a:t>
          </a:r>
          <a:r>
            <a:rPr lang="es-ES" sz="1400" kern="1200" dirty="0" err="1" smtClean="0"/>
            <a:t>the</a:t>
          </a:r>
          <a:r>
            <a:rPr lang="es-ES" sz="1400" kern="1200" dirty="0" smtClean="0"/>
            <a:t> </a:t>
          </a:r>
          <a:r>
            <a:rPr lang="en-GB" sz="1400" b="0" i="0" u="sng" kern="1200" dirty="0" smtClean="0">
              <a:highlight>
                <a:srgbClr val="CC95ED"/>
              </a:highlight>
            </a:rPr>
            <a:t>client</a:t>
          </a:r>
          <a:r>
            <a:rPr lang="en-GB" sz="1400" b="0" i="0" kern="1200" dirty="0" smtClean="0"/>
            <a:t> </a:t>
          </a:r>
          <a:r>
            <a:rPr lang="es-ES" sz="1400" kern="1200" dirty="0" err="1" smtClean="0"/>
            <a:t>code</a:t>
          </a:r>
          <a:r>
            <a:rPr lang="es-ES" sz="1400" kern="1200" dirty="0" smtClean="0"/>
            <a:t> 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 smtClean="0">
              <a:highlight>
                <a:srgbClr val="CC95ED"/>
              </a:highlight>
            </a:rPr>
            <a:t>Mapping</a:t>
          </a:r>
          <a:r>
            <a:rPr lang="en-GB" sz="1400" b="0" i="0" kern="1200" dirty="0" smtClean="0"/>
            <a:t> </a:t>
          </a:r>
          <a:r>
            <a:rPr lang="es-ES" sz="1400" kern="1200" dirty="0" smtClean="0"/>
            <a:t>of </a:t>
          </a:r>
          <a:r>
            <a:rPr lang="es-ES" sz="1400" kern="1200" dirty="0" err="1" smtClean="0"/>
            <a:t>Belen’s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house</a:t>
          </a:r>
          <a:r>
            <a:rPr lang="es-ES" sz="1400" kern="1200" dirty="0" smtClean="0"/>
            <a:t> 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 smtClean="0"/>
            <a:t> </a:t>
          </a:r>
          <a:endParaRPr lang="es-ES" sz="1400" kern="1200" dirty="0"/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29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=""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=""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=""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=""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=""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=""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=""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=""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=""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=""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=""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=""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=""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=""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=""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=""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=""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=""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=""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=""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=""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=""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=""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=""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=""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=""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=""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=""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60946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548810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5033774" y="799519"/>
            <a:ext cx="1098125" cy="2012019"/>
            <a:chOff x="4985521" y="799520"/>
            <a:chExt cx="1098125" cy="2012019"/>
          </a:xfrm>
        </p:grpSpPr>
        <p:sp>
          <p:nvSpPr>
            <p:cNvPr id="4" name="Google Shape;346;p32"/>
            <p:cNvSpPr/>
            <p:nvPr/>
          </p:nvSpPr>
          <p:spPr>
            <a:xfrm>
              <a:off x="498552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104" y="968590"/>
              <a:ext cx="999544" cy="1614520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455511" y="799520"/>
            <a:ext cx="1098125" cy="2012019"/>
            <a:chOff x="6455511" y="799520"/>
            <a:chExt cx="1098125" cy="2012019"/>
          </a:xfrm>
        </p:grpSpPr>
        <p:sp>
          <p:nvSpPr>
            <p:cNvPr id="19" name="Google Shape;346;p32"/>
            <p:cNvSpPr/>
            <p:nvPr/>
          </p:nvSpPr>
          <p:spPr>
            <a:xfrm>
              <a:off x="645551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981" y="989732"/>
              <a:ext cx="987183" cy="1593377"/>
            </a:xfrm>
            <a:prstGeom prst="rect">
              <a:avLst/>
            </a:prstGeom>
          </p:spPr>
        </p:pic>
      </p:grpSp>
      <p:grpSp>
        <p:nvGrpSpPr>
          <p:cNvPr id="32" name="31 Grupo"/>
          <p:cNvGrpSpPr/>
          <p:nvPr/>
        </p:nvGrpSpPr>
        <p:grpSpPr>
          <a:xfrm>
            <a:off x="7829165" y="799520"/>
            <a:ext cx="1098125" cy="2012019"/>
            <a:chOff x="7829165" y="799520"/>
            <a:chExt cx="1098125" cy="2012019"/>
          </a:xfrm>
        </p:grpSpPr>
        <p:sp>
          <p:nvSpPr>
            <p:cNvPr id="20" name="Google Shape;346;p32"/>
            <p:cNvSpPr/>
            <p:nvPr/>
          </p:nvSpPr>
          <p:spPr>
            <a:xfrm>
              <a:off x="7829165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968589"/>
              <a:ext cx="985101" cy="1594450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5073357" y="2960829"/>
            <a:ext cx="1098125" cy="2012019"/>
            <a:chOff x="5073357" y="2960829"/>
            <a:chExt cx="1098125" cy="2012019"/>
          </a:xfrm>
        </p:grpSpPr>
        <p:sp>
          <p:nvSpPr>
            <p:cNvPr id="24" name="Google Shape;346;p32"/>
            <p:cNvSpPr/>
            <p:nvPr/>
          </p:nvSpPr>
          <p:spPr>
            <a:xfrm>
              <a:off x="5073357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361" y="3114880"/>
              <a:ext cx="972674" cy="1633765"/>
            </a:xfrm>
            <a:prstGeom prst="rect">
              <a:avLst/>
            </a:prstGeom>
          </p:spPr>
        </p:pic>
      </p:grpSp>
      <p:grpSp>
        <p:nvGrpSpPr>
          <p:cNvPr id="34" name="33 Grupo"/>
          <p:cNvGrpSpPr/>
          <p:nvPr/>
        </p:nvGrpSpPr>
        <p:grpSpPr>
          <a:xfrm>
            <a:off x="6455511" y="2960829"/>
            <a:ext cx="1098125" cy="2012019"/>
            <a:chOff x="6455511" y="2960829"/>
            <a:chExt cx="1098125" cy="2012019"/>
          </a:xfrm>
        </p:grpSpPr>
        <p:sp>
          <p:nvSpPr>
            <p:cNvPr id="25" name="Google Shape;346;p32"/>
            <p:cNvSpPr/>
            <p:nvPr/>
          </p:nvSpPr>
          <p:spPr>
            <a:xfrm>
              <a:off x="6455511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471" y="3114880"/>
              <a:ext cx="987184" cy="1633765"/>
            </a:xfrm>
            <a:prstGeom prst="rect">
              <a:avLst/>
            </a:prstGeom>
          </p:spPr>
        </p:pic>
      </p:grpSp>
      <p:grpSp>
        <p:nvGrpSpPr>
          <p:cNvPr id="35" name="34 Grupo"/>
          <p:cNvGrpSpPr/>
          <p:nvPr/>
        </p:nvGrpSpPr>
        <p:grpSpPr>
          <a:xfrm>
            <a:off x="7825924" y="2960829"/>
            <a:ext cx="1098125" cy="2012019"/>
            <a:chOff x="7825924" y="2960829"/>
            <a:chExt cx="1098125" cy="2012019"/>
          </a:xfrm>
        </p:grpSpPr>
        <p:sp>
          <p:nvSpPr>
            <p:cNvPr id="26" name="Google Shape;346;p32"/>
            <p:cNvSpPr/>
            <p:nvPr/>
          </p:nvSpPr>
          <p:spPr>
            <a:xfrm>
              <a:off x="7825924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3124876"/>
              <a:ext cx="985101" cy="1613771"/>
            </a:xfrm>
            <a:prstGeom prst="rect">
              <a:avLst/>
            </a:prstGeom>
          </p:spPr>
        </p:pic>
      </p:grpSp>
      <p:sp>
        <p:nvSpPr>
          <p:cNvPr id="27" name="Google Shape;112;p15">
            <a:extLst>
              <a:ext uri="{FF2B5EF4-FFF2-40B4-BE49-F238E27FC236}">
                <a16:creationId xmlns=""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" name="3 Grupo"/>
          <p:cNvGrpSpPr/>
          <p:nvPr/>
        </p:nvGrpSpPr>
        <p:grpSpPr>
          <a:xfrm>
            <a:off x="5049982" y="1142402"/>
            <a:ext cx="1714502" cy="3540768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8" y="839000"/>
              <a:ext cx="1888500" cy="3375618"/>
            </a:xfrm>
            <a:prstGeom prst="rect">
              <a:avLst/>
            </a:prstGeom>
          </p:spPr>
        </p:pic>
      </p:grpSp>
      <p:grpSp>
        <p:nvGrpSpPr>
          <p:cNvPr id="6" name="5 Grupo"/>
          <p:cNvGrpSpPr/>
          <p:nvPr/>
        </p:nvGrpSpPr>
        <p:grpSpPr>
          <a:xfrm>
            <a:off x="7057359" y="1142402"/>
            <a:ext cx="1714502" cy="3540768"/>
            <a:chOff x="7057359" y="1142402"/>
            <a:chExt cx="1714502" cy="3540768"/>
          </a:xfrm>
        </p:grpSpPr>
        <p:sp>
          <p:nvSpPr>
            <p:cNvPr id="14" name="Google Shape;346;p32"/>
            <p:cNvSpPr/>
            <p:nvPr/>
          </p:nvSpPr>
          <p:spPr>
            <a:xfrm>
              <a:off x="7057359" y="1142402"/>
              <a:ext cx="1714502" cy="3540768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945" y="1437037"/>
              <a:ext cx="1548245" cy="2847755"/>
            </a:xfrm>
            <a:prstGeom prst="rect">
              <a:avLst/>
            </a:prstGeom>
          </p:spPr>
        </p:pic>
      </p:grpSp>
      <p:sp>
        <p:nvSpPr>
          <p:cNvPr id="18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1872882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la selección del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destino final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22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249749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23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31221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Los botones se generan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dinámicamente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independientes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edificio en cuestión.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=""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453899" y="469018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sp>
        <p:nvSpPr>
          <p:cNvPr id="13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1910917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proporcionar las instrucciones y realizar 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seguimiento de la ruta.</a:t>
            </a:r>
          </a:p>
        </p:txBody>
      </p:sp>
      <p:sp>
        <p:nvSpPr>
          <p:cNvPr id="14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25368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15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3162713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Emplea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vibraciones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y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sonidos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para facilitar el seguimiento de la ruta. 	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="" xmlns:a16="http://schemas.microsoft.com/office/drawing/2014/main" id="{20858392-D1AC-4E4B-82E8-E36AEF39A8B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8968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025025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5C1C18EB-EEEC-454C-844E-36BA14889482}"/>
              </a:ext>
            </a:extLst>
          </p:cNvPr>
          <p:cNvSpPr txBox="1"/>
          <p:nvPr/>
        </p:nvSpPr>
        <p:spPr>
          <a:xfrm>
            <a:off x="1677875" y="2938897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dirty="0">
                <a:latin typeface="Quattrocento Sans" panose="020B0604020202020204" charset="0"/>
              </a:rPr>
              <a:t> y, preferiblemente, en la Facultad de Informática de la UCM.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=""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=""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=""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¿Por qué la navegación por interiores accesible?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779100"/>
            <a:ext cx="3812032" cy="2770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687402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82" y="4364510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=""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código de la aplicación funciona de la manera esperada.</a:t>
            </a:r>
            <a:br>
              <a:rPr lang="es-ES" dirty="0"/>
            </a:br>
            <a:r>
              <a:rPr lang="es-ES" dirty="0"/>
              <a:t>	Generación de la guía (servidor).</a:t>
            </a:r>
            <a:br>
              <a:rPr lang="es-ES" dirty="0"/>
            </a:br>
            <a:r>
              <a:rPr lang="es-ES" dirty="0"/>
              <a:t>	Seguimiento de la ruta y otras funcionalidades (cliente).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La generalidad de la aplicación permite que se adapte tan solo generando archivos adicionales sobre el edificio.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51647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</a:t>
            </a:r>
            <a:r>
              <a:rPr lang="es-ES" u="sng" dirty="0">
                <a:highlight>
                  <a:srgbClr val="CC95ED"/>
                </a:highlight>
              </a:rPr>
              <a:t>daptada</a:t>
            </a:r>
            <a:r>
              <a:rPr lang="es-ES" dirty="0"/>
              <a:t> e inclusiva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Implementación general.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643B5E99-CA82-4A49-8578-3A4F5C53D4EC}"/>
              </a:ext>
            </a:extLst>
          </p:cNvPr>
          <p:cNvSpPr txBox="1"/>
          <p:nvPr/>
        </p:nvSpPr>
        <p:spPr>
          <a:xfrm>
            <a:off x="1677874" y="2984874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Solución satisfactoria al problema de la navegación por interiores mediante el uso de balizas Bluetooth.</a:t>
            </a: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u="sng" dirty="0">
                <a:highlight>
                  <a:srgbClr val="CC95ED"/>
                </a:highlight>
              </a:rPr>
              <a:t>Despliegue</a:t>
            </a:r>
            <a:r>
              <a:rPr lang="es-ES" dirty="0"/>
              <a:t> de la aplicación en la Facultad de Informática.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Evaluación con usuarios finales.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Utilización y extensión de la aplicación en espacios más ambiciosos como museos, aeropuertos o estaciones.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="" xmlns:a16="http://schemas.microsoft.com/office/drawing/2014/main" id="{10DBFD7C-0ED0-4BCD-ABC0-ED108C096DD8}"/>
              </a:ext>
            </a:extLst>
          </p:cNvPr>
          <p:cNvGraphicFramePr/>
          <p:nvPr/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=""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=""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015074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=""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=""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=""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69" y="317882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8" y="3491788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adaptada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de origen a destino.	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1" y="2865860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7" y="380475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3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098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19" y="28361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30" y="3133603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46" y="34824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24" y="382288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8" y="4143802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1">
            <a:extLst>
              <a:ext uri="{FF2B5EF4-FFF2-40B4-BE49-F238E27FC236}">
                <a16:creationId xmlns=""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1771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95" y="410983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19439217"/>
              </p:ext>
            </p:extLst>
          </p:nvPr>
        </p:nvGraphicFramePr>
        <p:xfrm>
          <a:off x="1481575" y="1781929"/>
          <a:ext cx="5895110" cy="31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674795" y="2090544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144163" y="2381314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510678" y="1525703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707249" y="3006147"/>
            <a:ext cx="1475084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Estructura del edificio</a:t>
            </a:r>
          </a:p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946399" y="3086938"/>
            <a:ext cx="1197764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589413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7" y="1589413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532673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534735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608420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689702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=""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475003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26" y="150338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=""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047" y="2291150"/>
            <a:ext cx="7620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=""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678509BF-CA60-4C24-8011-9F1891FB8464}"/>
              </a:ext>
            </a:extLst>
          </p:cNvPr>
          <p:cNvSpPr txBox="1"/>
          <p:nvPr/>
        </p:nvSpPr>
        <p:spPr>
          <a:xfrm>
            <a:off x="2022225" y="2853323"/>
            <a:ext cx="6042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dirty="0"/>
              <a:t> desde el origen al destino.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=""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=""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=""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=""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=""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=""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=""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=""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=""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=""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=""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=""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=""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=""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=""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=""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=""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</TotalTime>
  <Words>1278</Words>
  <Application>Microsoft Office PowerPoint</Application>
  <PresentationFormat>Presentación en pantalla (16:9)</PresentationFormat>
  <Paragraphs>178</Paragraphs>
  <Slides>27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Quattrocento Sans</vt:lpstr>
      <vt:lpstr>Lora</vt:lpstr>
      <vt:lpstr>Wingdings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Usuario perdido</vt:lpstr>
      <vt:lpstr>Conclusiones de la evaluación</vt:lpstr>
      <vt:lpstr>Conclusiones y trabajo futuro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clara susos seijas</cp:lastModifiedBy>
  <cp:revision>93</cp:revision>
  <dcterms:created xsi:type="dcterms:W3CDTF">2020-06-17T18:02:59Z</dcterms:created>
  <dcterms:modified xsi:type="dcterms:W3CDTF">2020-06-26T15:34:46Z</dcterms:modified>
</cp:coreProperties>
</file>