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312" r:id="rId2"/>
    <p:sldId id="308" r:id="rId3"/>
    <p:sldId id="304" r:id="rId4"/>
    <p:sldId id="305" r:id="rId5"/>
    <p:sldId id="306" r:id="rId6"/>
    <p:sldId id="307" r:id="rId7"/>
    <p:sldId id="291" r:id="rId8"/>
    <p:sldId id="292" r:id="rId9"/>
    <p:sldId id="319" r:id="rId10"/>
    <p:sldId id="320" r:id="rId11"/>
    <p:sldId id="299" r:id="rId12"/>
    <p:sldId id="309" r:id="rId13"/>
    <p:sldId id="310" r:id="rId14"/>
    <p:sldId id="311" r:id="rId15"/>
    <p:sldId id="300" r:id="rId16"/>
    <p:sldId id="301" r:id="rId17"/>
    <p:sldId id="313" r:id="rId18"/>
    <p:sldId id="302" r:id="rId19"/>
    <p:sldId id="303" r:id="rId20"/>
    <p:sldId id="321" r:id="rId21"/>
    <p:sldId id="322" r:id="rId22"/>
    <p:sldId id="323" r:id="rId23"/>
    <p:sldId id="324" r:id="rId24"/>
    <p:sldId id="325" r:id="rId25"/>
    <p:sldId id="318" r:id="rId26"/>
    <p:sldId id="262" r:id="rId27"/>
  </p:sldIdLst>
  <p:sldSz cx="9144000" cy="5143500" type="screen16x9"/>
  <p:notesSz cx="6858000" cy="9144000"/>
  <p:embeddedFontLst>
    <p:embeddedFont>
      <p:font typeface="Lora" charset="0"/>
      <p:regular r:id="rId29"/>
      <p:bold r:id="rId30"/>
      <p:italic r:id="rId31"/>
      <p:boldItalic r:id="rId32"/>
    </p:embeddedFont>
    <p:embeddedFont>
      <p:font typeface="Quattrocento Sans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19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0189D-D635-42D2-AF2D-4D7468A09CD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E4B80B-23EF-4E0D-9337-B81B16054847}">
      <dgm:prSet phldrT="[Texto]"/>
      <dgm:spPr/>
      <dgm:t>
        <a:bodyPr/>
        <a:lstStyle/>
        <a:p>
          <a:r>
            <a:rPr lang="es-ES" dirty="0"/>
            <a:t>Archivos externos</a:t>
          </a:r>
        </a:p>
      </dgm:t>
    </dgm:pt>
    <dgm:pt modelId="{C6D664F3-32EF-4A28-88BE-990DD43AF6F1}" type="parTrans" cxnId="{E93BB84F-D78A-4A8A-9E9D-D2B77F8AB7AD}">
      <dgm:prSet/>
      <dgm:spPr/>
      <dgm:t>
        <a:bodyPr/>
        <a:lstStyle/>
        <a:p>
          <a:endParaRPr lang="es-ES"/>
        </a:p>
      </dgm:t>
    </dgm:pt>
    <dgm:pt modelId="{425D598D-178F-444B-A4C0-1730043742F6}" type="sibTrans" cxnId="{E93BB84F-D78A-4A8A-9E9D-D2B77F8AB7AD}">
      <dgm:prSet/>
      <dgm:spPr/>
      <dgm:t>
        <a:bodyPr/>
        <a:lstStyle/>
        <a:p>
          <a:endParaRPr lang="es-ES"/>
        </a:p>
      </dgm:t>
    </dgm:pt>
    <dgm:pt modelId="{A741432F-3C06-49D4-B4A5-67F190C4826C}">
      <dgm:prSet phldrT="[Texto]"/>
      <dgm:spPr/>
      <dgm:t>
        <a:bodyPr/>
        <a:lstStyle/>
        <a:p>
          <a:r>
            <a:rPr lang="es-ES" dirty="0"/>
            <a:t>    Servidor       </a:t>
          </a:r>
        </a:p>
      </dgm:t>
    </dgm:pt>
    <dgm:pt modelId="{0F39ED45-A7F4-4B79-90BB-1E6F067B4E49}" type="parTrans" cxnId="{942D418A-84C4-42D2-9412-1FEFB188DC9C}">
      <dgm:prSet/>
      <dgm:spPr/>
      <dgm:t>
        <a:bodyPr/>
        <a:lstStyle/>
        <a:p>
          <a:endParaRPr lang="es-ES"/>
        </a:p>
      </dgm:t>
    </dgm:pt>
    <dgm:pt modelId="{E81B54BA-3A97-4FAA-B155-6C228C0EE895}" type="sibTrans" cxnId="{942D418A-84C4-42D2-9412-1FEFB188DC9C}">
      <dgm:prSet/>
      <dgm:spPr/>
      <dgm:t>
        <a:bodyPr/>
        <a:lstStyle/>
        <a:p>
          <a:endParaRPr lang="es-ES"/>
        </a:p>
      </dgm:t>
    </dgm:pt>
    <dgm:pt modelId="{5A88C638-89DD-4E23-B0AE-5F4590F674CE}">
      <dgm:prSet phldrT="[Texto]"/>
      <dgm:spPr/>
      <dgm:t>
        <a:bodyPr/>
        <a:lstStyle/>
        <a:p>
          <a:r>
            <a:rPr lang="es-ES" dirty="0"/>
            <a:t>   Cliente</a:t>
          </a:r>
        </a:p>
      </dgm:t>
    </dgm:pt>
    <dgm:pt modelId="{25160C39-658F-4A4D-979E-56080EE838E8}" type="parTrans" cxnId="{CE785DE2-1CC5-4BF7-B5B0-EFBD5A24FA4D}">
      <dgm:prSet/>
      <dgm:spPr/>
      <dgm:t>
        <a:bodyPr/>
        <a:lstStyle/>
        <a:p>
          <a:endParaRPr lang="es-ES"/>
        </a:p>
      </dgm:t>
    </dgm:pt>
    <dgm:pt modelId="{015027F2-35D8-472A-9CFD-3D1CF9437633}" type="sibTrans" cxnId="{CE785DE2-1CC5-4BF7-B5B0-EFBD5A24FA4D}">
      <dgm:prSet/>
      <dgm:spPr/>
      <dgm:t>
        <a:bodyPr/>
        <a:lstStyle/>
        <a:p>
          <a:endParaRPr lang="es-ES"/>
        </a:p>
      </dgm:t>
    </dgm:pt>
    <dgm:pt modelId="{35A825AF-94C8-4E7D-9246-A0C0ED4E21BA}" type="pres">
      <dgm:prSet presAssocID="{7FE0189D-D635-42D2-AF2D-4D7468A09CD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548575-B147-4483-9D08-87E5E3627F13}" type="pres">
      <dgm:prSet presAssocID="{83E4B80B-23EF-4E0D-9337-B81B16054847}" presName="node" presStyleLbl="node1" presStyleIdx="0" presStyleCnt="3" custRadScaleRad="29221" custRadScaleInc="-2867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062B9D6-77DB-4D33-90F4-C9AF7E9F0E15}" type="pres">
      <dgm:prSet presAssocID="{425D598D-178F-444B-A4C0-1730043742F6}" presName="sibTrans" presStyleLbl="sibTrans2D1" presStyleIdx="0" presStyleCnt="3" custAng="21246209" custScaleX="111332" custLinFactNeighborX="7571" custLinFactNeighborY="850"/>
      <dgm:spPr>
        <a:prstGeom prst="rightArrow">
          <a:avLst/>
        </a:prstGeom>
      </dgm:spPr>
      <dgm:t>
        <a:bodyPr/>
        <a:lstStyle/>
        <a:p>
          <a:endParaRPr lang="es-ES"/>
        </a:p>
      </dgm:t>
    </dgm:pt>
    <dgm:pt modelId="{21DC4FFE-F344-4244-9E6A-DEF2E3B39008}" type="pres">
      <dgm:prSet presAssocID="{425D598D-178F-444B-A4C0-1730043742F6}" presName="connectorText" presStyleLbl="sibTrans2D1" presStyleIdx="0" presStyleCnt="3"/>
      <dgm:spPr/>
      <dgm:t>
        <a:bodyPr/>
        <a:lstStyle/>
        <a:p>
          <a:endParaRPr lang="es-ES"/>
        </a:p>
      </dgm:t>
    </dgm:pt>
    <dgm:pt modelId="{212A5B31-3FE1-4DC5-9211-6FDB5FA6A4FB}" type="pres">
      <dgm:prSet presAssocID="{A741432F-3C06-49D4-B4A5-67F190C4826C}" presName="node" presStyleLbl="node1" presStyleIdx="1" presStyleCnt="3" custScaleX="105126" custScaleY="95832" custRadScaleRad="164268" custRadScaleInc="-1108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877E58-FC51-46D5-B155-169AA4F3723B}" type="pres">
      <dgm:prSet presAssocID="{E81B54BA-3A97-4FAA-B155-6C228C0EE895}" presName="sibTrans" presStyleLbl="sibTrans2D1" presStyleIdx="1" presStyleCnt="3" custAng="21565535" custLinFactNeighborX="-7681" custLinFactNeighborY="-26540"/>
      <dgm:spPr>
        <a:prstGeom prst="leftArrow">
          <a:avLst/>
        </a:prstGeom>
      </dgm:spPr>
      <dgm:t>
        <a:bodyPr/>
        <a:lstStyle/>
        <a:p>
          <a:endParaRPr lang="es-ES"/>
        </a:p>
      </dgm:t>
    </dgm:pt>
    <dgm:pt modelId="{244EFB65-762F-4137-BFD5-A34B8FB3D55E}" type="pres">
      <dgm:prSet presAssocID="{E81B54BA-3A97-4FAA-B155-6C228C0EE895}" presName="connectorText" presStyleLbl="sibTrans2D1" presStyleIdx="1" presStyleCnt="3"/>
      <dgm:spPr/>
      <dgm:t>
        <a:bodyPr/>
        <a:lstStyle/>
        <a:p>
          <a:endParaRPr lang="es-ES"/>
        </a:p>
      </dgm:t>
    </dgm:pt>
    <dgm:pt modelId="{0EA6C051-DD76-4DAF-8943-BCCE1D1A0EEA}" type="pres">
      <dgm:prSet presAssocID="{5A88C638-89DD-4E23-B0AE-5F4590F674CE}" presName="node" presStyleLbl="node1" presStyleIdx="2" presStyleCnt="3" custRadScaleRad="174452" custRadScaleInc="10759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3C2575-948C-4489-AB9B-D336DC19D807}" type="pres">
      <dgm:prSet presAssocID="{015027F2-35D8-472A-9CFD-3D1CF9437633}" presName="sibTrans" presStyleLbl="sibTrans2D1" presStyleIdx="2" presStyleCnt="3" custAng="618666" custLinFactNeighborX="-11298" custLinFactNeighborY="-1504"/>
      <dgm:spPr>
        <a:prstGeom prst="leftArrow">
          <a:avLst/>
        </a:prstGeom>
      </dgm:spPr>
      <dgm:t>
        <a:bodyPr/>
        <a:lstStyle/>
        <a:p>
          <a:endParaRPr lang="es-ES"/>
        </a:p>
      </dgm:t>
    </dgm:pt>
    <dgm:pt modelId="{8C8B06FB-0502-4183-A107-E116249C3B4D}" type="pres">
      <dgm:prSet presAssocID="{015027F2-35D8-472A-9CFD-3D1CF9437633}" presName="connectorText" presStyleLbl="sibTrans2D1" presStyleIdx="2" presStyleCnt="3"/>
      <dgm:spPr/>
      <dgm:t>
        <a:bodyPr/>
        <a:lstStyle/>
        <a:p>
          <a:endParaRPr lang="es-ES"/>
        </a:p>
      </dgm:t>
    </dgm:pt>
  </dgm:ptLst>
  <dgm:cxnLst>
    <dgm:cxn modelId="{ED75028E-B6AD-4186-A313-7ACBB2E73673}" type="presOf" srcId="{7FE0189D-D635-42D2-AF2D-4D7468A09CDF}" destId="{35A825AF-94C8-4E7D-9246-A0C0ED4E21BA}" srcOrd="0" destOrd="0" presId="urn:microsoft.com/office/officeart/2005/8/layout/cycle7"/>
    <dgm:cxn modelId="{EB440BFE-B0BD-452B-BC6B-0D2B13E7FDE5}" type="presOf" srcId="{A741432F-3C06-49D4-B4A5-67F190C4826C}" destId="{212A5B31-3FE1-4DC5-9211-6FDB5FA6A4FB}" srcOrd="0" destOrd="0" presId="urn:microsoft.com/office/officeart/2005/8/layout/cycle7"/>
    <dgm:cxn modelId="{3D924028-F46D-4AB2-8E9C-5E0B797E1722}" type="presOf" srcId="{E81B54BA-3A97-4FAA-B155-6C228C0EE895}" destId="{244EFB65-762F-4137-BFD5-A34B8FB3D55E}" srcOrd="1" destOrd="0" presId="urn:microsoft.com/office/officeart/2005/8/layout/cycle7"/>
    <dgm:cxn modelId="{86848689-7406-41B3-AFC6-5FF099A9DBDA}" type="presOf" srcId="{015027F2-35D8-472A-9CFD-3D1CF9437633}" destId="{8C8B06FB-0502-4183-A107-E116249C3B4D}" srcOrd="1" destOrd="0" presId="urn:microsoft.com/office/officeart/2005/8/layout/cycle7"/>
    <dgm:cxn modelId="{E93BB84F-D78A-4A8A-9E9D-D2B77F8AB7AD}" srcId="{7FE0189D-D635-42D2-AF2D-4D7468A09CDF}" destId="{83E4B80B-23EF-4E0D-9337-B81B16054847}" srcOrd="0" destOrd="0" parTransId="{C6D664F3-32EF-4A28-88BE-990DD43AF6F1}" sibTransId="{425D598D-178F-444B-A4C0-1730043742F6}"/>
    <dgm:cxn modelId="{EC80FF92-0FDE-47B4-9AAA-D9ACD41DB648}" type="presOf" srcId="{425D598D-178F-444B-A4C0-1730043742F6}" destId="{21DC4FFE-F344-4244-9E6A-DEF2E3B39008}" srcOrd="1" destOrd="0" presId="urn:microsoft.com/office/officeart/2005/8/layout/cycle7"/>
    <dgm:cxn modelId="{F813F4E3-B1FF-477F-8C9F-DE2FF63BC0BE}" type="presOf" srcId="{015027F2-35D8-472A-9CFD-3D1CF9437633}" destId="{9E3C2575-948C-4489-AB9B-D336DC19D807}" srcOrd="0" destOrd="0" presId="urn:microsoft.com/office/officeart/2005/8/layout/cycle7"/>
    <dgm:cxn modelId="{6DE340D0-773F-40FB-9964-90ED585B06F8}" type="presOf" srcId="{5A88C638-89DD-4E23-B0AE-5F4590F674CE}" destId="{0EA6C051-DD76-4DAF-8943-BCCE1D1A0EEA}" srcOrd="0" destOrd="0" presId="urn:microsoft.com/office/officeart/2005/8/layout/cycle7"/>
    <dgm:cxn modelId="{CE785DE2-1CC5-4BF7-B5B0-EFBD5A24FA4D}" srcId="{7FE0189D-D635-42D2-AF2D-4D7468A09CDF}" destId="{5A88C638-89DD-4E23-B0AE-5F4590F674CE}" srcOrd="2" destOrd="0" parTransId="{25160C39-658F-4A4D-979E-56080EE838E8}" sibTransId="{015027F2-35D8-472A-9CFD-3D1CF9437633}"/>
    <dgm:cxn modelId="{1EFDEED4-4F3F-4BBE-B8E6-C63C7C46E414}" type="presOf" srcId="{E81B54BA-3A97-4FAA-B155-6C228C0EE895}" destId="{55877E58-FC51-46D5-B155-169AA4F3723B}" srcOrd="0" destOrd="0" presId="urn:microsoft.com/office/officeart/2005/8/layout/cycle7"/>
    <dgm:cxn modelId="{9A6BD716-BCD8-4947-9533-FF0D5952C904}" type="presOf" srcId="{83E4B80B-23EF-4E0D-9337-B81B16054847}" destId="{46548575-B147-4483-9D08-87E5E3627F13}" srcOrd="0" destOrd="0" presId="urn:microsoft.com/office/officeart/2005/8/layout/cycle7"/>
    <dgm:cxn modelId="{942D418A-84C4-42D2-9412-1FEFB188DC9C}" srcId="{7FE0189D-D635-42D2-AF2D-4D7468A09CDF}" destId="{A741432F-3C06-49D4-B4A5-67F190C4826C}" srcOrd="1" destOrd="0" parTransId="{0F39ED45-A7F4-4B79-90BB-1E6F067B4E49}" sibTransId="{E81B54BA-3A97-4FAA-B155-6C228C0EE895}"/>
    <dgm:cxn modelId="{5DC78A07-CF38-4E2A-813A-993466D488D9}" type="presOf" srcId="{425D598D-178F-444B-A4C0-1730043742F6}" destId="{B062B9D6-77DB-4D33-90F4-C9AF7E9F0E15}" srcOrd="0" destOrd="0" presId="urn:microsoft.com/office/officeart/2005/8/layout/cycle7"/>
    <dgm:cxn modelId="{20D9B2FD-CF34-44BC-8EE9-2A9C5FCD7F78}" type="presParOf" srcId="{35A825AF-94C8-4E7D-9246-A0C0ED4E21BA}" destId="{46548575-B147-4483-9D08-87E5E3627F13}" srcOrd="0" destOrd="0" presId="urn:microsoft.com/office/officeart/2005/8/layout/cycle7"/>
    <dgm:cxn modelId="{9DE44946-5522-47C4-9A4B-BEC648D0BE0C}" type="presParOf" srcId="{35A825AF-94C8-4E7D-9246-A0C0ED4E21BA}" destId="{B062B9D6-77DB-4D33-90F4-C9AF7E9F0E15}" srcOrd="1" destOrd="0" presId="urn:microsoft.com/office/officeart/2005/8/layout/cycle7"/>
    <dgm:cxn modelId="{C472A755-76D7-45CB-9B06-3A224BC5607D}" type="presParOf" srcId="{B062B9D6-77DB-4D33-90F4-C9AF7E9F0E15}" destId="{21DC4FFE-F344-4244-9E6A-DEF2E3B39008}" srcOrd="0" destOrd="0" presId="urn:microsoft.com/office/officeart/2005/8/layout/cycle7"/>
    <dgm:cxn modelId="{D4E3B8E1-07A0-4070-B7A6-DDD1A1BCB4D7}" type="presParOf" srcId="{35A825AF-94C8-4E7D-9246-A0C0ED4E21BA}" destId="{212A5B31-3FE1-4DC5-9211-6FDB5FA6A4FB}" srcOrd="2" destOrd="0" presId="urn:microsoft.com/office/officeart/2005/8/layout/cycle7"/>
    <dgm:cxn modelId="{9C22B5F0-6AAF-4003-B0AB-14F3F4352389}" type="presParOf" srcId="{35A825AF-94C8-4E7D-9246-A0C0ED4E21BA}" destId="{55877E58-FC51-46D5-B155-169AA4F3723B}" srcOrd="3" destOrd="0" presId="urn:microsoft.com/office/officeart/2005/8/layout/cycle7"/>
    <dgm:cxn modelId="{47B95C0F-08A0-44A2-BF8C-75EC3EAD26E7}" type="presParOf" srcId="{55877E58-FC51-46D5-B155-169AA4F3723B}" destId="{244EFB65-762F-4137-BFD5-A34B8FB3D55E}" srcOrd="0" destOrd="0" presId="urn:microsoft.com/office/officeart/2005/8/layout/cycle7"/>
    <dgm:cxn modelId="{5505EE45-C8F3-488C-A428-BAB0C90C438A}" type="presParOf" srcId="{35A825AF-94C8-4E7D-9246-A0C0ED4E21BA}" destId="{0EA6C051-DD76-4DAF-8943-BCCE1D1A0EEA}" srcOrd="4" destOrd="0" presId="urn:microsoft.com/office/officeart/2005/8/layout/cycle7"/>
    <dgm:cxn modelId="{00D93218-C3EE-48AB-BB0D-CC45D0D2C1D4}" type="presParOf" srcId="{35A825AF-94C8-4E7D-9246-A0C0ED4E21BA}" destId="{9E3C2575-948C-4489-AB9B-D336DC19D807}" srcOrd="5" destOrd="0" presId="urn:microsoft.com/office/officeart/2005/8/layout/cycle7"/>
    <dgm:cxn modelId="{79FBBCE3-5C41-44F2-88B2-1713601895DF}" type="presParOf" srcId="{9E3C2575-948C-4489-AB9B-D336DC19D807}" destId="{8C8B06FB-0502-4183-A107-E116249C3B4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200" b="0" i="0" dirty="0"/>
            <a:t>Lista de beacons de la </a:t>
          </a:r>
          <a:r>
            <a:rPr lang="en-US" sz="1200" b="0" i="0" dirty="0" err="1"/>
            <a:t>ruta</a:t>
          </a:r>
          <a:endParaRPr lang="es-ES" sz="120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 sz="1200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 sz="1200"/>
        </a:p>
      </dgm:t>
    </dgm:pt>
    <dgm:pt modelId="{218B3E38-4A00-4E9A-BB70-A1F2DE838927}">
      <dgm:prSet custT="1"/>
      <dgm:spPr/>
      <dgm:t>
        <a:bodyPr/>
        <a:lstStyle/>
        <a:p>
          <a:r>
            <a:rPr lang="en-US" sz="1200" b="0" i="0" dirty="0" err="1"/>
            <a:t>Instrucciones</a:t>
          </a:r>
          <a:r>
            <a:rPr lang="en-US" sz="1200" b="0" i="0" dirty="0"/>
            <a:t> de </a:t>
          </a:r>
          <a:r>
            <a:rPr lang="en-US" sz="1200" b="0" i="0" dirty="0" err="1"/>
            <a:t>guía</a:t>
          </a:r>
          <a:r>
            <a:rPr lang="en-US" sz="1200" b="0" i="0" dirty="0"/>
            <a:t> para el </a:t>
          </a:r>
          <a:r>
            <a:rPr lang="en-US" sz="1200" b="0" i="0" dirty="0" err="1"/>
            <a:t>usuario</a:t>
          </a:r>
          <a:endParaRPr lang="es-ES" sz="1200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 sz="1200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 sz="1200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sobre</a:t>
          </a:r>
          <a:r>
            <a:rPr lang="en-US" sz="1200" b="0" i="0" dirty="0"/>
            <a:t> los </a:t>
          </a:r>
          <a:r>
            <a:rPr lang="en-US" sz="1200" b="0" i="0" dirty="0" err="1"/>
            <a:t>giros</a:t>
          </a:r>
          <a:r>
            <a:rPr lang="en-US" sz="1200" b="0" i="0" dirty="0"/>
            <a:t> de la </a:t>
          </a:r>
          <a:r>
            <a:rPr lang="en-US" sz="1200" b="0" i="0" dirty="0" err="1"/>
            <a:t>ruta</a:t>
          </a:r>
          <a:r>
            <a:rPr lang="en-US" sz="1200" b="0" i="0" dirty="0"/>
            <a:t> y </a:t>
          </a:r>
          <a:r>
            <a:rPr lang="en-US" sz="1200" b="0" i="0" dirty="0" err="1"/>
            <a:t>su</a:t>
          </a:r>
          <a:r>
            <a:rPr lang="en-US" sz="1200" b="0" i="0" dirty="0"/>
            <a:t> </a:t>
          </a:r>
          <a:r>
            <a:rPr lang="en-US" sz="1200" b="0" i="0" dirty="0" err="1"/>
            <a:t>dirección</a:t>
          </a:r>
          <a:endParaRPr lang="es-ES" sz="120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 sz="1200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 sz="1200"/>
        </a:p>
      </dgm:t>
    </dgm:pt>
    <dgm:pt modelId="{B6168D25-DF91-4C0F-A4D9-FD1DE8A4805C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adicional</a:t>
          </a:r>
          <a:endParaRPr lang="es-ES" sz="1200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 sz="1200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 sz="1200"/>
        </a:p>
      </dgm:t>
    </dgm:pt>
    <dgm:pt modelId="{A03DC827-6941-4A36-AFE8-7AAE941C4E0E}" type="pres">
      <dgm:prSet presAssocID="{271DD4EE-57F8-40F7-845C-22470035B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734847CF-A9E7-4C2C-9B57-8F81BF39A8B5}" type="pres">
      <dgm:prSet presAssocID="{25465040-D6E0-491F-BFEF-7AC6C4CCA63A}" presName="root" presStyleCnt="0"/>
      <dgm:spPr/>
    </dgm:pt>
    <dgm:pt modelId="{E18E96CD-3DAB-4DDE-979C-A293DF7BF4B7}" type="pres">
      <dgm:prSet presAssocID="{25465040-D6E0-491F-BFEF-7AC6C4CCA63A}" presName="rootComposite" presStyleCnt="0"/>
      <dgm:spPr/>
    </dgm:pt>
    <dgm:pt modelId="{CE28435D-B376-4163-AC41-2497B13A172F}" type="pres">
      <dgm:prSet presAssocID="{25465040-D6E0-491F-BFEF-7AC6C4CCA63A}" presName="rootText" presStyleLbl="node1" presStyleIdx="0" presStyleCnt="4"/>
      <dgm:spPr/>
      <dgm:t>
        <a:bodyPr/>
        <a:lstStyle/>
        <a:p>
          <a:endParaRPr lang="es-ES"/>
        </a:p>
      </dgm:t>
    </dgm:pt>
    <dgm:pt modelId="{F3017D3E-C05D-4C8F-B70E-1E60F1001CA2}" type="pres">
      <dgm:prSet presAssocID="{25465040-D6E0-491F-BFEF-7AC6C4CCA63A}" presName="rootConnector" presStyleLbl="node1" presStyleIdx="0" presStyleCnt="4"/>
      <dgm:spPr/>
      <dgm:t>
        <a:bodyPr/>
        <a:lstStyle/>
        <a:p>
          <a:endParaRPr lang="es-ES"/>
        </a:p>
      </dgm:t>
    </dgm:pt>
    <dgm:pt modelId="{CCB6724C-81B1-43CD-BBE2-8C1C50A33A71}" type="pres">
      <dgm:prSet presAssocID="{25465040-D6E0-491F-BFEF-7AC6C4CCA63A}" presName="childShape" presStyleCnt="0"/>
      <dgm:spPr/>
    </dgm:pt>
    <dgm:pt modelId="{0B6D9A02-B65F-4C9C-9810-54E523DB11D7}" type="pres">
      <dgm:prSet presAssocID="{218B3E38-4A00-4E9A-BB70-A1F2DE838927}" presName="root" presStyleCnt="0"/>
      <dgm:spPr/>
    </dgm:pt>
    <dgm:pt modelId="{81161AF9-5909-4F95-808D-2D87C2624F85}" type="pres">
      <dgm:prSet presAssocID="{218B3E38-4A00-4E9A-BB70-A1F2DE838927}" presName="rootComposite" presStyleCnt="0"/>
      <dgm:spPr/>
    </dgm:pt>
    <dgm:pt modelId="{7DA67872-206B-414C-BFEF-8083B8E77315}" type="pres">
      <dgm:prSet presAssocID="{218B3E38-4A00-4E9A-BB70-A1F2DE838927}" presName="rootText" presStyleLbl="node1" presStyleIdx="1" presStyleCnt="4"/>
      <dgm:spPr/>
      <dgm:t>
        <a:bodyPr/>
        <a:lstStyle/>
        <a:p>
          <a:endParaRPr lang="es-ES"/>
        </a:p>
      </dgm:t>
    </dgm:pt>
    <dgm:pt modelId="{DDE1B986-2DD5-4C78-9E33-D403B70F0C7A}" type="pres">
      <dgm:prSet presAssocID="{218B3E38-4A00-4E9A-BB70-A1F2DE838927}" presName="rootConnector" presStyleLbl="node1" presStyleIdx="1" presStyleCnt="4"/>
      <dgm:spPr/>
      <dgm:t>
        <a:bodyPr/>
        <a:lstStyle/>
        <a:p>
          <a:endParaRPr lang="es-ES"/>
        </a:p>
      </dgm:t>
    </dgm:pt>
    <dgm:pt modelId="{BC6457A6-4BF9-4320-99DF-01319131D181}" type="pres">
      <dgm:prSet presAssocID="{218B3E38-4A00-4E9A-BB70-A1F2DE838927}" presName="childShape" presStyleCnt="0"/>
      <dgm:spPr/>
    </dgm:pt>
    <dgm:pt modelId="{A4D64898-F05F-4258-A313-F4775E47C98F}" type="pres">
      <dgm:prSet presAssocID="{7FDF271C-A7B8-4591-A64C-02DFF4691E8B}" presName="root" presStyleCnt="0"/>
      <dgm:spPr/>
    </dgm:pt>
    <dgm:pt modelId="{422DB9CF-891D-4374-BAD1-615EDE7743F1}" type="pres">
      <dgm:prSet presAssocID="{7FDF271C-A7B8-4591-A64C-02DFF4691E8B}" presName="rootComposite" presStyleCnt="0"/>
      <dgm:spPr/>
    </dgm:pt>
    <dgm:pt modelId="{DE96B33B-217C-487F-BB0A-6221B07EB71D}" type="pres">
      <dgm:prSet presAssocID="{7FDF271C-A7B8-4591-A64C-02DFF4691E8B}" presName="rootText" presStyleLbl="node1" presStyleIdx="2" presStyleCnt="4"/>
      <dgm:spPr/>
      <dgm:t>
        <a:bodyPr/>
        <a:lstStyle/>
        <a:p>
          <a:endParaRPr lang="es-ES"/>
        </a:p>
      </dgm:t>
    </dgm:pt>
    <dgm:pt modelId="{7974BD2B-0244-4BCB-B01C-0607E3296C97}" type="pres">
      <dgm:prSet presAssocID="{7FDF271C-A7B8-4591-A64C-02DFF4691E8B}" presName="rootConnector" presStyleLbl="node1" presStyleIdx="2" presStyleCnt="4"/>
      <dgm:spPr/>
      <dgm:t>
        <a:bodyPr/>
        <a:lstStyle/>
        <a:p>
          <a:endParaRPr lang="es-ES"/>
        </a:p>
      </dgm:t>
    </dgm:pt>
    <dgm:pt modelId="{0FFBFF49-948B-4BEF-88EF-19630CFC44CF}" type="pres">
      <dgm:prSet presAssocID="{7FDF271C-A7B8-4591-A64C-02DFF4691E8B}" presName="childShape" presStyleCnt="0"/>
      <dgm:spPr/>
    </dgm:pt>
    <dgm:pt modelId="{C59DF2F5-B35D-47BF-9682-39971CC8541C}" type="pres">
      <dgm:prSet presAssocID="{B6168D25-DF91-4C0F-A4D9-FD1DE8A4805C}" presName="root" presStyleCnt="0"/>
      <dgm:spPr/>
    </dgm:pt>
    <dgm:pt modelId="{63D69899-A213-48D1-BD7B-3EEA9BC9240B}" type="pres">
      <dgm:prSet presAssocID="{B6168D25-DF91-4C0F-A4D9-FD1DE8A4805C}" presName="rootComposite" presStyleCnt="0"/>
      <dgm:spPr/>
    </dgm:pt>
    <dgm:pt modelId="{004CAB0C-727E-414A-BAE4-C81F7A83C224}" type="pres">
      <dgm:prSet presAssocID="{B6168D25-DF91-4C0F-A4D9-FD1DE8A4805C}" presName="rootText" presStyleLbl="node1" presStyleIdx="3" presStyleCnt="4"/>
      <dgm:spPr/>
      <dgm:t>
        <a:bodyPr/>
        <a:lstStyle/>
        <a:p>
          <a:endParaRPr lang="es-ES"/>
        </a:p>
      </dgm:t>
    </dgm:pt>
    <dgm:pt modelId="{EAB2509E-91BC-4428-8887-67378842D7FC}" type="pres">
      <dgm:prSet presAssocID="{B6168D25-DF91-4C0F-A4D9-FD1DE8A4805C}" presName="rootConnector" presStyleLbl="node1" presStyleIdx="3" presStyleCnt="4"/>
      <dgm:spPr/>
      <dgm:t>
        <a:bodyPr/>
        <a:lstStyle/>
        <a:p>
          <a:endParaRPr lang="es-ES"/>
        </a:p>
      </dgm:t>
    </dgm:pt>
    <dgm:pt modelId="{15B89692-C86A-4107-B458-BB8DF7506AC3}" type="pres">
      <dgm:prSet presAssocID="{B6168D25-DF91-4C0F-A4D9-FD1DE8A4805C}" presName="childShape" presStyleCnt="0"/>
      <dgm:spPr/>
    </dgm:pt>
  </dgm:ptLst>
  <dgm:cxnLst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995BBFD6-AA9B-45F1-8DF1-688F0C67C254}" type="presOf" srcId="{B6168D25-DF91-4C0F-A4D9-FD1DE8A4805C}" destId="{004CAB0C-727E-414A-BAE4-C81F7A83C224}" srcOrd="0" destOrd="0" presId="urn:microsoft.com/office/officeart/2005/8/layout/hierarchy3"/>
    <dgm:cxn modelId="{CCD49FA4-94A3-4E73-8C91-3A89268FFA74}" type="presOf" srcId="{271DD4EE-57F8-40F7-845C-22470035B818}" destId="{A03DC827-6941-4A36-AFE8-7AAE941C4E0E}" srcOrd="0" destOrd="0" presId="urn:microsoft.com/office/officeart/2005/8/layout/hierarchy3"/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C83CF9EA-2BB4-482B-8267-4DFBDC7D763C}" type="presOf" srcId="{218B3E38-4A00-4E9A-BB70-A1F2DE838927}" destId="{7DA67872-206B-414C-BFEF-8083B8E77315}" srcOrd="0" destOrd="0" presId="urn:microsoft.com/office/officeart/2005/8/layout/hierarchy3"/>
    <dgm:cxn modelId="{74F1A4D9-DE41-4109-BC43-F98D07E2FEDB}" type="presOf" srcId="{218B3E38-4A00-4E9A-BB70-A1F2DE838927}" destId="{DDE1B986-2DD5-4C78-9E33-D403B70F0C7A}" srcOrd="1" destOrd="0" presId="urn:microsoft.com/office/officeart/2005/8/layout/hierarchy3"/>
    <dgm:cxn modelId="{6C9A63CD-A9F0-454E-9F95-EF876E44D2C3}" type="presOf" srcId="{7FDF271C-A7B8-4591-A64C-02DFF4691E8B}" destId="{DE96B33B-217C-487F-BB0A-6221B07EB71D}" srcOrd="0" destOrd="0" presId="urn:microsoft.com/office/officeart/2005/8/layout/hierarchy3"/>
    <dgm:cxn modelId="{A1C3DD6B-51F3-42C4-A970-9AE9C141FA42}" type="presOf" srcId="{25465040-D6E0-491F-BFEF-7AC6C4CCA63A}" destId="{F3017D3E-C05D-4C8F-B70E-1E60F1001CA2}" srcOrd="1" destOrd="0" presId="urn:microsoft.com/office/officeart/2005/8/layout/hierarchy3"/>
    <dgm:cxn modelId="{37132925-E602-4B7C-B64E-115DD12A118C}" type="presOf" srcId="{B6168D25-DF91-4C0F-A4D9-FD1DE8A4805C}" destId="{EAB2509E-91BC-4428-8887-67378842D7FC}" srcOrd="1" destOrd="0" presId="urn:microsoft.com/office/officeart/2005/8/layout/hierarchy3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70F064A8-A2B7-4F89-B9FD-8B9E09568FC7}" type="presOf" srcId="{7FDF271C-A7B8-4591-A64C-02DFF4691E8B}" destId="{7974BD2B-0244-4BCB-B01C-0607E3296C97}" srcOrd="1" destOrd="0" presId="urn:microsoft.com/office/officeart/2005/8/layout/hierarchy3"/>
    <dgm:cxn modelId="{B2E32CCF-9525-41EC-B42E-8CF037FF3B8D}" type="presOf" srcId="{25465040-D6E0-491F-BFEF-7AC6C4CCA63A}" destId="{CE28435D-B376-4163-AC41-2497B13A172F}" srcOrd="0" destOrd="0" presId="urn:microsoft.com/office/officeart/2005/8/layout/hierarchy3"/>
    <dgm:cxn modelId="{D1C011A3-1792-4386-A7C1-3FB0331B7F9F}" type="presParOf" srcId="{A03DC827-6941-4A36-AFE8-7AAE941C4E0E}" destId="{734847CF-A9E7-4C2C-9B57-8F81BF39A8B5}" srcOrd="0" destOrd="0" presId="urn:microsoft.com/office/officeart/2005/8/layout/hierarchy3"/>
    <dgm:cxn modelId="{C12E7157-B440-434A-8ABD-50721DD48B19}" type="presParOf" srcId="{734847CF-A9E7-4C2C-9B57-8F81BF39A8B5}" destId="{E18E96CD-3DAB-4DDE-979C-A293DF7BF4B7}" srcOrd="0" destOrd="0" presId="urn:microsoft.com/office/officeart/2005/8/layout/hierarchy3"/>
    <dgm:cxn modelId="{9129C7FD-B467-4C8F-9612-0DE5CBFB02AA}" type="presParOf" srcId="{E18E96CD-3DAB-4DDE-979C-A293DF7BF4B7}" destId="{CE28435D-B376-4163-AC41-2497B13A172F}" srcOrd="0" destOrd="0" presId="urn:microsoft.com/office/officeart/2005/8/layout/hierarchy3"/>
    <dgm:cxn modelId="{14330161-D560-4D7C-95E1-9AFE9774AC4D}" type="presParOf" srcId="{E18E96CD-3DAB-4DDE-979C-A293DF7BF4B7}" destId="{F3017D3E-C05D-4C8F-B70E-1E60F1001CA2}" srcOrd="1" destOrd="0" presId="urn:microsoft.com/office/officeart/2005/8/layout/hierarchy3"/>
    <dgm:cxn modelId="{F73495D9-D910-4A75-966A-4F61189FE665}" type="presParOf" srcId="{734847CF-A9E7-4C2C-9B57-8F81BF39A8B5}" destId="{CCB6724C-81B1-43CD-BBE2-8C1C50A33A71}" srcOrd="1" destOrd="0" presId="urn:microsoft.com/office/officeart/2005/8/layout/hierarchy3"/>
    <dgm:cxn modelId="{283AB18A-05F5-40B0-9E60-5590453D6608}" type="presParOf" srcId="{A03DC827-6941-4A36-AFE8-7AAE941C4E0E}" destId="{0B6D9A02-B65F-4C9C-9810-54E523DB11D7}" srcOrd="1" destOrd="0" presId="urn:microsoft.com/office/officeart/2005/8/layout/hierarchy3"/>
    <dgm:cxn modelId="{14547C21-8B37-407E-92AA-6A314127CF6B}" type="presParOf" srcId="{0B6D9A02-B65F-4C9C-9810-54E523DB11D7}" destId="{81161AF9-5909-4F95-808D-2D87C2624F85}" srcOrd="0" destOrd="0" presId="urn:microsoft.com/office/officeart/2005/8/layout/hierarchy3"/>
    <dgm:cxn modelId="{9CEA6DFF-4E98-49B2-A696-7BED6F185AA4}" type="presParOf" srcId="{81161AF9-5909-4F95-808D-2D87C2624F85}" destId="{7DA67872-206B-414C-BFEF-8083B8E77315}" srcOrd="0" destOrd="0" presId="urn:microsoft.com/office/officeart/2005/8/layout/hierarchy3"/>
    <dgm:cxn modelId="{AF36947A-7E23-432B-9B2D-C58430669AED}" type="presParOf" srcId="{81161AF9-5909-4F95-808D-2D87C2624F85}" destId="{DDE1B986-2DD5-4C78-9E33-D403B70F0C7A}" srcOrd="1" destOrd="0" presId="urn:microsoft.com/office/officeart/2005/8/layout/hierarchy3"/>
    <dgm:cxn modelId="{78A52DCA-0203-4416-AC51-6E1B65788127}" type="presParOf" srcId="{0B6D9A02-B65F-4C9C-9810-54E523DB11D7}" destId="{BC6457A6-4BF9-4320-99DF-01319131D181}" srcOrd="1" destOrd="0" presId="urn:microsoft.com/office/officeart/2005/8/layout/hierarchy3"/>
    <dgm:cxn modelId="{29C3782C-B83D-4F87-A49D-48B8C11AEE34}" type="presParOf" srcId="{A03DC827-6941-4A36-AFE8-7AAE941C4E0E}" destId="{A4D64898-F05F-4258-A313-F4775E47C98F}" srcOrd="2" destOrd="0" presId="urn:microsoft.com/office/officeart/2005/8/layout/hierarchy3"/>
    <dgm:cxn modelId="{7D21B0A5-E9AC-47D7-950A-4A252C442A90}" type="presParOf" srcId="{A4D64898-F05F-4258-A313-F4775E47C98F}" destId="{422DB9CF-891D-4374-BAD1-615EDE7743F1}" srcOrd="0" destOrd="0" presId="urn:microsoft.com/office/officeart/2005/8/layout/hierarchy3"/>
    <dgm:cxn modelId="{72140CCF-D528-4B38-AD4D-8B24B988D3EC}" type="presParOf" srcId="{422DB9CF-891D-4374-BAD1-615EDE7743F1}" destId="{DE96B33B-217C-487F-BB0A-6221B07EB71D}" srcOrd="0" destOrd="0" presId="urn:microsoft.com/office/officeart/2005/8/layout/hierarchy3"/>
    <dgm:cxn modelId="{C047762E-C274-4247-A0CD-20275CDF8AC5}" type="presParOf" srcId="{422DB9CF-891D-4374-BAD1-615EDE7743F1}" destId="{7974BD2B-0244-4BCB-B01C-0607E3296C97}" srcOrd="1" destOrd="0" presId="urn:microsoft.com/office/officeart/2005/8/layout/hierarchy3"/>
    <dgm:cxn modelId="{465D4845-A9C3-4C6C-B75F-79C108288C0A}" type="presParOf" srcId="{A4D64898-F05F-4258-A313-F4775E47C98F}" destId="{0FFBFF49-948B-4BEF-88EF-19630CFC44CF}" srcOrd="1" destOrd="0" presId="urn:microsoft.com/office/officeart/2005/8/layout/hierarchy3"/>
    <dgm:cxn modelId="{37DEAF9B-F681-4BAB-93DD-EEE774741CA8}" type="presParOf" srcId="{A03DC827-6941-4A36-AFE8-7AAE941C4E0E}" destId="{C59DF2F5-B35D-47BF-9682-39971CC8541C}" srcOrd="3" destOrd="0" presId="urn:microsoft.com/office/officeart/2005/8/layout/hierarchy3"/>
    <dgm:cxn modelId="{B1CB491D-F52D-43E9-A974-19855FB73862}" type="presParOf" srcId="{C59DF2F5-B35D-47BF-9682-39971CC8541C}" destId="{63D69899-A213-48D1-BD7B-3EEA9BC9240B}" srcOrd="0" destOrd="0" presId="urn:microsoft.com/office/officeart/2005/8/layout/hierarchy3"/>
    <dgm:cxn modelId="{72654FD8-171A-4A12-9194-721978405B07}" type="presParOf" srcId="{63D69899-A213-48D1-BD7B-3EEA9BC9240B}" destId="{004CAB0C-727E-414A-BAE4-C81F7A83C224}" srcOrd="0" destOrd="0" presId="urn:microsoft.com/office/officeart/2005/8/layout/hierarchy3"/>
    <dgm:cxn modelId="{9B3DB65B-9318-4960-B809-4AAEA8DD0EEB}" type="presParOf" srcId="{63D69899-A213-48D1-BD7B-3EEA9BC9240B}" destId="{EAB2509E-91BC-4428-8887-67378842D7FC}" srcOrd="1" destOrd="0" presId="urn:microsoft.com/office/officeart/2005/8/layout/hierarchy3"/>
    <dgm:cxn modelId="{2233CE98-4A7D-4F1D-925A-BA538BC77A1C}" type="presParOf" srcId="{C59DF2F5-B35D-47BF-9682-39971CC8541C}" destId="{15B89692-C86A-4107-B458-BB8DF7506AC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Mapeo de la vivienda</a:t>
          </a:r>
          <a:endParaRPr lang="es-ES" sz="1200" dirty="0">
            <a:latin typeface="Quattrocento Sans" panose="020B0604020202020204" charset="0"/>
          </a:endParaRPr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dirty="0">
            <a:latin typeface="Quattrocento Sans" panose="020B0604020202020204" charset="0"/>
          </a:endParaRPr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Diseño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Ejecución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Análisis de los resultados</a:t>
          </a:r>
          <a:endParaRPr lang="es-ES" sz="1200" dirty="0">
            <a:latin typeface="Quattrocento Sans" panose="020B0604020202020204" charset="0"/>
          </a:endParaRPr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GB" sz="1400" b="0" i="0" dirty="0"/>
            <a:t>Early research on adaptability and on Bluetooth technology. </a:t>
          </a:r>
          <a:endParaRPr lang="es-ES" sz="1400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 sz="1400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 sz="1400"/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dirty="0"/>
            <a:t>Applications that allow us to test the accuracy of the beacons.</a:t>
          </a:r>
          <a:endParaRPr lang="es-ES" sz="1400" dirty="0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 sz="1400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 sz="1400"/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Evaluation</a:t>
          </a:r>
          <a:r>
            <a:rPr lang="en-GB" sz="1400" b="0" i="0" dirty="0"/>
            <a:t> of the application.</a:t>
          </a:r>
          <a:endParaRPr lang="es-ES" sz="1400" dirty="0"/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 sz="1400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 sz="1400"/>
        </a:p>
      </dgm:t>
    </dgm:pt>
    <dgm:pt modelId="{E329FE42-B82D-44DF-8112-D0F6536418DB}">
      <dgm:prSet custT="1"/>
      <dgm:spPr/>
      <dgm:t>
        <a:bodyPr/>
        <a:lstStyle/>
        <a:p>
          <a:r>
            <a:rPr lang="en-GB" sz="1400" b="0" i="0" dirty="0"/>
            <a:t>Adaptation of the </a:t>
          </a:r>
          <a:r>
            <a:rPr lang="en-GB" sz="1400" b="0" i="0" u="sng" dirty="0">
              <a:highlight>
                <a:srgbClr val="CC95ED"/>
              </a:highlight>
            </a:rPr>
            <a:t>server</a:t>
          </a:r>
          <a:r>
            <a:rPr lang="en-GB" sz="1400" b="0" i="0" dirty="0"/>
            <a:t> code.</a:t>
          </a:r>
          <a:endParaRPr lang="es-ES" sz="1400" dirty="0"/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 sz="1400"/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 sz="1400"/>
        </a:p>
      </dgm:t>
    </dgm:pt>
    <dgm:pt modelId="{1A270EF2-B54C-42C5-90A0-BEAEEE0EA7F7}">
      <dgm:prSet custT="1"/>
      <dgm:spPr/>
      <dgm:t>
        <a:bodyPr/>
        <a:lstStyle/>
        <a:p>
          <a:r>
            <a:rPr lang="en-GB" sz="1400" b="0" i="0" dirty="0"/>
            <a:t>Mute and how to use functionalities and code necessary regarding </a:t>
          </a:r>
          <a:r>
            <a:rPr lang="en-GB" sz="1400" b="0" i="0" u="sng" dirty="0">
              <a:highlight>
                <a:srgbClr val="CC95ED"/>
              </a:highlight>
            </a:rPr>
            <a:t>route monitoring</a:t>
          </a:r>
          <a:r>
            <a:rPr lang="en-GB" sz="1400" b="0" i="0" dirty="0"/>
            <a:t> in the </a:t>
          </a:r>
          <a:r>
            <a:rPr lang="en-GB" sz="1400" b="0" i="0" u="none" dirty="0"/>
            <a:t>client</a:t>
          </a:r>
          <a:r>
            <a:rPr lang="en-GB" sz="1400" b="0" i="0" dirty="0"/>
            <a:t>.</a:t>
          </a:r>
          <a:endParaRPr lang="es-ES" sz="1400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 sz="1400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 sz="1400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  <dgm:t>
        <a:bodyPr/>
        <a:lstStyle/>
        <a:p>
          <a:endParaRPr lang="es-ES"/>
        </a:p>
      </dgm:t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  <dgm:t>
        <a:bodyPr/>
        <a:lstStyle/>
        <a:p>
          <a:endParaRPr lang="es-ES"/>
        </a:p>
      </dgm:t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  <dgm:t>
        <a:bodyPr/>
        <a:lstStyle/>
        <a:p>
          <a:endParaRPr lang="es-ES"/>
        </a:p>
      </dgm:t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  <dgm:t>
        <a:bodyPr/>
        <a:lstStyle/>
        <a:p>
          <a:endParaRPr lang="es-ES"/>
        </a:p>
      </dgm:t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  <dgm:t>
        <a:bodyPr/>
        <a:lstStyle/>
        <a:p>
          <a:endParaRPr lang="es-ES"/>
        </a:p>
      </dgm:t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US" sz="1400" b="0" i="0" dirty="0"/>
            <a:t>Early </a:t>
          </a:r>
          <a:r>
            <a:rPr lang="en-GB" sz="1400" b="0" i="0" u="sng" dirty="0">
              <a:highlight>
                <a:srgbClr val="CC95ED"/>
              </a:highlight>
            </a:rPr>
            <a:t>research</a:t>
          </a:r>
          <a:r>
            <a:rPr lang="en-GB" sz="1400" b="0" i="0" dirty="0"/>
            <a:t> </a:t>
          </a:r>
          <a:r>
            <a:rPr lang="en-US" sz="1400" b="0" i="0" dirty="0"/>
            <a:t>on adaptability, Bluetooth technology and positioning.</a:t>
          </a:r>
          <a:endParaRPr lang="es-ES" sz="1400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s-ES" sz="1400" dirty="0"/>
            <a:t>of </a:t>
          </a:r>
          <a:r>
            <a:rPr lang="es-ES" sz="1400" dirty="0" err="1"/>
            <a:t>Belen’s</a:t>
          </a:r>
          <a:r>
            <a:rPr lang="es-ES" sz="1400" dirty="0"/>
            <a:t> </a:t>
          </a:r>
          <a:r>
            <a:rPr lang="es-ES" sz="1400" dirty="0" err="1"/>
            <a:t>house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dirty="0"/>
            <a:t> </a:t>
          </a:r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1A270EF2-B54C-42C5-90A0-BEAEEE0EA7F7}">
      <dgm:prSet custT="1"/>
      <dgm:spPr/>
      <dgm:t>
        <a:bodyPr/>
        <a:lstStyle/>
        <a:p>
          <a:r>
            <a:rPr lang="es-ES" sz="1400" dirty="0" err="1"/>
            <a:t>Much</a:t>
          </a:r>
          <a:r>
            <a:rPr lang="es-ES" sz="1400" dirty="0"/>
            <a:t> of </a:t>
          </a:r>
          <a:r>
            <a:rPr lang="es-ES" sz="1400" dirty="0" err="1"/>
            <a:t>the</a:t>
          </a:r>
          <a:r>
            <a:rPr lang="es-ES" sz="1400" dirty="0"/>
            <a:t> </a:t>
          </a:r>
          <a:r>
            <a:rPr lang="en-GB" sz="1400" b="0" i="0" u="sng" dirty="0">
              <a:highlight>
                <a:srgbClr val="CC95ED"/>
              </a:highlight>
            </a:rPr>
            <a:t>client</a:t>
          </a:r>
          <a:r>
            <a:rPr lang="en-GB" sz="1400" b="0" i="0" dirty="0"/>
            <a:t> </a:t>
          </a:r>
          <a:r>
            <a:rPr lang="es-ES" sz="1400" dirty="0" err="1"/>
            <a:t>code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n-US" sz="1400" dirty="0"/>
            <a:t>of the School of Computer Science</a:t>
          </a:r>
          <a:r>
            <a:rPr lang="en-US" sz="1900" dirty="0"/>
            <a:t>.</a:t>
          </a:r>
          <a:endParaRPr lang="es-ES" sz="1900" dirty="0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4F5A4815-2E29-479E-8863-7ABAC99F7CE4}" type="pres">
      <dgm:prSet presAssocID="{40F480B9-5185-4903-84F4-F28DE27221CC}" presName="thickLine" presStyleLbl="alignNode1" presStyleIdx="0" presStyleCnt="4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4"/>
      <dgm:spPr/>
      <dgm:t>
        <a:bodyPr/>
        <a:lstStyle/>
        <a:p>
          <a:endParaRPr lang="es-ES"/>
        </a:p>
      </dgm:t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4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4"/>
      <dgm:spPr/>
      <dgm:t>
        <a:bodyPr/>
        <a:lstStyle/>
        <a:p>
          <a:endParaRPr lang="es-ES"/>
        </a:p>
      </dgm:t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4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4"/>
      <dgm:spPr/>
      <dgm:t>
        <a:bodyPr/>
        <a:lstStyle/>
        <a:p>
          <a:endParaRPr lang="es-ES"/>
        </a:p>
      </dgm:t>
    </dgm:pt>
    <dgm:pt modelId="{B8B9F9BC-A5CB-458D-A999-AE33B4441EDE}" type="pres">
      <dgm:prSet presAssocID="{1A270EF2-B54C-42C5-90A0-BEAEEE0EA7F7}" presName="vert1" presStyleCnt="0"/>
      <dgm:spPr/>
    </dgm:pt>
    <dgm:pt modelId="{6418D09F-F7A9-405E-BA47-7598CC26A109}" type="pres">
      <dgm:prSet presAssocID="{F840A262-8447-467E-8CD1-6C1102C35342}" presName="thickLine" presStyleLbl="alignNode1" presStyleIdx="3" presStyleCnt="4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3" presStyleCnt="4"/>
      <dgm:spPr/>
      <dgm:t>
        <a:bodyPr/>
        <a:lstStyle/>
        <a:p>
          <a:endParaRPr lang="es-ES"/>
        </a:p>
      </dgm:t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E424BB4E-C3C0-4E0E-B376-AA58030F127D}" type="presOf" srcId="{40F480B9-5185-4903-84F4-F28DE27221CC}" destId="{29C823AE-3170-4FA5-A755-C88A48738C1C}" srcOrd="0" destOrd="0" presId="urn:microsoft.com/office/officeart/2008/layout/LinedList"/>
    <dgm:cxn modelId="{C7006883-4BF0-472B-9BCA-59E6D23AD832}" type="presOf" srcId="{F840A262-8447-467E-8CD1-6C1102C35342}" destId="{1DAE29DE-17CA-4955-B3A4-6E962056C8F6}" srcOrd="0" destOrd="0" presId="urn:microsoft.com/office/officeart/2008/layout/LinedList"/>
    <dgm:cxn modelId="{231381AF-FA21-45FD-AC17-4894CF6D0DF5}" srcId="{507EC6F4-C02D-4AAE-BBFA-25B753F7A16E}" destId="{F840A262-8447-467E-8CD1-6C1102C35342}" srcOrd="3" destOrd="0" parTransId="{60ECE8FA-58D3-4ADB-A5AB-AAA314D6ABED}" sibTransId="{B351DFCA-8311-4F35-B05C-EB575BB6B63B}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A127259D-6C13-4D49-829A-116E5ADF2D0A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27AAE783-DF65-493E-A558-5D9419C43B4F}" type="presOf" srcId="{1A270EF2-B54C-42C5-90A0-BEAEEE0EA7F7}" destId="{F61C7BB7-4804-4ABF-B4FC-152C120EF1C4}" srcOrd="0" destOrd="0" presId="urn:microsoft.com/office/officeart/2008/layout/LinedList"/>
    <dgm:cxn modelId="{FB691FB9-921C-40AB-850C-3CBB78035597}" type="presOf" srcId="{4FE625AE-B256-46B5-B961-8C1705F8C13B}" destId="{6FAA08E1-B284-4112-823F-2EDB0376823E}" srcOrd="0" destOrd="0" presId="urn:microsoft.com/office/officeart/2008/layout/LinedList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B646635C-980B-422E-AB64-D4C3D49940DF}" type="presParOf" srcId="{E58C3805-475E-4689-8BA4-18F76034A3D4}" destId="{4F5A4815-2E29-479E-8863-7ABAC99F7CE4}" srcOrd="0" destOrd="0" presId="urn:microsoft.com/office/officeart/2008/layout/LinedList"/>
    <dgm:cxn modelId="{3150F983-E7D3-42AA-9D2C-11AABAFBFE1A}" type="presParOf" srcId="{E58C3805-475E-4689-8BA4-18F76034A3D4}" destId="{D66CD0F7-A12D-47C9-ACC4-BB160D692280}" srcOrd="1" destOrd="0" presId="urn:microsoft.com/office/officeart/2008/layout/LinedList"/>
    <dgm:cxn modelId="{F4C90A4F-14D2-42A3-B428-F3F82907418B}" type="presParOf" srcId="{D66CD0F7-A12D-47C9-ACC4-BB160D692280}" destId="{29C823AE-3170-4FA5-A755-C88A48738C1C}" srcOrd="0" destOrd="0" presId="urn:microsoft.com/office/officeart/2008/layout/LinedList"/>
    <dgm:cxn modelId="{D49AEE6A-F93D-45F4-A9EC-81C362BFB2FD}" type="presParOf" srcId="{D66CD0F7-A12D-47C9-ACC4-BB160D692280}" destId="{A4DBB364-FFFB-417D-852F-C0384278785F}" srcOrd="1" destOrd="0" presId="urn:microsoft.com/office/officeart/2008/layout/LinedList"/>
    <dgm:cxn modelId="{FDD8B6F0-3F17-4DAE-AE5E-6CB771F8F5E6}" type="presParOf" srcId="{E58C3805-475E-4689-8BA4-18F76034A3D4}" destId="{7E9CF8A5-4FD9-40AC-8300-36ABA36A05F2}" srcOrd="2" destOrd="0" presId="urn:microsoft.com/office/officeart/2008/layout/LinedList"/>
    <dgm:cxn modelId="{5B6C0B0D-A31A-424F-B9DC-EB5ABCA32921}" type="presParOf" srcId="{E58C3805-475E-4689-8BA4-18F76034A3D4}" destId="{396DAEFD-05E0-4EAD-B182-119C4E572C6E}" srcOrd="3" destOrd="0" presId="urn:microsoft.com/office/officeart/2008/layout/LinedList"/>
    <dgm:cxn modelId="{B6E4C268-4DC8-4F8A-ADC2-9C3821028F68}" type="presParOf" srcId="{396DAEFD-05E0-4EAD-B182-119C4E572C6E}" destId="{6FAA08E1-B284-4112-823F-2EDB0376823E}" srcOrd="0" destOrd="0" presId="urn:microsoft.com/office/officeart/2008/layout/LinedList"/>
    <dgm:cxn modelId="{27C73197-B96B-4635-8704-D7721AE1BA1B}" type="presParOf" srcId="{396DAEFD-05E0-4EAD-B182-119C4E572C6E}" destId="{79E39EA6-18B0-4DAC-B6D6-E488C4AE0A40}" srcOrd="1" destOrd="0" presId="urn:microsoft.com/office/officeart/2008/layout/LinedList"/>
    <dgm:cxn modelId="{AB30D629-83DD-4CBC-9A95-0DC93BF43B4B}" type="presParOf" srcId="{E58C3805-475E-4689-8BA4-18F76034A3D4}" destId="{37D0203A-F1DD-42F6-8B28-A2C3831AF40E}" srcOrd="4" destOrd="0" presId="urn:microsoft.com/office/officeart/2008/layout/LinedList"/>
    <dgm:cxn modelId="{9E6D3F85-5D30-4356-B1F1-C64E7E717BF8}" type="presParOf" srcId="{E58C3805-475E-4689-8BA4-18F76034A3D4}" destId="{71FEA2D9-7356-4EA5-ACA6-762357D02192}" srcOrd="5" destOrd="0" presId="urn:microsoft.com/office/officeart/2008/layout/LinedList"/>
    <dgm:cxn modelId="{F33BE7FB-5ACB-4BEF-9D81-0AD7BB1076C7}" type="presParOf" srcId="{71FEA2D9-7356-4EA5-ACA6-762357D02192}" destId="{F61C7BB7-4804-4ABF-B4FC-152C120EF1C4}" srcOrd="0" destOrd="0" presId="urn:microsoft.com/office/officeart/2008/layout/LinedList"/>
    <dgm:cxn modelId="{3B70C80C-6FC5-44F2-B002-E4DDF9FECE02}" type="presParOf" srcId="{71FEA2D9-7356-4EA5-ACA6-762357D02192}" destId="{B8B9F9BC-A5CB-458D-A999-AE33B4441EDE}" srcOrd="1" destOrd="0" presId="urn:microsoft.com/office/officeart/2008/layout/LinedList"/>
    <dgm:cxn modelId="{FB14B2F8-31E8-4C93-ADFA-13BDEBB795D4}" type="presParOf" srcId="{E58C3805-475E-4689-8BA4-18F76034A3D4}" destId="{6418D09F-F7A9-405E-BA47-7598CC26A109}" srcOrd="6" destOrd="0" presId="urn:microsoft.com/office/officeart/2008/layout/LinedList"/>
    <dgm:cxn modelId="{613F50D5-348D-476D-851A-D7117170D786}" type="presParOf" srcId="{E58C3805-475E-4689-8BA4-18F76034A3D4}" destId="{A3DA93E0-6E8C-486B-8566-09EB500CAA03}" srcOrd="7" destOrd="0" presId="urn:microsoft.com/office/officeart/2008/layout/LinedList"/>
    <dgm:cxn modelId="{A12D215C-7918-4A61-9308-8EF8DAE9C061}" type="presParOf" srcId="{A3DA93E0-6E8C-486B-8566-09EB500CAA03}" destId="{1DAE29DE-17CA-4955-B3A4-6E962056C8F6}" srcOrd="0" destOrd="0" presId="urn:microsoft.com/office/officeart/2008/layout/LinedList"/>
    <dgm:cxn modelId="{2588CC36-4B3A-482C-82ED-A4A571A653B1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48575-B147-4483-9D08-87E5E3627F13}">
      <dsp:nvSpPr>
        <dsp:cNvPr id="0" name=""/>
        <dsp:cNvSpPr/>
      </dsp:nvSpPr>
      <dsp:spPr>
        <a:xfrm>
          <a:off x="2111515" y="20963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Archivos externos</a:t>
          </a:r>
        </a:p>
      </dsp:txBody>
      <dsp:txXfrm>
        <a:off x="2136477" y="2121340"/>
        <a:ext cx="1654594" cy="802335"/>
      </dsp:txXfrm>
    </dsp:sp>
    <dsp:sp modelId="{B062B9D6-77DB-4D33-90F4-C9AF7E9F0E15}">
      <dsp:nvSpPr>
        <dsp:cNvPr id="0" name=""/>
        <dsp:cNvSpPr/>
      </dsp:nvSpPr>
      <dsp:spPr>
        <a:xfrm rot="18669705">
          <a:off x="3406704" y="1337879"/>
          <a:ext cx="1556683" cy="298290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3496191" y="1397537"/>
        <a:ext cx="1377709" cy="178974"/>
      </dsp:txXfrm>
    </dsp:sp>
    <dsp:sp modelId="{212A5B31-3FE1-4DC5-9211-6FDB5FA6A4FB}">
      <dsp:nvSpPr>
        <dsp:cNvPr id="0" name=""/>
        <dsp:cNvSpPr/>
      </dsp:nvSpPr>
      <dsp:spPr>
        <a:xfrm>
          <a:off x="4279565" y="55862"/>
          <a:ext cx="1791892" cy="816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    Servidor       </a:t>
          </a:r>
        </a:p>
      </dsp:txBody>
      <dsp:txXfrm>
        <a:off x="4303486" y="79783"/>
        <a:ext cx="1744050" cy="768895"/>
      </dsp:txXfrm>
    </dsp:sp>
    <dsp:sp modelId="{55877E58-FC51-46D5-B155-169AA4F3723B}">
      <dsp:nvSpPr>
        <dsp:cNvPr id="0" name=""/>
        <dsp:cNvSpPr/>
      </dsp:nvSpPr>
      <dsp:spPr>
        <a:xfrm rot="10781457">
          <a:off x="2185525" y="22580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 rot="10800000">
        <a:off x="2275012" y="285464"/>
        <a:ext cx="1219261" cy="178974"/>
      </dsp:txXfrm>
    </dsp:sp>
    <dsp:sp modelId="{0EA6C051-DD76-4DAF-8943-BCCE1D1A0EEA}">
      <dsp:nvSpPr>
        <dsp:cNvPr id="0" name=""/>
        <dsp:cNvSpPr/>
      </dsp:nvSpPr>
      <dsp:spPr>
        <a:xfrm>
          <a:off x="0" y="180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   Cliente</a:t>
          </a:r>
        </a:p>
      </dsp:txBody>
      <dsp:txXfrm>
        <a:off x="24962" y="43040"/>
        <a:ext cx="1654594" cy="802335"/>
      </dsp:txXfrm>
    </dsp:sp>
    <dsp:sp modelId="{9E3C2575-948C-4489-AB9B-D336DC19D807}">
      <dsp:nvSpPr>
        <dsp:cNvPr id="0" name=""/>
        <dsp:cNvSpPr/>
      </dsp:nvSpPr>
      <dsp:spPr>
        <a:xfrm rot="3291413">
          <a:off x="1050926" y="132972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1140413" y="1389384"/>
        <a:ext cx="1219261" cy="178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8435D-B376-4163-AC41-2497B13A172F}">
      <dsp:nvSpPr>
        <dsp:cNvPr id="0" name=""/>
        <dsp:cNvSpPr/>
      </dsp:nvSpPr>
      <dsp:spPr>
        <a:xfrm>
          <a:off x="113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20219" y="201456"/>
        <a:ext cx="1265091" cy="613459"/>
      </dsp:txXfrm>
    </dsp:sp>
    <dsp:sp modelId="{7DA67872-206B-414C-BFEF-8083B8E77315}">
      <dsp:nvSpPr>
        <dsp:cNvPr id="0" name=""/>
        <dsp:cNvSpPr/>
      </dsp:nvSpPr>
      <dsp:spPr>
        <a:xfrm>
          <a:off x="163021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1649299" y="201456"/>
        <a:ext cx="1265091" cy="613459"/>
      </dsp:txXfrm>
    </dsp:sp>
    <dsp:sp modelId="{DE96B33B-217C-487F-BB0A-6221B07EB71D}">
      <dsp:nvSpPr>
        <dsp:cNvPr id="0" name=""/>
        <dsp:cNvSpPr/>
      </dsp:nvSpPr>
      <dsp:spPr>
        <a:xfrm>
          <a:off x="325929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278378" y="201456"/>
        <a:ext cx="1265091" cy="613459"/>
      </dsp:txXfrm>
    </dsp:sp>
    <dsp:sp modelId="{004CAB0C-727E-414A-BAE4-C81F7A83C224}">
      <dsp:nvSpPr>
        <dsp:cNvPr id="0" name=""/>
        <dsp:cNvSpPr/>
      </dsp:nvSpPr>
      <dsp:spPr>
        <a:xfrm>
          <a:off x="488837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4907458" y="201456"/>
        <a:ext cx="1265091" cy="613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>
              <a:latin typeface="Quattrocento Sans" panose="020B0604020202020204" charset="0"/>
            </a:rPr>
            <a:t>Mapeo de la vivienda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>
              <a:latin typeface="Quattrocento Sans" panose="020B0604020202020204" charset="0"/>
            </a:rPr>
            <a:t>Diseño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>
              <a:latin typeface="Quattrocento Sans" panose="020B0604020202020204" charset="0"/>
            </a:rPr>
            <a:t>Ejecución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>
              <a:latin typeface="Quattrocento Sans" panose="020B0604020202020204" charset="0"/>
            </a:rPr>
            <a:t>Análisis de los resultados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/>
            <a:t>Early research on adaptability and on Bluetooth technology. </a:t>
          </a:r>
          <a:endParaRPr lang="es-ES" sz="1400" kern="1200" dirty="0"/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/>
            <a:t>Applications that allow us to test the accuracy of the beacons.</a:t>
          </a:r>
          <a:endParaRPr lang="es-ES" sz="1400" kern="1200" dirty="0"/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/>
            <a:t>Mute and how to use functionalities and code necessary regarding </a:t>
          </a:r>
          <a:r>
            <a:rPr lang="en-GB" sz="1400" b="0" i="0" u="sng" kern="1200" dirty="0">
              <a:highlight>
                <a:srgbClr val="CC95ED"/>
              </a:highlight>
            </a:rPr>
            <a:t>route monitoring</a:t>
          </a:r>
          <a:r>
            <a:rPr lang="en-GB" sz="1400" b="0" i="0" kern="1200" dirty="0"/>
            <a:t> in the </a:t>
          </a:r>
          <a:r>
            <a:rPr lang="en-GB" sz="1400" b="0" i="0" u="none" kern="1200" dirty="0"/>
            <a:t>client</a:t>
          </a:r>
          <a:r>
            <a:rPr lang="en-GB" sz="1400" b="0" i="0" kern="1200" dirty="0"/>
            <a:t>.</a:t>
          </a:r>
          <a:endParaRPr lang="es-ES" sz="1400" kern="1200" dirty="0"/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/>
            <a:t>Adaptation of the </a:t>
          </a:r>
          <a:r>
            <a:rPr lang="en-GB" sz="1400" b="0" i="0" u="sng" kern="1200" dirty="0">
              <a:highlight>
                <a:srgbClr val="CC95ED"/>
              </a:highlight>
            </a:rPr>
            <a:t>server</a:t>
          </a:r>
          <a:r>
            <a:rPr lang="en-GB" sz="1400" b="0" i="0" kern="1200" dirty="0"/>
            <a:t> code.</a:t>
          </a:r>
          <a:endParaRPr lang="es-ES" sz="1400" kern="1200" dirty="0"/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u="sng" kern="1200" dirty="0">
              <a:highlight>
                <a:srgbClr val="CC95ED"/>
              </a:highlight>
            </a:rPr>
            <a:t>Evaluation</a:t>
          </a:r>
          <a:r>
            <a:rPr lang="en-GB" sz="1400" b="0" i="0" kern="1200" dirty="0"/>
            <a:t> of the application.</a:t>
          </a:r>
          <a:endParaRPr lang="es-ES" sz="1400" kern="1200" dirty="0"/>
        </a:p>
      </dsp:txBody>
      <dsp:txXfrm>
        <a:off x="0" y="1592957"/>
        <a:ext cx="6731809" cy="398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0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/>
            <a:t>Early </a:t>
          </a:r>
          <a:r>
            <a:rPr lang="en-GB" sz="1400" b="0" i="0" u="sng" kern="1200" dirty="0">
              <a:highlight>
                <a:srgbClr val="CC95ED"/>
              </a:highlight>
            </a:rPr>
            <a:t>research</a:t>
          </a:r>
          <a:r>
            <a:rPr lang="en-GB" sz="1400" b="0" i="0" kern="1200" dirty="0"/>
            <a:t> </a:t>
          </a:r>
          <a:r>
            <a:rPr lang="en-US" sz="1400" b="0" i="0" kern="1200" dirty="0"/>
            <a:t>on adaptability, Bluetooth technology and positioning.</a:t>
          </a:r>
          <a:endParaRPr lang="es-ES" sz="1400" kern="1200" dirty="0"/>
        </a:p>
      </dsp:txBody>
      <dsp:txXfrm>
        <a:off x="0" y="0"/>
        <a:ext cx="6731809" cy="497844"/>
      </dsp:txXfrm>
    </dsp:sp>
    <dsp:sp modelId="{7E9CF8A5-4FD9-40AC-8300-36ABA36A05F2}">
      <dsp:nvSpPr>
        <dsp:cNvPr id="0" name=""/>
        <dsp:cNvSpPr/>
      </dsp:nvSpPr>
      <dsp:spPr>
        <a:xfrm>
          <a:off x="0" y="49784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49784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n-US" sz="1400" kern="1200" dirty="0"/>
            <a:t>of the School of Computer Science</a:t>
          </a:r>
          <a:r>
            <a:rPr lang="en-US" sz="1900" kern="1200" dirty="0"/>
            <a:t>.</a:t>
          </a:r>
          <a:endParaRPr lang="es-ES" sz="1900" kern="1200" dirty="0"/>
        </a:p>
      </dsp:txBody>
      <dsp:txXfrm>
        <a:off x="0" y="497844"/>
        <a:ext cx="6731809" cy="497844"/>
      </dsp:txXfrm>
    </dsp:sp>
    <dsp:sp modelId="{37D0203A-F1DD-42F6-8B28-A2C3831AF40E}">
      <dsp:nvSpPr>
        <dsp:cNvPr id="0" name=""/>
        <dsp:cNvSpPr/>
      </dsp:nvSpPr>
      <dsp:spPr>
        <a:xfrm>
          <a:off x="0" y="995689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995689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/>
            <a:t>Much</a:t>
          </a:r>
          <a:r>
            <a:rPr lang="es-ES" sz="1400" kern="1200" dirty="0"/>
            <a:t> of </a:t>
          </a:r>
          <a:r>
            <a:rPr lang="es-ES" sz="1400" kern="1200" dirty="0" err="1"/>
            <a:t>the</a:t>
          </a:r>
          <a:r>
            <a:rPr lang="es-ES" sz="1400" kern="1200" dirty="0"/>
            <a:t> </a:t>
          </a:r>
          <a:r>
            <a:rPr lang="en-GB" sz="1400" b="0" i="0" u="sng" kern="1200" dirty="0">
              <a:highlight>
                <a:srgbClr val="CC95ED"/>
              </a:highlight>
            </a:rPr>
            <a:t>client</a:t>
          </a:r>
          <a:r>
            <a:rPr lang="en-GB" sz="1400" b="0" i="0" kern="1200" dirty="0"/>
            <a:t> </a:t>
          </a:r>
          <a:r>
            <a:rPr lang="es-ES" sz="1400" kern="1200" dirty="0" err="1"/>
            <a:t>code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kern="1200" dirty="0"/>
        </a:p>
      </dsp:txBody>
      <dsp:txXfrm>
        <a:off x="0" y="995689"/>
        <a:ext cx="6731809" cy="497844"/>
      </dsp:txXfrm>
    </dsp:sp>
    <dsp:sp modelId="{6418D09F-F7A9-405E-BA47-7598CC26A109}">
      <dsp:nvSpPr>
        <dsp:cNvPr id="0" name=""/>
        <dsp:cNvSpPr/>
      </dsp:nvSpPr>
      <dsp:spPr>
        <a:xfrm>
          <a:off x="0" y="149353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49353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s-ES" sz="1400" kern="1200" dirty="0"/>
            <a:t>of </a:t>
          </a:r>
          <a:r>
            <a:rPr lang="es-ES" sz="1400" kern="1200" dirty="0" err="1"/>
            <a:t>Belen’s</a:t>
          </a:r>
          <a:r>
            <a:rPr lang="es-ES" sz="1400" kern="1200" dirty="0"/>
            <a:t> </a:t>
          </a:r>
          <a:r>
            <a:rPr lang="es-ES" sz="1400" kern="1200" dirty="0" err="1"/>
            <a:t>house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kern="1200" dirty="0"/>
            <a:t> </a:t>
          </a:r>
        </a:p>
      </dsp:txBody>
      <dsp:txXfrm>
        <a:off x="0" y="1493534"/>
        <a:ext cx="6731809" cy="497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030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149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5450" y="530866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327916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024796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31" name="Google Shape;31;p5"/>
          <p:cNvCxnSpPr/>
          <p:nvPr/>
        </p:nvCxnSpPr>
        <p:spPr>
          <a:xfrm>
            <a:off x="5213527" y="530866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895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2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1" r:id="rId2"/>
    <p:sldLayoutId id="2147483649" r:id="rId3"/>
    <p:sldLayoutId id="2147483651" r:id="rId4"/>
    <p:sldLayoutId id="2147483654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lidescarnival.com/copyright-and-legal-information" TargetMode="External"/><Relationship Id="rId5" Type="http://schemas.openxmlformats.org/officeDocument/2006/relationships/hyperlink" Target="https://www.slidescarnival.com/viola-free-presentation-template/414" TargetMode="External"/><Relationship Id="rId4" Type="http://schemas.openxmlformats.org/officeDocument/2006/relationships/hyperlink" Target="https://github.com/NILGroup/TFG-1920-DiscapacidadVisu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C95ED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C95ED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xmlns="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xmlns="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DCE14179-D220-4B21-9ABC-06F09BAAF197}"/>
              </a:ext>
            </a:extLst>
          </p:cNvPr>
          <p:cNvSpPr txBox="1"/>
          <p:nvPr/>
        </p:nvSpPr>
        <p:spPr>
          <a:xfrm>
            <a:off x="7261412" y="4473388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/>
              <a:t>Belén Serrano Antón</a:t>
            </a:r>
          </a:p>
          <a:p>
            <a:pPr algn="r"/>
            <a:r>
              <a:rPr lang="es-ES" sz="1200" dirty="0"/>
              <a:t>Clara de Suso Seijas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ECFF9C62-6E06-4B19-84D3-DCD66C577B90}"/>
              </a:ext>
            </a:extLst>
          </p:cNvPr>
          <p:cNvGrpSpPr/>
          <p:nvPr/>
        </p:nvGrpSpPr>
        <p:grpSpPr>
          <a:xfrm>
            <a:off x="1244852" y="451609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xmlns="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xmlns="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xmlns="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xmlns="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94DC42A7-D2F8-4C17-A508-AB0EC21BEE0E}"/>
              </a:ext>
            </a:extLst>
          </p:cNvPr>
          <p:cNvGrpSpPr/>
          <p:nvPr/>
        </p:nvGrpSpPr>
        <p:grpSpPr>
          <a:xfrm>
            <a:off x="5250181" y="335689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xmlns="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xmlns="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xmlns="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Google Shape;323;p30">
            <a:extLst>
              <a:ext uri="{FF2B5EF4-FFF2-40B4-BE49-F238E27FC236}">
                <a16:creationId xmlns:a16="http://schemas.microsoft.com/office/drawing/2014/main" xmlns="" id="{765E9BF0-8EB6-4DF6-9D9D-06A4230F32E0}"/>
              </a:ext>
            </a:extLst>
          </p:cNvPr>
          <p:cNvSpPr txBox="1">
            <a:spLocks/>
          </p:cNvSpPr>
          <p:nvPr/>
        </p:nvSpPr>
        <p:spPr>
          <a:xfrm>
            <a:off x="849988" y="3221679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xmlns="" id="{51106988-0BBE-409E-9A86-EA4931EC03DB}"/>
              </a:ext>
            </a:extLst>
          </p:cNvPr>
          <p:cNvSpPr/>
          <p:nvPr/>
        </p:nvSpPr>
        <p:spPr>
          <a:xfrm>
            <a:off x="923365" y="3510656"/>
            <a:ext cx="501127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xmlns="" id="{4E87D652-F607-41E3-933C-9EB5AEF2D1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37059" y="1968894"/>
            <a:ext cx="508342" cy="424342"/>
          </a:xfrm>
          <a:prstGeom prst="curvedConnector3">
            <a:avLst>
              <a:gd name="adj1" fmla="val 10819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xmlns="" id="{CC69F305-D12E-471A-A4AB-A570139FE4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01041" y="1641131"/>
            <a:ext cx="513564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xmlns="" id="{C76D0E11-07A8-4E28-8B73-6A9ADF144939}"/>
              </a:ext>
            </a:extLst>
          </p:cNvPr>
          <p:cNvSpPr/>
          <p:nvPr/>
        </p:nvSpPr>
        <p:spPr>
          <a:xfrm>
            <a:off x="2286001" y="1514681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xmlns="" id="{A1B036D7-4C1A-4D5E-82EF-B2CDA591B3FC}"/>
              </a:ext>
            </a:extLst>
          </p:cNvPr>
          <p:cNvSpPr/>
          <p:nvPr/>
        </p:nvSpPr>
        <p:spPr>
          <a:xfrm>
            <a:off x="2657823" y="1789786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xmlns="" id="{D1D4409C-D421-40C2-9209-CFEBB90C6924}"/>
              </a:ext>
            </a:extLst>
          </p:cNvPr>
          <p:cNvSpPr/>
          <p:nvPr/>
        </p:nvSpPr>
        <p:spPr>
          <a:xfrm>
            <a:off x="5250181" y="3702664"/>
            <a:ext cx="343661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7" grpId="0" animBg="1"/>
      <p:bldP spid="78" grpId="0" animBg="1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49330158-41E4-40EE-BDE2-E16B4AA200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E1D279FF-3548-49A6-B1C6-623FFBB4FF1B}"/>
              </a:ext>
            </a:extLst>
          </p:cNvPr>
          <p:cNvGraphicFramePr/>
          <p:nvPr/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:a16="http://schemas.microsoft.com/office/drawing/2014/main" xmlns="" id="{BBBC5EFC-9DA0-44A8-8AB0-804F507D8078}"/>
              </a:ext>
            </a:extLst>
          </p:cNvPr>
          <p:cNvSpPr txBox="1"/>
          <p:nvPr/>
        </p:nvSpPr>
        <p:spPr>
          <a:xfrm>
            <a:off x="695209" y="305422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Cliente: «Blind Bit»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sp>
        <p:nvSpPr>
          <p:cNvPr id="12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2935" y="1148665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Se encarga de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monitorizar la ruta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proporcionando las instrucciones en el momento adecuado</a:t>
            </a:r>
          </a:p>
        </p:txBody>
      </p:sp>
      <p:sp>
        <p:nvSpPr>
          <p:cNvPr id="13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2935" y="2383388"/>
            <a:ext cx="4731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Diseño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centrado en el usuario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:</a:t>
            </a:r>
          </a:p>
          <a:p>
            <a:pPr marL="361950" lvl="3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Pantallas sencillas e intuitivas.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Botones alargados que ocupan todo el ancho de la pantalla.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Alto contraste.</a:t>
            </a:r>
          </a:p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Interfaz adaptada para su uso con el lector de pantalla.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5033774" y="636141"/>
            <a:ext cx="3893516" cy="4173329"/>
            <a:chOff x="5033774" y="799519"/>
            <a:chExt cx="3893516" cy="4173329"/>
          </a:xfrm>
        </p:grpSpPr>
        <p:grpSp>
          <p:nvGrpSpPr>
            <p:cNvPr id="21" name="20 Grupo"/>
            <p:cNvGrpSpPr/>
            <p:nvPr/>
          </p:nvGrpSpPr>
          <p:grpSpPr>
            <a:xfrm>
              <a:off x="5033774" y="799519"/>
              <a:ext cx="1098125" cy="2012019"/>
              <a:chOff x="4985521" y="799520"/>
              <a:chExt cx="1098125" cy="2012019"/>
            </a:xfrm>
          </p:grpSpPr>
          <p:sp>
            <p:nvSpPr>
              <p:cNvPr id="4" name="Google Shape;346;p32"/>
              <p:cNvSpPr/>
              <p:nvPr/>
            </p:nvSpPr>
            <p:spPr>
              <a:xfrm>
                <a:off x="4985521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" name="13 Imagen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5104" y="968590"/>
                <a:ext cx="999544" cy="1614520"/>
              </a:xfrm>
              <a:prstGeom prst="rect">
                <a:avLst/>
              </a:prstGeom>
            </p:spPr>
          </p:pic>
        </p:grpSp>
        <p:grpSp>
          <p:nvGrpSpPr>
            <p:cNvPr id="31" name="30 Grupo"/>
            <p:cNvGrpSpPr/>
            <p:nvPr/>
          </p:nvGrpSpPr>
          <p:grpSpPr>
            <a:xfrm>
              <a:off x="6455511" y="799520"/>
              <a:ext cx="1098125" cy="2012019"/>
              <a:chOff x="6455511" y="799520"/>
              <a:chExt cx="1098125" cy="2012019"/>
            </a:xfrm>
          </p:grpSpPr>
          <p:sp>
            <p:nvSpPr>
              <p:cNvPr id="19" name="Google Shape;346;p32"/>
              <p:cNvSpPr/>
              <p:nvPr/>
            </p:nvSpPr>
            <p:spPr>
              <a:xfrm>
                <a:off x="6455511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2" name="21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0981" y="989732"/>
                <a:ext cx="987183" cy="1593377"/>
              </a:xfrm>
              <a:prstGeom prst="rect">
                <a:avLst/>
              </a:prstGeom>
            </p:spPr>
          </p:pic>
        </p:grpSp>
        <p:grpSp>
          <p:nvGrpSpPr>
            <p:cNvPr id="32" name="31 Grupo"/>
            <p:cNvGrpSpPr/>
            <p:nvPr/>
          </p:nvGrpSpPr>
          <p:grpSpPr>
            <a:xfrm>
              <a:off x="7829165" y="799520"/>
              <a:ext cx="1098125" cy="2012019"/>
              <a:chOff x="7829165" y="799520"/>
              <a:chExt cx="1098125" cy="2012019"/>
            </a:xfrm>
          </p:grpSpPr>
          <p:sp>
            <p:nvSpPr>
              <p:cNvPr id="20" name="Google Shape;346;p32"/>
              <p:cNvSpPr/>
              <p:nvPr/>
            </p:nvSpPr>
            <p:spPr>
              <a:xfrm>
                <a:off x="7829165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3" name="22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676" y="968589"/>
                <a:ext cx="985101" cy="1594450"/>
              </a:xfrm>
              <a:prstGeom prst="rect">
                <a:avLst/>
              </a:prstGeom>
            </p:spPr>
          </p:pic>
        </p:grpSp>
        <p:grpSp>
          <p:nvGrpSpPr>
            <p:cNvPr id="33" name="32 Grupo"/>
            <p:cNvGrpSpPr/>
            <p:nvPr/>
          </p:nvGrpSpPr>
          <p:grpSpPr>
            <a:xfrm>
              <a:off x="5073357" y="2960829"/>
              <a:ext cx="1098125" cy="2012019"/>
              <a:chOff x="5073357" y="2960829"/>
              <a:chExt cx="1098125" cy="2012019"/>
            </a:xfrm>
          </p:grpSpPr>
          <p:sp>
            <p:nvSpPr>
              <p:cNvPr id="24" name="Google Shape;346;p32"/>
              <p:cNvSpPr/>
              <p:nvPr/>
            </p:nvSpPr>
            <p:spPr>
              <a:xfrm>
                <a:off x="5073357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8" name="27 Imagen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1361" y="3114880"/>
                <a:ext cx="972674" cy="1633765"/>
              </a:xfrm>
              <a:prstGeom prst="rect">
                <a:avLst/>
              </a:prstGeom>
            </p:spPr>
          </p:pic>
        </p:grpSp>
        <p:grpSp>
          <p:nvGrpSpPr>
            <p:cNvPr id="34" name="33 Grupo"/>
            <p:cNvGrpSpPr/>
            <p:nvPr/>
          </p:nvGrpSpPr>
          <p:grpSpPr>
            <a:xfrm>
              <a:off x="6455511" y="2960829"/>
              <a:ext cx="1098125" cy="2012019"/>
              <a:chOff x="6455511" y="2960829"/>
              <a:chExt cx="1098125" cy="2012019"/>
            </a:xfrm>
          </p:grpSpPr>
          <p:sp>
            <p:nvSpPr>
              <p:cNvPr id="25" name="Google Shape;346;p32"/>
              <p:cNvSpPr/>
              <p:nvPr/>
            </p:nvSpPr>
            <p:spPr>
              <a:xfrm>
                <a:off x="6455511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9" name="28 Imagen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2471" y="3114880"/>
                <a:ext cx="987184" cy="1633765"/>
              </a:xfrm>
              <a:prstGeom prst="rect">
                <a:avLst/>
              </a:prstGeom>
            </p:spPr>
          </p:pic>
        </p:grpSp>
        <p:grpSp>
          <p:nvGrpSpPr>
            <p:cNvPr id="35" name="34 Grupo"/>
            <p:cNvGrpSpPr/>
            <p:nvPr/>
          </p:nvGrpSpPr>
          <p:grpSpPr>
            <a:xfrm>
              <a:off x="7825924" y="2960829"/>
              <a:ext cx="1098125" cy="2012019"/>
              <a:chOff x="7825924" y="2960829"/>
              <a:chExt cx="1098125" cy="2012019"/>
            </a:xfrm>
          </p:grpSpPr>
          <p:sp>
            <p:nvSpPr>
              <p:cNvPr id="26" name="Google Shape;346;p32"/>
              <p:cNvSpPr/>
              <p:nvPr/>
            </p:nvSpPr>
            <p:spPr>
              <a:xfrm>
                <a:off x="7825924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0" name="29 Imagen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676" y="3124876"/>
                <a:ext cx="985101" cy="1613771"/>
              </a:xfrm>
              <a:prstGeom prst="rect">
                <a:avLst/>
              </a:prstGeom>
            </p:spPr>
          </p:pic>
        </p:grpSp>
      </p:grpSp>
      <p:sp>
        <p:nvSpPr>
          <p:cNvPr id="27" name="Google Shape;112;p15">
            <a:extLst>
              <a:ext uri="{FF2B5EF4-FFF2-40B4-BE49-F238E27FC236}">
                <a16:creationId xmlns:a16="http://schemas.microsoft.com/office/drawing/2014/main" xmlns="" id="{819AEBCD-F5CC-411C-9BF5-54B940F4E4AD}"/>
              </a:ext>
            </a:extLst>
          </p:cNvPr>
          <p:cNvSpPr txBox="1"/>
          <p:nvPr/>
        </p:nvSpPr>
        <p:spPr>
          <a:xfrm>
            <a:off x="695208" y="311384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5461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“Lista de destinos”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" name="6 Grupo"/>
          <p:cNvGrpSpPr/>
          <p:nvPr/>
        </p:nvGrpSpPr>
        <p:grpSpPr>
          <a:xfrm>
            <a:off x="5049982" y="903411"/>
            <a:ext cx="3721879" cy="3540768"/>
            <a:chOff x="5049982" y="1142402"/>
            <a:chExt cx="3721879" cy="3540768"/>
          </a:xfrm>
        </p:grpSpPr>
        <p:grpSp>
          <p:nvGrpSpPr>
            <p:cNvPr id="4" name="3 Grupo"/>
            <p:cNvGrpSpPr/>
            <p:nvPr/>
          </p:nvGrpSpPr>
          <p:grpSpPr>
            <a:xfrm>
              <a:off x="5049982" y="1142402"/>
              <a:ext cx="1714502" cy="3540768"/>
              <a:chOff x="5361708" y="489800"/>
              <a:chExt cx="2088821" cy="4196500"/>
            </a:xfrm>
          </p:grpSpPr>
          <p:sp>
            <p:nvSpPr>
              <p:cNvPr id="346" name="Google Shape;346;p32"/>
              <p:cNvSpPr/>
              <p:nvPr/>
            </p:nvSpPr>
            <p:spPr>
              <a:xfrm>
                <a:off x="5361708" y="489800"/>
                <a:ext cx="2088821" cy="4196500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" name="2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1868" y="839000"/>
                <a:ext cx="1888500" cy="3375618"/>
              </a:xfrm>
              <a:prstGeom prst="rect">
                <a:avLst/>
              </a:prstGeom>
            </p:spPr>
          </p:pic>
        </p:grpSp>
        <p:grpSp>
          <p:nvGrpSpPr>
            <p:cNvPr id="6" name="5 Grupo"/>
            <p:cNvGrpSpPr/>
            <p:nvPr/>
          </p:nvGrpSpPr>
          <p:grpSpPr>
            <a:xfrm>
              <a:off x="7057359" y="1142402"/>
              <a:ext cx="1714502" cy="3540768"/>
              <a:chOff x="7057359" y="1142402"/>
              <a:chExt cx="1714502" cy="3540768"/>
            </a:xfrm>
          </p:grpSpPr>
          <p:sp>
            <p:nvSpPr>
              <p:cNvPr id="14" name="Google Shape;346;p32"/>
              <p:cNvSpPr/>
              <p:nvPr/>
            </p:nvSpPr>
            <p:spPr>
              <a:xfrm>
                <a:off x="7057359" y="1142402"/>
                <a:ext cx="1714502" cy="3540768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5" name="4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8945" y="1437037"/>
                <a:ext cx="1548245" cy="2847755"/>
              </a:xfrm>
              <a:prstGeom prst="rect">
                <a:avLst/>
              </a:prstGeom>
            </p:spPr>
          </p:pic>
        </p:grpSp>
      </p:grpSp>
      <p:grpSp>
        <p:nvGrpSpPr>
          <p:cNvPr id="8" name="7 Grupo"/>
          <p:cNvGrpSpPr/>
          <p:nvPr/>
        </p:nvGrpSpPr>
        <p:grpSpPr>
          <a:xfrm>
            <a:off x="244035" y="1611272"/>
            <a:ext cx="4731276" cy="1772453"/>
            <a:chOff x="244035" y="1872882"/>
            <a:chExt cx="4731276" cy="1772453"/>
          </a:xfrm>
        </p:grpSpPr>
        <p:sp>
          <p:nvSpPr>
            <p:cNvPr id="18" name="CuadroTexto 5">
              <a:extLst>
                <a:ext uri="{FF2B5EF4-FFF2-40B4-BE49-F238E27FC236}">
                  <a16:creationId xmlns:a16="http://schemas.microsoft.com/office/drawing/2014/main" xmlns="" id="{7A05EF92-AEC3-4F9D-955D-AA9888E3E5D5}"/>
                </a:ext>
              </a:extLst>
            </p:cNvPr>
            <p:cNvSpPr txBox="1"/>
            <p:nvPr/>
          </p:nvSpPr>
          <p:spPr>
            <a:xfrm>
              <a:off x="244035" y="1872882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Es la pantalla encargada de la selección del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destino final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.</a:t>
              </a:r>
            </a:p>
          </p:txBody>
        </p:sp>
        <p:sp>
          <p:nvSpPr>
            <p:cNvPr id="22" name="CuadroTexto 5">
              <a:extLst>
                <a:ext uri="{FF2B5EF4-FFF2-40B4-BE49-F238E27FC236}">
                  <a16:creationId xmlns:a16="http://schemas.microsoft.com/office/drawing/2014/main" xmlns="" id="{7A05EF92-AEC3-4F9D-955D-AA9888E3E5D5}"/>
                </a:ext>
              </a:extLst>
            </p:cNvPr>
            <p:cNvSpPr txBox="1"/>
            <p:nvPr/>
          </p:nvSpPr>
          <p:spPr>
            <a:xfrm>
              <a:off x="244035" y="2497499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Su diseño está pensado para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adaptarse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a distintas situaciones y ser lo más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accesible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e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inclusivo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posible.</a:t>
              </a:r>
            </a:p>
          </p:txBody>
        </p:sp>
        <p:sp>
          <p:nvSpPr>
            <p:cNvPr id="23" name="CuadroTexto 5">
              <a:extLst>
                <a:ext uri="{FF2B5EF4-FFF2-40B4-BE49-F238E27FC236}">
                  <a16:creationId xmlns:a16="http://schemas.microsoft.com/office/drawing/2014/main" xmlns="" id="{7A05EF92-AEC3-4F9D-955D-AA9888E3E5D5}"/>
                </a:ext>
              </a:extLst>
            </p:cNvPr>
            <p:cNvSpPr txBox="1"/>
            <p:nvPr/>
          </p:nvSpPr>
          <p:spPr>
            <a:xfrm>
              <a:off x="244035" y="3122115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Los botones se generan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dinámicamente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Wingdings" panose="05000000000000000000" pitchFamily="2" charset="2"/>
                </a:rPr>
                <a:t>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independientes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del edificio en cuestión.</a:t>
              </a:r>
            </a:p>
          </p:txBody>
        </p:sp>
      </p:grpSp>
      <p:sp>
        <p:nvSpPr>
          <p:cNvPr id="16" name="Google Shape;112;p15">
            <a:extLst>
              <a:ext uri="{FF2B5EF4-FFF2-40B4-BE49-F238E27FC236}">
                <a16:creationId xmlns:a16="http://schemas.microsoft.com/office/drawing/2014/main" xmlns="" id="{022E271D-0F8E-4B18-91F0-AA2D456C8189}"/>
              </a:ext>
            </a:extLst>
          </p:cNvPr>
          <p:cNvSpPr txBox="1"/>
          <p:nvPr/>
        </p:nvSpPr>
        <p:spPr>
          <a:xfrm>
            <a:off x="695208" y="296885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366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“Ruta”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" name="2 Grupo"/>
          <p:cNvGrpSpPr/>
          <p:nvPr/>
        </p:nvGrpSpPr>
        <p:grpSpPr>
          <a:xfrm>
            <a:off x="5554055" y="582561"/>
            <a:ext cx="2088821" cy="4196500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7" y="849776"/>
              <a:ext cx="1888499" cy="3345324"/>
            </a:xfrm>
            <a:prstGeom prst="rect">
              <a:avLst/>
            </a:prstGeom>
          </p:spPr>
        </p:pic>
      </p:grpSp>
      <p:grpSp>
        <p:nvGrpSpPr>
          <p:cNvPr id="5" name="4 Grupo"/>
          <p:cNvGrpSpPr/>
          <p:nvPr/>
        </p:nvGrpSpPr>
        <p:grpSpPr>
          <a:xfrm>
            <a:off x="395725" y="1649307"/>
            <a:ext cx="4731276" cy="1775016"/>
            <a:chOff x="395725" y="1910917"/>
            <a:chExt cx="4731276" cy="1775016"/>
          </a:xfrm>
        </p:grpSpPr>
        <p:sp>
          <p:nvSpPr>
            <p:cNvPr id="13" name="CuadroTexto 5">
              <a:extLst>
                <a:ext uri="{FF2B5EF4-FFF2-40B4-BE49-F238E27FC236}">
                  <a16:creationId xmlns:a16="http://schemas.microsoft.com/office/drawing/2014/main" xmlns="" id="{7A05EF92-AEC3-4F9D-955D-AA9888E3E5D5}"/>
                </a:ext>
              </a:extLst>
            </p:cNvPr>
            <p:cNvSpPr txBox="1"/>
            <p:nvPr/>
          </p:nvSpPr>
          <p:spPr>
            <a:xfrm>
              <a:off x="395725" y="1910917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Es la pantalla encargada de proporcionar las instrucciones y realizar el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seguimiento de la ruta.</a:t>
              </a:r>
            </a:p>
          </p:txBody>
        </p:sp>
        <p:sp>
          <p:nvSpPr>
            <p:cNvPr id="14" name="CuadroTexto 5">
              <a:extLst>
                <a:ext uri="{FF2B5EF4-FFF2-40B4-BE49-F238E27FC236}">
                  <a16:creationId xmlns:a16="http://schemas.microsoft.com/office/drawing/2014/main" xmlns="" id="{7A05EF92-AEC3-4F9D-955D-AA9888E3E5D5}"/>
                </a:ext>
              </a:extLst>
            </p:cNvPr>
            <p:cNvSpPr txBox="1"/>
            <p:nvPr/>
          </p:nvSpPr>
          <p:spPr>
            <a:xfrm>
              <a:off x="395725" y="2536815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Su diseño está pensado para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adaptarse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a distintas situaciones y ser lo más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accesible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e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inclusivo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posible.</a:t>
              </a:r>
            </a:p>
          </p:txBody>
        </p:sp>
        <p:sp>
          <p:nvSpPr>
            <p:cNvPr id="15" name="CuadroTexto 5">
              <a:extLst>
                <a:ext uri="{FF2B5EF4-FFF2-40B4-BE49-F238E27FC236}">
                  <a16:creationId xmlns:a16="http://schemas.microsoft.com/office/drawing/2014/main" xmlns="" id="{7A05EF92-AEC3-4F9D-955D-AA9888E3E5D5}"/>
                </a:ext>
              </a:extLst>
            </p:cNvPr>
            <p:cNvSpPr txBox="1"/>
            <p:nvPr/>
          </p:nvSpPr>
          <p:spPr>
            <a:xfrm>
              <a:off x="395725" y="3162713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Emplea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vibraciones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y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sonidos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para facilitar el seguimiento de la ruta. 	</a:t>
              </a:r>
            </a:p>
          </p:txBody>
        </p:sp>
      </p:grpSp>
      <p:sp>
        <p:nvSpPr>
          <p:cNvPr id="12" name="Google Shape;112;p15">
            <a:extLst>
              <a:ext uri="{FF2B5EF4-FFF2-40B4-BE49-F238E27FC236}">
                <a16:creationId xmlns:a16="http://schemas.microsoft.com/office/drawing/2014/main" xmlns="" id="{022E271D-0F8E-4B18-91F0-AA2D456C8189}"/>
              </a:ext>
            </a:extLst>
          </p:cNvPr>
          <p:cNvSpPr txBox="1"/>
          <p:nvPr/>
        </p:nvSpPr>
        <p:spPr>
          <a:xfrm>
            <a:off x="695208" y="296885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017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2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381250" y="2387588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20840E76-3DE8-432F-A63B-48B5CBAD5272}"/>
              </a:ext>
            </a:extLst>
          </p:cNvPr>
          <p:cNvSpPr txBox="1"/>
          <p:nvPr/>
        </p:nvSpPr>
        <p:spPr>
          <a:xfrm>
            <a:off x="1381250" y="3387306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sz="18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D5FA0BEC-68D7-4EB6-BE83-6AA4E90DDB87}"/>
              </a:ext>
            </a:extLst>
          </p:cNvPr>
          <p:cNvSpPr txBox="1"/>
          <p:nvPr/>
        </p:nvSpPr>
        <p:spPr>
          <a:xfrm>
            <a:off x="1381249" y="1110872"/>
            <a:ext cx="624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idea inicial era la de realizar una evaluación con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 y, preferiblemente, en la Facultad de Informática de la UCM.</a:t>
            </a: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xmlns="" id="{01DEEBBA-377C-4A04-BF38-2977C8C09A6D}"/>
              </a:ext>
            </a:extLst>
          </p:cNvPr>
          <p:cNvGraphicFramePr/>
          <p:nvPr/>
        </p:nvGraphicFramePr>
        <p:xfrm>
          <a:off x="706737" y="851648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6521D497-F4D4-4D6E-800F-683C9B806989}"/>
              </a:ext>
            </a:extLst>
          </p:cNvPr>
          <p:cNvSpPr txBox="1"/>
          <p:nvPr/>
        </p:nvSpPr>
        <p:spPr>
          <a:xfrm>
            <a:off x="724667" y="312230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Se realizaron pruebas de: </a:t>
            </a: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Se diseñaron hasta 18 pruebas sobre 9 rutas distintas. </a:t>
            </a:r>
            <a:endParaRPr lang="es-ES" dirty="0">
              <a:latin typeface="Quattrocento Sans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3F1CD0E6-9318-4C76-BE4E-ACAEE91DC8A5}"/>
              </a:ext>
            </a:extLst>
          </p:cNvPr>
          <p:cNvSpPr txBox="1"/>
          <p:nvPr/>
        </p:nvSpPr>
        <p:spPr>
          <a:xfrm>
            <a:off x="1254253" y="333774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>
                <a:latin typeface="Quattrocento Sans" panose="020B0604020202020204" charset="0"/>
              </a:rPr>
              <a:t>Seguimiento de la ruta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>
                <a:latin typeface="Quattrocento Sans" panose="020B0604020202020204" charset="0"/>
              </a:rPr>
              <a:t>Usuario perdido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>
              <a:latin typeface="Quattrocento Sans" panose="020B0604020202020204" charset="0"/>
            </a:endParaRPr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xmlns="" id="{32FCFC43-5C04-4C69-A771-00C6AE7AC472}"/>
              </a:ext>
            </a:extLst>
          </p:cNvPr>
          <p:cNvSpPr txBox="1"/>
          <p:nvPr/>
        </p:nvSpPr>
        <p:spPr>
          <a:xfrm>
            <a:off x="724667" y="312523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4: </a:t>
            </a:r>
            <a:r>
              <a:rPr lang="es-ES" sz="1300" i="1" dirty="0">
                <a:latin typeface="Quattrocento Sans" panose="020B0604020202020204" charset="0"/>
              </a:rPr>
              <a:t>Gira a la derecha. Luego continúa recto 5.0 metros. 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xmlns="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xmlns="" id="{4378F44F-4807-4F25-83D9-D73A4F9D3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28"/>
          <a:stretch/>
        </p:blipFill>
        <p:spPr>
          <a:xfrm>
            <a:off x="5497957" y="1074649"/>
            <a:ext cx="2884044" cy="32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5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B3980D6E-B426-4A47-B974-5B0D5B8441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838314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>
                <a:latin typeface="Quattrocento Sans" panose="020B0604020202020204" charset="0"/>
              </a:rPr>
              <a:t>Cuadrante 4: </a:t>
            </a:r>
            <a:r>
              <a:rPr lang="es-ES" sz="1300" b="1" i="1" dirty="0">
                <a:latin typeface="Quattrocento Sans" panose="020B0604020202020204" charset="0"/>
              </a:rPr>
              <a:t>Gira a la derecha. Luego continúa recto 5.0 metros. </a:t>
            </a:r>
            <a:r>
              <a:rPr lang="es-ES" sz="1300" b="1" dirty="0">
                <a:latin typeface="Quattrocento Sans" panose="020B0604020202020204" charset="0"/>
              </a:rPr>
              <a:t>(Perdida)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  <a:r>
              <a:rPr lang="es-ES" b="1" dirty="0">
                <a:latin typeface="Quattrocento Sans" panose="020B0604020202020204" charset="0"/>
              </a:rPr>
              <a:t>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xmlns="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7CCFB8F-CFE9-491A-9715-61EAC838F363}"/>
              </a:ext>
            </a:extLst>
          </p:cNvPr>
          <p:cNvSpPr txBox="1"/>
          <p:nvPr/>
        </p:nvSpPr>
        <p:spPr>
          <a:xfrm>
            <a:off x="388710" y="1606011"/>
            <a:ext cx="4870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>
                <a:latin typeface="Quattrocento Sans" panose="020B0604020202020204" charset="0"/>
              </a:rPr>
              <a:t>Diferencias respecto al caso anterior:</a:t>
            </a:r>
          </a:p>
          <a:p>
            <a:pPr lvl="0"/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el usuario recibe el siguiente aviso: </a:t>
            </a:r>
            <a:r>
              <a:rPr lang="es-ES" sz="1300" b="1" i="1" u="sng" dirty="0">
                <a:latin typeface="Quattrocento Sans" panose="020B0604020202020204" charset="0"/>
              </a:rPr>
              <a:t>La dirección tomada no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ha sido la correcta. Da la vuelta para volver en la dirección en la que venías. La nueva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ruta comenzará cuando pulses Iniciar ruta</a:t>
            </a:r>
            <a:r>
              <a:rPr lang="es-ES" sz="1300" dirty="0">
                <a:latin typeface="Quattrocento Sans" panose="020B0604020202020204" charset="0"/>
              </a:rPr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1137B7F1-8E15-41AE-8A1D-60BBCEDF7BE0}"/>
              </a:ext>
            </a:extLst>
          </p:cNvPr>
          <p:cNvSpPr txBox="1"/>
          <p:nvPr/>
        </p:nvSpPr>
        <p:spPr>
          <a:xfrm>
            <a:off x="388710" y="1056720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4DFE78E1-644F-49E6-862A-1EEA3CD07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056720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:a16="http://schemas.microsoft.com/office/drawing/2014/main" xmlns="" id="{9008DA4A-1FBE-4461-9CAF-30A471522324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la navegación por interiores accesible?</a:t>
            </a:r>
            <a:endParaRPr lang="es-ES" sz="18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6" y="1298864"/>
            <a:ext cx="4029626" cy="29281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CuadroTexto"/>
          <p:cNvSpPr txBox="1"/>
          <p:nvPr/>
        </p:nvSpPr>
        <p:spPr>
          <a:xfrm>
            <a:off x="5369859" y="3199029"/>
            <a:ext cx="3483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>
                <a:latin typeface="Quattrocento Sans" panose="020B0604020202020204" charset="0"/>
              </a:rPr>
              <a:t>-¿Cómo afrontas la orientación por interiores cuando no conoces previamente el edificio?</a:t>
            </a:r>
          </a:p>
          <a:p>
            <a:r>
              <a:rPr lang="es-ES" sz="1200" i="1" dirty="0">
                <a:latin typeface="Quattrocento Sans" panose="020B0604020202020204" charset="0"/>
              </a:rPr>
              <a:t>-</a:t>
            </a:r>
            <a:r>
              <a:rPr lang="es-ES" sz="1200" i="1" dirty="0" err="1">
                <a:latin typeface="Quattrocento Sans" panose="020B0604020202020204" charset="0"/>
              </a:rPr>
              <a:t>Buff</a:t>
            </a:r>
            <a:r>
              <a:rPr lang="es-ES" sz="1200" i="1" dirty="0">
                <a:latin typeface="Quattrocento Sans" panose="020B0604020202020204" charset="0"/>
              </a:rPr>
              <a:t>… ¿Te vale?</a:t>
            </a:r>
          </a:p>
          <a:p>
            <a:endParaRPr lang="es-ES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535879" y="3857726"/>
            <a:ext cx="24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Quattrocento Sans" panose="020B0604020202020204" charset="0"/>
              </a:rPr>
              <a:t>Mónica, ingeniera de la ONCE e invidente.</a:t>
            </a:r>
          </a:p>
          <a:p>
            <a:pPr algn="ctr"/>
            <a:r>
              <a:rPr lang="es-ES" sz="900" dirty="0">
                <a:latin typeface="Quattrocento Sans" panose="020B0604020202020204" charset="0"/>
              </a:rPr>
              <a:t>(Entrevista en la ONCE)</a:t>
            </a:r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xmlns="" id="{604371DA-FED7-4159-AB63-E18474060AB1}"/>
              </a:ext>
            </a:extLst>
          </p:cNvPr>
          <p:cNvSpPr txBox="1"/>
          <p:nvPr/>
        </p:nvSpPr>
        <p:spPr>
          <a:xfrm>
            <a:off x="717175" y="297090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77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7CCFB8F-CFE9-491A-9715-61EAC838F363}"/>
              </a:ext>
            </a:extLst>
          </p:cNvPr>
          <p:cNvSpPr txBox="1"/>
          <p:nvPr/>
        </p:nvSpPr>
        <p:spPr>
          <a:xfrm>
            <a:off x="1308847" y="883018"/>
            <a:ext cx="7161977" cy="337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código de la aplicación funciona de la manera esperada.</a:t>
            </a:r>
            <a:br>
              <a:rPr lang="es-ES" sz="1800" dirty="0">
                <a:latin typeface="Quattrocento Sans" panose="020B0604020202020204" charset="0"/>
              </a:rPr>
            </a:br>
            <a:r>
              <a:rPr lang="es-ES" sz="1800" dirty="0">
                <a:latin typeface="Quattrocento Sans" panose="020B0604020202020204" charset="0"/>
              </a:rPr>
              <a:t>	</a:t>
            </a:r>
            <a:r>
              <a:rPr lang="es-ES" dirty="0">
                <a:latin typeface="Quattrocento Sans" panose="020B0604020202020204" charset="0"/>
              </a:rPr>
              <a:t>Generación de la guía (servidor).</a:t>
            </a:r>
            <a:br>
              <a:rPr lang="es-ES" dirty="0">
                <a:latin typeface="Quattrocento Sans" panose="020B0604020202020204" charset="0"/>
              </a:rPr>
            </a:br>
            <a:r>
              <a:rPr lang="es-ES" dirty="0">
                <a:latin typeface="Quattrocento Sans" panose="020B0604020202020204" charset="0"/>
              </a:rPr>
              <a:t>	Seguimiento de la ruta y otras funcionalidades (cliente).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mapeo del edificio juega un papel primordial.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generalidad de la aplicación permite que se adapte tan solo generando archivos adicionales sobre el edificio.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xmlns="" id="{9008DA4A-1FBE-4461-9CAF-30A471522324}"/>
              </a:ext>
            </a:extLst>
          </p:cNvPr>
          <p:cNvSpPr txBox="1"/>
          <p:nvPr/>
        </p:nvSpPr>
        <p:spPr>
          <a:xfrm>
            <a:off x="717176" y="31306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39528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828ABA87-303F-44EE-BA55-C1C42CAE1EAA}"/>
              </a:ext>
            </a:extLst>
          </p:cNvPr>
          <p:cNvSpPr txBox="1"/>
          <p:nvPr/>
        </p:nvSpPr>
        <p:spPr>
          <a:xfrm>
            <a:off x="1283428" y="1112791"/>
            <a:ext cx="71344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Solución satisfactoria al problema de la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navegación</a:t>
            </a:r>
            <a:r>
              <a:rPr lang="es-ES" sz="1800" dirty="0">
                <a:latin typeface="Quattrocento Sans" panose="020B0604020202020204" charset="0"/>
              </a:rPr>
              <a:t> por interiores mediante el uso de balizas Bluetooth.</a:t>
            </a:r>
          </a:p>
          <a:p>
            <a:pPr lvl="7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 err="1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endParaRPr lang="es-ES" u="sng" dirty="0">
              <a:solidFill>
                <a:schemeClr val="dk1"/>
              </a:solidFill>
              <a:highlight>
                <a:srgbClr val="CC95ED"/>
              </a:highlight>
              <a:latin typeface="Quattrocento Sans"/>
              <a:sym typeface="Quattrocento Sans"/>
            </a:endParaRP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</a:t>
            </a: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Generar una ruta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  <a:endParaRPr lang="es-ES" dirty="0">
              <a:latin typeface="Quattrocento Sans" panose="020B0604020202020204" charset="0"/>
            </a:endParaRPr>
          </a:p>
          <a:p>
            <a:pPr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 panose="020B0604020202020204" charset="0"/>
                <a:sym typeface="Quattrocento Sans"/>
              </a:rPr>
              <a:t>A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daptada</a:t>
            </a:r>
            <a:r>
              <a:rPr lang="es-ES" sz="1800" dirty="0">
                <a:latin typeface="Quattrocento Sans" panose="020B0604020202020204" charset="0"/>
              </a:rPr>
              <a:t> e inclusiva</a:t>
            </a: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.</a:t>
            </a:r>
          </a:p>
          <a:p>
            <a:pPr lvl="1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Ruta adaptada</a:t>
            </a:r>
          </a:p>
          <a:p>
            <a:pPr lvl="1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Interfaz centrada en el usuario</a:t>
            </a:r>
          </a:p>
          <a:p>
            <a:pPr>
              <a:buClr>
                <a:srgbClr val="CC95ED"/>
              </a:buClr>
            </a:pPr>
            <a:endParaRPr lang="es-ES" sz="1800" dirty="0">
              <a:solidFill>
                <a:schemeClr val="dk1"/>
              </a:solidFill>
              <a:latin typeface="Quattrocento Sans" panose="020B0604020202020204" charset="0"/>
              <a:sym typeface="Quattrocento Sans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Implementación genérica.</a:t>
            </a:r>
          </a:p>
          <a:p>
            <a:pPr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strike="sngStrike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Evaluación con usuarios finales</a:t>
            </a:r>
            <a:endParaRPr lang="es-ES" sz="1800" dirty="0">
              <a:latin typeface="Quattrocen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xmlns="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A1FF8D6D-78E6-42F8-97C7-E79ABDFAB777}"/>
              </a:ext>
            </a:extLst>
          </p:cNvPr>
          <p:cNvSpPr txBox="1"/>
          <p:nvPr/>
        </p:nvSpPr>
        <p:spPr>
          <a:xfrm>
            <a:off x="1381248" y="1448365"/>
            <a:ext cx="6857315" cy="254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Evaluación con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 smtClean="0">
                <a:latin typeface="Quattrocento Sans" panose="020B0604020202020204" charset="0"/>
              </a:rPr>
              <a:t>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u="sng" dirty="0" smtClean="0">
              <a:highlight>
                <a:srgbClr val="CC95ED"/>
              </a:highlight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 smtClean="0">
                <a:highlight>
                  <a:srgbClr val="CC95ED"/>
                </a:highlight>
                <a:latin typeface="Quattrocento Sans" panose="020B0604020202020204" charset="0"/>
              </a:rPr>
              <a:t>Despliegue</a:t>
            </a:r>
            <a:r>
              <a:rPr lang="es-ES" sz="1800" dirty="0" smtClean="0">
                <a:latin typeface="Quattrocento Sans" panose="020B0604020202020204" charset="0"/>
              </a:rPr>
              <a:t> </a:t>
            </a:r>
            <a:r>
              <a:rPr lang="es-ES" sz="1800" dirty="0">
                <a:latin typeface="Quattrocento Sans" panose="020B0604020202020204" charset="0"/>
              </a:rPr>
              <a:t>de la aplicación en la Facultad de Informática.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Utilización y extensión de la aplicación en espacios más ambiciosos como museos, aeropuertos o estaciones.</a:t>
            </a: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Individual </a:t>
            </a:r>
            <a:r>
              <a:rPr lang="es-ES" sz="2400" dirty="0" err="1"/>
              <a:t>work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3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2F42DF4C-6BCA-4854-AB41-F74DC251C001}"/>
              </a:ext>
            </a:extLst>
          </p:cNvPr>
          <p:cNvSpPr txBox="1"/>
          <p:nvPr/>
        </p:nvSpPr>
        <p:spPr>
          <a:xfrm>
            <a:off x="1524000" y="1030941"/>
            <a:ext cx="53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Igual se puede meter todo en esta diapo</a:t>
            </a:r>
          </a:p>
        </p:txBody>
      </p:sp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24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xmlns="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596033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xmlns="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xmlns="" id="{9008DA4A-1FBE-4461-9CAF-30A471522324}"/>
              </a:ext>
            </a:extLst>
          </p:cNvPr>
          <p:cNvSpPr txBox="1"/>
          <p:nvPr/>
        </p:nvSpPr>
        <p:spPr>
          <a:xfrm>
            <a:off x="717175" y="30960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6" name="Diagrama 2">
            <a:extLst>
              <a:ext uri="{FF2B5EF4-FFF2-40B4-BE49-F238E27FC236}">
                <a16:creationId xmlns:a16="http://schemas.microsoft.com/office/drawing/2014/main" xmlns="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603190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619777" y="2937186"/>
            <a:ext cx="5904446" cy="716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</a:rPr>
              <a:t>Muchas gracias por vuestra atención</a:t>
            </a:r>
            <a:endParaRPr sz="2800" dirty="0">
              <a:solidFill>
                <a:schemeClr val="tx1"/>
              </a:solidFill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50" y="566978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xmlns="" id="{5AD2632B-30DA-40CE-9C9C-3826BD3C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554" y="213246"/>
            <a:ext cx="2664892" cy="2664892"/>
          </a:xfrm>
          <a:prstGeom prst="rect">
            <a:avLst/>
          </a:prstGeom>
        </p:spPr>
      </p:pic>
      <p:sp>
        <p:nvSpPr>
          <p:cNvPr id="21" name="Google Shape;85;p13">
            <a:extLst>
              <a:ext uri="{FF2B5EF4-FFF2-40B4-BE49-F238E27FC236}">
                <a16:creationId xmlns:a16="http://schemas.microsoft.com/office/drawing/2014/main" xmlns="" id="{9951FC2E-B18F-44A0-AF54-765653F167B4}"/>
              </a:ext>
            </a:extLst>
          </p:cNvPr>
          <p:cNvSpPr/>
          <p:nvPr/>
        </p:nvSpPr>
        <p:spPr>
          <a:xfrm>
            <a:off x="-3694" y="4182018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4;p13">
            <a:extLst>
              <a:ext uri="{FF2B5EF4-FFF2-40B4-BE49-F238E27FC236}">
                <a16:creationId xmlns:a16="http://schemas.microsoft.com/office/drawing/2014/main" xmlns="" id="{2C810E6E-2008-4E05-BC4C-C00F6BAFC117}"/>
              </a:ext>
            </a:extLst>
          </p:cNvPr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about this project at </a:t>
            </a:r>
            <a:r>
              <a:rPr lang="es-ES" sz="1100" b="1" i="1" u="sng" dirty="0">
                <a:latin typeface="Lora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https://github.com/NILGroup/TFG-1920-DiscapacidadVisual</a:t>
            </a:r>
            <a:endParaRPr lang="en" sz="1100" b="1" i="1" dirty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Template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from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SlidesCarnival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s-ES" sz="1100" b="1" i="1" u="sng" dirty="0">
                <a:latin typeface="Lora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https://www.slidescarnival.com/viola-free-presentation-template/414</a:t>
            </a:r>
            <a:r>
              <a:rPr lang="en" sz="1100" b="1" i="1" u="sng" dirty="0">
                <a:latin typeface="Lora"/>
                <a:sym typeface="Lora"/>
              </a:rPr>
              <a:t> </a:t>
            </a:r>
          </a:p>
          <a:p>
            <a:pPr lvl="0">
              <a:spcBef>
                <a:spcPts val="1000"/>
              </a:spcBef>
            </a:pP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6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401202" y="37074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59902" y="244141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1.1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" name="CuadroTexto 11">
            <a:extLst>
              <a:ext uri="{FF2B5EF4-FFF2-40B4-BE49-F238E27FC236}">
                <a16:creationId xmlns:a16="http://schemas.microsoft.com/office/drawing/2014/main" xmlns="" id="{20840E76-3DE8-432F-A63B-48B5CBAD5272}"/>
              </a:ext>
            </a:extLst>
          </p:cNvPr>
          <p:cNvSpPr txBox="1"/>
          <p:nvPr/>
        </p:nvSpPr>
        <p:spPr>
          <a:xfrm>
            <a:off x="1243808" y="3468459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Evaluación con 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usuarios finales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pic>
        <p:nvPicPr>
          <p:cNvPr id="102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48" y="1446561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017" y="1942885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11" y="2430102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414" y="3002619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lara\AppData\Local\Microsoft\Windows\INetCache\IE\6I0HJMUH\Arnoud999-Right-or-wrong-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767" y="3517818"/>
            <a:ext cx="239835" cy="2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43808" y="1938146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UCM.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43808" y="1428042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1" name="CuadroTexto 11">
            <a:extLst>
              <a:ext uri="{FF2B5EF4-FFF2-40B4-BE49-F238E27FC236}">
                <a16:creationId xmlns:a16="http://schemas.microsoft.com/office/drawing/2014/main" xmlns="" id="{20840E76-3DE8-432F-A63B-48B5CBAD5272}"/>
              </a:ext>
            </a:extLst>
          </p:cNvPr>
          <p:cNvSpPr txBox="1"/>
          <p:nvPr/>
        </p:nvSpPr>
        <p:spPr>
          <a:xfrm>
            <a:off x="1243808" y="2958354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Diseñar una interfaz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centrada en el usuario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8" name="CuadroTexto 11">
            <a:extLst>
              <a:ext uri="{FF2B5EF4-FFF2-40B4-BE49-F238E27FC236}">
                <a16:creationId xmlns:a16="http://schemas.microsoft.com/office/drawing/2014/main" xmlns="" id="{20840E76-3DE8-432F-A63B-48B5CBAD5272}"/>
              </a:ext>
            </a:extLst>
          </p:cNvPr>
          <p:cNvSpPr txBox="1"/>
          <p:nvPr/>
        </p:nvSpPr>
        <p:spPr>
          <a:xfrm>
            <a:off x="1243808" y="3465265"/>
            <a:ext cx="64456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Desarrollar la aplicación de forma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genérica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Evaluación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en otro edificio.</a:t>
            </a:r>
          </a:p>
        </p:txBody>
      </p:sp>
      <p:pic>
        <p:nvPicPr>
          <p:cNvPr id="19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53" y="3486978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43808" y="2448250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Generar una ruta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 y adaptada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  <a:endParaRPr lang="es-ES" sz="16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7882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del sistema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148163176"/>
              </p:ext>
            </p:extLst>
          </p:nvPr>
        </p:nvGraphicFramePr>
        <p:xfrm>
          <a:off x="1536875" y="1150048"/>
          <a:ext cx="6102892" cy="329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4 Grupo"/>
          <p:cNvGrpSpPr/>
          <p:nvPr/>
        </p:nvGrpSpPr>
        <p:grpSpPr>
          <a:xfrm>
            <a:off x="3724025" y="1689662"/>
            <a:ext cx="1348983" cy="282717"/>
            <a:chOff x="1889324" y="279453"/>
            <a:chExt cx="973465" cy="282717"/>
          </a:xfrm>
        </p:grpSpPr>
        <p:sp>
          <p:nvSpPr>
            <p:cNvPr id="6" name="5 Flecha derecha"/>
            <p:cNvSpPr/>
            <p:nvPr/>
          </p:nvSpPr>
          <p:spPr>
            <a:xfrm rot="10841096">
              <a:off x="1889324" y="279453"/>
              <a:ext cx="973465" cy="282717"/>
            </a:xfrm>
            <a:prstGeom prst="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echa derecha 4"/>
            <p:cNvSpPr/>
            <p:nvPr/>
          </p:nvSpPr>
          <p:spPr>
            <a:xfrm rot="21641096">
              <a:off x="1974139" y="335996"/>
              <a:ext cx="803835" cy="169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200" kern="1200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220226" y="2049176"/>
            <a:ext cx="2569934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00" dirty="0"/>
              <a:t>Mensaje(ruta, instruc, info-giros, info-</a:t>
            </a:r>
            <a:r>
              <a:rPr lang="es-ES" sz="1000" dirty="0" err="1"/>
              <a:t>adic</a:t>
            </a:r>
            <a:r>
              <a:rPr lang="es-ES" sz="1000" dirty="0"/>
              <a:t>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752424" y="1018260"/>
            <a:ext cx="1670650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Mensaje(origen, destino</a:t>
            </a:r>
            <a:r>
              <a:rPr lang="es-ES" sz="1000" dirty="0"/>
              <a:t>)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889944" y="2633266"/>
            <a:ext cx="543739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  <a:p>
            <a:pPr lvl="0"/>
            <a:r>
              <a:rPr lang="es-ES" sz="1050" dirty="0"/>
              <a:t>JSON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706127" y="2714057"/>
            <a:ext cx="461986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</p:txBody>
      </p:sp>
      <p:sp>
        <p:nvSpPr>
          <p:cNvPr id="13" name="Google Shape;112;p15"/>
          <p:cNvSpPr txBox="1"/>
          <p:nvPr/>
        </p:nvSpPr>
        <p:spPr>
          <a:xfrm>
            <a:off x="853420" y="363591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1660895" y="1289230"/>
            <a:ext cx="339432" cy="606568"/>
            <a:chOff x="537304" y="3717367"/>
            <a:chExt cx="472820" cy="830317"/>
          </a:xfrm>
        </p:grpSpPr>
        <p:pic>
          <p:nvPicPr>
            <p:cNvPr id="1028" name="Picture 4" descr="C:\Users\clara\AppData\Local\Microsoft\Windows\INetCache\IE\6I0HJMUH\smartphone-1132675_960_720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04" y="3717367"/>
              <a:ext cx="472820" cy="830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clara\AppData\Local\Microsoft\Windows\INetCache\IE\81XG3HNN\872px-Android_robot_2014.svg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40" y="3977463"/>
              <a:ext cx="264347" cy="310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C:\Users\clara\AppData\Local\Microsoft\Windows\INetCache\IE\CAHUK1RA\Server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421" y="1332589"/>
            <a:ext cx="384603" cy="57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04" y="1816590"/>
            <a:ext cx="818033" cy="400944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3215130" y="3071660"/>
            <a:ext cx="3201897" cy="1471787"/>
            <a:chOff x="3146868" y="3405163"/>
            <a:chExt cx="3201897" cy="1471787"/>
          </a:xfrm>
        </p:grpSpPr>
        <p:sp>
          <p:nvSpPr>
            <p:cNvPr id="17" name="16 Nube"/>
            <p:cNvSpPr/>
            <p:nvPr/>
          </p:nvSpPr>
          <p:spPr>
            <a:xfrm rot="462282">
              <a:off x="3146868" y="3405163"/>
              <a:ext cx="2444635" cy="147178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1" name="Picture 7" descr="C:\Users\clara\AppData\Local\Microsoft\Windows\INetCache\IE\CAHUK1RA\Document_icon_(the_Noun_Project_27904).svg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000" y="3621221"/>
              <a:ext cx="708639" cy="708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17 CuadroTexto"/>
            <p:cNvSpPr txBox="1"/>
            <p:nvPr/>
          </p:nvSpPr>
          <p:spPr>
            <a:xfrm>
              <a:off x="3443498" y="4257242"/>
              <a:ext cx="2905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chemeClr val="bg1"/>
                  </a:solidFill>
                </a:rPr>
                <a:t>Archivos externos</a:t>
              </a:r>
            </a:p>
          </p:txBody>
        </p:sp>
        <p:pic>
          <p:nvPicPr>
            <p:cNvPr id="29" name="Picture 7" descr="C:\Users\clara\AppData\Local\Microsoft\Windows\INetCache\IE\CAHUK1RA\Document_icon_(the_Noun_Project_27904).svg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934" y="3621220"/>
              <a:ext cx="708639" cy="708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09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en 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sp>
        <p:nvSpPr>
          <p:cNvPr id="4" name="Google Shape;112;p15"/>
          <p:cNvSpPr txBox="1"/>
          <p:nvPr/>
        </p:nvSpPr>
        <p:spPr>
          <a:xfrm>
            <a:off x="853420" y="373982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87" y="1184168"/>
            <a:ext cx="2554798" cy="280840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36" y="1204554"/>
            <a:ext cx="2670463" cy="2808403"/>
          </a:xfrm>
          <a:prstGeom prst="rect">
            <a:avLst/>
          </a:prstGeom>
        </p:spPr>
      </p:pic>
      <p:sp>
        <p:nvSpPr>
          <p:cNvPr id="9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0" y="4179382"/>
            <a:ext cx="446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de la 1ª planta del TFG </a:t>
            </a:r>
            <a:r>
              <a:rPr lang="es-ES" i="1" dirty="0">
                <a:solidFill>
                  <a:schemeClr val="dk1"/>
                </a:solidFill>
                <a:latin typeface="Quattrocento Sans"/>
                <a:sym typeface="Quattrocento Sans"/>
              </a:rPr>
              <a:t>Generador interactivo de instrucciones de guía sobre plataformas móviles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0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4625788" y="4179382"/>
            <a:ext cx="41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Primera versión de nuestro mapeo de la 1ª planta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adaptación a los beacons.</a:t>
            </a:r>
          </a:p>
        </p:txBody>
      </p:sp>
    </p:spTree>
    <p:extLst>
      <p:ext uri="{BB962C8B-B14F-4D97-AF65-F5344CB8AC3E}">
        <p14:creationId xmlns:p14="http://schemas.microsoft.com/office/powerpoint/2010/main" val="2636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final del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3" y="1264829"/>
            <a:ext cx="3561392" cy="30155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73559" y="4475003"/>
            <a:ext cx="318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final de la 1ª planta.</a:t>
            </a:r>
          </a:p>
        </p:txBody>
      </p:sp>
      <p:sp>
        <p:nvSpPr>
          <p:cNvPr id="7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4822746" y="4367281"/>
            <a:ext cx="38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Ejemplo de la información incluida en uno de los archivos XML relativa al cuadrante 19.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86" y="1264829"/>
            <a:ext cx="3739757" cy="2870925"/>
          </a:xfrm>
          <a:prstGeom prst="rect">
            <a:avLst/>
          </a:prstGeom>
        </p:spPr>
      </p:pic>
      <p:sp>
        <p:nvSpPr>
          <p:cNvPr id="8" name="Google Shape;112;p15">
            <a:extLst>
              <a:ext uri="{FF2B5EF4-FFF2-40B4-BE49-F238E27FC236}">
                <a16:creationId xmlns:a16="http://schemas.microsoft.com/office/drawing/2014/main" xmlns="" id="{06A01938-A855-492F-AC33-4AC9D0D96A9E}"/>
              </a:ext>
            </a:extLst>
          </p:cNvPr>
          <p:cNvSpPr txBox="1"/>
          <p:nvPr/>
        </p:nvSpPr>
        <p:spPr>
          <a:xfrm>
            <a:off x="717176" y="30960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773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381250" y="31440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1381250" y="803109"/>
            <a:ext cx="6803526" cy="752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/>
              <a:t>Se encarga de generar la información completa de la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sz="1800" dirty="0"/>
              <a:t> desde el origen al destino.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xmlns="" id="{33E693B4-1F63-40D9-BBBC-98ACFCF27D34}"/>
              </a:ext>
            </a:extLst>
          </p:cNvPr>
          <p:cNvGraphicFramePr/>
          <p:nvPr/>
        </p:nvGraphicFramePr>
        <p:xfrm>
          <a:off x="1689715" y="1555377"/>
          <a:ext cx="6192770" cy="101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Google Shape;112;p15">
            <a:extLst>
              <a:ext uri="{FF2B5EF4-FFF2-40B4-BE49-F238E27FC236}">
                <a16:creationId xmlns:a16="http://schemas.microsoft.com/office/drawing/2014/main" xmlns="" id="{4732C92D-2871-4E13-A6C8-4DCD5DC2259E}"/>
              </a:ext>
            </a:extLst>
          </p:cNvPr>
          <p:cNvSpPr txBox="1"/>
          <p:nvPr/>
        </p:nvSpPr>
        <p:spPr>
          <a:xfrm>
            <a:off x="708211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007768A-98EF-49CF-BBCD-FF7BCFF3BA37}"/>
              </a:ext>
            </a:extLst>
          </p:cNvPr>
          <p:cNvSpPr txBox="1"/>
          <p:nvPr/>
        </p:nvSpPr>
        <p:spPr>
          <a:xfrm>
            <a:off x="708211" y="2626193"/>
            <a:ext cx="7897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beacon14 beacon15 beacon16 beacon12 beacon11 beacon37 beacon21 beacon20 FINAL|</a:t>
            </a:r>
          </a:p>
          <a:p>
            <a:r>
              <a:rPr lang="es-ES" sz="1200" dirty="0"/>
              <a:t>Continúa recto </a:t>
            </a:r>
            <a:r>
              <a:rPr lang="es-ES" sz="1200" u="sng" dirty="0"/>
              <a:t>10.0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izquierda.@Continúa</a:t>
            </a:r>
            <a:r>
              <a:rPr lang="es-ES" sz="1200" dirty="0"/>
              <a:t> recto </a:t>
            </a:r>
            <a:r>
              <a:rPr lang="es-ES" sz="1200" u="sng" dirty="0"/>
              <a:t>5.0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izquierda.@Gira</a:t>
            </a:r>
            <a:r>
              <a:rPr lang="es-ES" sz="1200" dirty="0"/>
              <a:t> a la </a:t>
            </a:r>
            <a:r>
              <a:rPr lang="es-ES" sz="1200" dirty="0" err="1"/>
              <a:t>izquierda.Luego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</a:t>
            </a:r>
            <a:r>
              <a:rPr lang="es-ES" sz="1200" u="sng" dirty="0" err="1"/>
              <a:t>El</a:t>
            </a:r>
            <a:r>
              <a:rPr lang="es-ES" sz="1200" u="sng" dirty="0"/>
              <a:t> ascensor está a la derecha</a:t>
            </a:r>
            <a:r>
              <a:rPr lang="es-ES" sz="1200" dirty="0"/>
              <a:t>. Sube a la planta 1.@</a:t>
            </a:r>
            <a:r>
              <a:rPr lang="es-ES" sz="1200" u="sng" dirty="0"/>
              <a:t>Gira a la derecha</a:t>
            </a:r>
            <a:r>
              <a:rPr lang="es-ES" sz="1200" dirty="0"/>
              <a:t> y avanza 5.0 metros. Espera la siguiente </a:t>
            </a:r>
            <a:r>
              <a:rPr lang="es-ES" sz="1200" dirty="0" err="1"/>
              <a:t>indicación.@Gira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metros.@Tu</a:t>
            </a:r>
            <a:r>
              <a:rPr lang="es-ES" sz="1200" dirty="0"/>
              <a:t> </a:t>
            </a:r>
            <a:r>
              <a:rPr lang="es-ES" sz="1200" u="sng" dirty="0"/>
              <a:t>destino está a la izquierda</a:t>
            </a:r>
            <a:r>
              <a:rPr lang="es-ES" sz="1200" dirty="0"/>
              <a:t>|</a:t>
            </a:r>
          </a:p>
          <a:p>
            <a:r>
              <a:rPr lang="es-ES" sz="1200" dirty="0" err="1"/>
              <a:t>no@no@iz@der@no@der@der@no</a:t>
            </a:r>
            <a:r>
              <a:rPr lang="es-ES" sz="1200" dirty="0"/>
              <a:t>|</a:t>
            </a:r>
          </a:p>
          <a:p>
            <a:r>
              <a:rPr lang="es-ES" sz="1200" dirty="0"/>
              <a:t>Información adicional: Muy cerca de ti se encuentra </a:t>
            </a:r>
            <a:r>
              <a:rPr lang="es-ES" sz="1200" u="sng" dirty="0" err="1"/>
              <a:t>secretaria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 </a:t>
            </a:r>
            <a:r>
              <a:rPr lang="es-ES" sz="1200" dirty="0" err="1"/>
              <a:t>conserjeria</a:t>
            </a:r>
            <a:r>
              <a:rPr lang="es-ES" sz="1200" dirty="0"/>
              <a:t>.@Información adicional: En la mitad del pasillo hay </a:t>
            </a:r>
            <a:r>
              <a:rPr lang="es-ES" sz="1200" u="sng" dirty="0"/>
              <a:t>dos escalones</a:t>
            </a:r>
            <a:r>
              <a:rPr lang="es-ES" sz="1200" dirty="0"/>
              <a:t> </a:t>
            </a:r>
            <a:r>
              <a:rPr lang="es-ES" sz="1200" dirty="0" err="1"/>
              <a:t>estrechos.@Información</a:t>
            </a:r>
            <a:r>
              <a:rPr lang="es-ES" sz="1200" dirty="0"/>
              <a:t> adicional: Muy cerca de ti se encuentran los </a:t>
            </a:r>
            <a:r>
              <a:rPr lang="es-ES" sz="1200" u="sng" dirty="0"/>
              <a:t>ascensores y las </a:t>
            </a:r>
            <a:r>
              <a:rPr lang="es-ES" sz="1200" u="sng" dirty="0" err="1"/>
              <a:t>escaleras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encuentran los ascensores y las </a:t>
            </a:r>
            <a:r>
              <a:rPr lang="es-ES" sz="1200" dirty="0" err="1"/>
              <a:t>escaleras.@Información</a:t>
            </a:r>
            <a:r>
              <a:rPr lang="es-ES" sz="1200" dirty="0"/>
              <a:t> adicional: </a:t>
            </a:r>
            <a:r>
              <a:rPr lang="es-ES" sz="1200" dirty="0" err="1"/>
              <a:t>no@Información</a:t>
            </a:r>
            <a:r>
              <a:rPr lang="es-ES" sz="1200" dirty="0"/>
              <a:t> adicional: Muy cerca de ti se encuentra la puerta del aula 7 y aseos </a:t>
            </a:r>
            <a:r>
              <a:rPr lang="es-ES" sz="1200" dirty="0" err="1"/>
              <a:t>femeninos@no</a:t>
            </a:r>
            <a:endParaRPr lang="es-ES" sz="1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1DD38BA3-103B-4444-8387-62E56DE381C8}"/>
              </a:ext>
            </a:extLst>
          </p:cNvPr>
          <p:cNvSpPr/>
          <p:nvPr/>
        </p:nvSpPr>
        <p:spPr>
          <a:xfrm>
            <a:off x="708211" y="2653553"/>
            <a:ext cx="6192770" cy="2241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B96E9EFB-9646-4189-BF6D-D2930F099054}"/>
              </a:ext>
            </a:extLst>
          </p:cNvPr>
          <p:cNvSpPr/>
          <p:nvPr/>
        </p:nvSpPr>
        <p:spPr>
          <a:xfrm>
            <a:off x="708211" y="2877671"/>
            <a:ext cx="7575177" cy="7261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10E7F003-6436-4E73-98B4-C207256D5C8F}"/>
              </a:ext>
            </a:extLst>
          </p:cNvPr>
          <p:cNvSpPr/>
          <p:nvPr/>
        </p:nvSpPr>
        <p:spPr>
          <a:xfrm>
            <a:off x="708211" y="3603812"/>
            <a:ext cx="2698377" cy="17343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805EA854-1D24-4416-AA2D-7F53A0511751}"/>
              </a:ext>
            </a:extLst>
          </p:cNvPr>
          <p:cNvSpPr/>
          <p:nvPr/>
        </p:nvSpPr>
        <p:spPr>
          <a:xfrm>
            <a:off x="708211" y="3777246"/>
            <a:ext cx="7835016" cy="9726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6" grpId="0"/>
      <p:bldP spid="8" grpId="0" animBg="1"/>
      <p:bldP spid="9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95E60C3B-FF23-426C-90DC-60791A37057A}"/>
              </a:ext>
            </a:extLst>
          </p:cNvPr>
          <p:cNvGrpSpPr/>
          <p:nvPr/>
        </p:nvGrpSpPr>
        <p:grpSpPr>
          <a:xfrm>
            <a:off x="1174901" y="965407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xmlns="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xmlns="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xmlns="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xmlns="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D818BFED-2153-4FA8-8059-75A5A38D8D76}"/>
              </a:ext>
            </a:extLst>
          </p:cNvPr>
          <p:cNvGrpSpPr/>
          <p:nvPr/>
        </p:nvGrpSpPr>
        <p:grpSpPr>
          <a:xfrm>
            <a:off x="5197229" y="838313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xmlns="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xmlns="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xmlns="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xmlns="" id="{DCAAB932-0E5B-4579-A70F-D346E6CB873F}"/>
              </a:ext>
            </a:extLst>
          </p:cNvPr>
          <p:cNvSpPr txBox="1"/>
          <p:nvPr/>
        </p:nvSpPr>
        <p:spPr>
          <a:xfrm>
            <a:off x="1171919" y="4068577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:a16="http://schemas.microsoft.com/office/drawing/2014/main" xmlns="" id="{186EC496-CAE5-420D-9365-6EE262114F8E}"/>
              </a:ext>
            </a:extLst>
          </p:cNvPr>
          <p:cNvSpPr txBox="1"/>
          <p:nvPr/>
        </p:nvSpPr>
        <p:spPr>
          <a:xfrm>
            <a:off x="717176" y="304102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2B582307-1B76-43A3-AFE0-8D921C5C4B2E}"/>
              </a:ext>
            </a:extLst>
          </p:cNvPr>
          <p:cNvSpPr txBox="1"/>
          <p:nvPr/>
        </p:nvSpPr>
        <p:spPr>
          <a:xfrm>
            <a:off x="1870498" y="3705421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Planta baja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3FA6C5EF-636C-4DF5-A3BD-890309DC99AC}"/>
              </a:ext>
            </a:extLst>
          </p:cNvPr>
          <p:cNvSpPr txBox="1"/>
          <p:nvPr/>
        </p:nvSpPr>
        <p:spPr>
          <a:xfrm>
            <a:off x="66482" y="1410826"/>
            <a:ext cx="1081912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2CF54A0D-6C6F-43AF-8113-B904B1FFA646}"/>
              </a:ext>
            </a:extLst>
          </p:cNvPr>
          <p:cNvSpPr txBox="1"/>
          <p:nvPr/>
        </p:nvSpPr>
        <p:spPr>
          <a:xfrm>
            <a:off x="4136346" y="1718838"/>
            <a:ext cx="1087910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033143FD-9A7F-40DC-8487-523192308594}"/>
              </a:ext>
            </a:extLst>
          </p:cNvPr>
          <p:cNvSpPr txBox="1"/>
          <p:nvPr/>
        </p:nvSpPr>
        <p:spPr>
          <a:xfrm>
            <a:off x="6212383" y="585813"/>
            <a:ext cx="707796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Aula 7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55D7A72C-44DA-49E4-AA0D-05F3D3131776}"/>
              </a:ext>
            </a:extLst>
          </p:cNvPr>
          <p:cNvSpPr txBox="1"/>
          <p:nvPr/>
        </p:nvSpPr>
        <p:spPr>
          <a:xfrm>
            <a:off x="4099172" y="3147889"/>
            <a:ext cx="968187" cy="5232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Puerta principal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E8E09D92-C15D-4CD2-8330-3945191D9225}"/>
              </a:ext>
            </a:extLst>
          </p:cNvPr>
          <p:cNvSpPr txBox="1"/>
          <p:nvPr/>
        </p:nvSpPr>
        <p:spPr>
          <a:xfrm>
            <a:off x="5822783" y="3699330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Primera planta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xmlns="" id="{9D88EECC-7E78-45EB-B41C-DF0DC1F89A93}"/>
              </a:ext>
            </a:extLst>
          </p:cNvPr>
          <p:cNvCxnSpPr>
            <a:cxnSpLocks/>
          </p:cNvCxnSpPr>
          <p:nvPr/>
        </p:nvCxnSpPr>
        <p:spPr>
          <a:xfrm flipH="1" flipV="1">
            <a:off x="3320450" y="3162504"/>
            <a:ext cx="778723" cy="1275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xmlns="" id="{633981AA-C7F5-427A-AA83-6A8B0FEAEBD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148394" y="1338085"/>
            <a:ext cx="644961" cy="2266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xmlns="" id="{12B0FEA7-1D81-4356-AEE2-5BDFBAA4DA19}"/>
              </a:ext>
            </a:extLst>
          </p:cNvPr>
          <p:cNvCxnSpPr>
            <a:cxnSpLocks/>
          </p:cNvCxnSpPr>
          <p:nvPr/>
        </p:nvCxnSpPr>
        <p:spPr>
          <a:xfrm>
            <a:off x="5181451" y="1903742"/>
            <a:ext cx="96708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xmlns="" id="{9A629AF6-7C3D-48CB-843E-76CE45A5A7F9}"/>
              </a:ext>
            </a:extLst>
          </p:cNvPr>
          <p:cNvCxnSpPr>
            <a:cxnSpLocks/>
          </p:cNvCxnSpPr>
          <p:nvPr/>
        </p:nvCxnSpPr>
        <p:spPr>
          <a:xfrm>
            <a:off x="6310602" y="838313"/>
            <a:ext cx="0" cy="2012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ECFF9C62-6E06-4B19-84D3-DCD66C577B90}"/>
              </a:ext>
            </a:extLst>
          </p:cNvPr>
          <p:cNvGrpSpPr/>
          <p:nvPr/>
        </p:nvGrpSpPr>
        <p:grpSpPr>
          <a:xfrm>
            <a:off x="496720" y="694695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xmlns="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xmlns="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xmlns="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xmlns="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94DC42A7-D2F8-4C17-A508-AB0EC21BEE0E}"/>
              </a:ext>
            </a:extLst>
          </p:cNvPr>
          <p:cNvGrpSpPr/>
          <p:nvPr/>
        </p:nvGrpSpPr>
        <p:grpSpPr>
          <a:xfrm>
            <a:off x="3412749" y="578775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xmlns="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xmlns="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xmlns="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F182BC27-4E7B-4E9F-A67B-FF616FB561A3}"/>
              </a:ext>
            </a:extLst>
          </p:cNvPr>
          <p:cNvSpPr/>
          <p:nvPr/>
        </p:nvSpPr>
        <p:spPr>
          <a:xfrm>
            <a:off x="6211212" y="650194"/>
            <a:ext cx="26063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  <p:sp>
        <p:nvSpPr>
          <p:cNvPr id="13" name="Google Shape;323;p30">
            <a:extLst>
              <a:ext uri="{FF2B5EF4-FFF2-40B4-BE49-F238E27FC236}">
                <a16:creationId xmlns:a16="http://schemas.microsoft.com/office/drawing/2014/main" xmlns="" id="{3BC63B04-FEF3-401C-B554-DA5FFA3A5B1B}"/>
              </a:ext>
            </a:extLst>
          </p:cNvPr>
          <p:cNvSpPr txBox="1">
            <a:spLocks/>
          </p:cNvSpPr>
          <p:nvPr/>
        </p:nvSpPr>
        <p:spPr>
          <a:xfrm>
            <a:off x="648714" y="3350912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  <p:sp>
        <p:nvSpPr>
          <p:cNvPr id="14" name="Google Shape;323;p30">
            <a:extLst>
              <a:ext uri="{FF2B5EF4-FFF2-40B4-BE49-F238E27FC236}">
                <a16:creationId xmlns:a16="http://schemas.microsoft.com/office/drawing/2014/main" xmlns="" id="{3E71A46A-54E7-4476-A8EC-E9D49626AC5E}"/>
              </a:ext>
            </a:extLst>
          </p:cNvPr>
          <p:cNvSpPr txBox="1">
            <a:spLocks/>
          </p:cNvSpPr>
          <p:nvPr/>
        </p:nvSpPr>
        <p:spPr>
          <a:xfrm>
            <a:off x="6211212" y="2055406"/>
            <a:ext cx="2339960" cy="1053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xmlns="" id="{2C804EC6-3949-4673-A9B9-765FB1E3BB19}"/>
              </a:ext>
            </a:extLst>
          </p:cNvPr>
          <p:cNvSpPr/>
          <p:nvPr/>
        </p:nvSpPr>
        <p:spPr>
          <a:xfrm>
            <a:off x="62112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xmlns="" id="{4B53D6D6-110F-4051-8C8A-209C9ABEA04D}"/>
              </a:ext>
            </a:extLst>
          </p:cNvPr>
          <p:cNvSpPr/>
          <p:nvPr/>
        </p:nvSpPr>
        <p:spPr>
          <a:xfrm>
            <a:off x="1990728" y="248475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7EF4C29E-421E-429B-9CD2-EB14C1F0819A}"/>
              </a:ext>
            </a:extLst>
          </p:cNvPr>
          <p:cNvSpPr/>
          <p:nvPr/>
        </p:nvSpPr>
        <p:spPr>
          <a:xfrm>
            <a:off x="71090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xmlns="" id="{B6588CF5-0930-45D3-99D2-E22D8D4024C2}"/>
              </a:ext>
            </a:extLst>
          </p:cNvPr>
          <p:cNvSpPr/>
          <p:nvPr/>
        </p:nvSpPr>
        <p:spPr>
          <a:xfrm>
            <a:off x="1990728" y="2092678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xmlns="" id="{D34FDBE5-1D86-4C0D-8E2D-134D13DA5548}"/>
              </a:ext>
            </a:extLst>
          </p:cNvPr>
          <p:cNvSpPr/>
          <p:nvPr/>
        </p:nvSpPr>
        <p:spPr>
          <a:xfrm>
            <a:off x="6240998" y="150513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xmlns="" id="{EEAF8E42-F797-4606-9A0E-73990ED570CB}"/>
              </a:ext>
            </a:extLst>
          </p:cNvPr>
          <p:cNvSpPr/>
          <p:nvPr/>
        </p:nvSpPr>
        <p:spPr>
          <a:xfrm>
            <a:off x="3532632" y="904359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xmlns="" id="{549E74F6-ADA0-49A4-9BEE-44026C8820FB}"/>
              </a:ext>
            </a:extLst>
          </p:cNvPr>
          <p:cNvSpPr/>
          <p:nvPr/>
        </p:nvSpPr>
        <p:spPr>
          <a:xfrm>
            <a:off x="7065494" y="1517774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9599B3CA-88E3-41C7-A84B-EB0AC84BA40B}"/>
              </a:ext>
            </a:extLst>
          </p:cNvPr>
          <p:cNvSpPr/>
          <p:nvPr/>
        </p:nvSpPr>
        <p:spPr>
          <a:xfrm>
            <a:off x="4364171" y="915650"/>
            <a:ext cx="547001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1126791B-D06D-40DF-8FC6-BA7FFE15C395}"/>
              </a:ext>
            </a:extLst>
          </p:cNvPr>
          <p:cNvSpPr/>
          <p:nvPr/>
        </p:nvSpPr>
        <p:spPr>
          <a:xfrm>
            <a:off x="6255472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xmlns="" id="{5B609ADE-56B2-4E9C-8A53-053DC6FA52D8}"/>
              </a:ext>
            </a:extLst>
          </p:cNvPr>
          <p:cNvSpPr/>
          <p:nvPr/>
        </p:nvSpPr>
        <p:spPr>
          <a:xfrm>
            <a:off x="6642182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xmlns="" id="{1AA16F2B-758F-4E21-8F8F-4F90D93ED3FB}"/>
              </a:ext>
            </a:extLst>
          </p:cNvPr>
          <p:cNvSpPr/>
          <p:nvPr/>
        </p:nvSpPr>
        <p:spPr>
          <a:xfrm>
            <a:off x="6986478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2B2051D7-4C5F-4454-B50C-D64F52BE6006}"/>
              </a:ext>
            </a:extLst>
          </p:cNvPr>
          <p:cNvSpPr/>
          <p:nvPr/>
        </p:nvSpPr>
        <p:spPr>
          <a:xfrm>
            <a:off x="7370880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xmlns="" id="{7BA44DC1-7914-4FE1-9886-F7E4776353CE}"/>
              </a:ext>
            </a:extLst>
          </p:cNvPr>
          <p:cNvSpPr/>
          <p:nvPr/>
        </p:nvSpPr>
        <p:spPr>
          <a:xfrm>
            <a:off x="2363188" y="2484757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: hacia arriba 32">
            <a:extLst>
              <a:ext uri="{FF2B5EF4-FFF2-40B4-BE49-F238E27FC236}">
                <a16:creationId xmlns:a16="http://schemas.microsoft.com/office/drawing/2014/main" xmlns="" id="{7F5244B9-15F4-4842-A288-6E6FD305F329}"/>
              </a:ext>
            </a:extLst>
          </p:cNvPr>
          <p:cNvSpPr/>
          <p:nvPr/>
        </p:nvSpPr>
        <p:spPr>
          <a:xfrm>
            <a:off x="2363188" y="2106472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doblada hacia arriba 33">
            <a:extLst>
              <a:ext uri="{FF2B5EF4-FFF2-40B4-BE49-F238E27FC236}">
                <a16:creationId xmlns:a16="http://schemas.microsoft.com/office/drawing/2014/main" xmlns="" id="{BC1E695A-7C59-4A32-8A7C-A481EBDAB7A8}"/>
              </a:ext>
            </a:extLst>
          </p:cNvPr>
          <p:cNvSpPr/>
          <p:nvPr/>
        </p:nvSpPr>
        <p:spPr>
          <a:xfrm rot="16200000">
            <a:off x="2201664" y="1779853"/>
            <a:ext cx="262078" cy="278809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: doblada hacia arriba 34">
            <a:extLst>
              <a:ext uri="{FF2B5EF4-FFF2-40B4-BE49-F238E27FC236}">
                <a16:creationId xmlns:a16="http://schemas.microsoft.com/office/drawing/2014/main" xmlns="" id="{BFF5D73A-1B29-4EB0-BF8B-A63BEB80DB26}"/>
              </a:ext>
            </a:extLst>
          </p:cNvPr>
          <p:cNvSpPr/>
          <p:nvPr/>
        </p:nvSpPr>
        <p:spPr>
          <a:xfrm rot="10800000" flipV="1">
            <a:off x="973046" y="1606207"/>
            <a:ext cx="278805" cy="28967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doblada hacia arriba 35">
            <a:extLst>
              <a:ext uri="{FF2B5EF4-FFF2-40B4-BE49-F238E27FC236}">
                <a16:creationId xmlns:a16="http://schemas.microsoft.com/office/drawing/2014/main" xmlns="" id="{77FDF8A2-43A7-4A71-B98E-E9BD4BD58C59}"/>
              </a:ext>
            </a:extLst>
          </p:cNvPr>
          <p:cNvSpPr/>
          <p:nvPr/>
        </p:nvSpPr>
        <p:spPr>
          <a:xfrm rot="16200000">
            <a:off x="1843703" y="2143662"/>
            <a:ext cx="980647" cy="281454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doblada hacia arriba 36">
            <a:extLst>
              <a:ext uri="{FF2B5EF4-FFF2-40B4-BE49-F238E27FC236}">
                <a16:creationId xmlns:a16="http://schemas.microsoft.com/office/drawing/2014/main" xmlns="" id="{37AF40E8-688D-4FE6-B510-355D80078D57}"/>
              </a:ext>
            </a:extLst>
          </p:cNvPr>
          <p:cNvSpPr/>
          <p:nvPr/>
        </p:nvSpPr>
        <p:spPr>
          <a:xfrm rot="16200000">
            <a:off x="2088118" y="1914557"/>
            <a:ext cx="509617" cy="26738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xmlns="" id="{7BB25BFF-A70E-4D1F-BFD1-F66246DAEA62}"/>
              </a:ext>
            </a:extLst>
          </p:cNvPr>
          <p:cNvSpPr/>
          <p:nvPr/>
        </p:nvSpPr>
        <p:spPr>
          <a:xfrm>
            <a:off x="679393" y="3631027"/>
            <a:ext cx="4287054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xmlns="" id="{98FF9945-2E0C-4C56-918A-14E3B4C2092B}"/>
              </a:ext>
            </a:extLst>
          </p:cNvPr>
          <p:cNvSpPr/>
          <p:nvPr/>
        </p:nvSpPr>
        <p:spPr>
          <a:xfrm>
            <a:off x="5140679" y="3640080"/>
            <a:ext cx="3151551" cy="280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xmlns="" id="{20246CED-04AA-49DE-8FCB-FC8C973D0C46}"/>
              </a:ext>
            </a:extLst>
          </p:cNvPr>
          <p:cNvSpPr/>
          <p:nvPr/>
        </p:nvSpPr>
        <p:spPr>
          <a:xfrm>
            <a:off x="515989" y="3833079"/>
            <a:ext cx="1237655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doblada hacia arriba 40">
            <a:extLst>
              <a:ext uri="{FF2B5EF4-FFF2-40B4-BE49-F238E27FC236}">
                <a16:creationId xmlns:a16="http://schemas.microsoft.com/office/drawing/2014/main" xmlns="" id="{FF6A3509-DA27-4DBE-8ABE-0AF98DBF2D32}"/>
              </a:ext>
            </a:extLst>
          </p:cNvPr>
          <p:cNvSpPr/>
          <p:nvPr/>
        </p:nvSpPr>
        <p:spPr>
          <a:xfrm rot="16200000" flipV="1">
            <a:off x="1015655" y="1195944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xmlns="" id="{DAB84F46-3731-4E1F-BAF0-AEB44696E247}"/>
              </a:ext>
            </a:extLst>
          </p:cNvPr>
          <p:cNvSpPr/>
          <p:nvPr/>
        </p:nvSpPr>
        <p:spPr>
          <a:xfrm>
            <a:off x="2968020" y="4049504"/>
            <a:ext cx="397189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: doblada hacia arriba 42">
            <a:extLst>
              <a:ext uri="{FF2B5EF4-FFF2-40B4-BE49-F238E27FC236}">
                <a16:creationId xmlns:a16="http://schemas.microsoft.com/office/drawing/2014/main" xmlns="" id="{5A9110BD-FE06-43E9-8EE9-5FC239C17204}"/>
              </a:ext>
            </a:extLst>
          </p:cNvPr>
          <p:cNvSpPr/>
          <p:nvPr/>
        </p:nvSpPr>
        <p:spPr>
          <a:xfrm rot="10800000" flipV="1">
            <a:off x="3773576" y="1427751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xmlns="" id="{7D559181-5EB9-4348-A846-71C7A3D3C0E9}"/>
              </a:ext>
            </a:extLst>
          </p:cNvPr>
          <p:cNvSpPr/>
          <p:nvPr/>
        </p:nvSpPr>
        <p:spPr>
          <a:xfrm>
            <a:off x="6986478" y="4047442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xmlns="" id="{B624F9B7-E176-446B-8BD6-69D4378B4B01}"/>
              </a:ext>
            </a:extLst>
          </p:cNvPr>
          <p:cNvSpPr/>
          <p:nvPr/>
        </p:nvSpPr>
        <p:spPr>
          <a:xfrm>
            <a:off x="623014" y="4268480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doblada hacia arriba 45">
            <a:extLst>
              <a:ext uri="{FF2B5EF4-FFF2-40B4-BE49-F238E27FC236}">
                <a16:creationId xmlns:a16="http://schemas.microsoft.com/office/drawing/2014/main" xmlns="" id="{B46BBD4C-986B-4A5B-9945-172F7A84DAD6}"/>
              </a:ext>
            </a:extLst>
          </p:cNvPr>
          <p:cNvSpPr/>
          <p:nvPr/>
        </p:nvSpPr>
        <p:spPr>
          <a:xfrm rot="10800000" flipH="1" flipV="1">
            <a:off x="4469910" y="848850"/>
            <a:ext cx="272948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xmlns="" id="{44A51524-4A9E-4E5E-826D-78A627B5AA5F}"/>
              </a:ext>
            </a:extLst>
          </p:cNvPr>
          <p:cNvSpPr/>
          <p:nvPr/>
        </p:nvSpPr>
        <p:spPr>
          <a:xfrm>
            <a:off x="2209232" y="4495061"/>
            <a:ext cx="2452202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3001</TotalTime>
  <Words>1561</Words>
  <Application>Microsoft Office PowerPoint</Application>
  <PresentationFormat>Presentación en pantalla (16:9)</PresentationFormat>
  <Paragraphs>211</Paragraphs>
  <Slides>26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Lora</vt:lpstr>
      <vt:lpstr>Quattrocento Sans</vt:lpstr>
      <vt:lpstr>Wingdings</vt:lpstr>
      <vt:lpstr>Viola template</vt:lpstr>
      <vt:lpstr>Descripción de espacios interiores para personas ciegas o con visibilidad reducida</vt:lpstr>
      <vt:lpstr>¿Por qué la navegación por interiores accesible?</vt:lpstr>
      <vt:lpstr>Objetivos</vt:lpstr>
      <vt:lpstr>Arquitectura del sistema</vt:lpstr>
      <vt:lpstr>Primeros pasos en el mapeo de la Facultad de Informática</vt:lpstr>
      <vt:lpstr>Evolución final del mapeo de la Facultad de Informática</vt:lpstr>
      <vt:lpstr>Servidor</vt:lpstr>
      <vt:lpstr>Ejemplo de ejecución</vt:lpstr>
      <vt:lpstr>Presentación de PowerPoint</vt:lpstr>
      <vt:lpstr>Presentación de PowerPoint</vt:lpstr>
      <vt:lpstr>Implementación del servidor</vt:lpstr>
      <vt:lpstr>Cliente: «Blind Bit»</vt:lpstr>
      <vt:lpstr>Pantalla “Lista de destinos”</vt:lpstr>
      <vt:lpstr>Pantalla “Ruta”</vt:lpstr>
      <vt:lpstr>Evaluación</vt:lpstr>
      <vt:lpstr>Realización de la evaluación</vt:lpstr>
      <vt:lpstr>Seguimiento de la ruta</vt:lpstr>
      <vt:lpstr>Seguimiento de la ruta</vt:lpstr>
      <vt:lpstr>Usuario perdido</vt:lpstr>
      <vt:lpstr>Resultados de la evaluación</vt:lpstr>
      <vt:lpstr>Conclusiones</vt:lpstr>
      <vt:lpstr>Trabajo futuro</vt:lpstr>
      <vt:lpstr>Individual work</vt:lpstr>
      <vt:lpstr>Belén Serrano Antón</vt:lpstr>
      <vt:lpstr>Clara de Suso Seijas</vt:lpstr>
      <vt:lpstr>Muchas gracias por vuestra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clara susos seijas</cp:lastModifiedBy>
  <cp:revision>107</cp:revision>
  <dcterms:created xsi:type="dcterms:W3CDTF">2020-06-17T18:02:59Z</dcterms:created>
  <dcterms:modified xsi:type="dcterms:W3CDTF">2020-06-29T10:49:33Z</dcterms:modified>
</cp:coreProperties>
</file>