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73" r:id="rId6"/>
    <p:sldId id="259" r:id="rId7"/>
    <p:sldId id="265" r:id="rId8"/>
    <p:sldId id="266" r:id="rId9"/>
    <p:sldId id="271" r:id="rId10"/>
    <p:sldId id="272" r:id="rId11"/>
    <p:sldId id="290" r:id="rId12"/>
    <p:sldId id="274" r:id="rId13"/>
    <p:sldId id="277" r:id="rId14"/>
    <p:sldId id="281" r:id="rId15"/>
    <p:sldId id="287" r:id="rId16"/>
    <p:sldId id="292" r:id="rId17"/>
    <p:sldId id="291" r:id="rId18"/>
    <p:sldId id="282" r:id="rId19"/>
    <p:sldId id="284" r:id="rId20"/>
    <p:sldId id="293" r:id="rId21"/>
    <p:sldId id="295" r:id="rId22"/>
    <p:sldId id="297" r:id="rId23"/>
    <p:sldId id="298" r:id="rId24"/>
    <p:sldId id="299" r:id="rId25"/>
    <p:sldId id="300" r:id="rId26"/>
    <p:sldId id="301" r:id="rId27"/>
    <p:sldId id="302" r:id="rId28"/>
    <p:sldId id="303" r:id="rId29"/>
    <p:sldId id="309" r:id="rId30"/>
    <p:sldId id="310"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r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1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BB66CBE-F4D6-4583-9566-203A087B5BE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BB66CBE-F4D6-4583-9566-203A087B5BE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BB66CBE-F4D6-4583-9566-203A087B5BE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66CBE-F4D6-4583-9566-203A087B5BE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66CBE-F4D6-4583-9566-203A087B5BE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66CBE-F4D6-4583-9566-203A087B5BE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B66CBE-F4D6-4583-9566-203A087B5B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BB66CBE-F4D6-4583-9566-203A087B5BE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BB66CBE-F4D6-4583-9566-203A087B5BE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BB66CBE-F4D6-4583-9566-203A087B5BE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66CBE-F4D6-4583-9566-203A087B5BE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66CBE-F4D6-4583-9566-203A087B5BE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66CBE-F4D6-4583-9566-203A087B5BE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EBCF29-11E4-4CF2-94C8-473F2C9C1E8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66CBE-F4D6-4583-9566-203A087B5BEB}"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BCF29-11E4-4CF2-94C8-473F2C9C1E8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66CBE-F4D6-4583-9566-203A087B5BEB}"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BCF29-11E4-4CF2-94C8-473F2C9C1E8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3028950" y="600075"/>
            <a:ext cx="7217568" cy="584775"/>
          </a:xfrm>
          <a:prstGeom prst="rect">
            <a:avLst/>
          </a:prstGeom>
          <a:noFill/>
        </p:spPr>
        <p:txBody>
          <a:bodyPr wrap="square" rtlCol="0">
            <a:spAutoFit/>
          </a:bodyPr>
          <a:lstStyle/>
          <a:p>
            <a:r>
              <a:rPr lang="en-US" sz="3200" dirty="0">
                <a:solidFill>
                  <a:schemeClr val="bg1">
                    <a:lumMod val="95000"/>
                  </a:schemeClr>
                </a:solidFill>
              </a:rPr>
              <a:t>ML /DATA SCIENCE INTERN ASSIGNMENT </a:t>
            </a:r>
            <a:endParaRPr lang="en-IN" sz="3200" dirty="0">
              <a:solidFill>
                <a:schemeClr val="bg1">
                  <a:lumMod val="95000"/>
                </a:schemeClr>
              </a:solidFill>
            </a:endParaRPr>
          </a:p>
        </p:txBody>
      </p:sp>
      <p:sp>
        <p:nvSpPr>
          <p:cNvPr id="8" name="TextBox 7"/>
          <p:cNvSpPr txBox="1"/>
          <p:nvPr/>
        </p:nvSpPr>
        <p:spPr>
          <a:xfrm>
            <a:off x="5076825" y="4676775"/>
            <a:ext cx="3267075" cy="369332"/>
          </a:xfrm>
          <a:prstGeom prst="rect">
            <a:avLst/>
          </a:prstGeom>
          <a:noFill/>
        </p:spPr>
        <p:txBody>
          <a:bodyPr wrap="square" rtlCol="0">
            <a:spAutoFit/>
          </a:bodyPr>
          <a:lstStyle/>
          <a:p>
            <a:pPr algn="ctr"/>
            <a:r>
              <a:rPr lang="en-US" dirty="0">
                <a:solidFill>
                  <a:srgbClr val="00B050"/>
                </a:solidFill>
              </a:rPr>
              <a:t>PRESENTED BY-NILKANTHA</a:t>
            </a:r>
            <a:endParaRPr lang="en-IN"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alphaModFix amt="40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1814830" y="2470150"/>
            <a:ext cx="8722995" cy="1568450"/>
          </a:xfrm>
          <a:prstGeom prst="rect">
            <a:avLst/>
          </a:prstGeom>
          <a:noFill/>
        </p:spPr>
        <p:txBody>
          <a:bodyPr wrap="square" rtlCol="0">
            <a:spAutoFit/>
          </a:bodyPr>
          <a:p>
            <a:r>
              <a:rPr lang="en-US" sz="9600">
                <a:latin typeface="Arial Black" panose="020B0A04020102020204" charset="0"/>
                <a:cs typeface="Arial Black" panose="020B0A04020102020204" charset="0"/>
              </a:rPr>
              <a:t>  SHIPPING</a:t>
            </a:r>
            <a:endParaRPr lang="en-US" sz="9600">
              <a:latin typeface="Arial Black" panose="020B0A04020102020204" charset="0"/>
              <a:cs typeface="Arial Black" panose="020B0A040201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706755"/>
          </a:xfrm>
          <a:prstGeom prst="rect">
            <a:avLst/>
          </a:prstGeom>
          <a:noFill/>
        </p:spPr>
        <p:txBody>
          <a:bodyPr wrap="square" rtlCol="0" anchor="t">
            <a:spAutoFit/>
          </a:bodyPr>
          <a:p>
            <a:r>
              <a:rPr lang="en-US" sz="4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Count of  Avg_Shippping_value</a:t>
            </a:r>
            <a:endParaRPr lang="en-US" sz="4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5" name="Picture 4" descr="456"/>
          <p:cNvPicPr>
            <a:picLocks noChangeAspect="1"/>
          </p:cNvPicPr>
          <p:nvPr/>
        </p:nvPicPr>
        <p:blipFill>
          <a:blip r:embed="rId1"/>
          <a:stretch>
            <a:fillRect/>
          </a:stretch>
        </p:blipFill>
        <p:spPr>
          <a:xfrm>
            <a:off x="951865" y="1094105"/>
            <a:ext cx="9903460" cy="5642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91000"/>
          </a:blip>
          <a:stretch>
            <a:fillRect/>
          </a:stretch>
        </a:blipFill>
        <a:effectLst/>
      </p:bgPr>
    </p:bg>
    <p:spTree>
      <p:nvGrpSpPr>
        <p:cNvPr id="1" name=""/>
        <p:cNvGrpSpPr/>
        <p:nvPr/>
      </p:nvGrpSpPr>
      <p:grpSpPr/>
      <p:sp>
        <p:nvSpPr>
          <p:cNvPr id="6" name="Text Box 5"/>
          <p:cNvSpPr txBox="1"/>
          <p:nvPr/>
        </p:nvSpPr>
        <p:spPr>
          <a:xfrm>
            <a:off x="3408045" y="2621915"/>
            <a:ext cx="5110480" cy="1198880"/>
          </a:xfrm>
          <a:prstGeom prst="rect">
            <a:avLst/>
          </a:prstGeom>
          <a:noFill/>
        </p:spPr>
        <p:txBody>
          <a:bodyPr wrap="none" rtlCol="0">
            <a:spAutoFit/>
          </a:bodyPr>
          <a:p>
            <a:pPr algn="l"/>
            <a:r>
              <a:rPr lang="en-US" sz="7200">
                <a:effectLst>
                  <a:outerShdw blurRad="38100" dist="19050" dir="2700000" algn="tl" rotWithShape="0">
                    <a:schemeClr val="dk1">
                      <a:alpha val="40000"/>
                    </a:schemeClr>
                  </a:outerShdw>
                </a:effectLst>
                <a:latin typeface="Arial Black" panose="020B0A04020102020204" charset="0"/>
                <a:cs typeface="Arial Black" panose="020B0A04020102020204" charset="0"/>
                <a:sym typeface="+mn-ea"/>
              </a:rPr>
              <a:t>REVENUE</a:t>
            </a:r>
            <a:endParaRPr lang="en-US" sz="72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018540" y="161925"/>
            <a:ext cx="9913620" cy="645160"/>
          </a:xfrm>
          <a:prstGeom prst="rect">
            <a:avLst/>
          </a:prstGeom>
          <a:noFill/>
        </p:spPr>
        <p:txBody>
          <a:bodyPr wrap="square" rtlCol="0" anchor="t">
            <a:spAutoFit/>
          </a:bodyPr>
          <a:p>
            <a:r>
              <a:rPr lang="en-US" sz="36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Different Source of Revenue</a:t>
            </a:r>
            <a:endParaRPr lang="en-US" sz="36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5" name="Picture 4" descr="HHHHHG"/>
          <p:cNvPicPr>
            <a:picLocks noChangeAspect="1"/>
          </p:cNvPicPr>
          <p:nvPr/>
        </p:nvPicPr>
        <p:blipFill>
          <a:blip r:embed="rId1"/>
          <a:stretch>
            <a:fillRect/>
          </a:stretch>
        </p:blipFill>
        <p:spPr>
          <a:xfrm>
            <a:off x="2070100" y="807085"/>
            <a:ext cx="8051800" cy="56749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018540" y="161925"/>
            <a:ext cx="9913620" cy="645160"/>
          </a:xfrm>
          <a:prstGeom prst="rect">
            <a:avLst/>
          </a:prstGeom>
          <a:noFill/>
        </p:spPr>
        <p:txBody>
          <a:bodyPr wrap="square" rtlCol="0" anchor="t">
            <a:spAutoFit/>
          </a:bodyPr>
          <a:p>
            <a:r>
              <a:rPr lang="en-US" sz="36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Trend From 02/2014 TO 10-2021</a:t>
            </a:r>
            <a:endParaRPr lang="en-US" sz="36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3" name="Picture 2" descr="IIIIIIIIIIIIII"/>
          <p:cNvPicPr>
            <a:picLocks noChangeAspect="1"/>
          </p:cNvPicPr>
          <p:nvPr/>
        </p:nvPicPr>
        <p:blipFill>
          <a:blip r:embed="rId1"/>
          <a:stretch>
            <a:fillRect/>
          </a:stretch>
        </p:blipFill>
        <p:spPr>
          <a:xfrm>
            <a:off x="1127125" y="902335"/>
            <a:ext cx="9937115" cy="58635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059180" y="161925"/>
            <a:ext cx="9913620" cy="645160"/>
          </a:xfrm>
          <a:prstGeom prst="rect">
            <a:avLst/>
          </a:prstGeom>
          <a:noFill/>
        </p:spPr>
        <p:txBody>
          <a:bodyPr wrap="square" rtlCol="0" anchor="t">
            <a:spAutoFit/>
          </a:bodyPr>
          <a:p>
            <a:r>
              <a:rPr lang="en-US" sz="3600">
                <a:effectLst>
                  <a:outerShdw blurRad="38100" dist="19050" dir="2700000" algn="tl" rotWithShape="0">
                    <a:schemeClr val="dk1">
                      <a:alpha val="40000"/>
                    </a:schemeClr>
                  </a:outerShdw>
                </a:effectLst>
                <a:latin typeface="Arial Black" panose="020B0A04020102020204" charset="0"/>
                <a:cs typeface="Arial Black" panose="020B0A04020102020204" charset="0"/>
              </a:rPr>
              <a:t>      </a:t>
            </a:r>
            <a:r>
              <a:rPr lang="en-US" sz="3200">
                <a:effectLst>
                  <a:outerShdw blurRad="38100" dist="19050" dir="2700000" algn="tl" rotWithShape="0">
                    <a:schemeClr val="dk1">
                      <a:alpha val="40000"/>
                    </a:schemeClr>
                  </a:outerShdw>
                </a:effectLst>
                <a:latin typeface="Arial Black" panose="020B0A04020102020204" charset="0"/>
                <a:cs typeface="Arial Black" panose="020B0A04020102020204" charset="0"/>
              </a:rPr>
              <a:t>For Different time Order  and Revenue</a:t>
            </a:r>
            <a:endParaRPr lang="en-US" sz="32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103" name="Picture 102"/>
          <p:cNvPicPr/>
          <p:nvPr/>
        </p:nvPicPr>
        <p:blipFill>
          <a:blip r:embed="rId1"/>
          <a:stretch>
            <a:fillRect/>
          </a:stretch>
        </p:blipFill>
        <p:spPr>
          <a:xfrm>
            <a:off x="355600" y="807085"/>
            <a:ext cx="11480800" cy="568261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706755"/>
          </a:xfrm>
          <a:prstGeom prst="rect">
            <a:avLst/>
          </a:prstGeom>
          <a:noFill/>
        </p:spPr>
        <p:txBody>
          <a:bodyPr wrap="square" rtlCol="0" anchor="t">
            <a:spAutoFit/>
          </a:bodyPr>
          <a:p>
            <a:r>
              <a:rPr lang="en-US" sz="4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a:t>
            </a:r>
            <a:r>
              <a:rPr lang="en-US" sz="28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1st week Orders and 1st week Revenue</a:t>
            </a:r>
            <a:endParaRPr lang="en-US" sz="28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2" name="Picture 1" descr="GHFJHK"/>
          <p:cNvPicPr>
            <a:picLocks noChangeAspect="1"/>
          </p:cNvPicPr>
          <p:nvPr/>
        </p:nvPicPr>
        <p:blipFill>
          <a:blip r:embed="rId1"/>
          <a:stretch>
            <a:fillRect/>
          </a:stretch>
        </p:blipFill>
        <p:spPr>
          <a:xfrm>
            <a:off x="213360" y="1012190"/>
            <a:ext cx="11480800" cy="55283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r>
              <a:rPr lang="en-US" sz="28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1st Month Order and 1st Month Revenue</a:t>
            </a:r>
            <a:endParaRPr lang="en-US" sz="28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3" name="Picture 2" descr="HHHHHHHHHHH"/>
          <p:cNvPicPr>
            <a:picLocks noChangeAspect="1"/>
          </p:cNvPicPr>
          <p:nvPr/>
        </p:nvPicPr>
        <p:blipFill>
          <a:blip r:embed="rId1"/>
          <a:stretch>
            <a:fillRect/>
          </a:stretch>
        </p:blipFill>
        <p:spPr>
          <a:xfrm>
            <a:off x="431165" y="749300"/>
            <a:ext cx="11480800" cy="5867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105" name="Picture 104"/>
          <p:cNvPicPr/>
          <p:nvPr/>
        </p:nvPicPr>
        <p:blipFill>
          <a:blip r:embed="rId1"/>
          <a:stretch>
            <a:fillRect/>
          </a:stretch>
        </p:blipFill>
        <p:spPr>
          <a:xfrm>
            <a:off x="112395" y="1144905"/>
            <a:ext cx="11277600" cy="5438775"/>
          </a:xfrm>
          <a:prstGeom prst="rect">
            <a:avLst/>
          </a:prstGeom>
          <a:noFill/>
          <a:ln w="9525">
            <a:noFill/>
          </a:ln>
        </p:spPr>
      </p:pic>
      <p:sp>
        <p:nvSpPr>
          <p:cNvPr id="5" name="Text Box 4"/>
          <p:cNvSpPr txBox="1"/>
          <p:nvPr/>
        </p:nvSpPr>
        <p:spPr>
          <a:xfrm>
            <a:off x="924560" y="376555"/>
            <a:ext cx="10203815" cy="521970"/>
          </a:xfrm>
          <a:prstGeom prst="rect">
            <a:avLst/>
          </a:prstGeom>
          <a:noFill/>
        </p:spPr>
        <p:txBody>
          <a:bodyPr wrap="square" rtlCol="0">
            <a:spAutoFit/>
            <a:scene3d>
              <a:camera prst="orthographicFront"/>
              <a:lightRig rig="threePt" dir="t"/>
            </a:scene3d>
          </a:bodyPr>
          <a:p>
            <a:r>
              <a:rPr lang="en-US" sz="28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Latest Revenue Trend from 04/2021 TO 10/2021</a:t>
            </a:r>
            <a:endParaRPr lang="en-US" sz="28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alphaModFix amt="44000"/>
          </a:blip>
          <a:stretch>
            <a:fillRect/>
          </a:stretch>
        </a:blipFill>
        <a:effectLst/>
      </p:bgPr>
    </p:bg>
    <p:spTree>
      <p:nvGrpSpPr>
        <p:cNvPr id="1" name=""/>
        <p:cNvGrpSpPr/>
        <p:nvPr/>
      </p:nvGrpSpPr>
      <p:grpSpPr>
        <a:xfrm>
          <a:off x="0" y="0"/>
          <a:ext cx="0" cy="0"/>
          <a:chOff x="0" y="0"/>
          <a:chExt cx="0" cy="0"/>
        </a:xfrm>
      </p:grpSpPr>
      <p:sp>
        <p:nvSpPr>
          <p:cNvPr id="4" name="Text Box 3"/>
          <p:cNvSpPr txBox="1"/>
          <p:nvPr/>
        </p:nvSpPr>
        <p:spPr>
          <a:xfrm>
            <a:off x="1214755" y="13398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2" name="Text Box 1"/>
          <p:cNvSpPr txBox="1"/>
          <p:nvPr/>
        </p:nvSpPr>
        <p:spPr>
          <a:xfrm>
            <a:off x="2023110" y="1120140"/>
            <a:ext cx="8296910" cy="3415030"/>
          </a:xfrm>
          <a:prstGeom prst="rect">
            <a:avLst/>
          </a:prstGeom>
          <a:noFill/>
        </p:spPr>
        <p:txBody>
          <a:bodyPr wrap="square" rtlCol="0">
            <a:spAutoFit/>
          </a:bodyPr>
          <a:p>
            <a:pPr algn="ctr"/>
            <a:r>
              <a:rPr lang="en-US" sz="72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Recency </a:t>
            </a:r>
            <a:r>
              <a:rPr lang="en-IN" altLang="en-US" sz="72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F</a:t>
            </a:r>
            <a:r>
              <a:rPr lang="en-US" sz="72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requency and </a:t>
            </a:r>
            <a:r>
              <a:rPr lang="en-IN" altLang="en-US" sz="72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M</a:t>
            </a:r>
            <a:r>
              <a:rPr lang="en-US" sz="72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onetary value</a:t>
            </a:r>
            <a:endParaRPr lang="en-US" sz="72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3000"/>
          </a:blip>
          <a:stretch>
            <a:fillRect/>
          </a:stretch>
        </a:blipFill>
        <a:effectLst/>
      </p:bgPr>
    </p:bg>
    <p:spTree>
      <p:nvGrpSpPr>
        <p:cNvPr id="1" name=""/>
        <p:cNvGrpSpPr/>
        <p:nvPr/>
      </p:nvGrpSpPr>
      <p:grpSpPr>
        <a:xfrm>
          <a:off x="0" y="0"/>
          <a:ext cx="0" cy="0"/>
          <a:chOff x="0" y="0"/>
          <a:chExt cx="0" cy="0"/>
        </a:xfrm>
      </p:grpSpPr>
      <p:sp>
        <p:nvSpPr>
          <p:cNvPr id="2" name="Text Box 1"/>
          <p:cNvSpPr txBox="1"/>
          <p:nvPr/>
        </p:nvSpPr>
        <p:spPr>
          <a:xfrm>
            <a:off x="1631315" y="1003300"/>
            <a:ext cx="9462770" cy="3784600"/>
          </a:xfrm>
          <a:prstGeom prst="rect">
            <a:avLst/>
          </a:prstGeom>
          <a:noFill/>
        </p:spPr>
        <p:txBody>
          <a:bodyPr wrap="square" rtlCol="0">
            <a:spAutoFit/>
          </a:bodyPr>
          <a:p>
            <a:pPr algn="ctr"/>
            <a:r>
              <a:rPr lang="en-US" sz="8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WHO ARE  YOUR            LOYAL CUSTOMERS?</a:t>
            </a:r>
            <a:endParaRPr lang="en-US" sz="8000">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924560" y="376555"/>
            <a:ext cx="10203815" cy="521970"/>
          </a:xfrm>
          <a:prstGeom prst="rect">
            <a:avLst/>
          </a:prstGeom>
          <a:noFill/>
        </p:spPr>
        <p:txBody>
          <a:bodyPr wrap="square" rtlCol="0">
            <a:spAutoFit/>
            <a:scene3d>
              <a:camera prst="orthographicFront"/>
              <a:lightRig rig="threePt" dir="t"/>
            </a:scene3d>
          </a:bodyPr>
          <a:p>
            <a:pPr algn="ctr"/>
            <a:r>
              <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rPr>
              <a:t>Recency</a:t>
            </a:r>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108" name="Picture 107"/>
          <p:cNvPicPr/>
          <p:nvPr/>
        </p:nvPicPr>
        <p:blipFill>
          <a:blip r:embed="rId1"/>
          <a:stretch>
            <a:fillRect/>
          </a:stretch>
        </p:blipFill>
        <p:spPr>
          <a:xfrm>
            <a:off x="803910" y="1156335"/>
            <a:ext cx="10179050" cy="514286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924560" y="376555"/>
            <a:ext cx="10203815" cy="521970"/>
          </a:xfrm>
          <a:prstGeom prst="rect">
            <a:avLst/>
          </a:prstGeom>
          <a:noFill/>
        </p:spPr>
        <p:txBody>
          <a:bodyPr wrap="square" rtlCol="0">
            <a:spAutoFit/>
            <a:scene3d>
              <a:camera prst="orthographicFront"/>
              <a:lightRig rig="threePt" dir="t"/>
            </a:scene3d>
          </a:bodyPr>
          <a:p>
            <a:pPr algn="ctr"/>
            <a:r>
              <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rPr>
              <a:t>Frequency</a:t>
            </a:r>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109" name="Picture 108"/>
          <p:cNvPicPr/>
          <p:nvPr/>
        </p:nvPicPr>
        <p:blipFill>
          <a:blip r:embed="rId1"/>
          <a:stretch>
            <a:fillRect/>
          </a:stretch>
        </p:blipFill>
        <p:spPr>
          <a:xfrm>
            <a:off x="1214755" y="1227455"/>
            <a:ext cx="9581515" cy="548830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924560" y="376555"/>
            <a:ext cx="10203815" cy="521970"/>
          </a:xfrm>
          <a:prstGeom prst="rect">
            <a:avLst/>
          </a:prstGeom>
          <a:noFill/>
        </p:spPr>
        <p:txBody>
          <a:bodyPr wrap="square" rtlCol="0">
            <a:spAutoFit/>
            <a:scene3d>
              <a:camera prst="orthographicFront"/>
              <a:lightRig rig="threePt" dir="t"/>
            </a:scene3d>
          </a:bodyPr>
          <a:p>
            <a:pPr algn="ctr"/>
            <a:r>
              <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rPr>
              <a:t>Monetary</a:t>
            </a:r>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110" name="Picture 109"/>
          <p:cNvPicPr/>
          <p:nvPr/>
        </p:nvPicPr>
        <p:blipFill>
          <a:blip r:embed="rId1"/>
          <a:stretch>
            <a:fillRect/>
          </a:stretch>
        </p:blipFill>
        <p:spPr>
          <a:xfrm>
            <a:off x="1100455" y="1146175"/>
            <a:ext cx="10141585" cy="542671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924560" y="376555"/>
            <a:ext cx="10203815" cy="521970"/>
          </a:xfrm>
          <a:prstGeom prst="rect">
            <a:avLst/>
          </a:prstGeom>
          <a:noFill/>
        </p:spPr>
        <p:txBody>
          <a:bodyPr wrap="square" rtlCol="0">
            <a:spAutoFit/>
            <a:scene3d>
              <a:camera prst="orthographicFront"/>
              <a:lightRig rig="threePt" dir="t"/>
            </a:scene3d>
          </a:bodyPr>
          <a:p>
            <a:pPr algn="ctr"/>
            <a:r>
              <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rPr>
              <a:t>Different Type Of Customers</a:t>
            </a:r>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112" name="Picture 111"/>
          <p:cNvPicPr/>
          <p:nvPr/>
        </p:nvPicPr>
        <p:blipFill>
          <a:blip r:embed="rId1"/>
          <a:stretch>
            <a:fillRect/>
          </a:stretch>
        </p:blipFill>
        <p:spPr>
          <a:xfrm>
            <a:off x="1214755" y="1018540"/>
            <a:ext cx="9799320" cy="52070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924560" y="376555"/>
            <a:ext cx="10203815" cy="521970"/>
          </a:xfrm>
          <a:prstGeom prst="rect">
            <a:avLst/>
          </a:prstGeom>
          <a:noFill/>
        </p:spPr>
        <p:txBody>
          <a:bodyPr wrap="square" rtlCol="0">
            <a:spAutoFit/>
            <a:scene3d>
              <a:camera prst="orthographicFront"/>
              <a:lightRig rig="threePt" dir="t"/>
            </a:scene3d>
          </a:bodyPr>
          <a:p>
            <a:pPr algn="ctr"/>
            <a:r>
              <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rPr>
              <a:t>Recency Vs Frequency</a:t>
            </a:r>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2" name="Picture 1"/>
          <p:cNvPicPr>
            <a:picLocks noChangeAspect="1"/>
          </p:cNvPicPr>
          <p:nvPr/>
        </p:nvPicPr>
        <p:blipFill>
          <a:blip r:embed="rId1"/>
          <a:stretch>
            <a:fillRect/>
          </a:stretch>
        </p:blipFill>
        <p:spPr>
          <a:xfrm>
            <a:off x="1214755" y="1155065"/>
            <a:ext cx="9194165" cy="50857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924560" y="376555"/>
            <a:ext cx="10203815" cy="521970"/>
          </a:xfrm>
          <a:prstGeom prst="rect">
            <a:avLst/>
          </a:prstGeom>
          <a:noFill/>
        </p:spPr>
        <p:txBody>
          <a:bodyPr wrap="square" rtlCol="0">
            <a:spAutoFit/>
            <a:scene3d>
              <a:camera prst="orthographicFront"/>
              <a:lightRig rig="threePt" dir="t"/>
            </a:scene3d>
          </a:bodyPr>
          <a:p>
            <a:pPr algn="ctr"/>
            <a:r>
              <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rPr>
              <a:t>Monetary Vs Frequency</a:t>
            </a:r>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6" name="Picture 5"/>
          <p:cNvPicPr>
            <a:picLocks noChangeAspect="1"/>
          </p:cNvPicPr>
          <p:nvPr/>
        </p:nvPicPr>
        <p:blipFill>
          <a:blip r:embed="rId1"/>
          <a:stretch>
            <a:fillRect/>
          </a:stretch>
        </p:blipFill>
        <p:spPr>
          <a:xfrm>
            <a:off x="1169035" y="1235710"/>
            <a:ext cx="9853930" cy="53092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924560" y="376555"/>
            <a:ext cx="10203815" cy="521970"/>
          </a:xfrm>
          <a:prstGeom prst="rect">
            <a:avLst/>
          </a:prstGeom>
          <a:noFill/>
        </p:spPr>
        <p:txBody>
          <a:bodyPr wrap="square" rtlCol="0">
            <a:spAutoFit/>
            <a:scene3d>
              <a:camera prst="orthographicFront"/>
              <a:lightRig rig="threePt" dir="t"/>
            </a:scene3d>
          </a:bodyPr>
          <a:p>
            <a:pPr algn="ctr"/>
            <a:r>
              <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rPr>
              <a:t>Monetary Vs Recency</a:t>
            </a:r>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2" name="Picture 1"/>
          <p:cNvPicPr>
            <a:picLocks noChangeAspect="1"/>
          </p:cNvPicPr>
          <p:nvPr/>
        </p:nvPicPr>
        <p:blipFill>
          <a:blip r:embed="rId1"/>
          <a:stretch>
            <a:fillRect/>
          </a:stretch>
        </p:blipFill>
        <p:spPr>
          <a:xfrm>
            <a:off x="1052830" y="1225550"/>
            <a:ext cx="9923780" cy="53803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924560" y="343535"/>
            <a:ext cx="10203815" cy="521970"/>
          </a:xfrm>
          <a:prstGeom prst="rect">
            <a:avLst/>
          </a:prstGeom>
          <a:noFill/>
        </p:spPr>
        <p:txBody>
          <a:bodyPr wrap="square" rtlCol="0">
            <a:spAutoFit/>
            <a:scene3d>
              <a:camera prst="orthographicFront"/>
              <a:lightRig rig="threePt" dir="t"/>
            </a:scene3d>
          </a:bodyPr>
          <a:p>
            <a:pPr algn="ctr"/>
            <a:r>
              <a:rPr lang="en-IN" alt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rPr>
              <a:t> Different Cutomer Cluster</a:t>
            </a:r>
            <a:endParaRPr lang="en-IN" alt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100" name="Picture 99"/>
          <p:cNvPicPr/>
          <p:nvPr/>
        </p:nvPicPr>
        <p:blipFill>
          <a:blip r:embed="rId1"/>
          <a:stretch>
            <a:fillRect/>
          </a:stretch>
        </p:blipFill>
        <p:spPr>
          <a:xfrm>
            <a:off x="840740" y="989330"/>
            <a:ext cx="10742930" cy="5589270"/>
          </a:xfrm>
          <a:prstGeom prst="rect">
            <a:avLst/>
          </a:prstGeom>
          <a:noFill/>
          <a:ln w="9525">
            <a:noFill/>
          </a:ln>
        </p:spPr>
      </p:pic>
      <p:sp>
        <p:nvSpPr>
          <p:cNvPr id="3" name="Text Box 2"/>
          <p:cNvSpPr txBox="1"/>
          <p:nvPr/>
        </p:nvSpPr>
        <p:spPr>
          <a:xfrm>
            <a:off x="9680575" y="1363980"/>
            <a:ext cx="1412240" cy="460375"/>
          </a:xfrm>
          <a:prstGeom prst="rect">
            <a:avLst/>
          </a:prstGeom>
          <a:noFill/>
        </p:spPr>
        <p:txBody>
          <a:bodyPr wrap="square" rtlCol="0">
            <a:spAutoFit/>
          </a:bodyPr>
          <a:p>
            <a:pPr marL="171450" indent="-171450">
              <a:buFont typeface="Arial" panose="020B0604020202020204" pitchFamily="34" charset="0"/>
              <a:buChar char="•"/>
            </a:pPr>
            <a:r>
              <a:rPr lang="en-IN" altLang="en-US" sz="800">
                <a:highlight>
                  <a:srgbClr val="00FF00"/>
                </a:highlight>
              </a:rPr>
              <a:t>Green-Champions</a:t>
            </a:r>
            <a:endParaRPr lang="en-IN" altLang="en-US" sz="800">
              <a:highlight>
                <a:srgbClr val="00FF00"/>
              </a:highlight>
            </a:endParaRPr>
          </a:p>
          <a:p>
            <a:pPr marL="171450" indent="-171450">
              <a:buFont typeface="Arial" panose="020B0604020202020204" pitchFamily="34" charset="0"/>
              <a:buChar char="•"/>
            </a:pPr>
            <a:r>
              <a:rPr lang="en-IN" altLang="en-US" sz="800">
                <a:highlight>
                  <a:srgbClr val="0000FF"/>
                </a:highlight>
              </a:rPr>
              <a:t>Blue-Potential Customers</a:t>
            </a:r>
            <a:endParaRPr lang="en-IN" altLang="en-US" sz="800">
              <a:highlight>
                <a:srgbClr val="0000FF"/>
              </a:highlight>
            </a:endParaRPr>
          </a:p>
          <a:p>
            <a:pPr marL="171450" indent="-171450">
              <a:buFont typeface="Arial" panose="020B0604020202020204" pitchFamily="34" charset="0"/>
              <a:buChar char="•"/>
            </a:pPr>
            <a:r>
              <a:rPr lang="en-IN" altLang="en-US" sz="800">
                <a:highlight>
                  <a:srgbClr val="FF0000"/>
                </a:highlight>
              </a:rPr>
              <a:t>Red-Need Attention</a:t>
            </a:r>
            <a:endParaRPr lang="en-IN" altLang="en-US" sz="800">
              <a:highlight>
                <a:srgbClr val="FF0000"/>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1069975" y="389890"/>
            <a:ext cx="10203815" cy="521970"/>
          </a:xfrm>
          <a:prstGeom prst="rect">
            <a:avLst/>
          </a:prstGeom>
          <a:noFill/>
        </p:spPr>
        <p:txBody>
          <a:bodyPr wrap="square" rtlCol="0">
            <a:spAutoFit/>
            <a:scene3d>
              <a:camera prst="orthographicFront"/>
              <a:lightRig rig="threePt" dir="t"/>
            </a:scene3d>
          </a:bodyPr>
          <a:p>
            <a:pPr algn="ctr"/>
            <a:r>
              <a:rPr lang="en-IN" alt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rPr>
              <a:t> </a:t>
            </a:r>
            <a:r>
              <a:rPr lang="en-IN" altLang="en-US" sz="2800" u="sng">
                <a:effectLst>
                  <a:outerShdw blurRad="38100" dist="19050" dir="2700000" algn="tl" rotWithShape="0">
                    <a:schemeClr val="dk1">
                      <a:alpha val="40000"/>
                    </a:schemeClr>
                  </a:outerShdw>
                </a:effectLst>
                <a:latin typeface="Arial Black" panose="020B0A04020102020204" charset="0"/>
                <a:cs typeface="Arial Black" panose="020B0A04020102020204" charset="0"/>
              </a:rPr>
              <a:t>  SUMMARY</a:t>
            </a:r>
            <a:endParaRPr lang="en-IN" altLang="en-US" sz="2800" u="sng">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2" name="Text Box 1"/>
          <p:cNvSpPr txBox="1"/>
          <p:nvPr/>
        </p:nvSpPr>
        <p:spPr>
          <a:xfrm>
            <a:off x="888365" y="1598295"/>
            <a:ext cx="10690860" cy="3815080"/>
          </a:xfrm>
          <a:prstGeom prst="rect">
            <a:avLst/>
          </a:prstGeom>
          <a:noFill/>
        </p:spPr>
        <p:txBody>
          <a:bodyPr wrap="square" rtlCol="0">
            <a:spAutoFit/>
          </a:bodyPr>
          <a:p>
            <a:r>
              <a:rPr lang="en-IN" altLang="en-US" sz="2800" b="1">
                <a:solidFill>
                  <a:schemeClr val="tx1"/>
                </a:solidFill>
              </a:rPr>
              <a:t>B</a:t>
            </a:r>
            <a:r>
              <a:rPr lang="en-US" sz="2800" b="1">
                <a:solidFill>
                  <a:schemeClr val="tx1"/>
                </a:solidFill>
              </a:rPr>
              <a:t>ased on this RFI modeling what should be the marketing strategy should be now ?</a:t>
            </a:r>
            <a:endParaRPr lang="en-US" sz="2800" b="1">
              <a:solidFill>
                <a:schemeClr val="tx1"/>
              </a:solidFill>
            </a:endParaRPr>
          </a:p>
          <a:p>
            <a:endParaRPr lang="en-US" b="1">
              <a:solidFill>
                <a:schemeClr val="tx1"/>
              </a:solidFill>
            </a:endParaRPr>
          </a:p>
          <a:p>
            <a:r>
              <a:rPr lang="en-IN" altLang="en-US" sz="2400">
                <a:ln/>
                <a:solidFill>
                  <a:schemeClr val="tx1"/>
                </a:solidFill>
                <a:effectLst>
                  <a:outerShdw blurRad="38100" dist="19050" dir="2700000" algn="tl" rotWithShape="0">
                    <a:schemeClr val="dk1">
                      <a:alpha val="40000"/>
                    </a:schemeClr>
                  </a:outerShdw>
                </a:effectLst>
                <a:highlight>
                  <a:srgbClr val="FFFF00"/>
                </a:highlight>
              </a:rPr>
              <a:t>C</a:t>
            </a:r>
            <a:r>
              <a:rPr lang="en-US" sz="2400">
                <a:ln/>
                <a:solidFill>
                  <a:schemeClr val="tx1"/>
                </a:solidFill>
                <a:effectLst>
                  <a:outerShdw blurRad="38100" dist="19050" dir="2700000" algn="tl" rotWithShape="0">
                    <a:schemeClr val="dk1">
                      <a:alpha val="40000"/>
                    </a:schemeClr>
                  </a:outerShdw>
                </a:effectLst>
                <a:highlight>
                  <a:srgbClr val="FFFF00"/>
                </a:highlight>
              </a:rPr>
              <a:t>ustomers </a:t>
            </a:r>
            <a:r>
              <a:rPr lang="en-IN" altLang="en-US" sz="2400">
                <a:ln/>
                <a:solidFill>
                  <a:schemeClr val="tx1"/>
                </a:solidFill>
                <a:effectLst>
                  <a:outerShdw blurRad="38100" dist="19050" dir="2700000" algn="tl" rotWithShape="0">
                    <a:schemeClr val="dk1">
                      <a:alpha val="40000"/>
                    </a:schemeClr>
                  </a:outerShdw>
                </a:effectLst>
                <a:highlight>
                  <a:srgbClr val="FFFF00"/>
                </a:highlight>
              </a:rPr>
              <a:t>in </a:t>
            </a:r>
            <a:r>
              <a:rPr lang="en-US" sz="2400">
                <a:ln/>
                <a:solidFill>
                  <a:schemeClr val="tx1"/>
                </a:solidFill>
                <a:effectLst>
                  <a:outerShdw blurRad="38100" dist="19050" dir="2700000" algn="tl" rotWithShape="0">
                    <a:schemeClr val="dk1">
                      <a:alpha val="40000"/>
                    </a:schemeClr>
                  </a:outerShdw>
                </a:effectLst>
                <a:highlight>
                  <a:srgbClr val="FFFF00"/>
                </a:highlight>
              </a:rPr>
              <a:t> FM 1 group  are the best customers and we can try to cross sell other products of our brand as well as we can encourage them to sign up for loyalty programs to enjoy some elite experiences like free same-day shipping priority access to newly launched products etc on the other hand if the customer is falling into our FM 2 group   then company may try to offer some reward or coupon to trigger the spending from these group and  if the customer is falling into our FM 3 group then company should give them discount so that they come and buy products.</a:t>
            </a:r>
            <a:endParaRPr lang="en-US" sz="2400">
              <a:ln/>
              <a:solidFill>
                <a:schemeClr val="tx1"/>
              </a:solidFill>
              <a:effectLst>
                <a:outerShdw blurRad="38100" dist="19050" dir="2700000" algn="tl" rotWithShape="0">
                  <a:schemeClr val="dk1">
                    <a:alpha val="40000"/>
                  </a:schemeClr>
                </a:outerShdw>
              </a:effectLst>
              <a:highlight>
                <a:srgbClr val="FFFF00"/>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alpha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1214755" y="154305"/>
            <a:ext cx="9913620" cy="521970"/>
          </a:xfrm>
          <a:prstGeom prst="rect">
            <a:avLst/>
          </a:prstGeom>
          <a:noFill/>
        </p:spPr>
        <p:txBody>
          <a:bodyPr wrap="square" rtlCol="0" anchor="t">
            <a:spAutoFit/>
          </a:bodyPr>
          <a:p>
            <a:endParaRPr lang="en-US" sz="2800">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5" name="Text Box 4"/>
          <p:cNvSpPr txBox="1"/>
          <p:nvPr/>
        </p:nvSpPr>
        <p:spPr>
          <a:xfrm>
            <a:off x="993775" y="2354580"/>
            <a:ext cx="10203815" cy="1568450"/>
          </a:xfrm>
          <a:prstGeom prst="rect">
            <a:avLst/>
          </a:prstGeom>
          <a:pattFill prst="pct5">
            <a:fgClr>
              <a:schemeClr val="tx1"/>
            </a:fgClr>
            <a:bgClr>
              <a:schemeClr val="bg1"/>
            </a:bgClr>
          </a:pattFill>
          <a:effectLst>
            <a:outerShdw blurRad="50800" dist="38100" dir="2700000" algn="tl" rotWithShape="0">
              <a:schemeClr val="bg1">
                <a:alpha val="17000"/>
              </a:schemeClr>
            </a:outerShdw>
          </a:effectLst>
        </p:spPr>
        <p:txBody>
          <a:bodyPr wrap="square" rtlCol="0">
            <a:spAutoFit/>
            <a:scene3d>
              <a:camera prst="orthographicFront"/>
              <a:lightRig rig="threePt" dir="t"/>
            </a:scene3d>
          </a:bodyPr>
          <a:p>
            <a:pPr algn="ctr"/>
            <a:r>
              <a:rPr lang="en-US" sz="9600">
                <a:solidFill>
                  <a:srgbClr val="FF0000"/>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THANK YOU</a:t>
            </a:r>
            <a:endParaRPr lang="en-US" sz="9600">
              <a:solidFill>
                <a:srgbClr val="FF0000"/>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3" name="Text Box 2"/>
          <p:cNvSpPr txBox="1"/>
          <p:nvPr/>
        </p:nvSpPr>
        <p:spPr>
          <a:xfrm>
            <a:off x="664210" y="126365"/>
            <a:ext cx="10863580" cy="706755"/>
          </a:xfrm>
          <a:prstGeom prst="rect">
            <a:avLst/>
          </a:prstGeom>
          <a:noFill/>
        </p:spPr>
        <p:txBody>
          <a:bodyPr wrap="square" rtlCol="0">
            <a:spAutoFit/>
          </a:bodyPr>
          <a:p>
            <a:r>
              <a:rPr lang="en-US" sz="40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Top 5 customers</a:t>
            </a:r>
            <a:endParaRPr lang="en-US" sz="40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2" name="Picture 1" descr="hjhxjh"/>
          <p:cNvPicPr>
            <a:picLocks noChangeAspect="1"/>
          </p:cNvPicPr>
          <p:nvPr/>
        </p:nvPicPr>
        <p:blipFill>
          <a:blip r:embed="rId1"/>
          <a:stretch>
            <a:fillRect/>
          </a:stretch>
        </p:blipFill>
        <p:spPr>
          <a:xfrm>
            <a:off x="740410" y="1113790"/>
            <a:ext cx="10913110" cy="5633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3" name="Text Box 2"/>
          <p:cNvSpPr txBox="1"/>
          <p:nvPr/>
        </p:nvSpPr>
        <p:spPr>
          <a:xfrm>
            <a:off x="664210" y="146685"/>
            <a:ext cx="10863580" cy="706755"/>
          </a:xfrm>
          <a:prstGeom prst="rect">
            <a:avLst/>
          </a:prstGeom>
          <a:noFill/>
        </p:spPr>
        <p:txBody>
          <a:bodyPr wrap="square" rtlCol="0">
            <a:spAutoFit/>
          </a:bodyPr>
          <a:p>
            <a:pPr algn="ctr"/>
            <a:r>
              <a:rPr lang="en-US" sz="40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Customer who Recently buyed</a:t>
            </a:r>
            <a:endParaRPr lang="en-US" sz="40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4" name="Picture 3" descr="RECENT"/>
          <p:cNvPicPr>
            <a:picLocks noChangeAspect="1"/>
          </p:cNvPicPr>
          <p:nvPr/>
        </p:nvPicPr>
        <p:blipFill>
          <a:blip r:embed="rId1"/>
          <a:stretch>
            <a:fillRect/>
          </a:stretch>
        </p:blipFill>
        <p:spPr>
          <a:xfrm>
            <a:off x="593090" y="1026160"/>
            <a:ext cx="10445750" cy="5581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3" name="Text Box 2"/>
          <p:cNvSpPr txBox="1"/>
          <p:nvPr/>
        </p:nvSpPr>
        <p:spPr>
          <a:xfrm>
            <a:off x="664210" y="146685"/>
            <a:ext cx="10863580" cy="583565"/>
          </a:xfrm>
          <a:prstGeom prst="rect">
            <a:avLst/>
          </a:prstGeom>
          <a:noFill/>
        </p:spPr>
        <p:txBody>
          <a:bodyPr wrap="square" rtlCol="0">
            <a:spAutoFit/>
          </a:bodyPr>
          <a:p>
            <a:pPr algn="ctr"/>
            <a:r>
              <a:rPr lang="en-US" sz="32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Count_of_Average_order_value By CustomerId </a:t>
            </a:r>
            <a:endParaRPr lang="en-US" sz="32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2" name="Picture 1" descr="COUT"/>
          <p:cNvPicPr>
            <a:picLocks noChangeAspect="1"/>
          </p:cNvPicPr>
          <p:nvPr/>
        </p:nvPicPr>
        <p:blipFill>
          <a:blip r:embed="rId1"/>
          <a:stretch>
            <a:fillRect/>
          </a:stretch>
        </p:blipFill>
        <p:spPr>
          <a:xfrm>
            <a:off x="664210" y="934085"/>
            <a:ext cx="10581005" cy="59239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3" name="Text Box 2"/>
          <p:cNvSpPr txBox="1"/>
          <p:nvPr/>
        </p:nvSpPr>
        <p:spPr>
          <a:xfrm>
            <a:off x="664210" y="146685"/>
            <a:ext cx="10863580" cy="583565"/>
          </a:xfrm>
          <a:prstGeom prst="rect">
            <a:avLst/>
          </a:prstGeom>
          <a:noFill/>
        </p:spPr>
        <p:txBody>
          <a:bodyPr wrap="square" rtlCol="0">
            <a:spAutoFit/>
          </a:bodyPr>
          <a:p>
            <a:r>
              <a:rPr lang="en-US" sz="32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Count_of_Total_order BY CustomerId </a:t>
            </a:r>
            <a:endParaRPr lang="en-US" sz="32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4" name="Picture 3" descr="abc"/>
          <p:cNvPicPr>
            <a:picLocks noChangeAspect="1"/>
          </p:cNvPicPr>
          <p:nvPr/>
        </p:nvPicPr>
        <p:blipFill>
          <a:blip r:embed="rId1"/>
          <a:stretch>
            <a:fillRect/>
          </a:stretch>
        </p:blipFill>
        <p:spPr>
          <a:xfrm>
            <a:off x="575310" y="1041400"/>
            <a:ext cx="10559415" cy="5686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3" name="Text Box 2"/>
          <p:cNvSpPr txBox="1"/>
          <p:nvPr/>
        </p:nvSpPr>
        <p:spPr>
          <a:xfrm>
            <a:off x="664210" y="146685"/>
            <a:ext cx="10863580" cy="583565"/>
          </a:xfrm>
          <a:prstGeom prst="rect">
            <a:avLst/>
          </a:prstGeom>
          <a:noFill/>
        </p:spPr>
        <p:txBody>
          <a:bodyPr wrap="square" rtlCol="0">
            <a:spAutoFit/>
          </a:bodyPr>
          <a:p>
            <a:r>
              <a:rPr lang="en-US" sz="32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Top 10 Count of Average_Days_Between_Orders</a:t>
            </a:r>
            <a:endParaRPr lang="en-US" sz="32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5" name="Picture 4" descr="yyyy"/>
          <p:cNvPicPr>
            <a:picLocks noChangeAspect="1"/>
          </p:cNvPicPr>
          <p:nvPr/>
        </p:nvPicPr>
        <p:blipFill>
          <a:blip r:embed="rId1"/>
          <a:stretch>
            <a:fillRect/>
          </a:stretch>
        </p:blipFill>
        <p:spPr>
          <a:xfrm>
            <a:off x="542290" y="730250"/>
            <a:ext cx="10863580" cy="59670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3" name="Text Box 2"/>
          <p:cNvSpPr txBox="1"/>
          <p:nvPr/>
        </p:nvSpPr>
        <p:spPr>
          <a:xfrm>
            <a:off x="227965" y="146685"/>
            <a:ext cx="11187430" cy="583565"/>
          </a:xfrm>
          <a:prstGeom prst="rect">
            <a:avLst/>
          </a:prstGeom>
          <a:noFill/>
        </p:spPr>
        <p:txBody>
          <a:bodyPr wrap="square" rtlCol="0">
            <a:spAutoFit/>
          </a:bodyPr>
          <a:p>
            <a:r>
              <a:rPr lang="en-US" sz="32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a:t>
            </a:r>
            <a:r>
              <a:rPr lang="en-US" sz="24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Top 5 customer Take maximum Average_Days_between_order </a:t>
            </a:r>
            <a:endParaRPr lang="en-US" sz="24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2" name="Picture 1" descr="9999"/>
          <p:cNvPicPr>
            <a:picLocks noChangeAspect="1"/>
          </p:cNvPicPr>
          <p:nvPr/>
        </p:nvPicPr>
        <p:blipFill>
          <a:blip r:embed="rId1"/>
          <a:stretch>
            <a:fillRect/>
          </a:stretch>
        </p:blipFill>
        <p:spPr>
          <a:xfrm>
            <a:off x="597535" y="841375"/>
            <a:ext cx="10032365" cy="5742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alpha val="59000"/>
          </a:schemeClr>
        </a:solidFill>
        <a:effectLst/>
      </p:bgPr>
    </p:bg>
    <p:spTree>
      <p:nvGrpSpPr>
        <p:cNvPr id="1" name=""/>
        <p:cNvGrpSpPr/>
        <p:nvPr/>
      </p:nvGrpSpPr>
      <p:grpSpPr>
        <a:xfrm>
          <a:off x="0" y="0"/>
          <a:ext cx="0" cy="0"/>
          <a:chOff x="0" y="0"/>
          <a:chExt cx="0" cy="0"/>
        </a:xfrm>
      </p:grpSpPr>
      <p:sp>
        <p:nvSpPr>
          <p:cNvPr id="3" name="Text Box 2"/>
          <p:cNvSpPr txBox="1"/>
          <p:nvPr/>
        </p:nvSpPr>
        <p:spPr>
          <a:xfrm>
            <a:off x="877570" y="248285"/>
            <a:ext cx="11187430" cy="706755"/>
          </a:xfrm>
          <a:prstGeom prst="rect">
            <a:avLst/>
          </a:prstGeom>
          <a:noFill/>
        </p:spPr>
        <p:txBody>
          <a:bodyPr wrap="square" rtlCol="0">
            <a:spAutoFit/>
          </a:bodyPr>
          <a:p>
            <a:r>
              <a:rPr lang="en-US" sz="40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       Customer going to churn out</a:t>
            </a:r>
            <a:endParaRPr lang="en-US" sz="4000"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pic>
        <p:nvPicPr>
          <p:cNvPr id="4" name="Picture 3" descr="J"/>
          <p:cNvPicPr>
            <a:picLocks noChangeAspect="1"/>
          </p:cNvPicPr>
          <p:nvPr/>
        </p:nvPicPr>
        <p:blipFill>
          <a:blip r:embed="rId1"/>
          <a:stretch>
            <a:fillRect/>
          </a:stretch>
        </p:blipFill>
        <p:spPr>
          <a:xfrm>
            <a:off x="691515" y="1068705"/>
            <a:ext cx="10413365" cy="57892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1567</Words>
  <Application>WPS Presentation</Application>
  <PresentationFormat>Widescreen</PresentationFormat>
  <Paragraphs>68</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29</vt:i4>
      </vt:variant>
    </vt:vector>
  </HeadingPairs>
  <TitlesOfParts>
    <vt:vector size="39" baseType="lpstr">
      <vt:lpstr>Arial</vt:lpstr>
      <vt:lpstr>SimSun</vt:lpstr>
      <vt:lpstr>Wingdings</vt:lpstr>
      <vt:lpstr>Arial Black</vt:lpstr>
      <vt:lpstr>Calibri</vt:lpstr>
      <vt:lpstr>Microsoft YaHei</vt:lpstr>
      <vt:lpstr>Arial Unicode MS</vt:lpstr>
      <vt:lpstr>Calibri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NILKANTHA BAG</dc:creator>
  <cp:lastModifiedBy>smart</cp:lastModifiedBy>
  <cp:revision>9</cp:revision>
  <dcterms:created xsi:type="dcterms:W3CDTF">2022-07-03T09:32:00Z</dcterms:created>
  <dcterms:modified xsi:type="dcterms:W3CDTF">2022-07-04T11:26:30Z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D17DD00107A94A35B411DF424597E2F6</vt:lpwstr>
  </property>
  <property fmtid="{D5CDD505-2E9C-101B-9397-08002B2CF9AE}" pid="3" name="KSOProductBuildVer">
    <vt:lpwstr>1033-11.2.0.11156</vt:lpwstr>
  </property>
</Properties>
</file>