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4" r:id="rId5"/>
    <p:sldId id="315" r:id="rId6"/>
    <p:sldId id="318" r:id="rId7"/>
    <p:sldId id="321" r:id="rId8"/>
    <p:sldId id="325" r:id="rId9"/>
    <p:sldId id="327" r:id="rId10"/>
    <p:sldId id="330" r:id="rId11"/>
    <p:sldId id="332" r:id="rId12"/>
    <p:sldId id="33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6" d="100"/>
          <a:sy n="76"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digitalocean.com/resources/articles/ai-fraud-detection#online-gaming-and-virtual-economies" TargetMode="External"/><Relationship Id="rId2" Type="http://schemas.openxmlformats.org/officeDocument/2006/relationships/hyperlink" Target="https://www.digitalocean.com/resources/articles/ai-fraud-detection#e-commerc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gdpr-info.eu/" TargetMode="External"/><Relationship Id="rId2" Type="http://schemas.openxmlformats.org/officeDocument/2006/relationships/hyperlink" Target="https://www.digitalocean.com/resources/articles/ai-fraud-detection#regulatory-compliance-and-ethical-considerations" TargetMode="Externa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hyperlink" Target="mailto:royniloy1235@gmail.com" TargetMode="External"/><Relationship Id="rId2" Type="http://schemas.openxmlformats.org/officeDocument/2006/relationships/hyperlink" Target="http://www.ktj.in/" TargetMode="External"/><Relationship Id="rId1" Type="http://schemas.openxmlformats.org/officeDocument/2006/relationships/slideLayout" Target="../slideLayouts/slideLayout2.xml"/><Relationship Id="rId4" Type="http://schemas.openxmlformats.org/officeDocument/2006/relationships/hyperlink" Target="mailto:&#8211;royniloy1235@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67249"/>
            <a:ext cx="12191999" cy="6523502"/>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307867" y="1621106"/>
            <a:ext cx="9576262" cy="3332730"/>
          </a:xfrm>
        </p:spPr>
        <p:txBody>
          <a:bodyPr>
            <a:normAutofit/>
          </a:bodyPr>
          <a:lstStyle/>
          <a:p>
            <a:r>
              <a:rPr lang="en-US" sz="4400" dirty="0"/>
              <a:t>Senio</a:t>
            </a:r>
            <a:r>
              <a:rPr lang="en-US" sz="4000" dirty="0"/>
              <a:t>r bureaucrats</a:t>
            </a:r>
            <a:r>
              <a:rPr lang="en-US" dirty="0"/>
              <a:t>  </a:t>
            </a:r>
            <a:r>
              <a:rPr lang="en-US" sz="4000" dirty="0"/>
              <a:t>time</a:t>
            </a:r>
            <a:br>
              <a:rPr lang="en-US" sz="4000" dirty="0"/>
            </a:br>
            <a:br>
              <a:rPr lang="en-US" sz="4000" dirty="0"/>
            </a:br>
            <a:r>
              <a:rPr lang="en-US" sz="4000" dirty="0"/>
              <a:t> </a:t>
            </a:r>
            <a:r>
              <a:rPr lang="en-US" sz="4000" dirty="0" err="1"/>
              <a:t>managementans</a:t>
            </a:r>
            <a:r>
              <a:rPr lang="en-US" sz="4000" dirty="0"/>
              <a:t> and efficiencies</a:t>
            </a:r>
            <a:br>
              <a:rPr lang="en-US" sz="4000" dirty="0"/>
            </a:br>
            <a:br>
              <a:rPr lang="en-US" sz="4000" dirty="0"/>
            </a:br>
            <a:r>
              <a:rPr lang="en-US" sz="4000" dirty="0"/>
              <a:t> in their daily tasks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69606" y="4934726"/>
            <a:ext cx="8652788" cy="457201"/>
          </a:xfrm>
        </p:spPr>
        <p:txBody>
          <a:bodyPr>
            <a:normAutofit/>
          </a:bodyPr>
          <a:lstStyle/>
          <a:p>
            <a:pPr>
              <a:spcAft>
                <a:spcPts val="600"/>
              </a:spcAft>
            </a:pPr>
            <a:r>
              <a:rPr lang="en-US" dirty="0"/>
              <a:t>By- NILOY ROY</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46E1-59BE-C33B-AD7E-4B16F04BA730}"/>
              </a:ext>
            </a:extLst>
          </p:cNvPr>
          <p:cNvSpPr>
            <a:spLocks noGrp="1"/>
          </p:cNvSpPr>
          <p:nvPr>
            <p:ph type="title"/>
          </p:nvPr>
        </p:nvSpPr>
        <p:spPr>
          <a:xfrm>
            <a:off x="968478" y="488673"/>
            <a:ext cx="10058400" cy="1371600"/>
          </a:xfrm>
        </p:spPr>
        <p:txBody>
          <a:bodyPr>
            <a:normAutofit fontScale="90000"/>
          </a:bodyPr>
          <a:lstStyle/>
          <a:p>
            <a:pPr fontAlgn="base"/>
            <a:r>
              <a:rPr lang="en-GB" sz="2700" b="1" i="0" dirty="0">
                <a:solidFill>
                  <a:schemeClr val="tx1"/>
                </a:solidFill>
                <a:effectLst/>
                <a:latin typeface="Nunito" pitchFamily="2" charset="0"/>
              </a:rPr>
              <a:t>Components of Identity and Access Management (IAM)</a:t>
            </a:r>
            <a:br>
              <a:rPr lang="en-GB" sz="2700" b="1" i="0" dirty="0">
                <a:solidFill>
                  <a:schemeClr val="tx1"/>
                </a:solidFill>
                <a:effectLst/>
                <a:latin typeface="Nunito" pitchFamily="2" charset="0"/>
              </a:rPr>
            </a:br>
            <a:r>
              <a:rPr lang="en-GB" sz="2700" b="1" i="0" dirty="0">
                <a:solidFill>
                  <a:schemeClr val="tx1"/>
                </a:solidFill>
                <a:effectLst/>
                <a:latin typeface="Nunito" pitchFamily="2" charset="0"/>
              </a:rPr>
              <a:t>Users</a:t>
            </a:r>
            <a:br>
              <a:rPr lang="en-GB" b="1" i="0" dirty="0">
                <a:solidFill>
                  <a:srgbClr val="FFFFFF"/>
                </a:solidFill>
                <a:effectLst/>
                <a:latin typeface="Nunito" pitchFamily="2" charset="0"/>
              </a:rPr>
            </a:br>
            <a:endParaRPr lang="en-IN" dirty="0"/>
          </a:p>
        </p:txBody>
      </p:sp>
      <p:sp>
        <p:nvSpPr>
          <p:cNvPr id="4" name="TextBox 3">
            <a:extLst>
              <a:ext uri="{FF2B5EF4-FFF2-40B4-BE49-F238E27FC236}">
                <a16:creationId xmlns:a16="http://schemas.microsoft.com/office/drawing/2014/main" id="{BD2663CB-90C7-3B5B-296B-1D974B4F138D}"/>
              </a:ext>
            </a:extLst>
          </p:cNvPr>
          <p:cNvSpPr txBox="1"/>
          <p:nvPr/>
        </p:nvSpPr>
        <p:spPr>
          <a:xfrm>
            <a:off x="491614" y="1365835"/>
            <a:ext cx="1927121" cy="1292662"/>
          </a:xfrm>
          <a:prstGeom prst="rect">
            <a:avLst/>
          </a:prstGeom>
          <a:noFill/>
        </p:spPr>
        <p:txBody>
          <a:bodyPr wrap="square" rtlCol="0">
            <a:spAutoFit/>
          </a:bodyPr>
          <a:lstStyle/>
          <a:p>
            <a:pPr algn="l" fontAlgn="base">
              <a:spcAft>
                <a:spcPts val="1800"/>
              </a:spcAft>
              <a:buFont typeface="+mj-lt"/>
              <a:buAutoNum type="arabicPeriod"/>
            </a:pPr>
            <a:r>
              <a:rPr lang="en-IN" sz="1600" b="0" i="0" dirty="0">
                <a:effectLst/>
                <a:latin typeface="Nunito" pitchFamily="2" charset="0"/>
              </a:rPr>
              <a:t>Roles</a:t>
            </a:r>
          </a:p>
          <a:p>
            <a:pPr algn="l" fontAlgn="base">
              <a:spcAft>
                <a:spcPts val="1800"/>
              </a:spcAft>
              <a:buFont typeface="+mj-lt"/>
              <a:buAutoNum type="arabicPeriod" startAt="2"/>
            </a:pPr>
            <a:r>
              <a:rPr lang="en-IN" sz="1600" b="0" i="0" dirty="0">
                <a:effectLst/>
                <a:latin typeface="Nunito" pitchFamily="2" charset="0"/>
              </a:rPr>
              <a:t>Groups</a:t>
            </a:r>
          </a:p>
          <a:p>
            <a:pPr algn="l" fontAlgn="base">
              <a:spcAft>
                <a:spcPts val="1800"/>
              </a:spcAft>
              <a:buFont typeface="+mj-lt"/>
              <a:buAutoNum type="arabicPeriod" startAt="3"/>
            </a:pPr>
            <a:r>
              <a:rPr lang="en-IN" sz="1600" b="0" i="0" dirty="0">
                <a:effectLst/>
                <a:latin typeface="Nunito" pitchFamily="2" charset="0"/>
              </a:rPr>
              <a:t>Policies</a:t>
            </a:r>
          </a:p>
        </p:txBody>
      </p:sp>
      <p:sp>
        <p:nvSpPr>
          <p:cNvPr id="5" name="TextBox 4">
            <a:extLst>
              <a:ext uri="{FF2B5EF4-FFF2-40B4-BE49-F238E27FC236}">
                <a16:creationId xmlns:a16="http://schemas.microsoft.com/office/drawing/2014/main" id="{A97A5891-E02B-13B7-3C4E-49112B26C8BE}"/>
              </a:ext>
            </a:extLst>
          </p:cNvPr>
          <p:cNvSpPr txBox="1"/>
          <p:nvPr/>
        </p:nvSpPr>
        <p:spPr>
          <a:xfrm>
            <a:off x="1877962" y="1104225"/>
            <a:ext cx="8829368" cy="1815882"/>
          </a:xfrm>
          <a:prstGeom prst="rect">
            <a:avLst/>
          </a:prstGeom>
          <a:noFill/>
        </p:spPr>
        <p:txBody>
          <a:bodyPr wrap="square" rtlCol="0">
            <a:spAutoFit/>
          </a:bodyPr>
          <a:lstStyle/>
          <a:p>
            <a:r>
              <a:rPr lang="en-GB" sz="1400" b="0" i="0" dirty="0">
                <a:effectLst/>
                <a:latin typeface="Nunito" pitchFamily="2" charset="0"/>
              </a:rPr>
              <a:t>With these new applications being created over the cloud, mobile and on-premise can hold sensitive and regulated information. It’s no longer acceptable and feasible to just create an Identity server and provide access based on the requests. In current times an organization should be able to track the flow of information and provide least privileged access as and when required, obviously with a large workforce and new applications being added every day it becomes quite difficult to do the same. So organizations specifically concentrate on managing identity and its access with the help of a few IAM tools. It’s quite obvious that it is very difficult for a single tool to manage everything but there are multiple IAM tools in the market that help the organizations with any of the few services given below. </a:t>
            </a:r>
            <a:endParaRPr lang="en-IN" sz="1400" dirty="0"/>
          </a:p>
        </p:txBody>
      </p:sp>
      <p:pic>
        <p:nvPicPr>
          <p:cNvPr id="6" name="Picture 5">
            <a:extLst>
              <a:ext uri="{FF2B5EF4-FFF2-40B4-BE49-F238E27FC236}">
                <a16:creationId xmlns:a16="http://schemas.microsoft.com/office/drawing/2014/main" id="{09B2552D-AD6E-5C17-B278-B43D4306E01A}"/>
              </a:ext>
            </a:extLst>
          </p:cNvPr>
          <p:cNvPicPr>
            <a:picLocks noChangeAspect="1"/>
          </p:cNvPicPr>
          <p:nvPr/>
        </p:nvPicPr>
        <p:blipFill>
          <a:blip r:embed="rId2"/>
          <a:stretch>
            <a:fillRect/>
          </a:stretch>
        </p:blipFill>
        <p:spPr>
          <a:xfrm>
            <a:off x="2812025" y="2889877"/>
            <a:ext cx="7207046" cy="3479450"/>
          </a:xfrm>
          <a:prstGeom prst="rect">
            <a:avLst/>
          </a:prstGeom>
        </p:spPr>
      </p:pic>
    </p:spTree>
    <p:extLst>
      <p:ext uri="{BB962C8B-B14F-4D97-AF65-F5344CB8AC3E}">
        <p14:creationId xmlns:p14="http://schemas.microsoft.com/office/powerpoint/2010/main" val="251188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D591-C585-81EB-8529-A66B7F86502C}"/>
              </a:ext>
            </a:extLst>
          </p:cNvPr>
          <p:cNvSpPr>
            <a:spLocks noGrp="1"/>
          </p:cNvSpPr>
          <p:nvPr>
            <p:ph type="title"/>
          </p:nvPr>
        </p:nvSpPr>
        <p:spPr>
          <a:xfrm>
            <a:off x="678426" y="396787"/>
            <a:ext cx="10446774" cy="931607"/>
          </a:xfrm>
        </p:spPr>
        <p:txBody>
          <a:bodyPr>
            <a:normAutofit fontScale="90000"/>
          </a:bodyPr>
          <a:lstStyle/>
          <a:p>
            <a:r>
              <a:rPr lang="en-IN" sz="2800" b="1" i="0" dirty="0">
                <a:solidFill>
                  <a:schemeClr val="tx1"/>
                </a:solidFill>
                <a:effectLst/>
                <a:latin typeface="Nunito" pitchFamily="2" charset="0"/>
              </a:rPr>
              <a:t>IAM Policies</a:t>
            </a:r>
            <a:br>
              <a:rPr lang="en-IN" b="1" i="0" dirty="0">
                <a:solidFill>
                  <a:srgbClr val="FFFFFF"/>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69A5D5FB-B4DF-839C-CE8F-8E7586D64995}"/>
              </a:ext>
            </a:extLst>
          </p:cNvPr>
          <p:cNvSpPr>
            <a:spLocks noGrp="1"/>
          </p:cNvSpPr>
          <p:nvPr>
            <p:ph idx="1"/>
          </p:nvPr>
        </p:nvSpPr>
        <p:spPr>
          <a:xfrm>
            <a:off x="678426" y="853797"/>
            <a:ext cx="10058400" cy="1987099"/>
          </a:xfrm>
        </p:spPr>
        <p:txBody>
          <a:bodyPr>
            <a:normAutofit/>
          </a:bodyPr>
          <a:lstStyle/>
          <a:p>
            <a:r>
              <a:rPr lang="en-GB" sz="1600" b="0" i="0" dirty="0">
                <a:effectLst/>
                <a:latin typeface="Nunito" pitchFamily="2" charset="0"/>
              </a:rPr>
              <a:t>IAM Policies can manage access for AWS by attaching them to the IAM Identities or resources IAM policies defines permissions of AWS identities and AWS resources when a user or any resource makes a request to AWS will validate these policies and confirms whether the request to be allowed or to be denied. AWS policies are stored in the form of Jason format the number of policies to be attached to particular IAM identities depends upon </a:t>
            </a:r>
            <a:r>
              <a:rPr lang="en-GB" sz="1600" b="0" i="0" dirty="0" err="1">
                <a:effectLst/>
                <a:latin typeface="Nunito" pitchFamily="2" charset="0"/>
              </a:rPr>
              <a:t>no.of</a:t>
            </a:r>
            <a:r>
              <a:rPr lang="en-GB" sz="1600" b="0" i="0" dirty="0">
                <a:effectLst/>
                <a:latin typeface="Nunito" pitchFamily="2" charset="0"/>
              </a:rPr>
              <a:t> permissions required for one IAM identity. IAM identity can have multiple policies attached to them.</a:t>
            </a:r>
            <a:endParaRPr lang="en-IN" sz="1600" dirty="0"/>
          </a:p>
        </p:txBody>
      </p:sp>
      <p:pic>
        <p:nvPicPr>
          <p:cNvPr id="7" name="Picture 6">
            <a:extLst>
              <a:ext uri="{FF2B5EF4-FFF2-40B4-BE49-F238E27FC236}">
                <a16:creationId xmlns:a16="http://schemas.microsoft.com/office/drawing/2014/main" id="{9CEF0B0D-9053-54BC-3C7C-17078886A996}"/>
              </a:ext>
            </a:extLst>
          </p:cNvPr>
          <p:cNvPicPr>
            <a:picLocks noChangeAspect="1"/>
          </p:cNvPicPr>
          <p:nvPr/>
        </p:nvPicPr>
        <p:blipFill>
          <a:blip r:embed="rId2"/>
          <a:stretch>
            <a:fillRect/>
          </a:stretch>
        </p:blipFill>
        <p:spPr>
          <a:xfrm>
            <a:off x="5901813" y="2395576"/>
            <a:ext cx="5728066" cy="3967315"/>
          </a:xfrm>
          <a:prstGeom prst="rect">
            <a:avLst/>
          </a:prstGeom>
        </p:spPr>
      </p:pic>
    </p:spTree>
    <p:extLst>
      <p:ext uri="{BB962C8B-B14F-4D97-AF65-F5344CB8AC3E}">
        <p14:creationId xmlns:p14="http://schemas.microsoft.com/office/powerpoint/2010/main" val="179298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A9CC50-9421-9BCA-EA9C-21296858567E}"/>
              </a:ext>
            </a:extLst>
          </p:cNvPr>
          <p:cNvSpPr txBox="1"/>
          <p:nvPr/>
        </p:nvSpPr>
        <p:spPr>
          <a:xfrm>
            <a:off x="1052051" y="452283"/>
            <a:ext cx="8622891" cy="4832092"/>
          </a:xfrm>
          <a:prstGeom prst="rect">
            <a:avLst/>
          </a:prstGeom>
          <a:noFill/>
        </p:spPr>
        <p:txBody>
          <a:bodyPr wrap="square" rtlCol="0">
            <a:spAutoFit/>
          </a:bodyPr>
          <a:lstStyle/>
          <a:p>
            <a:pPr algn="l" fontAlgn="base">
              <a:spcAft>
                <a:spcPts val="750"/>
              </a:spcAft>
            </a:pPr>
            <a:r>
              <a:rPr lang="en-IN" b="0" i="0" dirty="0">
                <a:effectLst/>
                <a:latin typeface="Nunito" pitchFamily="2" charset="0"/>
              </a:rPr>
              <a:t>There are multiple techniques and algorithms used to minimize the energy consumption in cloud.</a:t>
            </a:r>
          </a:p>
          <a:p>
            <a:pPr algn="l" fontAlgn="base">
              <a:spcAft>
                <a:spcPts val="750"/>
              </a:spcAft>
            </a:pPr>
            <a:r>
              <a:rPr lang="en-IN" b="1" i="0" dirty="0">
                <a:effectLst/>
                <a:latin typeface="Nunito" pitchFamily="2" charset="0"/>
              </a:rPr>
              <a:t>Techniques include:</a:t>
            </a:r>
            <a:endParaRPr lang="en-IN" b="0" i="0" dirty="0">
              <a:effectLst/>
              <a:latin typeface="Nunito" pitchFamily="2" charset="0"/>
            </a:endParaRPr>
          </a:p>
          <a:p>
            <a:pPr algn="l" fontAlgn="base">
              <a:spcAft>
                <a:spcPts val="1800"/>
              </a:spcAft>
              <a:buFont typeface="+mj-lt"/>
              <a:buAutoNum type="arabicPeriod"/>
            </a:pPr>
            <a:r>
              <a:rPr lang="en-IN" b="0" i="0" dirty="0">
                <a:effectLst/>
                <a:latin typeface="Nunito" pitchFamily="2" charset="0"/>
              </a:rPr>
              <a:t>Dynamic Voltage and Frequency Scaling (DVFS)</a:t>
            </a:r>
          </a:p>
          <a:p>
            <a:pPr algn="l" fontAlgn="base">
              <a:spcAft>
                <a:spcPts val="1800"/>
              </a:spcAft>
              <a:buFont typeface="+mj-lt"/>
              <a:buAutoNum type="arabicPeriod"/>
            </a:pPr>
            <a:r>
              <a:rPr lang="en-IN" b="0" i="0" dirty="0">
                <a:effectLst/>
                <a:latin typeface="Nunito" pitchFamily="2" charset="0"/>
              </a:rPr>
              <a:t>Virtual Machine (VM)</a:t>
            </a:r>
          </a:p>
          <a:p>
            <a:pPr algn="l" fontAlgn="base">
              <a:spcAft>
                <a:spcPts val="1800"/>
              </a:spcAft>
              <a:buFont typeface="+mj-lt"/>
              <a:buAutoNum type="arabicPeriod"/>
            </a:pPr>
            <a:r>
              <a:rPr lang="en-IN" b="0" i="0" dirty="0">
                <a:effectLst/>
                <a:latin typeface="Nunito" pitchFamily="2" charset="0"/>
              </a:rPr>
              <a:t>Migration and VM Consolidation</a:t>
            </a:r>
          </a:p>
          <a:p>
            <a:pPr algn="l" fontAlgn="base">
              <a:spcAft>
                <a:spcPts val="750"/>
              </a:spcAft>
            </a:pPr>
            <a:r>
              <a:rPr lang="en-IN" b="1" i="0" dirty="0">
                <a:effectLst/>
                <a:latin typeface="Nunito" pitchFamily="2" charset="0"/>
              </a:rPr>
              <a:t>Algorithms are:</a:t>
            </a:r>
            <a:endParaRPr lang="en-IN" b="0" i="0" dirty="0">
              <a:effectLst/>
              <a:latin typeface="Nunito" pitchFamily="2" charset="0"/>
            </a:endParaRPr>
          </a:p>
          <a:p>
            <a:pPr algn="l" fontAlgn="base">
              <a:spcAft>
                <a:spcPts val="1800"/>
              </a:spcAft>
              <a:buFont typeface="+mj-lt"/>
              <a:buAutoNum type="arabicPeriod"/>
            </a:pPr>
            <a:r>
              <a:rPr lang="en-IN" b="0" i="0" dirty="0">
                <a:effectLst/>
                <a:latin typeface="Nunito" pitchFamily="2" charset="0"/>
              </a:rPr>
              <a:t>Maximum Bin Packing</a:t>
            </a:r>
          </a:p>
          <a:p>
            <a:pPr algn="l" fontAlgn="base">
              <a:spcAft>
                <a:spcPts val="1800"/>
              </a:spcAft>
              <a:buFont typeface="+mj-lt"/>
              <a:buAutoNum type="arabicPeriod"/>
            </a:pPr>
            <a:r>
              <a:rPr lang="en-IN" b="0" i="0" dirty="0">
                <a:effectLst/>
                <a:latin typeface="Nunito" pitchFamily="2" charset="0"/>
              </a:rPr>
              <a:t>Power Expand Min-Max and Minimization</a:t>
            </a:r>
          </a:p>
          <a:p>
            <a:pPr algn="l" fontAlgn="base">
              <a:spcAft>
                <a:spcPts val="1800"/>
              </a:spcAft>
              <a:buFont typeface="+mj-lt"/>
              <a:buAutoNum type="arabicPeriod"/>
            </a:pPr>
            <a:r>
              <a:rPr lang="en-IN" b="0" i="0" dirty="0">
                <a:effectLst/>
                <a:latin typeface="Nunito" pitchFamily="2" charset="0"/>
              </a:rPr>
              <a:t> Migrations</a:t>
            </a:r>
          </a:p>
          <a:p>
            <a:pPr algn="l" fontAlgn="base">
              <a:spcAft>
                <a:spcPts val="1800"/>
              </a:spcAft>
              <a:buFont typeface="+mj-lt"/>
              <a:buAutoNum type="arabicPeriod"/>
            </a:pPr>
            <a:r>
              <a:rPr lang="en-IN" b="0" i="0" dirty="0">
                <a:effectLst/>
                <a:latin typeface="Nunito" pitchFamily="2" charset="0"/>
              </a:rPr>
              <a:t>Highest Potential growth</a:t>
            </a:r>
          </a:p>
        </p:txBody>
      </p:sp>
      <p:pic>
        <p:nvPicPr>
          <p:cNvPr id="6" name="Picture 5">
            <a:extLst>
              <a:ext uri="{FF2B5EF4-FFF2-40B4-BE49-F238E27FC236}">
                <a16:creationId xmlns:a16="http://schemas.microsoft.com/office/drawing/2014/main" id="{C5AD7D52-1669-49BD-3647-7D300D4D9530}"/>
              </a:ext>
            </a:extLst>
          </p:cNvPr>
          <p:cNvPicPr>
            <a:picLocks noChangeAspect="1"/>
          </p:cNvPicPr>
          <p:nvPr/>
        </p:nvPicPr>
        <p:blipFill>
          <a:blip r:embed="rId2"/>
          <a:stretch>
            <a:fillRect/>
          </a:stretch>
        </p:blipFill>
        <p:spPr>
          <a:xfrm>
            <a:off x="5625979" y="2084439"/>
            <a:ext cx="6123569" cy="4193458"/>
          </a:xfrm>
          <a:prstGeom prst="rect">
            <a:avLst/>
          </a:prstGeom>
        </p:spPr>
      </p:pic>
    </p:spTree>
    <p:extLst>
      <p:ext uri="{BB962C8B-B14F-4D97-AF65-F5344CB8AC3E}">
        <p14:creationId xmlns:p14="http://schemas.microsoft.com/office/powerpoint/2010/main" val="397110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D09692-67E2-3913-CB0B-4901B3A0539F}"/>
              </a:ext>
            </a:extLst>
          </p:cNvPr>
          <p:cNvSpPr txBox="1"/>
          <p:nvPr/>
        </p:nvSpPr>
        <p:spPr>
          <a:xfrm>
            <a:off x="511277" y="635067"/>
            <a:ext cx="6597446" cy="5637441"/>
          </a:xfrm>
          <a:prstGeom prst="rect">
            <a:avLst/>
          </a:prstGeom>
          <a:noFill/>
        </p:spPr>
        <p:txBody>
          <a:bodyPr wrap="square" rtlCol="0">
            <a:spAutoFit/>
          </a:bodyPr>
          <a:lstStyle/>
          <a:p>
            <a:pPr algn="l" fontAlgn="base">
              <a:spcAft>
                <a:spcPts val="750"/>
              </a:spcAft>
            </a:pPr>
            <a:r>
              <a:rPr lang="en-GB" sz="1600" b="0" i="0" dirty="0">
                <a:effectLst/>
                <a:latin typeface="Nunito" pitchFamily="2" charset="0"/>
              </a:rPr>
              <a:t>Green cloud computing is using Internet computing services from a service provider that has taken measures to reduce their environmental effect and also green cloud computing is cloud computing with less environmental impact.</a:t>
            </a:r>
          </a:p>
          <a:p>
            <a:pPr algn="l" fontAlgn="base">
              <a:spcAft>
                <a:spcPts val="750"/>
              </a:spcAft>
            </a:pPr>
            <a:r>
              <a:rPr lang="en-GB" sz="1600" b="0" i="0" dirty="0">
                <a:effectLst/>
                <a:latin typeface="Nunito" pitchFamily="2" charset="0"/>
              </a:rPr>
              <a:t>Some measures taken by the Internet service providers to make their services more green are:</a:t>
            </a:r>
          </a:p>
          <a:p>
            <a:pPr algn="l" fontAlgn="base">
              <a:spcAft>
                <a:spcPts val="1800"/>
              </a:spcAft>
              <a:buFont typeface="+mj-lt"/>
              <a:buAutoNum type="arabicPeriod"/>
            </a:pPr>
            <a:r>
              <a:rPr lang="en-GB" sz="1600" b="0" i="0" dirty="0">
                <a:effectLst/>
                <a:latin typeface="Nunito" pitchFamily="2" charset="0"/>
              </a:rPr>
              <a:t>Use renewable energy sources.</a:t>
            </a:r>
          </a:p>
          <a:p>
            <a:pPr algn="l" fontAlgn="base">
              <a:spcAft>
                <a:spcPts val="1800"/>
              </a:spcAft>
              <a:buFont typeface="+mj-lt"/>
              <a:buAutoNum type="arabicPeriod"/>
            </a:pPr>
            <a:r>
              <a:rPr lang="en-GB" sz="1600" b="0" i="0" dirty="0">
                <a:effectLst/>
                <a:latin typeface="Nunito" pitchFamily="2" charset="0"/>
              </a:rPr>
              <a:t>Make the data </a:t>
            </a:r>
            <a:r>
              <a:rPr lang="en-GB" sz="1600" b="0" i="0" dirty="0" err="1">
                <a:effectLst/>
                <a:latin typeface="Nunito" pitchFamily="2" charset="0"/>
              </a:rPr>
              <a:t>center</a:t>
            </a:r>
            <a:r>
              <a:rPr lang="en-GB" sz="1600" b="0" i="0" dirty="0">
                <a:effectLst/>
                <a:latin typeface="Nunito" pitchFamily="2" charset="0"/>
              </a:rPr>
              <a:t> more energy efficient, for example by maximizing power usage efficiency (PUE).</a:t>
            </a:r>
          </a:p>
          <a:p>
            <a:pPr algn="l" fontAlgn="base">
              <a:spcAft>
                <a:spcPts val="1800"/>
              </a:spcAft>
              <a:buFont typeface="+mj-lt"/>
              <a:buAutoNum type="arabicPeriod"/>
            </a:pPr>
            <a:r>
              <a:rPr lang="en-GB" sz="1600" b="0" i="0" dirty="0">
                <a:effectLst/>
                <a:latin typeface="Nunito" pitchFamily="2" charset="0"/>
              </a:rPr>
              <a:t>Reuse waste heat from computer servers (e.g. to heat nearby buildings).</a:t>
            </a:r>
          </a:p>
          <a:p>
            <a:pPr algn="l" fontAlgn="base">
              <a:spcAft>
                <a:spcPts val="1800"/>
              </a:spcAft>
              <a:buFont typeface="+mj-lt"/>
              <a:buAutoNum type="arabicPeriod"/>
            </a:pPr>
            <a:r>
              <a:rPr lang="en-GB" sz="1600" b="0" i="0" dirty="0">
                <a:effectLst/>
                <a:latin typeface="Nunito" pitchFamily="2" charset="0"/>
              </a:rPr>
              <a:t>Make sure that all hardware is properly recycled at the end of its life.</a:t>
            </a:r>
          </a:p>
          <a:p>
            <a:pPr algn="l" fontAlgn="base">
              <a:spcAft>
                <a:spcPts val="1800"/>
              </a:spcAft>
              <a:buFont typeface="+mj-lt"/>
              <a:buAutoNum type="arabicPeriod"/>
            </a:pPr>
            <a:r>
              <a:rPr lang="en-GB" sz="1600" b="0" i="0" dirty="0">
                <a:effectLst/>
                <a:latin typeface="Nunito" pitchFamily="2" charset="0"/>
              </a:rPr>
              <a:t>Use hardware that has a long lifespan and contains little to no toxic materials.</a:t>
            </a:r>
          </a:p>
          <a:p>
            <a:br>
              <a:rPr lang="en-GB" sz="1600" dirty="0"/>
            </a:br>
            <a:endParaRPr lang="en-IN" sz="1600" dirty="0"/>
          </a:p>
        </p:txBody>
      </p:sp>
      <p:pic>
        <p:nvPicPr>
          <p:cNvPr id="6" name="Picture 5">
            <a:extLst>
              <a:ext uri="{FF2B5EF4-FFF2-40B4-BE49-F238E27FC236}">
                <a16:creationId xmlns:a16="http://schemas.microsoft.com/office/drawing/2014/main" id="{AEC27B98-EE8C-A786-D46D-A4AB5470AB0B}"/>
              </a:ext>
            </a:extLst>
          </p:cNvPr>
          <p:cNvPicPr>
            <a:picLocks noChangeAspect="1"/>
          </p:cNvPicPr>
          <p:nvPr/>
        </p:nvPicPr>
        <p:blipFill>
          <a:blip r:embed="rId2"/>
          <a:stretch>
            <a:fillRect/>
          </a:stretch>
        </p:blipFill>
        <p:spPr>
          <a:xfrm>
            <a:off x="6440129" y="1435509"/>
            <a:ext cx="5240594" cy="3485536"/>
          </a:xfrm>
          <a:prstGeom prst="rect">
            <a:avLst/>
          </a:prstGeom>
        </p:spPr>
      </p:pic>
    </p:spTree>
    <p:extLst>
      <p:ext uri="{BB962C8B-B14F-4D97-AF65-F5344CB8AC3E}">
        <p14:creationId xmlns:p14="http://schemas.microsoft.com/office/powerpoint/2010/main" val="1184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A4BC-F5D8-73ED-CBDA-7AF6DE39AD1A}"/>
              </a:ext>
            </a:extLst>
          </p:cNvPr>
          <p:cNvSpPr>
            <a:spLocks noGrp="1"/>
          </p:cNvSpPr>
          <p:nvPr>
            <p:ph type="title"/>
          </p:nvPr>
        </p:nvSpPr>
        <p:spPr>
          <a:xfrm>
            <a:off x="1066800" y="642594"/>
            <a:ext cx="10058400" cy="920735"/>
          </a:xfrm>
        </p:spPr>
        <p:txBody>
          <a:bodyPr>
            <a:normAutofit fontScale="90000"/>
          </a:bodyPr>
          <a:lstStyle/>
          <a:p>
            <a:r>
              <a:rPr lang="en-GB" sz="3200" b="1" dirty="0">
                <a:solidFill>
                  <a:schemeClr val="tx1"/>
                </a:solidFill>
                <a:latin typeface="__Epilogue_61966b"/>
              </a:rPr>
              <a:t>What is AI fraud detection</a:t>
            </a:r>
            <a:br>
              <a:rPr lang="en-GB" b="1" i="0" dirty="0">
                <a:solidFill>
                  <a:srgbClr val="4D5B7C"/>
                </a:solidFill>
                <a:effectLst/>
                <a:latin typeface="__Epilogue_61966b"/>
              </a:rPr>
            </a:br>
            <a:endParaRPr lang="en-IN" dirty="0"/>
          </a:p>
        </p:txBody>
      </p:sp>
      <p:sp>
        <p:nvSpPr>
          <p:cNvPr id="3" name="Content Placeholder 2">
            <a:extLst>
              <a:ext uri="{FF2B5EF4-FFF2-40B4-BE49-F238E27FC236}">
                <a16:creationId xmlns:a16="http://schemas.microsoft.com/office/drawing/2014/main" id="{FAB49F21-9C25-5F37-E33D-6DB72A2213D3}"/>
              </a:ext>
            </a:extLst>
          </p:cNvPr>
          <p:cNvSpPr>
            <a:spLocks noGrp="1"/>
          </p:cNvSpPr>
          <p:nvPr>
            <p:ph idx="1"/>
          </p:nvPr>
        </p:nvSpPr>
        <p:spPr>
          <a:xfrm>
            <a:off x="683342" y="1218217"/>
            <a:ext cx="10058400" cy="1947770"/>
          </a:xfrm>
        </p:spPr>
        <p:txBody>
          <a:bodyPr/>
          <a:lstStyle/>
          <a:p>
            <a:r>
              <a:rPr lang="en-GB" sz="1600" dirty="0"/>
              <a:t>AI fraud detection is a technology-based approach that employs machine learning to identify fraudulent activities within large datasets. It involves training algorithms to recognize patterns and anomalies that signal possible fraud. By continuously learning from new data, these machine learning models become increasingly adept over time, improving their predictive accuracy and enabling them to adapt to evolving fraudulent tactics. This proactive </a:t>
            </a:r>
            <a:r>
              <a:rPr lang="en-GB" sz="1600" dirty="0" err="1"/>
              <a:t>defense</a:t>
            </a:r>
            <a:r>
              <a:rPr lang="en-GB" sz="1600" dirty="0"/>
              <a:t> mechanism equips businesses with a powerful tool for maintaining transaction integrity and security</a:t>
            </a:r>
            <a:r>
              <a:rPr lang="en-GB" dirty="0"/>
              <a:t>.</a:t>
            </a:r>
            <a:endParaRPr lang="en-IN" dirty="0"/>
          </a:p>
        </p:txBody>
      </p:sp>
      <p:pic>
        <p:nvPicPr>
          <p:cNvPr id="5" name="Picture 4">
            <a:extLst>
              <a:ext uri="{FF2B5EF4-FFF2-40B4-BE49-F238E27FC236}">
                <a16:creationId xmlns:a16="http://schemas.microsoft.com/office/drawing/2014/main" id="{F10F5348-3572-0086-585A-81434588D89B}"/>
              </a:ext>
            </a:extLst>
          </p:cNvPr>
          <p:cNvPicPr>
            <a:picLocks noChangeAspect="1"/>
          </p:cNvPicPr>
          <p:nvPr/>
        </p:nvPicPr>
        <p:blipFill>
          <a:blip r:embed="rId2"/>
          <a:stretch>
            <a:fillRect/>
          </a:stretch>
        </p:blipFill>
        <p:spPr>
          <a:xfrm>
            <a:off x="5535561" y="2812026"/>
            <a:ext cx="6184491" cy="3403380"/>
          </a:xfrm>
          <a:prstGeom prst="rect">
            <a:avLst/>
          </a:prstGeom>
        </p:spPr>
      </p:pic>
    </p:spTree>
    <p:extLst>
      <p:ext uri="{BB962C8B-B14F-4D97-AF65-F5344CB8AC3E}">
        <p14:creationId xmlns:p14="http://schemas.microsoft.com/office/powerpoint/2010/main" val="21808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C1901-29B7-571F-AC6C-B1F86EF96FC3}"/>
              </a:ext>
            </a:extLst>
          </p:cNvPr>
          <p:cNvSpPr>
            <a:spLocks noGrp="1"/>
          </p:cNvSpPr>
          <p:nvPr>
            <p:ph idx="1"/>
          </p:nvPr>
        </p:nvSpPr>
        <p:spPr>
          <a:xfrm>
            <a:off x="781665" y="370528"/>
            <a:ext cx="10058400" cy="3849624"/>
          </a:xfrm>
        </p:spPr>
        <p:txBody>
          <a:bodyPr>
            <a:normAutofit lnSpcReduction="10000"/>
          </a:bodyPr>
          <a:lstStyle/>
          <a:p>
            <a:pPr algn="l"/>
            <a:r>
              <a:rPr lang="en-GB" sz="1600" b="1" i="0" u="none" strike="noStrike" dirty="0">
                <a:effectLst/>
                <a:latin typeface="__Epilogue_61966b"/>
                <a:hlinkClick r:id="rId2">
                  <a:extLst>
                    <a:ext uri="{A12FA001-AC4F-418D-AE19-62706E023703}">
                      <ahyp:hlinkClr xmlns:ahyp="http://schemas.microsoft.com/office/drawing/2018/hyperlinkcolor" val="tx"/>
                    </a:ext>
                  </a:extLst>
                </a:hlinkClick>
              </a:rPr>
              <a:t>E-Commerce</a:t>
            </a:r>
            <a:endParaRPr lang="en-GB" sz="1600" b="1" i="0" dirty="0">
              <a:effectLst/>
              <a:latin typeface="__Epilogue_61966b"/>
            </a:endParaRPr>
          </a:p>
          <a:p>
            <a:pPr algn="l"/>
            <a:r>
              <a:rPr lang="en-GB" sz="1600" b="0" i="0" dirty="0">
                <a:effectLst/>
                <a:latin typeface="__Inter_1fc7a2"/>
              </a:rPr>
              <a:t>For e-commerce platforms, AI fraud detection evaluates risk by considering factors like transaction size, frequency, and customer purchase history. It mitigates the risk of card-not-present fraud by cross-referencing shipping and billing information, identifying discrepancies that could indicate identity theft. The same AI systems are on the lookout for patterns of return and refund fraud, which are costly issues for retailers. These systems ensure a secure shopping experience, critical for customer retention, while also protecting the business’s bottom line.</a:t>
            </a:r>
          </a:p>
          <a:p>
            <a:pPr algn="l"/>
            <a:r>
              <a:rPr lang="en-GB" sz="1600" b="1" i="0" u="none" strike="noStrike" dirty="0">
                <a:effectLst/>
                <a:latin typeface="__Epilogue_61966b"/>
                <a:hlinkClick r:id="rId3">
                  <a:extLst>
                    <a:ext uri="{A12FA001-AC4F-418D-AE19-62706E023703}">
                      <ahyp:hlinkClr xmlns:ahyp="http://schemas.microsoft.com/office/drawing/2018/hyperlinkcolor" val="tx"/>
                    </a:ext>
                  </a:extLst>
                </a:hlinkClick>
              </a:rPr>
              <a:t>Online gaming and virtual economies</a:t>
            </a:r>
            <a:endParaRPr lang="en-GB" sz="1600" b="1" i="0" dirty="0">
              <a:effectLst/>
              <a:latin typeface="__Epilogue_61966b"/>
            </a:endParaRPr>
          </a:p>
          <a:p>
            <a:pPr algn="l"/>
            <a:r>
              <a:rPr lang="en-GB" sz="1600" b="0" i="0" dirty="0">
                <a:effectLst/>
                <a:latin typeface="__Inter_1fc7a2"/>
              </a:rPr>
              <a:t>Online gaming platforms and virtual economies are increasingly using AI to monitor for fraudulent transactions, such as the use of stolen credit cards to purchase in-game currency or the manipulation of game assets. AI algorithms can track transaction velocity, the geographic origin of transactions, and the transfer of in-game assets to identify</a:t>
            </a:r>
          </a:p>
          <a:p>
            <a:pPr algn="l"/>
            <a:r>
              <a:rPr lang="en-GB" sz="1600" b="0" i="0" dirty="0">
                <a:effectLst/>
                <a:latin typeface="__Inter_1fc7a2"/>
              </a:rPr>
              <a:t> patterns that deviate from the norm, which may indicate money laundering or account takeovers. This not only</a:t>
            </a:r>
          </a:p>
          <a:p>
            <a:pPr algn="l"/>
            <a:r>
              <a:rPr lang="en-GB" sz="1600" b="0" i="0" dirty="0">
                <a:effectLst/>
                <a:latin typeface="__Inter_1fc7a2"/>
              </a:rPr>
              <a:t> protects the game’s revenue but also enhances player trust, as it ensures a level playing field and the legitimate use of in-game economies.</a:t>
            </a:r>
          </a:p>
          <a:p>
            <a:endParaRPr lang="en-IN" dirty="0"/>
          </a:p>
        </p:txBody>
      </p:sp>
      <p:pic>
        <p:nvPicPr>
          <p:cNvPr id="5" name="Picture 4">
            <a:extLst>
              <a:ext uri="{FF2B5EF4-FFF2-40B4-BE49-F238E27FC236}">
                <a16:creationId xmlns:a16="http://schemas.microsoft.com/office/drawing/2014/main" id="{CBA95ADC-94C7-DC2F-303A-7ADEC8FE083B}"/>
              </a:ext>
            </a:extLst>
          </p:cNvPr>
          <p:cNvPicPr>
            <a:picLocks noChangeAspect="1"/>
          </p:cNvPicPr>
          <p:nvPr/>
        </p:nvPicPr>
        <p:blipFill>
          <a:blip r:embed="rId4"/>
          <a:stretch>
            <a:fillRect/>
          </a:stretch>
        </p:blipFill>
        <p:spPr>
          <a:xfrm>
            <a:off x="6096000" y="3311226"/>
            <a:ext cx="5707625" cy="3055505"/>
          </a:xfrm>
          <a:prstGeom prst="rect">
            <a:avLst/>
          </a:prstGeom>
        </p:spPr>
      </p:pic>
    </p:spTree>
    <p:extLst>
      <p:ext uri="{BB962C8B-B14F-4D97-AF65-F5344CB8AC3E}">
        <p14:creationId xmlns:p14="http://schemas.microsoft.com/office/powerpoint/2010/main" val="177250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6FD1-7B5A-AE97-24CC-5EBB40855CDB}"/>
              </a:ext>
            </a:extLst>
          </p:cNvPr>
          <p:cNvSpPr>
            <a:spLocks noGrp="1"/>
          </p:cNvSpPr>
          <p:nvPr>
            <p:ph idx="1"/>
          </p:nvPr>
        </p:nvSpPr>
        <p:spPr>
          <a:xfrm>
            <a:off x="742336" y="667611"/>
            <a:ext cx="10058400" cy="3849624"/>
          </a:xfrm>
        </p:spPr>
        <p:txBody>
          <a:bodyPr/>
          <a:lstStyle/>
          <a:p>
            <a:pPr algn="l"/>
            <a:r>
              <a:rPr lang="en-GB" sz="1800" b="1" i="0" u="none" strike="noStrike" dirty="0">
                <a:effectLst/>
                <a:latin typeface="__Epilogue_61966b"/>
                <a:hlinkClick r:id="rId2">
                  <a:extLst>
                    <a:ext uri="{A12FA001-AC4F-418D-AE19-62706E023703}">
                      <ahyp:hlinkClr xmlns:ahyp="http://schemas.microsoft.com/office/drawing/2018/hyperlinkcolor" val="tx"/>
                    </a:ext>
                  </a:extLst>
                </a:hlinkClick>
              </a:rPr>
              <a:t>Regulatory compliance and ethical considerations</a:t>
            </a:r>
            <a:endParaRPr lang="en-GB" sz="1800" b="1" i="0" dirty="0">
              <a:effectLst/>
              <a:latin typeface="__Epilogue_61966b"/>
            </a:endParaRPr>
          </a:p>
          <a:p>
            <a:pPr algn="l"/>
            <a:r>
              <a:rPr lang="en-GB" sz="1800" b="0" i="0" dirty="0">
                <a:effectLst/>
                <a:latin typeface="__Inter_1fc7a2"/>
              </a:rPr>
              <a:t>Businesses need to ensure that their AI fraud detection systems comply with all relevant regulations, including data protection and privacy laws like </a:t>
            </a:r>
            <a:r>
              <a:rPr lang="en-GB" sz="1800" b="0" i="0" u="none" strike="noStrike" dirty="0">
                <a:effectLst/>
                <a:latin typeface="__Inter_1fc7a2"/>
                <a:hlinkClick r:id="rId3">
                  <a:extLst>
                    <a:ext uri="{A12FA001-AC4F-418D-AE19-62706E023703}">
                      <ahyp:hlinkClr xmlns:ahyp="http://schemas.microsoft.com/office/drawing/2018/hyperlinkcolor" val="tx"/>
                    </a:ext>
                  </a:extLst>
                </a:hlinkClick>
              </a:rPr>
              <a:t>General Data Protection Regulation (GDPR)</a:t>
            </a:r>
            <a:r>
              <a:rPr lang="en-GB" sz="1800" b="0" i="0" dirty="0">
                <a:effectLst/>
                <a:latin typeface="__Inter_1fc7a2"/>
              </a:rPr>
              <a:t>. The use of AI in decision-making processes also raises ethical considerations, such as the potential for bias in algorithms, which can lead to unfair treatment of certain customer segments. Companies must navigate these regulatory and ethical landscapes carefully to maintain compliance and uphold ethical standards</a:t>
            </a:r>
            <a:r>
              <a:rPr lang="en-GB" b="0" i="0" dirty="0">
                <a:effectLst/>
                <a:latin typeface="__Inter_1fc7a2"/>
              </a:rPr>
              <a:t>.</a:t>
            </a:r>
          </a:p>
          <a:p>
            <a:endParaRPr lang="en-IN" dirty="0"/>
          </a:p>
        </p:txBody>
      </p:sp>
      <p:pic>
        <p:nvPicPr>
          <p:cNvPr id="7" name="Picture 6">
            <a:extLst>
              <a:ext uri="{FF2B5EF4-FFF2-40B4-BE49-F238E27FC236}">
                <a16:creationId xmlns:a16="http://schemas.microsoft.com/office/drawing/2014/main" id="{95223103-13E5-FADB-0018-C01CCF6D6879}"/>
              </a:ext>
            </a:extLst>
          </p:cNvPr>
          <p:cNvPicPr>
            <a:picLocks noChangeAspect="1"/>
          </p:cNvPicPr>
          <p:nvPr/>
        </p:nvPicPr>
        <p:blipFill>
          <a:blip r:embed="rId4"/>
          <a:stretch>
            <a:fillRect/>
          </a:stretch>
        </p:blipFill>
        <p:spPr>
          <a:xfrm>
            <a:off x="3333136" y="2794733"/>
            <a:ext cx="6469625" cy="3637388"/>
          </a:xfrm>
          <a:prstGeom prst="rect">
            <a:avLst/>
          </a:prstGeom>
        </p:spPr>
      </p:pic>
    </p:spTree>
    <p:extLst>
      <p:ext uri="{BB962C8B-B14F-4D97-AF65-F5344CB8AC3E}">
        <p14:creationId xmlns:p14="http://schemas.microsoft.com/office/powerpoint/2010/main" val="152274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21A2-36E7-6AAF-7E96-270EFC5DE2A9}"/>
              </a:ext>
            </a:extLst>
          </p:cNvPr>
          <p:cNvSpPr>
            <a:spLocks noGrp="1"/>
          </p:cNvSpPr>
          <p:nvPr>
            <p:ph type="title"/>
          </p:nvPr>
        </p:nvSpPr>
        <p:spPr>
          <a:xfrm>
            <a:off x="4045974" y="809742"/>
            <a:ext cx="4596581" cy="684761"/>
          </a:xfrm>
        </p:spPr>
        <p:txBody>
          <a:bodyPr/>
          <a:lstStyle/>
          <a:p>
            <a:r>
              <a:rPr lang="en-GB" dirty="0"/>
              <a:t>THANK YOU</a:t>
            </a:r>
            <a:endParaRPr lang="en-IN" dirty="0"/>
          </a:p>
        </p:txBody>
      </p:sp>
      <p:sp>
        <p:nvSpPr>
          <p:cNvPr id="4" name="TextBox 3">
            <a:extLst>
              <a:ext uri="{FF2B5EF4-FFF2-40B4-BE49-F238E27FC236}">
                <a16:creationId xmlns:a16="http://schemas.microsoft.com/office/drawing/2014/main" id="{ACFAF225-54E3-125B-5F7B-8905CE33BCE9}"/>
              </a:ext>
            </a:extLst>
          </p:cNvPr>
          <p:cNvSpPr txBox="1"/>
          <p:nvPr/>
        </p:nvSpPr>
        <p:spPr>
          <a:xfrm>
            <a:off x="1219200" y="2310581"/>
            <a:ext cx="10235381" cy="1754326"/>
          </a:xfrm>
          <a:prstGeom prst="rect">
            <a:avLst/>
          </a:prstGeom>
          <a:noFill/>
        </p:spPr>
        <p:txBody>
          <a:bodyPr wrap="square" rtlCol="0">
            <a:spAutoFit/>
          </a:bodyPr>
          <a:lstStyle/>
          <a:p>
            <a:r>
              <a:rPr lang="en-GB" dirty="0"/>
              <a:t>TOPIC –</a:t>
            </a:r>
            <a:r>
              <a:rPr lang="en-US" dirty="0" err="1"/>
              <a:t>AI-volution:Future</a:t>
            </a:r>
            <a:r>
              <a:rPr lang="en-US" dirty="0"/>
              <a:t> Proof </a:t>
            </a:r>
            <a:r>
              <a:rPr lang="en-GB" dirty="0"/>
              <a:t>HACKATHON PROJECTS </a:t>
            </a:r>
          </a:p>
          <a:p>
            <a:r>
              <a:rPr lang="en-GB" dirty="0"/>
              <a:t>WEB </a:t>
            </a:r>
            <a:r>
              <a:rPr lang="en-GB" dirty="0">
                <a:solidFill>
                  <a:schemeClr val="accent1">
                    <a:lumMod val="50000"/>
                  </a:schemeClr>
                </a:solidFill>
              </a:rPr>
              <a:t>– </a:t>
            </a:r>
            <a:r>
              <a:rPr lang="en-GB" dirty="0">
                <a:solidFill>
                  <a:schemeClr val="accent1">
                    <a:lumMod val="50000"/>
                  </a:schemeClr>
                </a:solidFill>
                <a:hlinkClick r:id="rId2">
                  <a:extLst>
                    <a:ext uri="{A12FA001-AC4F-418D-AE19-62706E023703}">
                      <ahyp:hlinkClr xmlns:ahyp="http://schemas.microsoft.com/office/drawing/2018/hyperlinkcolor" val="tx"/>
                    </a:ext>
                  </a:extLst>
                </a:hlinkClick>
              </a:rPr>
              <a:t>www.ktj.in</a:t>
            </a:r>
            <a:endParaRPr lang="en-GB" dirty="0">
              <a:solidFill>
                <a:schemeClr val="accent1">
                  <a:lumMod val="50000"/>
                </a:schemeClr>
              </a:solidFill>
            </a:endParaRPr>
          </a:p>
          <a:p>
            <a:r>
              <a:rPr lang="en-GB" dirty="0">
                <a:solidFill>
                  <a:schemeClr val="accent1">
                    <a:lumMod val="50000"/>
                  </a:schemeClr>
                </a:solidFill>
              </a:rPr>
              <a:t> </a:t>
            </a:r>
          </a:p>
          <a:p>
            <a:r>
              <a:rPr lang="en-GB" dirty="0"/>
              <a:t>TEAM ID. – royniloy1235_NILOY ROY</a:t>
            </a:r>
          </a:p>
          <a:p>
            <a:r>
              <a:rPr lang="en-GB" dirty="0"/>
              <a:t>MY EMAIL ID. – </a:t>
            </a:r>
            <a:r>
              <a:rPr lang="en-GB" dirty="0">
                <a:solidFill>
                  <a:schemeClr val="accent1">
                    <a:lumMod val="50000"/>
                  </a:schemeClr>
                </a:solidFill>
                <a:hlinkClick r:id="rId3">
                  <a:extLst>
                    <a:ext uri="{A12FA001-AC4F-418D-AE19-62706E023703}">
                      <ahyp:hlinkClr xmlns:ahyp="http://schemas.microsoft.com/office/drawing/2018/hyperlinkcolor" val="tx"/>
                    </a:ext>
                  </a:extLst>
                </a:hlinkClick>
              </a:rPr>
              <a:t>royniloy1235@gmail.com</a:t>
            </a:r>
            <a:endParaRPr lang="en-GB" dirty="0">
              <a:solidFill>
                <a:schemeClr val="accent1">
                  <a:lumMod val="50000"/>
                </a:schemeClr>
              </a:solidFill>
            </a:endParaRPr>
          </a:p>
          <a:p>
            <a:endParaRPr lang="en-IN" dirty="0"/>
          </a:p>
        </p:txBody>
      </p:sp>
      <p:sp>
        <p:nvSpPr>
          <p:cNvPr id="5" name="TextBox 4">
            <a:extLst>
              <a:ext uri="{FF2B5EF4-FFF2-40B4-BE49-F238E27FC236}">
                <a16:creationId xmlns:a16="http://schemas.microsoft.com/office/drawing/2014/main" id="{64D8BCB7-A567-D023-8211-3CCA0D47E127}"/>
              </a:ext>
            </a:extLst>
          </p:cNvPr>
          <p:cNvSpPr txBox="1"/>
          <p:nvPr/>
        </p:nvSpPr>
        <p:spPr>
          <a:xfrm>
            <a:off x="7030064" y="4847929"/>
            <a:ext cx="4955458" cy="1200329"/>
          </a:xfrm>
          <a:prstGeom prst="rect">
            <a:avLst/>
          </a:prstGeom>
          <a:noFill/>
        </p:spPr>
        <p:txBody>
          <a:bodyPr wrap="square" rtlCol="0">
            <a:spAutoFit/>
          </a:bodyPr>
          <a:lstStyle/>
          <a:p>
            <a:r>
              <a:rPr lang="en-GB" dirty="0"/>
              <a:t>PRESENTED BY - NILOY ROY</a:t>
            </a:r>
          </a:p>
          <a:p>
            <a:r>
              <a:rPr lang="en-GB" dirty="0"/>
              <a:t>CONTACT NO. -  6296154016</a:t>
            </a:r>
          </a:p>
          <a:p>
            <a:r>
              <a:rPr lang="en-GB" dirty="0"/>
              <a:t>EMAIL ID. </a:t>
            </a:r>
            <a:r>
              <a:rPr lang="en-GB" dirty="0">
                <a:solidFill>
                  <a:schemeClr val="accent1">
                    <a:lumMod val="50000"/>
                  </a:schemeClr>
                </a:solidFill>
                <a:hlinkClick r:id="rId4">
                  <a:extLst>
                    <a:ext uri="{A12FA001-AC4F-418D-AE19-62706E023703}">
                      <ahyp:hlinkClr xmlns:ahyp="http://schemas.microsoft.com/office/drawing/2018/hyperlinkcolor" val="tx"/>
                    </a:ext>
                  </a:extLst>
                </a:hlinkClick>
              </a:rPr>
              <a:t>– royniloy1235@gmail.com</a:t>
            </a:r>
            <a:endParaRPr lang="en-GB" dirty="0">
              <a:solidFill>
                <a:schemeClr val="accent1">
                  <a:lumMod val="50000"/>
                </a:schemeClr>
              </a:solidFill>
            </a:endParaRPr>
          </a:p>
          <a:p>
            <a:endParaRPr lang="en-IN" dirty="0"/>
          </a:p>
        </p:txBody>
      </p:sp>
    </p:spTree>
    <p:extLst>
      <p:ext uri="{BB962C8B-B14F-4D97-AF65-F5344CB8AC3E}">
        <p14:creationId xmlns:p14="http://schemas.microsoft.com/office/powerpoint/2010/main" val="1265106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infopath/2007/PartnerControls"/>
    <ds:schemaRef ds:uri="http://schemas.microsoft.com/office/2006/documentManagement/types"/>
    <ds:schemaRef ds:uri="16c05727-aa75-4e4a-9b5f-8a80a1165891"/>
    <ds:schemaRef ds:uri="http://purl.org/dc/elements/1.1/"/>
    <ds:schemaRef ds:uri="http://purl.org/dc/dcmitype/"/>
    <ds:schemaRef ds:uri="71af3243-3dd4-4a8d-8c0d-dd76da1f02a5"/>
    <ds:schemaRef ds:uri="http://schemas.microsoft.com/office/2006/metadata/properti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Identfy and access management</Template>
  <TotalTime>24</TotalTime>
  <Words>870</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__Epilogue_61966b</vt:lpstr>
      <vt:lpstr>__Inter_1fc7a2</vt:lpstr>
      <vt:lpstr>Avenir Next LT Pro</vt:lpstr>
      <vt:lpstr>Avenir Next LT Pro Light</vt:lpstr>
      <vt:lpstr>Calibri</vt:lpstr>
      <vt:lpstr>Garamond</vt:lpstr>
      <vt:lpstr>Nunito</vt:lpstr>
      <vt:lpstr>SavonVTI</vt:lpstr>
      <vt:lpstr>Senior bureaucrats  time   managementans and efficiencies   in their daily tasks </vt:lpstr>
      <vt:lpstr>Components of Identity and Access Management (IAM) Users </vt:lpstr>
      <vt:lpstr>IAM Policies </vt:lpstr>
      <vt:lpstr>PowerPoint Presentation</vt:lpstr>
      <vt:lpstr>PowerPoint Presentation</vt:lpstr>
      <vt:lpstr>What is AI fraud detection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Niloy Roy</dc:creator>
  <cp:lastModifiedBy>Niloy Roy</cp:lastModifiedBy>
  <cp:revision>4</cp:revision>
  <dcterms:created xsi:type="dcterms:W3CDTF">2025-02-01T11:30:36Z</dcterms:created>
  <dcterms:modified xsi:type="dcterms:W3CDTF">2025-02-01T11:55:03Z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