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PT Sans Narrow"/>
      <p:regular r:id="rId39"/>
      <p:bold r:id="rId40"/>
    </p:embeddedFont>
    <p:embeddedFont>
      <p:font typeface="Lora"/>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6.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8.xml"/><Relationship Id="rId44" Type="http://schemas.openxmlformats.org/officeDocument/2006/relationships/font" Target="fonts/Lora-boldItalic.fntdata"/><Relationship Id="rId21" Type="http://schemas.openxmlformats.org/officeDocument/2006/relationships/slide" Target="slides/slide17.xml"/><Relationship Id="rId43" Type="http://schemas.openxmlformats.org/officeDocument/2006/relationships/font" Target="fonts/Lora-italic.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TSansNarrow-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e9b717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b717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4808f60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4808f60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808f60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808f60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4808f60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808f60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4808f601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808f601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808f60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808f60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4808f60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4808f60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808f60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808f60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4808f601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808f601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808f601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808f601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e926b5e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26b5e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e4e0e5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e4e0e5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e4e0e5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e4e0e5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08f601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08f601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808f60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4808f60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Начнем с простой картинки, на которой сервер представлен «черным ящиком». Клиентское приложение — например, psql, или любая другая программа, написанная на любом языке программирования (ЯП) — подключается к серверу и как-то «общается» с ним. Чтобы клиент и сервер понимали друг друга, они должны использовать один и тот же протокол взаимодействия. Протокол довольно низкоуровневый и реализовывать его в каждом клиенте, конечно, не нужно. Обычно клиентская программа использует драйвер, предоставляющий набор функций для использования в программе. Драйвер может пользоваться готовой реализацией протокола (библиотекой libpq), либо может реализовать протокол самостоятельно. Поэтому на самом деле не так важно, на каком ЯП написан клиент — за разным синтаксисом будут те же самые возможности, определяемые протоколом. Если говорить в самых общих чертах, то протокол позволяет клиенту подключиться; при этом сервер выполняет так называемую аутентификацию — например, запрашивает пароль и решает, можно ли разрешить подключение. Далее клиент посылает серверу запросы на языке SQL, а сервер выполняет их и возвращает результат</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9e4e0e52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9e4e0e52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Выполнение запроса — довольно сложная задача. Запрос передается от клиента серверу в виду текста. Текст надо разобрать — выполнить синтаксический разбор (складываются ли буквы в слова, а слова в команды) и семантический разбор (есть ли в базе данных таблицы и другие объекты, на которые запрос ссылается по имени). Для этого требуется информация о том, что вообще содержится в базе данных. Такая мета-информация называется системным каталогом и хранится в самой же базе данных в специальных таблицах. Запрос может трансформироваться — например, вместо имени представления подставляется текст запроса. Можно придумать и свои трансформации, для чего есть механизм правил. Поскольку SQL — декларативный язык: запрос на нем говорит о том, какие данные надо получить, но не говорит, как это сделать. Поэтому запрос (уже разобранный и представленный в виде дерева), передается планировщику, который разрабатывает план выполнения. Например, планировщик решает, надо или не надо использовать индексы. Чтобы качественно спланировать работу, планировщику нужна информация о размере таблиц, о распределении данных — статистика. Далее запрос выполняется в соответствии с планом и результат возвращается клиенту</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e4e0e5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e4e0e5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Изнутри сервер PostgreSQL можно представить как несколько взаимодействующих процессов. В первую очередь при старте сервера запускается процесс, традиционно называемый postmaster. Он запускает все остальные процессы (с помощью системного вызова fork в юниксе) и «присматривает» за ними — если какой-нибудь процесс завершится аварийно, postmaster перезапустит его (или перезапустит весь сервер, если сочтет, что процесс мог повредить общие данные). Работу сервера обеспечивает ряд фоновых служебных процессов. Позже мы поговорим об основных из них. Чтобы процессы могли обмениваться информацией, postmaster выделяет общую память, доступ к которой могут получить все процессы. Кроме общей памяти, каждый процесс имеет и свою локальную память, доступную только ему самому. Чтобы клиент мог подключиться к серверу, postmaster слушает входящие соединения. При появлении клиента postmaster порождает обслуживающий процесс (backend) и дальше каждый клиент общается со своим процессом. Место, необходимое для выполнения запроса (разобранные запросы и их планы, состояние курсоров, кэш системного каталога, место для сортировки данных и т. п.), выделяется в локальной памяти обслуживающего процесса.</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4808f60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4808f60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Когда к серверу подключается много клиентов, для каждого из них порождается собственный обслуживающий процесс. Это не проблема, если на всех хватает оперативной памяти и соединения не происходят слишком часто. Тем не менее при одновременной работе с какими-либо объектами приходится принимать меры, чтобы один процесс не поменял какие-либо данные в то время, пока с ними работает другой процесс. Для объектов в общей памяти используются короткоживущие блокировки. PostgreSQL делает это достаточно аккуратно для того, чтобы система хорошо масштабировалась при увеличении числа процессоров (ядер). С таблицами сложнее, поскольку блокировки придется удерживать до конца транзакций (то есть потенциально в течение долгого времени). из-за чего масштабируемость может пострадать. Поэтому PostgreSQL использует механизм многоверсионности (MVCC, multiversion concurrency control): одни и те же данные могут одновременно существовать в разных версиях. Каждый процесс видит собственную (но всегда согласованную) картину данных. Это позволяет блокировать только те процессы, которые пытаются изменить данные, уже измененные, но еще не зафиксированные, другими процессами.</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4808f601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808f601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работает с дисками, на которых находятся данные, не напрямую, а через операционную систему. Данные хранятся в обычных файлах и читаются или записываются с помощью соответствующих системных вызовов. Из-за того, что диски работают значительно медленнее, чем оперативная память (особенно HDD, но и SSD тоже), применяется кэширование: в оперативной памяти отводится место под недавно прочитанные страницы в надежде, что к ним будет несколько обращений и можно будет сэкономить на повторном обращении к диску. Измененные данные также записываются на диск не сразу, а через некоторое время. Важный момент: кэш имеется как у операционной системы, так и у PostgreSQL. Кэш данных PostgreSQL (буферный кэш) располагается в общей памяти, чтобы все процессы имели к нему доступ. При сбое (например, питания) содержимое оперативной памяти пропадает и часть данных может потеряться — что недопустимо (свойство долговечности). Поэтому в процессе работы PostgreSQL постоянно записывает журнал, позволяющий повторно выполнить потерянные операции и восстановить данные в согласованном состоянии.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808f601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4808f601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4808f601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4808f601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e9b7174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9b717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9e4e0e5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9e4e0e5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4808f601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4808f601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4808f60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4808f60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4808f601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4808f601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4808f60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4808f60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e73f7920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73f7920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ACID - спросить у аудитории, что это</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e73f792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3f792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e73f792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3f792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e719502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19502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004244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004244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e73f792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73f792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iki.postgresql.org/wiki/PostgreSQL_For_Development_With_Vagrant" TargetMode="External"/><Relationship Id="rId4" Type="http://schemas.openxmlformats.org/officeDocument/2006/relationships/hyperlink" Target="https://www.postgresql.org/download/linux/ubunt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drednout/wgforge_backend_db/blob/master/lecture0/demo0.sq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drednout/wgforge_backend_db/blob/master/lecture0/demo1.sq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drednout/wgforge_backend_db/blob/master/lecture0/demo2.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drednout/wgforge_backend_db/blob/master/lecture0/demo3.tx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ostgrespro.ru/education/courses/DEV1" TargetMode="External"/><Relationship Id="rId4" Type="http://schemas.openxmlformats.org/officeDocument/2006/relationships/hyperlink" Target="https://postgrespro.ru/docs/postgresql/11/ind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postgres/postgres" TargetMode="External"/><Relationship Id="rId4" Type="http://schemas.openxmlformats.org/officeDocument/2006/relationships/hyperlink" Target="https://pgxn.org/" TargetMode="External"/><Relationship Id="rId9" Type="http://schemas.openxmlformats.org/officeDocument/2006/relationships/hyperlink" Target="https://www.wikiwand.com/ru/SQL-99" TargetMode="External"/><Relationship Id="rId5" Type="http://schemas.openxmlformats.org/officeDocument/2006/relationships/hyperlink" Target="https://www.postgresql.org/docs/current/contrib.html" TargetMode="External"/><Relationship Id="rId6" Type="http://schemas.openxmlformats.org/officeDocument/2006/relationships/hyperlink" Target="https://www.openhub.net/p/postgres" TargetMode="External"/><Relationship Id="rId7" Type="http://schemas.openxmlformats.org/officeDocument/2006/relationships/hyperlink" Target="https://www.wikiwand.com/ru/ANSI" TargetMode="External"/><Relationship Id="rId8" Type="http://schemas.openxmlformats.org/officeDocument/2006/relationships/hyperlink" Target="https://www.wikiwand.com/ru/SQL-9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postgis.us/page_case_studies" TargetMode="External"/><Relationship Id="rId4" Type="http://schemas.openxmlformats.org/officeDocument/2006/relationships/hyperlink" Target="https://greenplum.org/" TargetMode="External"/><Relationship Id="rId5" Type="http://schemas.openxmlformats.org/officeDocument/2006/relationships/hyperlink" Target="https://pgconf.ru/2018/110816" TargetMode="External"/><Relationship Id="rId6" Type="http://schemas.openxmlformats.org/officeDocument/2006/relationships/hyperlink" Target="https://www.2ndquadrant.com/en/postgresql/who-uses-postgresql/" TargetMode="External"/><Relationship Id="rId7" Type="http://schemas.openxmlformats.org/officeDocument/2006/relationships/hyperlink" Target="https://postgrespro.ru/blog/news/198127" TargetMode="External"/><Relationship Id="rId8" Type="http://schemas.openxmlformats.org/officeDocument/2006/relationships/hyperlink" Target="https://pgconf.ru/2019/1208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Platform Forge</a:t>
            </a:r>
            <a:endParaRPr/>
          </a:p>
          <a:p>
            <a:pPr indent="0" lvl="0" marL="0" rtl="0" algn="ctr">
              <a:spcBef>
                <a:spcPts val="0"/>
              </a:spcBef>
              <a:spcAft>
                <a:spcPts val="0"/>
              </a:spcAft>
              <a:buNone/>
            </a:pPr>
            <a:r>
              <a:rPr lang="en" sz="2400">
                <a:solidFill>
                  <a:srgbClr val="1C4587"/>
                </a:solidFill>
              </a:rPr>
              <a:t>PostgreSQL: курс молодого бойца</a:t>
            </a:r>
            <a:endParaRPr sz="2400">
              <a:solidFill>
                <a:srgbClr val="1C4587"/>
              </a:solidFill>
            </a:endParaRPr>
          </a:p>
          <a:p>
            <a:pPr indent="0" lvl="0" marL="0" rtl="0" algn="ctr">
              <a:spcBef>
                <a:spcPts val="0"/>
              </a:spcBef>
              <a:spcAft>
                <a:spcPts val="0"/>
              </a:spcAft>
              <a:buNone/>
            </a:pPr>
            <a:r>
              <a:t/>
            </a:r>
            <a:endParaRPr sz="2400">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установка</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highlight>
                  <a:srgbClr val="FFFFFF"/>
                </a:highlight>
                <a:latin typeface="Verdana"/>
                <a:ea typeface="Verdana"/>
                <a:cs typeface="Verdana"/>
                <a:sym typeface="Verdana"/>
              </a:rPr>
              <a:t>Установить  PostgreSQL через Vagrant: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u="sng">
                <a:solidFill>
                  <a:schemeClr val="hlink"/>
                </a:solidFill>
                <a:highlight>
                  <a:srgbClr val="FFFFFF"/>
                </a:highlight>
                <a:latin typeface="Verdana"/>
                <a:ea typeface="Verdana"/>
                <a:cs typeface="Verdana"/>
                <a:sym typeface="Verdana"/>
                <a:hlinkClick r:id="rId3"/>
              </a:rPr>
              <a:t>https://wiki.postgresql.org/wiki/PostgreSQL_For_Development_With_Vagrant</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b="1" lang="en" sz="1600">
                <a:highlight>
                  <a:srgbClr val="FFFFFF"/>
                </a:highlight>
                <a:latin typeface="Verdana"/>
                <a:ea typeface="Verdana"/>
                <a:cs typeface="Verdana"/>
                <a:sym typeface="Verdana"/>
              </a:rPr>
              <a:t>либо поставить postgres прямо в систему</a:t>
            </a:r>
            <a:endParaRPr b="1" sz="1600">
              <a:highlight>
                <a:srgbClr val="FFFFFF"/>
              </a:highlight>
              <a:latin typeface="Verdana"/>
              <a:ea typeface="Verdana"/>
              <a:cs typeface="Verdana"/>
              <a:sym typeface="Verdana"/>
            </a:endParaRPr>
          </a:p>
          <a:p>
            <a:pPr indent="-330200" lvl="0" marL="457200" rtl="0" algn="l">
              <a:spcBef>
                <a:spcPts val="1600"/>
              </a:spcBef>
              <a:spcAft>
                <a:spcPts val="0"/>
              </a:spcAft>
              <a:buSzPts val="1600"/>
              <a:buFont typeface="Verdana"/>
              <a:buAutoNum type="arabicParenR"/>
            </a:pPr>
            <a:r>
              <a:rPr lang="en" sz="1600">
                <a:highlight>
                  <a:srgbClr val="FFFFFF"/>
                </a:highlight>
                <a:latin typeface="Verdana"/>
                <a:ea typeface="Verdana"/>
                <a:cs typeface="Verdana"/>
                <a:sym typeface="Verdana"/>
              </a:rPr>
              <a:t>Для Ubuntu: </a:t>
            </a:r>
            <a:r>
              <a:rPr lang="en" sz="1600" u="sng">
                <a:solidFill>
                  <a:schemeClr val="hlink"/>
                </a:solidFill>
                <a:highlight>
                  <a:srgbClr val="FFFFFF"/>
                </a:highlight>
                <a:latin typeface="Verdana"/>
                <a:ea typeface="Verdana"/>
                <a:cs typeface="Verdana"/>
                <a:sym typeface="Verdana"/>
                <a:hlinkClick r:id="rId4"/>
              </a:rPr>
              <a:t>https://www.postgresql.org/download/linux/ubuntu/</a:t>
            </a:r>
            <a:r>
              <a:rPr lang="en" sz="1600">
                <a:highlight>
                  <a:srgbClr val="FFFFFF"/>
                </a:highlight>
                <a:latin typeface="Verdana"/>
                <a:ea typeface="Verdana"/>
                <a:cs typeface="Verdana"/>
                <a:sym typeface="Verdana"/>
              </a:rPr>
              <a:t>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solidFill>
                  <a:srgbClr val="0D0A0B"/>
                </a:solidFill>
                <a:highlight>
                  <a:srgbClr val="F8F9FA"/>
                </a:highlight>
                <a:latin typeface="Courier New"/>
                <a:ea typeface="Courier New"/>
                <a:cs typeface="Courier New"/>
                <a:sym typeface="Courier New"/>
              </a:rPr>
              <a:t>apt-get install postgresql-11</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создание базы и юзера</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 sudo -u postgres createdb -p 5432 wgforgedb_test</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 sudo -u postgres createdb -p 5432 wgforgedb_test2</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 sudo -u postgres createuser -p 5432 -P wgforgedb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Enter password for new role: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Enter it again: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a:t>
            </a:r>
            <a:r>
              <a:rPr lang="en"/>
              <a:t>: подключение к базе</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chemeClr val="lt1"/>
                </a:highlight>
                <a:latin typeface="Verdana"/>
                <a:ea typeface="Verdana"/>
                <a:cs typeface="Verdana"/>
                <a:sym typeface="Verdana"/>
              </a:rPr>
              <a:t>$ PGPASSWORD=wgforgedb psql -h localhost -p 5432 -U wgforgedb wgforgedb_test</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localhost wgforgedb@wgforgedb_test=&gt; \connect</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You are now connected to database "wgforgedb_test" as user "wgforgedb"</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\c wgforgedb_test2</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SSL connection (protocol: TLSv1.2, cipher: ECDHE-RSA-AES256-GCM-SHA384, bits: 256, compression: off)</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You are now connected to database "wgforgedb_test2" as user "wgforgedb".</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создание тестовой таблицы</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a:t>
            </a:r>
            <a:r>
              <a:rPr lang="en" sz="1600">
                <a:highlight>
                  <a:srgbClr val="FFFFFF"/>
                </a:highlight>
                <a:latin typeface="Verdana"/>
                <a:ea typeface="Verdana"/>
                <a:cs typeface="Verdana"/>
                <a:sym typeface="Verdana"/>
              </a:rPr>
              <a:t>gforgedb_test =&gt; create table software_version (id SERIAL NOT NULL, name TEXT NOT NULL, version TEXT NOT NULL, release_date TIMESTAMP, CONSTRAINT id_pkey PRIMARY KEY (id)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CREATE TABLE</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wgforgedb_test=&gt; \d software_version</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вставка записей в таблицу</a:t>
            </a:r>
            <a:endParaRPr/>
          </a:p>
        </p:txBody>
      </p:sp>
      <p:sp>
        <p:nvSpPr>
          <p:cNvPr id="146" name="Google Shape;14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Демо:</a:t>
            </a:r>
            <a:endParaRPr/>
          </a:p>
          <a:p>
            <a:pPr indent="0" lvl="0" marL="0" rtl="0" algn="l">
              <a:spcBef>
                <a:spcPts val="1600"/>
              </a:spcBef>
              <a:spcAft>
                <a:spcPts val="0"/>
              </a:spcAft>
              <a:buNone/>
            </a:pPr>
            <a:r>
              <a:rPr lang="en" sz="1600" u="sng">
                <a:solidFill>
                  <a:schemeClr val="hlink"/>
                </a:solidFill>
                <a:highlight>
                  <a:srgbClr val="FFFFFF"/>
                </a:highlight>
                <a:latin typeface="Verdana"/>
                <a:ea typeface="Verdana"/>
                <a:cs typeface="Verdana"/>
                <a:sym typeface="Verdana"/>
                <a:hlinkClick r:id="rId3"/>
              </a:rPr>
              <a:t>https://github.com/drednout/wgforge_backend_db/blob/master/lecture0/demo0.sql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выполнение простых запросов в БД</a:t>
            </a:r>
            <a:endParaRPr/>
          </a:p>
        </p:txBody>
      </p:sp>
      <p:sp>
        <p:nvSpPr>
          <p:cNvPr id="152" name="Google Shape;152;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Демо: </a:t>
            </a:r>
            <a:r>
              <a:rPr lang="en" sz="1600" u="sng">
                <a:solidFill>
                  <a:schemeClr val="hlink"/>
                </a:solidFill>
                <a:highlight>
                  <a:srgbClr val="FFFFFF"/>
                </a:highlight>
                <a:latin typeface="Verdana"/>
                <a:ea typeface="Verdana"/>
                <a:cs typeface="Verdana"/>
                <a:sym typeface="Verdana"/>
                <a:hlinkClick r:id="rId3"/>
              </a:rPr>
              <a:t>https://github.com/drednout/wgforge_backend_db/blob/master/lecture0/demo1.sql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выгрузка в CSV</a:t>
            </a:r>
            <a:endParaRPr/>
          </a:p>
        </p:txBody>
      </p:sp>
      <p:sp>
        <p:nvSpPr>
          <p:cNvPr id="158" name="Google Shape;15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wgforgedb_test=&gt; \copy (select * from software_version) to '/tmp/software_version.csv' CSV HEADER;</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COPY 14</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vagrant@postgresql:~$ cat /tmp/software_version.csv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id,name,version,release_date</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1,postgresql,9.4.0,2014-12-18 00:00:00</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2,postgresql,9.5.0,2016-11-07 00:00:00</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magic: выполнение внешних команд</a:t>
            </a:r>
            <a:endParaRPr/>
          </a:p>
        </p:txBody>
      </p:sp>
      <p:sp>
        <p:nvSpPr>
          <p:cNvPr id="164" name="Google Shape;164;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wgforgedb_test=&gt; \cd /tmp</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wgforgedb_test=&gt; \! ls</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wgforgedb_test=&gt; \! cat software_version.csv</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a:t>
            </a:r>
            <a:r>
              <a:rPr lang="en" sz="1600">
                <a:highlight>
                  <a:srgbClr val="FFFFFF"/>
                </a:highlight>
                <a:latin typeface="Verdana"/>
                <a:ea typeface="Verdana"/>
                <a:cs typeface="Verdana"/>
                <a:sym typeface="Verdana"/>
              </a:rPr>
              <a:t>\! cat /etc/passwd</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wgforgedb_test=&gt; \! echo "select * from software_version;" &gt; test.sql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wgforgedb_test=&gt; \! cat test.sql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select * from software_version;</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magic: выполнение SQL из файла</a:t>
            </a:r>
            <a:endParaRPr/>
          </a:p>
        </p:txBody>
      </p:sp>
      <p:sp>
        <p:nvSpPr>
          <p:cNvPr id="170" name="Google Shape;170;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wgforgedb_test=&gt; \i test.sql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 PGPASSWORD=wgforgedb psql -h localhost -p 5432 -U wgforgedb wgforgedb_test &lt; /tmp/test.sql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 cat /tmp/test.sql | PGPASSWORD=wgforgedb psql -h localhost -p 5432 -U wgforgedb wgforgedb_test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sql magic: интроспекция баз и таблиц</a:t>
            </a:r>
            <a:endParaRPr/>
          </a:p>
        </p:txBody>
      </p:sp>
      <p:sp>
        <p:nvSpPr>
          <p:cNvPr id="176" name="Google Shape;176;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wgforgedb_test=&gt; \l</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\l+</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\d+</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\d+ software_version</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\h</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План занятия</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Познакомимся с СУБД PostgreSQL 11 и её основными особенностями</a:t>
            </a:r>
            <a:endParaRPr/>
          </a:p>
          <a:p>
            <a:pPr indent="-342900" lvl="0" marL="457200" rtl="0" algn="l">
              <a:spcBef>
                <a:spcPts val="0"/>
              </a:spcBef>
              <a:spcAft>
                <a:spcPts val="0"/>
              </a:spcAft>
              <a:buSzPts val="1800"/>
              <a:buAutoNum type="arabicPeriod"/>
            </a:pPr>
            <a:r>
              <a:rPr lang="en"/>
              <a:t>Поработаем с psql</a:t>
            </a:r>
            <a:endParaRPr/>
          </a:p>
          <a:p>
            <a:pPr indent="-342900" lvl="0" marL="457200" rtl="0" algn="l">
              <a:spcBef>
                <a:spcPts val="0"/>
              </a:spcBef>
              <a:spcAft>
                <a:spcPts val="0"/>
              </a:spcAft>
              <a:buSzPts val="1800"/>
              <a:buAutoNum type="arabicPeriod"/>
            </a:pPr>
            <a:r>
              <a:rPr lang="en"/>
              <a:t>Заглянем во внутренний  мир PostgreSQL</a:t>
            </a:r>
            <a:endParaRPr/>
          </a:p>
          <a:p>
            <a:pPr indent="-342900" lvl="0" marL="457200" rtl="0" algn="l">
              <a:spcBef>
                <a:spcPts val="0"/>
              </a:spcBef>
              <a:spcAft>
                <a:spcPts val="0"/>
              </a:spcAft>
              <a:buSzPts val="1800"/>
              <a:buAutoNum type="arabicPeriod"/>
            </a:pPr>
            <a:r>
              <a:rPr lang="en"/>
              <a:t>“Потрогаем” PostgreSQL руками</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psql magic: handy tools</a:t>
            </a:r>
            <a:endParaRPr/>
          </a:p>
        </p:txBody>
      </p:sp>
      <p:sp>
        <p:nvSpPr>
          <p:cNvPr id="182" name="Google Shape;182;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Verdana"/>
                <a:ea typeface="Verdana"/>
                <a:cs typeface="Verdana"/>
                <a:sym typeface="Verdana"/>
              </a:rPr>
              <a:t>wgforgedb_test=&gt; \x on</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rgbClr val="FFFFFF"/>
                </a:highlight>
                <a:latin typeface="Verdana"/>
                <a:ea typeface="Verdana"/>
                <a:cs typeface="Verdana"/>
                <a:sym typeface="Verdana"/>
              </a:rPr>
              <a:t>Expanded display is on.</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a:t>
            </a:r>
            <a:r>
              <a:rPr lang="en" sz="1600">
                <a:highlight>
                  <a:schemeClr val="lt1"/>
                </a:highlight>
                <a:latin typeface="Verdana"/>
                <a:ea typeface="Verdana"/>
                <a:cs typeface="Verdana"/>
                <a:sym typeface="Verdana"/>
              </a:rPr>
              <a:t>\timing</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Timing is on.</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wgforgedb_test=&gt; \i /tmp/test.sql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Time: 0.786 ms</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rPr lang="en" sz="1600">
                <a:highlight>
                  <a:schemeClr val="lt1"/>
                </a:highlight>
                <a:latin typeface="Verdana"/>
                <a:ea typeface="Verdana"/>
                <a:cs typeface="Verdana"/>
                <a:sym typeface="Verdana"/>
              </a:rPr>
              <a:t>w</a:t>
            </a:r>
            <a:r>
              <a:rPr lang="en" sz="1600">
                <a:highlight>
                  <a:schemeClr val="lt1"/>
                </a:highlight>
                <a:latin typeface="Verdana"/>
                <a:ea typeface="Verdana"/>
                <a:cs typeface="Verdana"/>
                <a:sym typeface="Verdana"/>
              </a:rPr>
              <a:t>gforgedb_test=&gt; \q  -- or CTRL+D</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sql: задания</a:t>
            </a:r>
            <a:endParaRPr/>
          </a:p>
        </p:txBody>
      </p:sp>
      <p:sp>
        <p:nvSpPr>
          <p:cNvPr id="188" name="Google Shape;188;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Выполнить у себя на машине все команды, которые были в демо</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Подсчитать количество релизов python и postgresql в 2018 году, скрипт должен находится во внешнем файле</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Сдампить в CSV информацию о версиях python.</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Почистить таблицу командной TRUNCATE. Загрузить из CSV информацию о версиях python, которую сдампили в прошлом пункте.</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 вопросы о psql</a:t>
            </a:r>
            <a:endParaRPr/>
          </a:p>
        </p:txBody>
      </p:sp>
      <p:sp>
        <p:nvSpPr>
          <p:cNvPr id="194" name="Google Shape;194;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600"/>
              <a:t>???</a:t>
            </a:r>
            <a:endParaRPr sz="9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a:t>
            </a:r>
            <a:r>
              <a:rPr lang="en"/>
              <a:t>: клиент-сервер</a:t>
            </a:r>
            <a:endParaRPr/>
          </a:p>
        </p:txBody>
      </p:sp>
      <p:pic>
        <p:nvPicPr>
          <p:cNvPr id="200" name="Google Shape;200;p35"/>
          <p:cNvPicPr preferRelativeResize="0"/>
          <p:nvPr/>
        </p:nvPicPr>
        <p:blipFill>
          <a:blip r:embed="rId3">
            <a:alphaModFix/>
          </a:blip>
          <a:stretch>
            <a:fillRect/>
          </a:stretch>
        </p:blipFill>
        <p:spPr>
          <a:xfrm>
            <a:off x="472450" y="707400"/>
            <a:ext cx="6522725" cy="3969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выполнение запроса</a:t>
            </a:r>
            <a:endParaRPr/>
          </a:p>
        </p:txBody>
      </p:sp>
      <p:pic>
        <p:nvPicPr>
          <p:cNvPr id="206" name="Google Shape;206;p36"/>
          <p:cNvPicPr preferRelativeResize="0"/>
          <p:nvPr/>
        </p:nvPicPr>
        <p:blipFill>
          <a:blip r:embed="rId3">
            <a:alphaModFix/>
          </a:blip>
          <a:stretch>
            <a:fillRect/>
          </a:stretch>
        </p:blipFill>
        <p:spPr>
          <a:xfrm>
            <a:off x="655325" y="707400"/>
            <a:ext cx="6225551" cy="410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174550" y="147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взгляд под капот</a:t>
            </a:r>
            <a:endParaRPr/>
          </a:p>
        </p:txBody>
      </p:sp>
      <p:pic>
        <p:nvPicPr>
          <p:cNvPr id="212" name="Google Shape;212;p37"/>
          <p:cNvPicPr preferRelativeResize="0"/>
          <p:nvPr/>
        </p:nvPicPr>
        <p:blipFill>
          <a:blip r:embed="rId3">
            <a:alphaModFix/>
          </a:blip>
          <a:stretch>
            <a:fillRect/>
          </a:stretch>
        </p:blipFill>
        <p:spPr>
          <a:xfrm>
            <a:off x="723900" y="708650"/>
            <a:ext cx="6614850" cy="384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1249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много клиентов</a:t>
            </a:r>
            <a:endParaRPr/>
          </a:p>
        </p:txBody>
      </p:sp>
      <p:pic>
        <p:nvPicPr>
          <p:cNvPr id="218" name="Google Shape;218;p38"/>
          <p:cNvPicPr preferRelativeResize="0"/>
          <p:nvPr/>
        </p:nvPicPr>
        <p:blipFill>
          <a:blip r:embed="rId3">
            <a:alphaModFix/>
          </a:blip>
          <a:stretch>
            <a:fillRect/>
          </a:stretch>
        </p:blipFill>
        <p:spPr>
          <a:xfrm>
            <a:off x="495300" y="832375"/>
            <a:ext cx="7848600" cy="394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хранение данных</a:t>
            </a:r>
            <a:endParaRPr/>
          </a:p>
        </p:txBody>
      </p:sp>
      <p:pic>
        <p:nvPicPr>
          <p:cNvPr id="224" name="Google Shape;224;p39"/>
          <p:cNvPicPr preferRelativeResize="0"/>
          <p:nvPr/>
        </p:nvPicPr>
        <p:blipFill>
          <a:blip r:embed="rId3">
            <a:alphaModFix/>
          </a:blip>
          <a:stretch>
            <a:fillRect/>
          </a:stretch>
        </p:blipFill>
        <p:spPr>
          <a:xfrm>
            <a:off x="678175" y="984775"/>
            <a:ext cx="6576833" cy="368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maintenance workers</a:t>
            </a:r>
            <a:endParaRPr/>
          </a:p>
        </p:txBody>
      </p:sp>
      <p:sp>
        <p:nvSpPr>
          <p:cNvPr id="230" name="Google Shape;230;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highlight>
                  <a:srgbClr val="FFFFFF"/>
                </a:highlight>
                <a:latin typeface="Verdana"/>
                <a:ea typeface="Verdana"/>
                <a:cs typeface="Verdana"/>
                <a:sym typeface="Verdana"/>
              </a:rPr>
              <a:t>Autovacuum - удаление старых данных из БД, которые не видны ни одной транзакци</a:t>
            </a:r>
            <a:r>
              <a:rPr lang="en" sz="1600">
                <a:highlight>
                  <a:srgbClr val="FFFFFF"/>
                </a:highlight>
                <a:latin typeface="Verdana"/>
                <a:ea typeface="Verdana"/>
                <a:cs typeface="Verdana"/>
                <a:sym typeface="Verdana"/>
              </a:rPr>
              <a:t>и(см. MVCC)</a:t>
            </a:r>
            <a:r>
              <a:rPr lang="en" sz="1600">
                <a:highlight>
                  <a:srgbClr val="FFFFFF"/>
                </a:highlight>
                <a:latin typeface="Verdana"/>
                <a:ea typeface="Verdana"/>
                <a:cs typeface="Verdana"/>
                <a:sym typeface="Verdana"/>
              </a:rPr>
              <a:t>.</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Background writer  - частичных сброс некоторых </a:t>
            </a:r>
            <a:r>
              <a:rPr lang="en" sz="1600">
                <a:highlight>
                  <a:schemeClr val="lt1"/>
                </a:highlight>
                <a:latin typeface="Verdana"/>
                <a:ea typeface="Verdana"/>
                <a:cs typeface="Verdana"/>
                <a:sym typeface="Verdana"/>
              </a:rPr>
              <a:t>изменившихся “грязных” буферов на диск</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Checkpointer - фиксация всех изменившихся “грязных” буферов на диск</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Walwriter - фоновая запись WAL на диск, если включён асинхронный WAL</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Stats collector - сбор статистики и заполнение структур данных, доступных через pg_stat_*</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как крутить настройки</a:t>
            </a:r>
            <a:endParaRPr/>
          </a:p>
        </p:txBody>
      </p:sp>
      <p:sp>
        <p:nvSpPr>
          <p:cNvPr id="236" name="Google Shape;236;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Arial"/>
                <a:ea typeface="Arial"/>
                <a:cs typeface="Arial"/>
                <a:sym typeface="Arial"/>
                <a:hlinkClick r:id="rId3"/>
              </a:rPr>
              <a:t>https://github.com/drednout/wgforge_backend_db/blob/master/lecture0/demo2.txt</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в одной картинке</a:t>
            </a:r>
            <a:endParaRPr/>
          </a:p>
        </p:txBody>
      </p:sp>
      <p:pic>
        <p:nvPicPr>
          <p:cNvPr id="78" name="Google Shape;78;p15"/>
          <p:cNvPicPr preferRelativeResize="0"/>
          <p:nvPr/>
        </p:nvPicPr>
        <p:blipFill>
          <a:blip r:embed="rId3">
            <a:alphaModFix/>
          </a:blip>
          <a:stretch>
            <a:fillRect/>
          </a:stretch>
        </p:blipFill>
        <p:spPr>
          <a:xfrm>
            <a:off x="4774150" y="1276375"/>
            <a:ext cx="3735550" cy="3343850"/>
          </a:xfrm>
          <a:prstGeom prst="rect">
            <a:avLst/>
          </a:prstGeom>
          <a:noFill/>
          <a:ln>
            <a:noFill/>
          </a:ln>
        </p:spPr>
      </p:pic>
      <p:pic>
        <p:nvPicPr>
          <p:cNvPr id="79" name="Google Shape;79;p15"/>
          <p:cNvPicPr preferRelativeResize="0"/>
          <p:nvPr/>
        </p:nvPicPr>
        <p:blipFill>
          <a:blip r:embed="rId3">
            <a:alphaModFix/>
          </a:blip>
          <a:stretch>
            <a:fillRect/>
          </a:stretch>
        </p:blipFill>
        <p:spPr>
          <a:xfrm>
            <a:off x="2582075" y="2857375"/>
            <a:ext cx="1969350" cy="1762850"/>
          </a:xfrm>
          <a:prstGeom prst="rect">
            <a:avLst/>
          </a:prstGeom>
          <a:noFill/>
          <a:ln>
            <a:noFill/>
          </a:ln>
        </p:spPr>
      </p:pic>
      <p:pic>
        <p:nvPicPr>
          <p:cNvPr id="80" name="Google Shape;80;p15"/>
          <p:cNvPicPr preferRelativeResize="0"/>
          <p:nvPr/>
        </p:nvPicPr>
        <p:blipFill>
          <a:blip r:embed="rId3">
            <a:alphaModFix/>
          </a:blip>
          <a:stretch>
            <a:fillRect/>
          </a:stretch>
        </p:blipFill>
        <p:spPr>
          <a:xfrm>
            <a:off x="1383970" y="3912825"/>
            <a:ext cx="790255" cy="707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практика #1</a:t>
            </a:r>
            <a:endParaRPr/>
          </a:p>
        </p:txBody>
      </p:sp>
      <p:sp>
        <p:nvSpPr>
          <p:cNvPr id="242" name="Google Shape;242;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highlight>
                  <a:srgbClr val="FFFFFF"/>
                </a:highlight>
                <a:latin typeface="Verdana"/>
                <a:ea typeface="Verdana"/>
                <a:cs typeface="Verdana"/>
                <a:sym typeface="Verdana"/>
              </a:rPr>
              <a:t>Выставляем у себя на PostgreSQL</a:t>
            </a:r>
            <a:r>
              <a:rPr b="1" lang="en" sz="1600">
                <a:highlight>
                  <a:srgbClr val="FFFFFF"/>
                </a:highlight>
                <a:latin typeface="Verdana"/>
                <a:ea typeface="Verdana"/>
                <a:cs typeface="Verdana"/>
                <a:sym typeface="Verdana"/>
              </a:rPr>
              <a:t> </a:t>
            </a:r>
            <a:r>
              <a:rPr b="1" lang="en" sz="1600">
                <a:solidFill>
                  <a:srgbClr val="24292E"/>
                </a:solidFill>
                <a:highlight>
                  <a:srgbClr val="FFFFFF"/>
                </a:highlight>
                <a:latin typeface="Consolas"/>
                <a:ea typeface="Consolas"/>
                <a:cs typeface="Consolas"/>
                <a:sym typeface="Consolas"/>
              </a:rPr>
              <a:t>log_min_duration_statement=0</a:t>
            </a:r>
            <a:r>
              <a:rPr lang="en" sz="1600">
                <a:solidFill>
                  <a:srgbClr val="24292E"/>
                </a:solidFill>
                <a:highlight>
                  <a:srgbClr val="FFFFFF"/>
                </a:highlight>
                <a:latin typeface="Consolas"/>
                <a:ea typeface="Consolas"/>
                <a:cs typeface="Consolas"/>
                <a:sym typeface="Consolas"/>
              </a:rPr>
              <a:t>, </a:t>
            </a:r>
            <a:r>
              <a:rPr lang="en" sz="1600">
                <a:highlight>
                  <a:schemeClr val="lt1"/>
                </a:highlight>
                <a:latin typeface="Verdana"/>
                <a:ea typeface="Verdana"/>
                <a:cs typeface="Verdana"/>
                <a:sym typeface="Verdana"/>
              </a:rPr>
              <a:t>делаем reload PostgreSQL, проверяем через psql что всё ок, смотрим что в логе PostgreSQL появилась информация а запросах в БД</a:t>
            </a:r>
            <a:endParaRPr sz="1600">
              <a:highlight>
                <a:schemeClr val="lt1"/>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chemeClr val="lt1"/>
                </a:highlight>
                <a:latin typeface="Verdana"/>
                <a:ea typeface="Verdana"/>
                <a:cs typeface="Verdana"/>
                <a:sym typeface="Verdana"/>
              </a:rPr>
              <a:t>Выставляем у себя на PostgreSQL</a:t>
            </a:r>
            <a:r>
              <a:rPr b="1" lang="en" sz="1600">
                <a:highlight>
                  <a:schemeClr val="lt1"/>
                </a:highlight>
                <a:latin typeface="Verdana"/>
                <a:ea typeface="Verdana"/>
                <a:cs typeface="Verdana"/>
                <a:sym typeface="Verdana"/>
              </a:rPr>
              <a:t> </a:t>
            </a:r>
            <a:r>
              <a:rPr b="1" lang="en" sz="1600">
                <a:solidFill>
                  <a:srgbClr val="24292E"/>
                </a:solidFill>
                <a:highlight>
                  <a:srgbClr val="FFFFFF"/>
                </a:highlight>
                <a:latin typeface="Consolas"/>
                <a:ea typeface="Consolas"/>
                <a:cs typeface="Consolas"/>
                <a:sym typeface="Consolas"/>
              </a:rPr>
              <a:t>max_connections=200</a:t>
            </a:r>
            <a:r>
              <a:rPr lang="en" sz="1600">
                <a:solidFill>
                  <a:srgbClr val="24292E"/>
                </a:solidFill>
                <a:highlight>
                  <a:srgbClr val="FFFFFF"/>
                </a:highlight>
                <a:latin typeface="Consolas"/>
                <a:ea typeface="Consolas"/>
                <a:cs typeface="Consolas"/>
                <a:sym typeface="Consolas"/>
              </a:rPr>
              <a:t>, </a:t>
            </a:r>
            <a:r>
              <a:rPr lang="en" sz="1600">
                <a:highlight>
                  <a:schemeClr val="lt1"/>
                </a:highlight>
                <a:latin typeface="Verdana"/>
                <a:ea typeface="Verdana"/>
                <a:cs typeface="Verdana"/>
                <a:sym typeface="Verdana"/>
              </a:rPr>
              <a:t>делаем restart PostgreSQL, проверяем через psql что всё ок</a:t>
            </a:r>
            <a:endParaRPr sz="1600">
              <a:highlight>
                <a:schemeClr val="lt1"/>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102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системные view</a:t>
            </a:r>
            <a:endParaRPr/>
          </a:p>
        </p:txBody>
      </p:sp>
      <p:pic>
        <p:nvPicPr>
          <p:cNvPr id="248" name="Google Shape;248;p43"/>
          <p:cNvPicPr preferRelativeResize="0"/>
          <p:nvPr/>
        </p:nvPicPr>
        <p:blipFill>
          <a:blip r:embed="rId3">
            <a:alphaModFix/>
          </a:blip>
          <a:stretch>
            <a:fillRect/>
          </a:stretch>
        </p:blipFill>
        <p:spPr>
          <a:xfrm>
            <a:off x="1394450" y="646225"/>
            <a:ext cx="5669299" cy="43810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35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лезем руками “под капот”</a:t>
            </a:r>
            <a:endParaRPr/>
          </a:p>
        </p:txBody>
      </p:sp>
      <p:sp>
        <p:nvSpPr>
          <p:cNvPr id="254" name="Google Shape;254;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Arial"/>
                <a:ea typeface="Arial"/>
                <a:cs typeface="Arial"/>
                <a:sym typeface="Arial"/>
                <a:hlinkClick r:id="rId3"/>
              </a:rPr>
              <a:t>https://github.com/drednout/wgforge_backend_db/blob/master/lecture0/demo3.txt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219300" y="183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практика #2</a:t>
            </a:r>
            <a:endParaRPr/>
          </a:p>
        </p:txBody>
      </p:sp>
      <p:sp>
        <p:nvSpPr>
          <p:cNvPr id="260" name="Google Shape;260;p45"/>
          <p:cNvSpPr txBox="1"/>
          <p:nvPr>
            <p:ph idx="1" type="body"/>
          </p:nvPr>
        </p:nvSpPr>
        <p:spPr>
          <a:xfrm>
            <a:off x="0" y="920400"/>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highlight>
                  <a:srgbClr val="FFFFFF"/>
                </a:highlight>
                <a:latin typeface="Verdana"/>
                <a:ea typeface="Verdana"/>
                <a:cs typeface="Verdana"/>
                <a:sym typeface="Verdana"/>
              </a:rPr>
              <a:t>Включаем pg_stat_statements</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vagrant@postgresql:~$ sudo vim /etc/postgresql/11/main/postgresql.conf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shared_preload_libraries = 'pg_stat_statements'</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vagrant@postgresql:~$ sudo service postgresql restart</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 * Restarting PostgreSQL 11 database server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 sudo -u postgres psql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wgforgedb_test=# create extension pg_stat_statements;</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a:highlight>
                  <a:srgbClr val="FFFFFF"/>
                </a:highlight>
                <a:latin typeface="Verdana"/>
                <a:ea typeface="Verdana"/>
                <a:cs typeface="Verdana"/>
                <a:sym typeface="Verdana"/>
              </a:rPr>
              <a:t>CREATE EXTENSION</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статьи, документация, курсы...</a:t>
            </a:r>
            <a:endParaRPr/>
          </a:p>
        </p:txBody>
      </p:sp>
      <p:sp>
        <p:nvSpPr>
          <p:cNvPr id="266" name="Google Shape;266;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highlight>
                  <a:srgbClr val="FFFFFF"/>
                </a:highlight>
                <a:latin typeface="Verdana"/>
                <a:ea typeface="Verdana"/>
                <a:cs typeface="Verdana"/>
                <a:sym typeface="Verdana"/>
              </a:rPr>
              <a:t>Курс DEV от Postgres Professional: </a:t>
            </a:r>
            <a:r>
              <a:rPr lang="en" sz="1600" u="sng">
                <a:solidFill>
                  <a:schemeClr val="hlink"/>
                </a:solidFill>
                <a:highlight>
                  <a:srgbClr val="FFFFFF"/>
                </a:highlight>
                <a:latin typeface="Verdana"/>
                <a:ea typeface="Verdana"/>
                <a:cs typeface="Verdana"/>
                <a:sym typeface="Verdana"/>
                <a:hlinkClick r:id="rId3"/>
              </a:rPr>
              <a:t>https://postgrespro.ru/education/courses/DEV1</a:t>
            </a:r>
            <a:endParaRPr sz="1600">
              <a:highlight>
                <a:srgbClr val="FFFFFF"/>
              </a:highlight>
              <a:latin typeface="Verdana"/>
              <a:ea typeface="Verdana"/>
              <a:cs typeface="Verdana"/>
              <a:sym typeface="Verdana"/>
            </a:endParaRPr>
          </a:p>
          <a:p>
            <a:pPr indent="-330200" lvl="0" marL="457200" rtl="0" algn="l">
              <a:spcBef>
                <a:spcPts val="0"/>
              </a:spcBef>
              <a:spcAft>
                <a:spcPts val="0"/>
              </a:spcAft>
              <a:buSzPts val="1600"/>
              <a:buFont typeface="Verdana"/>
              <a:buAutoNum type="arabicParenR"/>
            </a:pPr>
            <a:r>
              <a:rPr lang="en" sz="1600">
                <a:highlight>
                  <a:srgbClr val="FFFFFF"/>
                </a:highlight>
                <a:latin typeface="Verdana"/>
                <a:ea typeface="Verdana"/>
                <a:cs typeface="Verdana"/>
                <a:sym typeface="Verdana"/>
              </a:rPr>
              <a:t>Документация по PostgreSQL: </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rPr lang="en" sz="1600" u="sng">
                <a:solidFill>
                  <a:schemeClr val="hlink"/>
                </a:solidFill>
                <a:highlight>
                  <a:srgbClr val="FFFFFF"/>
                </a:highlight>
                <a:latin typeface="Verdana"/>
                <a:ea typeface="Verdana"/>
                <a:cs typeface="Verdana"/>
                <a:sym typeface="Verdana"/>
                <a:hlinkClick r:id="rId4"/>
              </a:rPr>
              <a:t>https://postgrespro.ru/docs/postgresql/11/index</a:t>
            </a:r>
            <a:endParaRPr sz="1600">
              <a:highlight>
                <a:srgbClr val="FFFFFF"/>
              </a:highlight>
              <a:latin typeface="Verdana"/>
              <a:ea typeface="Verdana"/>
              <a:cs typeface="Verdana"/>
              <a:sym typeface="Verdana"/>
            </a:endParaRPr>
          </a:p>
          <a:p>
            <a:pPr indent="0" lvl="0" marL="457200" rtl="0" algn="l">
              <a:spcBef>
                <a:spcPts val="1600"/>
              </a:spcBef>
              <a:spcAft>
                <a:spcPts val="0"/>
              </a:spcAft>
              <a:buNone/>
            </a:pPr>
            <a:r>
              <a:t/>
            </a:r>
            <a:endParaRPr sz="1600">
              <a:highlight>
                <a:srgbClr val="FFFFFF"/>
              </a:highlight>
              <a:latin typeface="Verdana"/>
              <a:ea typeface="Verdana"/>
              <a:cs typeface="Verdana"/>
              <a:sym typeface="Verdana"/>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что за зверь?</a:t>
            </a:r>
            <a:endParaRPr/>
          </a:p>
        </p:txBody>
      </p:sp>
      <p:sp>
        <p:nvSpPr>
          <p:cNvPr id="86" name="Google Shape;86;p16"/>
          <p:cNvSpPr txBox="1"/>
          <p:nvPr/>
        </p:nvSpPr>
        <p:spPr>
          <a:xfrm>
            <a:off x="537075" y="1384000"/>
            <a:ext cx="6403500" cy="3305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Надёжная и производительная реляционная СУБД</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С открытым исходным кодом (</a:t>
            </a:r>
            <a:r>
              <a:rPr lang="en" sz="1600" u="sng">
                <a:solidFill>
                  <a:schemeClr val="hlink"/>
                </a:solidFill>
                <a:latin typeface="Open Sans"/>
                <a:ea typeface="Open Sans"/>
                <a:cs typeface="Open Sans"/>
                <a:sym typeface="Open Sans"/>
                <a:hlinkClick r:id="rId3"/>
              </a:rPr>
              <a:t>https://github.com/postgres/postgres</a:t>
            </a:r>
            <a:r>
              <a:rPr lang="en" sz="1600">
                <a:latin typeface="Open Sans"/>
                <a:ea typeface="Open Sans"/>
                <a:cs typeface="Open Sans"/>
                <a:sym typeface="Open Sans"/>
              </a:rPr>
              <a:t>)</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Расширяемая (</a:t>
            </a:r>
            <a:r>
              <a:rPr lang="en" sz="1600" u="sng">
                <a:solidFill>
                  <a:schemeClr val="hlink"/>
                </a:solidFill>
                <a:latin typeface="Open Sans"/>
                <a:ea typeface="Open Sans"/>
                <a:cs typeface="Open Sans"/>
                <a:sym typeface="Open Sans"/>
                <a:hlinkClick r:id="rId4"/>
              </a:rPr>
              <a:t>https://pgxn.org/</a:t>
            </a:r>
            <a:r>
              <a:rPr lang="en" sz="1600">
                <a:latin typeface="Open Sans"/>
                <a:ea typeface="Open Sans"/>
                <a:cs typeface="Open Sans"/>
                <a:sym typeface="Open Sans"/>
              </a:rPr>
              <a:t> , </a:t>
            </a:r>
            <a:r>
              <a:rPr lang="en" sz="1600" u="sng">
                <a:solidFill>
                  <a:schemeClr val="hlink"/>
                </a:solidFill>
                <a:latin typeface="Open Sans"/>
                <a:ea typeface="Open Sans"/>
                <a:cs typeface="Open Sans"/>
                <a:sym typeface="Open Sans"/>
                <a:hlinkClick r:id="rId5"/>
              </a:rPr>
              <a:t>https://www.postgresql.org/docs/current/contrib.html</a:t>
            </a:r>
            <a:r>
              <a:rPr lang="en" sz="1600">
                <a:latin typeface="Open Sans"/>
                <a:ea typeface="Open Sans"/>
                <a:cs typeface="Open Sans"/>
                <a:sym typeface="Open Sans"/>
              </a:rPr>
              <a:t>)</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2M+ строк кода на C (</a:t>
            </a:r>
            <a:r>
              <a:rPr lang="en" sz="1600" u="sng">
                <a:solidFill>
                  <a:schemeClr val="hlink"/>
                </a:solidFill>
                <a:latin typeface="Open Sans"/>
                <a:ea typeface="Open Sans"/>
                <a:cs typeface="Open Sans"/>
                <a:sym typeface="Open Sans"/>
                <a:hlinkClick r:id="rId6"/>
              </a:rPr>
              <a:t>https://www.openhub.net/p/postgres</a:t>
            </a:r>
            <a:r>
              <a:rPr lang="en" sz="1600">
                <a:latin typeface="Open Sans"/>
                <a:ea typeface="Open Sans"/>
                <a:cs typeface="Open Sans"/>
                <a:sym typeface="Open Sans"/>
              </a:rPr>
              <a:t>)</a:t>
            </a:r>
            <a:endParaRPr sz="1600">
              <a:latin typeface="Open Sans"/>
              <a:ea typeface="Open Sans"/>
              <a:cs typeface="Open Sans"/>
              <a:sym typeface="Open Sans"/>
            </a:endParaRPr>
          </a:p>
          <a:p>
            <a:pPr indent="-330200" lvl="0" marL="457200" rtl="0" algn="l">
              <a:spcBef>
                <a:spcPts val="0"/>
              </a:spcBef>
              <a:spcAft>
                <a:spcPts val="0"/>
              </a:spcAft>
              <a:buSzPts val="1600"/>
              <a:buChar char="●"/>
            </a:pPr>
            <a:r>
              <a:rPr lang="en" sz="1600">
                <a:latin typeface="Open Sans"/>
                <a:ea typeface="Open Sans"/>
                <a:cs typeface="Open Sans"/>
                <a:sym typeface="Open Sans"/>
              </a:rPr>
              <a:t>Поддерживает основные стандарты SQL: </a:t>
            </a:r>
            <a:r>
              <a:rPr lang="en" sz="1600">
                <a:highlight>
                  <a:srgbClr val="FFFFFF"/>
                </a:highlight>
                <a:latin typeface="Lora"/>
                <a:ea typeface="Lora"/>
                <a:cs typeface="Lora"/>
                <a:sym typeface="Lora"/>
              </a:rPr>
              <a:t> </a:t>
            </a:r>
            <a:r>
              <a:rPr lang="en" sz="1600" u="sng">
                <a:solidFill>
                  <a:srgbClr val="1559B5"/>
                </a:solidFill>
                <a:highlight>
                  <a:srgbClr val="FFFFFF"/>
                </a:highlight>
                <a:latin typeface="Lora"/>
                <a:ea typeface="Lora"/>
                <a:cs typeface="Lora"/>
                <a:sym typeface="Lora"/>
                <a:hlinkClick r:id="rId7"/>
              </a:rPr>
              <a:t>ANSI</a:t>
            </a:r>
            <a:r>
              <a:rPr lang="en" sz="1600">
                <a:highlight>
                  <a:srgbClr val="FFFFFF"/>
                </a:highlight>
                <a:latin typeface="Lora"/>
                <a:ea typeface="Lora"/>
                <a:cs typeface="Lora"/>
                <a:sym typeface="Lora"/>
              </a:rPr>
              <a:t> </a:t>
            </a:r>
            <a:r>
              <a:rPr lang="en" sz="1600" u="sng">
                <a:solidFill>
                  <a:srgbClr val="1559B5"/>
                </a:solidFill>
                <a:highlight>
                  <a:srgbClr val="FFFFFF"/>
                </a:highlight>
                <a:latin typeface="Lora"/>
                <a:ea typeface="Lora"/>
                <a:cs typeface="Lora"/>
                <a:sym typeface="Lora"/>
                <a:hlinkClick r:id="rId8"/>
              </a:rPr>
              <a:t>SQL-92</a:t>
            </a:r>
            <a:r>
              <a:rPr lang="en" sz="1600">
                <a:highlight>
                  <a:srgbClr val="FFFFFF"/>
                </a:highlight>
                <a:latin typeface="Lora"/>
                <a:ea typeface="Lora"/>
                <a:cs typeface="Lora"/>
                <a:sym typeface="Lora"/>
              </a:rPr>
              <a:t>, </a:t>
            </a:r>
            <a:r>
              <a:rPr lang="en" sz="1600" u="sng">
                <a:solidFill>
                  <a:srgbClr val="1559B5"/>
                </a:solidFill>
                <a:highlight>
                  <a:srgbClr val="FFFFFF"/>
                </a:highlight>
                <a:latin typeface="Lora"/>
                <a:ea typeface="Lora"/>
                <a:cs typeface="Lora"/>
                <a:sym typeface="Lora"/>
                <a:hlinkClick r:id="rId9"/>
              </a:rPr>
              <a:t>SQL-99</a:t>
            </a:r>
            <a:r>
              <a:rPr lang="en" sz="1600">
                <a:latin typeface="Open Sans"/>
                <a:ea typeface="Open Sans"/>
                <a:cs typeface="Open Sans"/>
                <a:sym typeface="Open Sans"/>
              </a:rPr>
              <a:t>,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Имеет надёжные ACID-транзакции и хорошую репликацию</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Может использоваться как NoSQL БД, т.к. содержит много встроенных клёвых типов, например JSON(B)</a:t>
            </a:r>
            <a:endParaRPr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преимущества</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solidFill>
                  <a:srgbClr val="000000"/>
                </a:solidFill>
                <a:latin typeface="Arial"/>
                <a:ea typeface="Arial"/>
                <a:cs typeface="Arial"/>
                <a:sym typeface="Arial"/>
              </a:rPr>
              <a:t>Надёжность  -  в проде почти не сбоит, если сбоит - ведёт себя предсказуемо.</a:t>
            </a:r>
            <a:endParaRPr>
              <a:solidFill>
                <a:srgbClr val="000000"/>
              </a:solidFill>
              <a:latin typeface="Arial"/>
              <a:ea typeface="Arial"/>
              <a:cs typeface="Arial"/>
              <a:sym typeface="Arial"/>
            </a:endParaRPr>
          </a:p>
          <a:p>
            <a:pPr indent="-342900" lvl="0" marL="457200" rtl="0" algn="l">
              <a:spcBef>
                <a:spcPts val="0"/>
              </a:spcBef>
              <a:spcAft>
                <a:spcPts val="0"/>
              </a:spcAft>
              <a:buSzPts val="1800"/>
              <a:buAutoNum type="arabicParenR"/>
            </a:pPr>
            <a:r>
              <a:rPr lang="en">
                <a:solidFill>
                  <a:srgbClr val="000000"/>
                </a:solidFill>
                <a:latin typeface="Arial"/>
                <a:ea typeface="Arial"/>
                <a:cs typeface="Arial"/>
                <a:sym typeface="Arial"/>
              </a:rPr>
              <a:t>Корректность - все фичи работают обычно как должно</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arenR"/>
            </a:pPr>
            <a:r>
              <a:rPr lang="en">
                <a:solidFill>
                  <a:srgbClr val="000000"/>
                </a:solidFill>
                <a:latin typeface="Arial"/>
                <a:ea typeface="Arial"/>
                <a:cs typeface="Arial"/>
                <a:sym typeface="Arial"/>
              </a:rPr>
              <a:t>Строгость - ограничивает полёт фантазии программиста генерацией понятных ошибок</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arenR"/>
            </a:pPr>
            <a:r>
              <a:rPr lang="en">
                <a:solidFill>
                  <a:srgbClr val="000000"/>
                </a:solidFill>
                <a:latin typeface="Arial"/>
                <a:ea typeface="Arial"/>
                <a:cs typeface="Arial"/>
                <a:sym typeface="Arial"/>
              </a:rPr>
              <a:t>Много клёвых фичей - да!</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arenR"/>
            </a:pPr>
            <a:r>
              <a:rPr lang="en">
                <a:solidFill>
                  <a:srgbClr val="000000"/>
                </a:solidFill>
                <a:latin typeface="Arial"/>
                <a:ea typeface="Arial"/>
                <a:cs typeface="Arial"/>
                <a:sym typeface="Arial"/>
              </a:rPr>
              <a:t>Хорошие драйверы БД для всех популярных(и не очень) языков</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arenR"/>
            </a:pP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недостатки</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arenR"/>
            </a:pPr>
            <a:r>
              <a:rPr lang="en" sz="2400">
                <a:solidFill>
                  <a:srgbClr val="000000"/>
                </a:solidFill>
                <a:latin typeface="Arial"/>
                <a:ea typeface="Arial"/>
                <a:cs typeface="Arial"/>
                <a:sym typeface="Arial"/>
              </a:rPr>
              <a:t>Нет нормального сжатия данных</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AutoNum type="arabicParenR"/>
            </a:pPr>
            <a:r>
              <a:rPr lang="en" sz="2400">
                <a:solidFill>
                  <a:srgbClr val="000000"/>
                </a:solidFill>
                <a:latin typeface="Arial"/>
                <a:ea typeface="Arial"/>
                <a:cs typeface="Arial"/>
                <a:sym typeface="Arial"/>
              </a:rPr>
              <a:t>Есть некоторые проблемы с удалением старых данных, если решать проблему “в лоб” (pg_repack)</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AutoNum type="arabicParenR"/>
            </a:pPr>
            <a:r>
              <a:rPr lang="en" sz="2400">
                <a:solidFill>
                  <a:srgbClr val="000000"/>
                </a:solidFill>
                <a:latin typeface="Arial"/>
                <a:ea typeface="Arial"/>
                <a:cs typeface="Arial"/>
                <a:sym typeface="Arial"/>
              </a:rPr>
              <a:t>Для быстрой работы нужно хорошо понимать как устроена база и крутить много ручек</a:t>
            </a:r>
            <a:endParaRPr sz="2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 </a:t>
            </a:r>
            <a:r>
              <a:rPr lang="en"/>
              <a:t>области </a:t>
            </a:r>
            <a:r>
              <a:rPr lang="en"/>
              <a:t>применения</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БД для карт и других гео-сервисов, см </a:t>
            </a:r>
            <a:r>
              <a:rPr lang="en" u="sng">
                <a:solidFill>
                  <a:schemeClr val="accent5"/>
                </a:solidFill>
                <a:latin typeface="Arial"/>
                <a:ea typeface="Arial"/>
                <a:cs typeface="Arial"/>
                <a:sym typeface="Arial"/>
                <a:hlinkClick r:id="rId3"/>
              </a:rPr>
              <a:t>http://www.postgis.us/page_case_studies</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БД для аналитики (</a:t>
            </a:r>
            <a:r>
              <a:rPr lang="en" u="sng">
                <a:solidFill>
                  <a:schemeClr val="accent5"/>
                </a:solidFill>
                <a:latin typeface="Arial"/>
                <a:ea typeface="Arial"/>
                <a:cs typeface="Arial"/>
                <a:sym typeface="Arial"/>
                <a:hlinkClick r:id="rId4"/>
              </a:rPr>
              <a:t>https://greenplum.org/</a:t>
            </a:r>
            <a:r>
              <a:rPr lang="en">
                <a:latin typeface="Arial"/>
                <a:ea typeface="Arial"/>
                <a:cs typeface="Arial"/>
                <a:sym typeface="Arial"/>
              </a:rPr>
              <a:t> )</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NoSQL БД (</a:t>
            </a:r>
            <a:r>
              <a:rPr lang="en" u="sng">
                <a:solidFill>
                  <a:schemeClr val="hlink"/>
                </a:solidFill>
                <a:latin typeface="Arial"/>
                <a:ea typeface="Arial"/>
                <a:cs typeface="Arial"/>
                <a:sym typeface="Arial"/>
                <a:hlinkClick r:id="rId5"/>
              </a:rPr>
              <a:t>https://pgconf.ru/2018/110816</a:t>
            </a:r>
            <a:r>
              <a:rPr lang="en">
                <a:latin typeface="Arial"/>
                <a:ea typeface="Arial"/>
                <a:cs typeface="Arial"/>
                <a:sym typeface="Arial"/>
              </a:rPr>
              <a:t>)</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Надёжная БД для бизнес и госструктур в различных сферах: </a:t>
            </a:r>
            <a:r>
              <a:rPr lang="en" u="sng">
                <a:solidFill>
                  <a:schemeClr val="hlink"/>
                </a:solidFill>
                <a:latin typeface="Arial"/>
                <a:ea typeface="Arial"/>
                <a:cs typeface="Arial"/>
                <a:sym typeface="Arial"/>
                <a:hlinkClick r:id="rId6"/>
              </a:rPr>
              <a:t>https://www.2ndquadrant.com/en/postgresql/who-uses-postgresql/</a:t>
            </a:r>
            <a:endParaRPr>
              <a:latin typeface="Arial"/>
              <a:ea typeface="Arial"/>
              <a:cs typeface="Arial"/>
              <a:sym typeface="Arial"/>
            </a:endParaRPr>
          </a:p>
          <a:p>
            <a:pPr indent="0" lvl="0" marL="457200" rtl="0" algn="l">
              <a:lnSpc>
                <a:spcPct val="100000"/>
              </a:lnSpc>
              <a:spcBef>
                <a:spcPts val="0"/>
              </a:spcBef>
              <a:spcAft>
                <a:spcPts val="0"/>
              </a:spcAft>
              <a:buNone/>
            </a:pPr>
            <a:r>
              <a:rPr lang="en" u="sng">
                <a:solidFill>
                  <a:schemeClr val="hlink"/>
                </a:solidFill>
                <a:latin typeface="Arial"/>
                <a:ea typeface="Arial"/>
                <a:cs typeface="Arial"/>
                <a:sym typeface="Arial"/>
                <a:hlinkClick r:id="rId7"/>
              </a:rPr>
              <a:t>https://postgrespro.ru/blog/news/198127</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n">
                <a:latin typeface="Arial"/>
                <a:ea typeface="Arial"/>
                <a:cs typeface="Arial"/>
                <a:sym typeface="Arial"/>
              </a:rPr>
              <a:t>Больше интересных кейсов:</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a:latin typeface="Arial"/>
                <a:ea typeface="Arial"/>
                <a:cs typeface="Arial"/>
                <a:sym typeface="Arial"/>
              </a:rPr>
              <a:t>БД для АЭС, см </a:t>
            </a:r>
            <a:r>
              <a:rPr lang="en" u="sng">
                <a:solidFill>
                  <a:schemeClr val="hlink"/>
                </a:solidFill>
                <a:latin typeface="Arial"/>
                <a:ea typeface="Arial"/>
                <a:cs typeface="Arial"/>
                <a:sym typeface="Arial"/>
                <a:hlinkClick r:id="rId8"/>
              </a:rPr>
              <a:t>https://pgconf.ru/2019/120828</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PostgreSQL</a:t>
            </a:r>
            <a:r>
              <a:rPr lang="en"/>
              <a:t>: применение в WG (известное мне)</a:t>
            </a:r>
            <a:endParaRPr/>
          </a:p>
        </p:txBody>
      </p:sp>
      <p:sp>
        <p:nvSpPr>
          <p:cNvPr id="110" name="Google Shape;110;p20"/>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800">
                <a:latin typeface="Arial"/>
                <a:ea typeface="Arial"/>
                <a:cs typeface="Arial"/>
                <a:sym typeface="Arial"/>
              </a:rPr>
              <a:t>Основная БД для множества критичных сервисов WG: аккаунты, баны, виртуальные валюты, продукты, etc</a:t>
            </a:r>
            <a:endParaRPr sz="2800">
              <a:latin typeface="Arial"/>
              <a:ea typeface="Arial"/>
              <a:cs typeface="Arial"/>
              <a:sym typeface="Arial"/>
            </a:endParaRPr>
          </a:p>
          <a:p>
            <a:pPr indent="0" lvl="0" marL="457200" rtl="0" algn="l">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 вопросы о PostgreSQL</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9600"/>
              <a:t>???</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