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950879" r:id="rId3"/>
    <p:sldId id="11826119" r:id="rId5"/>
    <p:sldId id="11826169" r:id="rId6"/>
    <p:sldId id="11826177" r:id="rId7"/>
    <p:sldId id="11826183" r:id="rId8"/>
    <p:sldId id="11826180" r:id="rId9"/>
    <p:sldId id="11826181" r:id="rId10"/>
    <p:sldId id="11826182" r:id="rId11"/>
    <p:sldId id="11826178" r:id="rId12"/>
    <p:sldId id="118261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8080"/>
    <a:srgbClr val="CC3399"/>
    <a:srgbClr val="FF5050"/>
    <a:srgbClr val="FF0066"/>
    <a:srgbClr val="FF66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2" autoAdjust="0"/>
    <p:restoredTop sz="83445" autoAdjust="0"/>
  </p:normalViewPr>
  <p:slideViewPr>
    <p:cSldViewPr snapToGrid="0">
      <p:cViewPr varScale="1">
        <p:scale>
          <a:sx n="67" d="100"/>
          <a:sy n="67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91DA3-7968-491D-9B49-379FE3EE9FB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0F26F-58B8-4B82-9B8C-B8BBEF6F378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en.wikipedia.org/wiki/Sustainable_Development_Goal_7" TargetMode="External"/><Relationship Id="rId8" Type="http://schemas.openxmlformats.org/officeDocument/2006/relationships/hyperlink" Target="https://en.wikipedia.org/wiki/Sustainable_Development_Goal_6" TargetMode="External"/><Relationship Id="rId7" Type="http://schemas.openxmlformats.org/officeDocument/2006/relationships/hyperlink" Target="https://en.wikipedia.org/wiki/Sustainable_Development_Goal_5" TargetMode="External"/><Relationship Id="rId6" Type="http://schemas.openxmlformats.org/officeDocument/2006/relationships/hyperlink" Target="https://en.wikipedia.org/wiki/Sustainable_Development_Goal_4" TargetMode="External"/><Relationship Id="rId5" Type="http://schemas.openxmlformats.org/officeDocument/2006/relationships/hyperlink" Target="https://en.wikipedia.org/wiki/Sustainable_Development_Goal_3" TargetMode="External"/><Relationship Id="rId4" Type="http://schemas.openxmlformats.org/officeDocument/2006/relationships/hyperlink" Target="https://en.wikipedia.org/wiki/Sustainable_Development_Goal_2" TargetMode="External"/><Relationship Id="rId3" Type="http://schemas.openxmlformats.org/officeDocument/2006/relationships/hyperlink" Target="https://en.wikipedia.org/wiki/Sustainable_Development_Goal_1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s://en.wikipedia.org/wiki/Sustainable_Development_Goal_17" TargetMode="External"/><Relationship Id="rId18" Type="http://schemas.openxmlformats.org/officeDocument/2006/relationships/hyperlink" Target="https://en.wikipedia.org/wiki/Sustainable_Development_Goal_16" TargetMode="External"/><Relationship Id="rId17" Type="http://schemas.openxmlformats.org/officeDocument/2006/relationships/hyperlink" Target="https://en.wikipedia.org/wiki/Sustainable_Development_Goal_15" TargetMode="External"/><Relationship Id="rId16" Type="http://schemas.openxmlformats.org/officeDocument/2006/relationships/hyperlink" Target="https://en.wikipedia.org/wiki/Sustainable_Development_Goal_14" TargetMode="External"/><Relationship Id="rId15" Type="http://schemas.openxmlformats.org/officeDocument/2006/relationships/hyperlink" Target="https://en.wikipedia.org/wiki/Sustainable_Development_Goal_13" TargetMode="External"/><Relationship Id="rId14" Type="http://schemas.openxmlformats.org/officeDocument/2006/relationships/hyperlink" Target="https://en.wikipedia.org/wiki/Sustainable_Development_Goal_12" TargetMode="External"/><Relationship Id="rId13" Type="http://schemas.openxmlformats.org/officeDocument/2006/relationships/hyperlink" Target="https://en.wikipedia.org/wiki/Sustainable_Development_Goal_11" TargetMode="External"/><Relationship Id="rId12" Type="http://schemas.openxmlformats.org/officeDocument/2006/relationships/hyperlink" Target="https://en.wikipedia.org/wiki/Sustainable_Development_Goal_10" TargetMode="External"/><Relationship Id="rId11" Type="http://schemas.openxmlformats.org/officeDocument/2006/relationships/hyperlink" Target="https://en.wikipedia.org/wiki/Industry,_Innovation_and_Infrastructure" TargetMode="External"/><Relationship Id="rId10" Type="http://schemas.openxmlformats.org/officeDocument/2006/relationships/hyperlink" Target="https://en.wikipedia.org/wiki/Sustainable_Development_Goal_8" TargetMode="Externa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5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CA23C2C-3334-4B4F-92AB-A790C33FFE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Revision 1 (20/09/21:09:30AM):  &lt;ANBU&gt; 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1. Hands-on experience lets them develop industry/pro skills. And opportunity is already mentioned in the sub-title – hence removed. 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2. Additional Info to be used as talking points: The UN had the following Sustainable Development Goals to achieve by 2030 – we can mention a few if required: </a:t>
            </a:r>
            <a:r>
              <a:rPr lang="en-US" dirty="0"/>
              <a:t>(1) </a:t>
            </a:r>
            <a:r>
              <a:rPr lang="en-US" dirty="0">
                <a:hlinkClick r:id="rId3" tooltip="Sustainable Development Goal 1"/>
              </a:rPr>
              <a:t>No Poverty</a:t>
            </a:r>
            <a:r>
              <a:rPr lang="en-US" dirty="0"/>
              <a:t>, (2) </a:t>
            </a:r>
            <a:r>
              <a:rPr lang="en-US" dirty="0">
                <a:hlinkClick r:id="rId4" tooltip="Sustainable Development Goal 2"/>
              </a:rPr>
              <a:t>Zero Hunger</a:t>
            </a:r>
            <a:r>
              <a:rPr lang="en-US" dirty="0"/>
              <a:t>, (3) </a:t>
            </a:r>
            <a:r>
              <a:rPr lang="en-US" dirty="0">
                <a:hlinkClick r:id="rId5" tooltip="Sustainable Development Goal 3"/>
              </a:rPr>
              <a:t>Good Health and Well-being</a:t>
            </a:r>
            <a:r>
              <a:rPr lang="en-US" dirty="0"/>
              <a:t>, (4) </a:t>
            </a:r>
            <a:r>
              <a:rPr lang="en-US" dirty="0">
                <a:hlinkClick r:id="rId6" tooltip="Sustainable Development Goal 4"/>
              </a:rPr>
              <a:t>Quality Education</a:t>
            </a:r>
            <a:r>
              <a:rPr lang="en-US" dirty="0"/>
              <a:t>, (5) </a:t>
            </a:r>
            <a:r>
              <a:rPr lang="en-US" dirty="0">
                <a:hlinkClick r:id="rId7" tooltip="Sustainable Development Goal 5"/>
              </a:rPr>
              <a:t>Gender Equality</a:t>
            </a:r>
            <a:r>
              <a:rPr lang="en-US" dirty="0"/>
              <a:t>, (6) </a:t>
            </a:r>
            <a:r>
              <a:rPr lang="en-US" dirty="0">
                <a:hlinkClick r:id="rId8" tooltip="Sustainable Development Goal 6"/>
              </a:rPr>
              <a:t>Clean Water and Sanitation</a:t>
            </a:r>
            <a:r>
              <a:rPr lang="en-US" dirty="0"/>
              <a:t>, (7) </a:t>
            </a:r>
            <a:r>
              <a:rPr lang="en-US" dirty="0">
                <a:hlinkClick r:id="rId9" tooltip="Sustainable Development Goal 7"/>
              </a:rPr>
              <a:t>Affordable and Clean Energy</a:t>
            </a:r>
            <a:r>
              <a:rPr lang="en-US" dirty="0"/>
              <a:t>, (8) </a:t>
            </a:r>
            <a:r>
              <a:rPr lang="en-US" dirty="0">
                <a:hlinkClick r:id="rId10" tooltip="Sustainable Development Goal 8"/>
              </a:rPr>
              <a:t>Decent Work and Economic Growth</a:t>
            </a:r>
            <a:r>
              <a:rPr lang="en-US" dirty="0"/>
              <a:t>, (9) </a:t>
            </a:r>
            <a:r>
              <a:rPr lang="en-US" dirty="0">
                <a:hlinkClick r:id="rId11" tooltip="Industry, Innovation and Infrastructure"/>
              </a:rPr>
              <a:t>Industry, Innovation and Infrastructure</a:t>
            </a:r>
            <a:r>
              <a:rPr lang="en-US" dirty="0"/>
              <a:t>, (10) </a:t>
            </a:r>
            <a:r>
              <a:rPr lang="en-US" dirty="0">
                <a:hlinkClick r:id="rId12" tooltip="Sustainable Development Goal 10"/>
              </a:rPr>
              <a:t>Reducing Inequality</a:t>
            </a:r>
            <a:r>
              <a:rPr lang="en-US" dirty="0"/>
              <a:t>, (11) </a:t>
            </a:r>
            <a:r>
              <a:rPr lang="en-US" dirty="0">
                <a:hlinkClick r:id="rId13" tooltip="Sustainable Development Goal 11"/>
              </a:rPr>
              <a:t>Sustainable Cities and Communities</a:t>
            </a:r>
            <a:r>
              <a:rPr lang="en-US" dirty="0"/>
              <a:t>, (12) </a:t>
            </a:r>
            <a:r>
              <a:rPr lang="en-US" dirty="0">
                <a:hlinkClick r:id="rId14" tooltip="Sustainable Development Goal 12"/>
              </a:rPr>
              <a:t>Responsible Consumption and Production</a:t>
            </a:r>
            <a:r>
              <a:rPr lang="en-US" dirty="0"/>
              <a:t>, (13) </a:t>
            </a:r>
            <a:r>
              <a:rPr lang="en-US" dirty="0">
                <a:hlinkClick r:id="rId15" tooltip="Sustainable Development Goal 13"/>
              </a:rPr>
              <a:t>Climate Action</a:t>
            </a:r>
            <a:r>
              <a:rPr lang="en-US" dirty="0"/>
              <a:t>, (14) </a:t>
            </a:r>
            <a:r>
              <a:rPr lang="en-US" dirty="0">
                <a:hlinkClick r:id="rId16" tooltip="Sustainable Development Goal 14"/>
              </a:rPr>
              <a:t>Life Below Water</a:t>
            </a:r>
            <a:r>
              <a:rPr lang="en-US" dirty="0"/>
              <a:t>, (15) </a:t>
            </a:r>
            <a:r>
              <a:rPr lang="en-US" dirty="0">
                <a:hlinkClick r:id="rId17" tooltip="Sustainable Development Goal 15"/>
              </a:rPr>
              <a:t>Life On Land</a:t>
            </a:r>
            <a:r>
              <a:rPr lang="en-US" dirty="0"/>
              <a:t>, (16) </a:t>
            </a:r>
            <a:r>
              <a:rPr lang="en-US" dirty="0">
                <a:hlinkClick r:id="rId18" tooltip="Sustainable Development Goal 16"/>
              </a:rPr>
              <a:t>Peace, Justice, and Strong Institutions</a:t>
            </a:r>
            <a:r>
              <a:rPr lang="en-US" dirty="0"/>
              <a:t>, (17) </a:t>
            </a:r>
            <a:r>
              <a:rPr lang="en-US" dirty="0">
                <a:hlinkClick r:id="rId19" tooltip="Sustainable Development Goal 17"/>
              </a:rPr>
              <a:t>Partnerships for the Goals</a:t>
            </a:r>
            <a:r>
              <a:rPr lang="en-US" dirty="0"/>
              <a:t>. 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&lt;/ANBU&gt;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3" y="271711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print">
            <a:biLevel thresh="75000"/>
          </a:blip>
          <a:stretch>
            <a:fillRect/>
          </a:stretch>
        </p:blipFill>
        <p:spPr>
          <a:xfrm>
            <a:off x="11191751" y="320063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032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6662" y="538231"/>
            <a:ext cx="6535919" cy="6310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5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5"/>
              </a:spcBef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5"/>
              </a:spcBef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5"/>
              </a:spcBef>
              <a:buFontTx/>
              <a:buNone/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49" y="321734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>
            <a:fillRect/>
          </a:stretch>
        </p:blipFill>
        <p:spPr>
          <a:xfrm>
            <a:off x="9880997" y="6139910"/>
            <a:ext cx="2098804" cy="5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>
            <a:fillRect/>
          </a:stretch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865"/>
            </a:lvl3pPr>
            <a:lvl4pPr>
              <a:defRPr sz="1865"/>
            </a:lvl4pPr>
            <a:lvl5pPr>
              <a:defRPr sz="18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5">
                <a:solidFill>
                  <a:schemeClr val="bg2"/>
                </a:solidFill>
              </a:defRPr>
            </a:lvl2pPr>
            <a:lvl3pPr>
              <a:defRPr sz="1335">
                <a:solidFill>
                  <a:schemeClr val="bg2"/>
                </a:solidFill>
              </a:defRPr>
            </a:lvl3pPr>
            <a:lvl4pPr>
              <a:defRPr sz="1335">
                <a:solidFill>
                  <a:schemeClr val="bg2"/>
                </a:solidFill>
              </a:defRPr>
            </a:lvl4pPr>
            <a:lvl5pPr>
              <a:defRPr sz="133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5">
                <a:solidFill>
                  <a:schemeClr val="bg2"/>
                </a:solidFill>
              </a:defRPr>
            </a:lvl1pPr>
            <a:lvl2pPr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 sz="1465">
                <a:solidFill>
                  <a:schemeClr val="bg2"/>
                </a:solidFill>
              </a:defRPr>
            </a:lvl2pPr>
            <a:lvl3pPr>
              <a:defRPr sz="1465">
                <a:solidFill>
                  <a:schemeClr val="bg2"/>
                </a:solidFill>
              </a:defRPr>
            </a:lvl3pPr>
            <a:lvl4pPr>
              <a:defRPr sz="1465">
                <a:solidFill>
                  <a:schemeClr val="bg2"/>
                </a:solidFill>
              </a:defRPr>
            </a:lvl4pPr>
            <a:lvl5pPr>
              <a:defRPr sz="14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5"/>
            </a:lvl1pPr>
            <a:lvl2pPr marL="0" indent="0">
              <a:buNone/>
              <a:defRPr sz="1335"/>
            </a:lvl2pPr>
            <a:lvl3pPr>
              <a:defRPr sz="1335"/>
            </a:lvl3pPr>
            <a:lvl4pPr>
              <a:defRPr sz="1335"/>
            </a:lvl4pPr>
            <a:lvl5pPr>
              <a:defRPr sz="133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5"/>
            </a:lvl1pPr>
            <a:lvl2pPr marL="0" indent="0">
              <a:buNone/>
              <a:defRPr sz="1335"/>
            </a:lvl2pPr>
            <a:lvl3pPr>
              <a:defRPr sz="1335"/>
            </a:lvl3pPr>
            <a:lvl4pPr>
              <a:defRPr sz="1335"/>
            </a:lvl4pPr>
            <a:lvl5pPr>
              <a:defRPr sz="133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845" indent="-156845">
              <a:defRPr sz="3200"/>
            </a:lvl1pPr>
            <a:lvl2pPr marL="0" indent="0"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5"/>
            </a:lvl1pPr>
            <a:lvl2pPr marL="0" indent="0">
              <a:spcBef>
                <a:spcPts val="1465"/>
              </a:spcBef>
              <a:buFontTx/>
              <a:buNone/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 hasCustomPrompt="1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5" algn="dec"/>
              </a:tabLst>
              <a:defRPr sz="1465"/>
            </a:lvl1pPr>
            <a:lvl2pPr marL="230505" indent="-230505"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4" y="2914867"/>
            <a:ext cx="1722792" cy="701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0EC8-F3A3-794D-AAA7-A79899CC1E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/>
          <p:nvPr userDrawn="1"/>
        </p:nvSpPr>
        <p:spPr>
          <a:xfrm>
            <a:off x="9042400" y="6468715"/>
            <a:ext cx="28448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r" eaLnBrk="1" hangingPunct="1">
              <a:defRPr/>
            </a:pPr>
            <a:fld id="{A99A3044-14CE-2841-B4E9-A360D0D4FCDE}" type="slidenum">
              <a:rPr lang="en-US" altLang="en-US" sz="850" b="0" i="0" smtClean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altLang="en-US" sz="850" b="0" i="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50" b="0" i="0" dirty="0">
                <a:solidFill>
                  <a:srgbClr val="7F7F7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GB" altLang="en-US" sz="850" b="0" i="0" dirty="0">
              <a:solidFill>
                <a:srgbClr val="7F7F7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06400" y="986087"/>
            <a:ext cx="11379200" cy="4800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009581"/>
              </a:buClr>
              <a:buNone/>
              <a:defRPr sz="1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366698"/>
              </a:buClr>
              <a:defRPr sz="2000" baseline="0">
                <a:latin typeface="+mj-lt"/>
                <a:cs typeface="Arial" panose="020B0604020202020204" pitchFamily="34" charset="0"/>
              </a:defRPr>
            </a:lvl2pPr>
            <a:lvl3pPr>
              <a:buClr>
                <a:srgbClr val="366698"/>
              </a:buClr>
              <a:defRPr sz="1800" baseline="0">
                <a:latin typeface="+mj-lt"/>
                <a:cs typeface="Arial" panose="020B0604020202020204" pitchFamily="34" charset="0"/>
              </a:defRPr>
            </a:lvl3pPr>
            <a:lvl4pPr>
              <a:buClr>
                <a:srgbClr val="366698"/>
              </a:buClr>
              <a:defRPr sz="1800" baseline="0">
                <a:latin typeface="+mj-lt"/>
                <a:cs typeface="Arial" panose="020B0604020202020204" pitchFamily="34" charset="0"/>
              </a:defRPr>
            </a:lvl4pPr>
            <a:lvl5pPr>
              <a:buClr>
                <a:srgbClr val="366698"/>
              </a:buClr>
              <a:buFont typeface="Arial" panose="020B0604020202020204" pitchFamily="34" charset="0"/>
              <a:buChar char="•"/>
              <a:defRPr sz="1800" baseline="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06400" y="6372"/>
            <a:ext cx="11379200" cy="827315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1" y="6498701"/>
            <a:ext cx="2832100" cy="228600"/>
          </a:xfrm>
          <a:prstGeom prst="rect">
            <a:avLst/>
          </a:prstGeom>
        </p:spPr>
        <p:txBody>
          <a:bodyPr vert="horz" wrap="square" lIns="91413" tIns="45708" rIns="91413" bIns="45708" numCol="1" anchor="t" anchorCtr="0" compatLnSpc="1"/>
          <a:lstStyle>
            <a:lvl1pPr>
              <a:defRPr lang="en-US" altLang="ja-JP" sz="1065" smtClean="0"/>
            </a:lvl1pPr>
          </a:lstStyle>
          <a:p>
            <a:pPr algn="r"/>
            <a:fld id="{5136B3BB-1E61-4858-A78B-A602CA3C4C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5" algn="dec"/>
              </a:tabLst>
              <a:defRPr/>
            </a:lvl1pPr>
            <a:lvl2pPr marL="230505" indent="-230505"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Click to edit Master text styles</a:t>
            </a:r>
            <a:endParaRPr lang="en-US"/>
          </a:p>
          <a:p>
            <a:pPr marL="0" marR="0" lvl="1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Second level</a:t>
            </a:r>
            <a:endParaRPr lang="en-US"/>
          </a:p>
          <a:p>
            <a:pPr marL="0" marR="0" lvl="2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Third level</a:t>
            </a:r>
            <a:endParaRPr lang="en-US"/>
          </a:p>
          <a:p>
            <a:pPr marL="0" marR="0" lvl="3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Fourth level</a:t>
            </a:r>
            <a:endParaRPr lang="en-US"/>
          </a:p>
          <a:p>
            <a:pPr marL="0" marR="0" lvl="4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35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Click to edit Master text styles</a:t>
            </a:r>
            <a:endParaRPr lang="en-US"/>
          </a:p>
          <a:p>
            <a:pPr marL="0" marR="0" lvl="1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Second level</a:t>
            </a:r>
            <a:endParaRPr lang="en-US"/>
          </a:p>
          <a:p>
            <a:pPr marL="0" marR="0" lvl="2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Third level</a:t>
            </a:r>
            <a:endParaRPr lang="en-US"/>
          </a:p>
          <a:p>
            <a:pPr marL="0" marR="0" lvl="3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Fourth level</a:t>
            </a:r>
            <a:endParaRPr lang="en-US"/>
          </a:p>
          <a:p>
            <a:pPr marL="0" marR="0" lvl="4" indent="0" algn="l" defTabSz="60960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>
                <a:tab pos="5363845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/>
          <p:nvPr userDrawn="1"/>
        </p:nvSpPr>
        <p:spPr>
          <a:xfrm>
            <a:off x="9042400" y="6468715"/>
            <a:ext cx="28448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r" eaLnBrk="1" hangingPunct="1">
              <a:defRPr/>
            </a:pPr>
            <a:fld id="{A99A3044-14CE-2841-B4E9-A360D0D4FCDE}" type="slidenum">
              <a:rPr lang="en-US" altLang="en-US" sz="850" b="0" i="0" smtClean="0">
                <a:solidFill>
                  <a:srgbClr val="898989"/>
                </a:solidFill>
                <a:latin typeface="Arial" panose="020B0604020202020204" pitchFamily="34" charset="0"/>
              </a:rPr>
            </a:fld>
            <a:endParaRPr lang="en-US" altLang="en-US" sz="850" b="0" i="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763754" y="6544915"/>
            <a:ext cx="271704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850" b="0" i="0" dirty="0">
                <a:solidFill>
                  <a:srgbClr val="7F7F7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</a:t>
            </a:r>
            <a:endParaRPr lang="en-GB" altLang="en-US" sz="850" b="0" i="0" dirty="0">
              <a:solidFill>
                <a:srgbClr val="7F7F7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887115" y="6585832"/>
            <a:ext cx="85" cy="130891"/>
          </a:xfrm>
          <a:prstGeom prst="rect">
            <a:avLst/>
          </a:prstGeom>
        </p:spPr>
        <p:txBody>
          <a:bodyPr/>
          <a:lstStyle>
            <a:lvl1pPr>
              <a:defRPr sz="850" b="1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latin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0"/>
            <a:ext cx="12192000" cy="457200"/>
            <a:chOff x="0" y="0"/>
            <a:chExt cx="9144000" cy="45720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0" y="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0" y="65314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0" y="195942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0" y="130628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0" y="261256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0" y="32657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0" y="391884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515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06400" y="1447800"/>
            <a:ext cx="11379200" cy="48006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defRPr sz="2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366698"/>
              </a:buClr>
              <a:defRPr sz="2000" baseline="0">
                <a:latin typeface="+mj-lt"/>
                <a:cs typeface="Arial" panose="020B0604020202020204" pitchFamily="34" charset="0"/>
              </a:defRPr>
            </a:lvl2pPr>
            <a:lvl3pPr>
              <a:buClr>
                <a:srgbClr val="366698"/>
              </a:buClr>
              <a:defRPr sz="1800" baseline="0">
                <a:latin typeface="+mj-lt"/>
                <a:cs typeface="Arial" panose="020B0604020202020204" pitchFamily="34" charset="0"/>
              </a:defRPr>
            </a:lvl3pPr>
            <a:lvl4pPr>
              <a:buClr>
                <a:srgbClr val="366698"/>
              </a:buClr>
              <a:defRPr sz="1800" baseline="0">
                <a:latin typeface="+mj-lt"/>
                <a:cs typeface="Arial" panose="020B0604020202020204" pitchFamily="34" charset="0"/>
              </a:defRPr>
            </a:lvl4pPr>
            <a:lvl5pPr>
              <a:buClr>
                <a:srgbClr val="366698"/>
              </a:buClr>
              <a:buFont typeface="Arial" panose="020B0604020202020204" pitchFamily="34" charset="0"/>
              <a:buChar char="•"/>
              <a:defRPr sz="1800" baseline="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06400" y="468085"/>
            <a:ext cx="11379200" cy="827315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 userDrawn="1"/>
        </p:nvSpPr>
        <p:spPr bwMode="auto">
          <a:xfrm>
            <a:off x="406400" y="6539339"/>
            <a:ext cx="3079184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l" eaLnBrk="1" hangingPunct="1">
              <a:defRPr/>
            </a:pPr>
            <a:r>
              <a:rPr lang="en-GB" altLang="en-US" sz="850" b="0" i="0" dirty="0">
                <a:solidFill>
                  <a:srgbClr val="7F7F7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PROMONTORY + WATSON</a:t>
            </a:r>
            <a:r>
              <a:rPr lang="en-GB" altLang="en-US" sz="850" b="0" i="0" baseline="0" dirty="0">
                <a:solidFill>
                  <a:srgbClr val="7F7F7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FINANCIAL SERVICES</a:t>
            </a:r>
            <a:endParaRPr lang="en-GB" altLang="en-US" sz="850" b="0" i="0" dirty="0">
              <a:solidFill>
                <a:srgbClr val="7F7F7F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13329" y="397054"/>
            <a:ext cx="10564255" cy="618268"/>
          </a:xfrm>
        </p:spPr>
        <p:txBody>
          <a:bodyPr>
            <a:normAutofit/>
          </a:bodyPr>
          <a:lstStyle>
            <a:lvl1pPr marL="0" indent="0">
              <a:buNone/>
              <a:defRPr sz="2795">
                <a:solidFill>
                  <a:srgbClr val="114366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0087" y="1190495"/>
            <a:ext cx="10825443" cy="504826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856"/>
            <a:ext cx="3169024" cy="3811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49102" y="6553200"/>
            <a:ext cx="342900" cy="3048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1837053" y="6536324"/>
            <a:ext cx="436779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11001C0-A078-4734-91AA-CFEA3533A4DC}" type="slidenum">
              <a:rPr lang="en-US" sz="16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</a:fld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259" y="2533"/>
            <a:ext cx="1095743" cy="1095743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 flipV="1">
            <a:off x="164401" y="891558"/>
            <a:ext cx="11225259" cy="1"/>
          </a:xfrm>
          <a:prstGeom prst="line">
            <a:avLst/>
          </a:prstGeom>
          <a:ln>
            <a:solidFill>
              <a:srgbClr val="42B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2" y="809357"/>
            <a:ext cx="164401" cy="164401"/>
          </a:xfrm>
          <a:prstGeom prst="ellipse">
            <a:avLst/>
          </a:prstGeom>
          <a:noFill/>
          <a:ln>
            <a:solidFill>
              <a:srgbClr val="42B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5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64401" y="1098274"/>
            <a:ext cx="11450480" cy="5364603"/>
          </a:xfrm>
        </p:spPr>
        <p:txBody>
          <a:bodyPr>
            <a:normAutofit/>
          </a:bodyPr>
          <a:lstStyle>
            <a:lvl1pPr>
              <a:defRPr sz="2665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213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sz="1865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sz="1865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sz="1865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6259" y="2533"/>
            <a:ext cx="1095743" cy="109574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V="1">
            <a:off x="164412" y="891569"/>
            <a:ext cx="11225259" cy="1"/>
          </a:xfrm>
          <a:prstGeom prst="line">
            <a:avLst/>
          </a:prstGeom>
          <a:ln>
            <a:solidFill>
              <a:srgbClr val="42B2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2" y="809368"/>
            <a:ext cx="164401" cy="164401"/>
          </a:xfrm>
          <a:prstGeom prst="ellipse">
            <a:avLst/>
          </a:prstGeom>
          <a:noFill/>
          <a:ln>
            <a:solidFill>
              <a:srgbClr val="42B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395">
              <a:solidFill>
                <a:prstClr val="white"/>
              </a:solidFill>
              <a:sym typeface="Helvetica" pitchFamily="-65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4403" y="112471"/>
            <a:ext cx="10931165" cy="823623"/>
          </a:xfrm>
        </p:spPr>
        <p:txBody>
          <a:bodyPr anchor="ctr">
            <a:normAutofit/>
          </a:bodyPr>
          <a:lstStyle>
            <a:lvl1pPr marL="0" indent="0">
              <a:spcBef>
                <a:spcPts val="800"/>
              </a:spcBef>
              <a:buNone/>
              <a:defRPr sz="2665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/>
          <a:stretch>
            <a:fillRect/>
          </a:stretch>
        </p:blipFill>
        <p:spPr>
          <a:xfrm>
            <a:off x="2" y="6545077"/>
            <a:ext cx="2601797" cy="312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79375" y="6580102"/>
            <a:ext cx="312639" cy="277901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842444" y="6565303"/>
            <a:ext cx="436777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511001C0-A078-4734-91AA-CFEA3533A4DC}" type="slidenum">
              <a:rPr lang="en-US" sz="1195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  <a:sym typeface="Helvetica" pitchFamily="-65" charset="0"/>
              </a:rPr>
            </a:fld>
            <a:endParaRPr lang="en-US" sz="1195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  <a:sym typeface="Helvetica" pitchFamily="-65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4800" y="268224"/>
            <a:ext cx="5486400" cy="11933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 dirty="0"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04800" y="1488650"/>
            <a:ext cx="2438400" cy="4605868"/>
          </a:xfrm>
          <a:prstGeom prst="rect">
            <a:avLst/>
          </a:prstGeom>
        </p:spPr>
        <p:txBody>
          <a:bodyPr>
            <a:normAutofit/>
          </a:bodyPr>
          <a:lstStyle>
            <a:lvl2pPr marL="293370" indent="-293370"/>
            <a:lvl3pPr marL="591820" indent="-293370"/>
            <a:lvl4pPr marL="895350" indent="-285750"/>
            <a:lvl5pPr marL="1134110" indent="-29337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98947E1-6E9C-4553-A175-053CB8F7220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hree columns)">
    <p:bg>
      <p:bgPr>
        <a:solidFill>
          <a:srgbClr val="006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92608" y="1658112"/>
            <a:ext cx="5510784" cy="4336288"/>
          </a:xfrm>
        </p:spPr>
        <p:txBody>
          <a:bodyPr rIns="228600"/>
          <a:lstStyle>
            <a:lvl1pPr>
              <a:spcBef>
                <a:spcPts val="800"/>
              </a:spcBef>
              <a:defRPr sz="1865"/>
            </a:lvl1pPr>
            <a:lvl2pPr>
              <a:spcBef>
                <a:spcPts val="800"/>
              </a:spcBef>
              <a:defRPr sz="1865"/>
            </a:lvl2pPr>
            <a:lvl3pPr>
              <a:spcBef>
                <a:spcPts val="800"/>
              </a:spcBef>
              <a:defRPr sz="1865"/>
            </a:lvl3pPr>
            <a:lvl4pPr>
              <a:spcBef>
                <a:spcPts val="800"/>
              </a:spcBef>
              <a:defRPr sz="1865"/>
            </a:lvl4pPr>
            <a:lvl5pPr>
              <a:spcBef>
                <a:spcPts val="800"/>
              </a:spcBef>
              <a:defRPr sz="1865"/>
            </a:lvl5pPr>
          </a:lstStyle>
          <a:p>
            <a:pPr lvl="0"/>
            <a:r>
              <a:rPr lang="en-US" dirty="0"/>
              <a:t>As we approach the climax, we need to contextualize IBM within the customer's world. Build trust and make an impact by crafting a short statement or claim, low on superlatives but high on outcomes.(Arial Regular 24pt, max character with bullet points 199, without bullet points 580)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Business unit name / </a:t>
            </a:r>
            <a:fld id="{AEAD3F49-1527-664E-A9BB-F4DFCA493D4B}" type="datetime3">
              <a:rPr lang="en-US" smtClean="0"/>
            </a:fld>
            <a:r>
              <a:rPr lang="en-US" dirty="0"/>
              <a:t> / © 2019 IBM Corporation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11707" y="1398332"/>
            <a:ext cx="10993199" cy="4332557"/>
          </a:xfrm>
        </p:spPr>
        <p:txBody>
          <a:bodyPr>
            <a:normAutofit/>
          </a:bodyPr>
          <a:lstStyle>
            <a:lvl1pPr marL="0" marR="0" indent="0" algn="l" defTabSz="12179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2665">
                <a:solidFill>
                  <a:schemeClr val="tx1"/>
                </a:solidFill>
              </a:defRPr>
            </a:lvl1pPr>
            <a:lvl2pPr marL="608965" marR="0" indent="-182880" algn="l" defTabSz="121793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Arial" panose="020B0604020202020204"/>
              <a:buChar char="•"/>
              <a:defRPr>
                <a:solidFill>
                  <a:schemeClr val="tx1"/>
                </a:solidFill>
              </a:defRPr>
            </a:lvl2pPr>
            <a:lvl3pPr marL="913765" marR="0" indent="-182880" algn="l" defTabSz="12179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defRPr>
                <a:solidFill>
                  <a:schemeClr val="tx1"/>
                </a:solidFill>
              </a:defRPr>
            </a:lvl3pPr>
            <a:lvl4pPr marL="1217930" marR="0" indent="-182880" algn="l" defTabSz="12179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anose="020B0604020202020204"/>
              <a:buChar char="•"/>
              <a:defRPr>
                <a:solidFill>
                  <a:schemeClr val="tx1"/>
                </a:solidFill>
              </a:defRPr>
            </a:lvl4pPr>
            <a:lvl5pPr marL="1522730" marR="0" indent="-182880" algn="l" defTabSz="12179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842444" y="6565303"/>
            <a:ext cx="436777" cy="276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511001C0-A078-4734-91AA-CFEA3533A4DC}" type="slidenum">
              <a:rPr lang="en-US" sz="1195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  <a:sym typeface="Helvetica" pitchFamily="-65" charset="0"/>
              </a:rPr>
            </a:fld>
            <a:endParaRPr lang="en-US" sz="1195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  <a:sym typeface="Helvetica" pitchFamily="-65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64403" y="112471"/>
            <a:ext cx="10931165" cy="823623"/>
          </a:xfrm>
        </p:spPr>
        <p:txBody>
          <a:bodyPr anchor="ctr">
            <a:normAutofit/>
          </a:bodyPr>
          <a:lstStyle>
            <a:lvl1pPr marL="0" indent="0">
              <a:spcBef>
                <a:spcPts val="800"/>
              </a:spcBef>
              <a:buNone/>
              <a:defRPr sz="2665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5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5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845" indent="-156845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5"/>
              </a:spcBef>
              <a:spcAft>
                <a:spcPts val="0"/>
              </a:spcAft>
              <a:defRPr/>
            </a:lvl1pPr>
            <a:lvl2pPr>
              <a:spcBef>
                <a:spcPts val="1465"/>
              </a:spcBef>
              <a:defRPr/>
            </a:lvl2pPr>
            <a:lvl3pPr>
              <a:spcBef>
                <a:spcPts val="1465"/>
              </a:spcBef>
              <a:defRPr/>
            </a:lvl3pPr>
            <a:lvl4pPr>
              <a:spcBef>
                <a:spcPts val="1465"/>
              </a:spcBef>
              <a:defRPr/>
            </a:lvl4pPr>
            <a:lvl5pPr>
              <a:spcBef>
                <a:spcPts val="1465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5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9" Type="http://schemas.openxmlformats.org/officeDocument/2006/relationships/theme" Target="../theme/theme1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hf hdr="0" ftr="0" dt="0"/>
  <p:txStyles>
    <p:titleStyle>
      <a:lvl1pPr algn="l" defTabSz="6096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600" rtl="0" eaLnBrk="1" latinLnBrk="0" hangingPunct="1">
        <a:lnSpc>
          <a:spcPct val="100000"/>
        </a:lnSpc>
        <a:spcBef>
          <a:spcPts val="1465"/>
        </a:spcBef>
        <a:buFont typeface="Arial" panose="020B0604020202020204"/>
        <a:buNone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230505" indent="-230505" algn="l" defTabSz="609600" rtl="0" eaLnBrk="1" latinLnBrk="0" hangingPunct="1">
        <a:lnSpc>
          <a:spcPct val="100000"/>
        </a:lnSpc>
        <a:spcBef>
          <a:spcPts val="1465"/>
        </a:spcBef>
        <a:spcAft>
          <a:spcPts val="0"/>
        </a:spcAft>
        <a:buFont typeface="Arial" panose="020B0604020202020204"/>
        <a:buChar char="–"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528955" indent="-230505" algn="l" defTabSz="609600" rtl="0" eaLnBrk="1" latinLnBrk="0" hangingPunct="1">
        <a:lnSpc>
          <a:spcPct val="100000"/>
        </a:lnSpc>
        <a:spcBef>
          <a:spcPts val="1465"/>
        </a:spcBef>
        <a:spcAft>
          <a:spcPts val="0"/>
        </a:spcAft>
        <a:buFont typeface="Arial" panose="020B0604020202020204"/>
        <a:buChar char="•"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833755" indent="-224155" algn="l" defTabSz="609600" rtl="0" eaLnBrk="1" latinLnBrk="0" hangingPunct="1">
        <a:lnSpc>
          <a:spcPct val="100000"/>
        </a:lnSpc>
        <a:spcBef>
          <a:spcPts val="1465"/>
        </a:spcBef>
        <a:spcAft>
          <a:spcPts val="0"/>
        </a:spcAft>
        <a:buFont typeface="Arial" panose="020B0604020202020204"/>
        <a:buChar char="–"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1071245" indent="-230505" algn="l" defTabSz="609600" rtl="0" eaLnBrk="1" latinLnBrk="0" hangingPunct="1">
        <a:lnSpc>
          <a:spcPct val="100000"/>
        </a:lnSpc>
        <a:spcBef>
          <a:spcPts val="1465"/>
        </a:spcBef>
        <a:spcAft>
          <a:spcPts val="0"/>
        </a:spcAft>
        <a:buFont typeface="Arial" panose="020B0604020202020204"/>
        <a:buChar char="»"/>
        <a:defRPr sz="1865" kern="1200">
          <a:solidFill>
            <a:schemeClr val="bg2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2" y="271711"/>
            <a:ext cx="11639547" cy="3591629"/>
          </a:xfrm>
        </p:spPr>
        <p:txBody>
          <a:bodyPr/>
          <a:lstStyle/>
          <a:p>
            <a:r>
              <a:rPr lang="en-US" sz="6400" b="1" dirty="0">
                <a:solidFill>
                  <a:schemeClr val="bg2"/>
                </a:solidFill>
              </a:rPr>
              <a:t>Good Tech Scholars Program</a:t>
            </a:r>
            <a:br>
              <a:rPr lang="en-US" sz="6400" b="1" dirty="0">
                <a:solidFill>
                  <a:schemeClr val="bg2"/>
                </a:solidFill>
              </a:rPr>
            </a:br>
            <a:br>
              <a:rPr lang="en-US" sz="6400" b="1" dirty="0">
                <a:solidFill>
                  <a:schemeClr val="bg2"/>
                </a:solidFill>
              </a:rPr>
            </a:br>
            <a:r>
              <a:rPr lang="en-US" sz="4800" b="1" dirty="0">
                <a:solidFill>
                  <a:schemeClr val="bg2"/>
                </a:solidFill>
              </a:rPr>
              <a:t>Gov-Seva</a:t>
            </a:r>
            <a:br>
              <a:rPr lang="en-US" sz="4800" b="1" dirty="0">
                <a:solidFill>
                  <a:schemeClr val="bg2"/>
                </a:solidFill>
              </a:rPr>
            </a:br>
            <a:br>
              <a:rPr lang="en-US" sz="48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Digitisation to ease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access to social services</a:t>
            </a:r>
            <a:br>
              <a:rPr lang="en-US" sz="6400" b="1" dirty="0">
                <a:solidFill>
                  <a:schemeClr val="bg2"/>
                </a:solidFill>
              </a:rPr>
            </a:br>
            <a:br>
              <a:rPr lang="en-US" sz="3600" b="1" dirty="0">
                <a:solidFill>
                  <a:schemeClr val="bg2"/>
                </a:solidFill>
              </a:rPr>
            </a:br>
            <a:endParaRPr lang="en-US" sz="3200" b="1" dirty="0">
              <a:solidFill>
                <a:schemeClr val="bg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6991" y="4694141"/>
            <a:ext cx="1908197" cy="901676"/>
          </a:xfrm>
          <a:prstGeom prst="rect">
            <a:avLst/>
          </a:prstGeom>
        </p:spPr>
      </p:pic>
      <p:sp>
        <p:nvSpPr>
          <p:cNvPr id="5" name="Title 3"/>
          <p:cNvSpPr txBox="1"/>
          <p:nvPr/>
        </p:nvSpPr>
        <p:spPr>
          <a:xfrm>
            <a:off x="1625602" y="4136390"/>
            <a:ext cx="11639547" cy="18858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1" dirty="0">
                <a:solidFill>
                  <a:schemeClr val="bg2"/>
                </a:solidFill>
              </a:rPr>
              <a:t>By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Josmi K Jose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Nimisha Varghese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Pranav Unni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Saintgits College of Engineering, Kottayam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May,2022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endParaRPr lang="en-US" sz="2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49" name="Title 1"/>
          <p:cNvSpPr txBox="1"/>
          <p:nvPr/>
        </p:nvSpPr>
        <p:spPr>
          <a:xfrm>
            <a:off x="181329" y="176169"/>
            <a:ext cx="11812427" cy="6463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812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srgbClr val="FFFFFF"/>
                </a:solidFill>
                <a:latin typeface="IBM Plex Sans"/>
              </a:rPr>
              <a:t>Q&amp;A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29" y="4119828"/>
            <a:ext cx="12050424" cy="27381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cal Skill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36830" b="-1"/>
          <a:stretch>
            <a:fillRect/>
          </a:stretch>
        </p:blipFill>
        <p:spPr bwMode="auto">
          <a:xfrm>
            <a:off x="6096000" y="10"/>
            <a:ext cx="6096000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/>
          <p:nvPr/>
        </p:nvSpPr>
        <p:spPr>
          <a:xfrm>
            <a:off x="304800" y="548640"/>
            <a:ext cx="5486400" cy="8534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defRPr/>
            </a:pPr>
            <a:r>
              <a:rPr lang="en-US" kern="1200"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/>
          <a:lstStyle/>
          <a:p>
            <a:pPr>
              <a:spcAft>
                <a:spcPts val="600"/>
              </a:spcAft>
            </a:pPr>
            <a:fld id="{3FD999D4-B456-9943-89B7-30D56181CE18}" type="slidenum">
              <a:rPr lang="en-US" smtClean="0"/>
            </a:fld>
            <a:endParaRPr lang="en-US"/>
          </a:p>
        </p:txBody>
      </p:sp>
      <p:sp>
        <p:nvSpPr>
          <p:cNvPr id="27" name="Slide Number Placeholder 1"/>
          <p:cNvSpPr txBox="1"/>
          <p:nvPr/>
        </p:nvSpPr>
        <p:spPr>
          <a:xfrm>
            <a:off x="304800" y="268225"/>
            <a:ext cx="5486400" cy="400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defTabSz="609600" fontAlgn="auto">
              <a:spcBef>
                <a:spcPts val="1465"/>
              </a:spcBef>
              <a:spcAft>
                <a:spcPts val="0"/>
              </a:spcAft>
              <a:buClrTx/>
              <a:buSzTx/>
              <a:defRPr/>
            </a:pPr>
            <a:fld id="{D0BE6F14-FF48-0F4F-A8AA-2E3F25371E4A}" type="slidenum">
              <a:rPr kumimoji="0" lang="en-US" sz="1465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fld>
            <a:endParaRPr kumimoji="0" lang="en-US" sz="1465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63040"/>
            <a:ext cx="5486400" cy="47811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457200" indent="-457200" defTabSz="609600">
              <a:spcBef>
                <a:spcPts val="1465"/>
              </a:spcBef>
              <a:buFont typeface="+mj-lt"/>
              <a:buAutoNum type="arabicPeriod"/>
            </a:pPr>
            <a:r>
              <a:rPr lang="en-US" sz="2135" dirty="0">
                <a:solidFill>
                  <a:schemeClr val="bg2"/>
                </a:solidFill>
                <a:cs typeface="Arial" panose="020B0604020202020204" pitchFamily="34" charset="0"/>
              </a:rPr>
              <a:t>Problem Statement and its relevance</a:t>
            </a:r>
            <a:endParaRPr lang="en-US" sz="2135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marL="457200" indent="-457200" defTabSz="609600">
              <a:spcBef>
                <a:spcPts val="1465"/>
              </a:spcBef>
              <a:buFont typeface="+mj-lt"/>
              <a:buAutoNum type="arabicPeriod"/>
            </a:pPr>
            <a:r>
              <a:rPr lang="en-US" sz="2135" dirty="0">
                <a:solidFill>
                  <a:schemeClr val="bg2"/>
                </a:solidFill>
                <a:cs typeface="Arial" panose="020B0604020202020204" pitchFamily="34" charset="0"/>
              </a:rPr>
              <a:t>Solution Approach</a:t>
            </a:r>
            <a:endParaRPr lang="en-US" sz="2135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marL="457200" indent="-457200" defTabSz="609600">
              <a:spcBef>
                <a:spcPts val="1465"/>
              </a:spcBef>
              <a:buFont typeface="+mj-lt"/>
              <a:buAutoNum type="arabicPeriod"/>
            </a:pPr>
            <a:r>
              <a:rPr lang="en-US" sz="2135" dirty="0">
                <a:solidFill>
                  <a:schemeClr val="bg2"/>
                </a:solidFill>
                <a:cs typeface="Arial" panose="020B0604020202020204" pitchFamily="34" charset="0"/>
              </a:rPr>
              <a:t>Demo</a:t>
            </a:r>
            <a:endParaRPr lang="en-US" sz="2135" dirty="0">
              <a:solidFill>
                <a:schemeClr val="bg2"/>
              </a:solidFill>
              <a:cs typeface="Arial" panose="020B0604020202020204" pitchFamily="34" charset="0"/>
            </a:endParaRPr>
          </a:p>
          <a:p>
            <a:pPr marL="457200" indent="-457200" defTabSz="609600">
              <a:spcBef>
                <a:spcPts val="1465"/>
              </a:spcBef>
              <a:buFont typeface="+mj-lt"/>
              <a:buAutoNum type="arabicPeriod"/>
            </a:pPr>
            <a:r>
              <a:rPr lang="en-US" sz="2135" dirty="0">
                <a:solidFill>
                  <a:schemeClr val="bg2"/>
                </a:solidFill>
                <a:cs typeface="Arial" panose="020B0604020202020204" pitchFamily="34" charset="0"/>
              </a:rPr>
              <a:t>Q&amp;A</a:t>
            </a:r>
            <a:endParaRPr lang="en-US" sz="2135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9" y="6063780"/>
            <a:ext cx="724001" cy="743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359" y="6092359"/>
            <a:ext cx="790685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960" y="4743450"/>
            <a:ext cx="12181674" cy="19836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6" y="1386190"/>
            <a:ext cx="12050424" cy="2738172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461" y="898932"/>
            <a:ext cx="153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Context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400800" y="1677034"/>
            <a:ext cx="2438400" cy="4786207"/>
          </a:xfrm>
        </p:spPr>
        <p:txBody>
          <a:bodyPr/>
          <a:lstStyle/>
          <a:p>
            <a:r>
              <a:rPr lang="en-US" altLang="en-IN" dirty="0">
                <a:sym typeface="+mn-ea"/>
              </a:rPr>
              <a:t>Sometimes the applicant won’t get it as and when it is required.</a:t>
            </a:r>
            <a:endParaRPr lang="en-US" altLang="en-IN" dirty="0">
              <a:sym typeface="+mn-ea"/>
            </a:endParaRPr>
          </a:p>
          <a:p>
            <a:r>
              <a:rPr lang="en-US" altLang="en-IN"/>
              <a:t>Unnecessary </a:t>
            </a:r>
            <a:endParaRPr lang="en-US" alt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28941" y="1792603"/>
            <a:ext cx="2438400" cy="4786207"/>
          </a:xfrm>
        </p:spPr>
        <p:txBody>
          <a:bodyPr/>
          <a:lstStyle/>
          <a:p>
            <a:r>
              <a:rPr lang="en-US" altLang="en-IN" dirty="0"/>
              <a:t>submitting an application in govt office.</a:t>
            </a:r>
            <a:endParaRPr lang="en-US" altLang="en-IN" dirty="0"/>
          </a:p>
          <a:p>
            <a:endParaRPr lang="en-US" altLang="en-IN" dirty="0"/>
          </a:p>
          <a:p>
            <a:r>
              <a:rPr lang="en-US" altLang="en-IN" dirty="0"/>
              <a:t>Visiting a govt office for document verification or application.</a:t>
            </a:r>
            <a:endParaRPr lang="en-US" altLang="en-IN" dirty="0"/>
          </a:p>
          <a:p>
            <a:endParaRPr lang="en-US" altLang="en-IN" dirty="0"/>
          </a:p>
          <a:p>
            <a:endParaRPr lang="en-US" alt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352800" y="1677034"/>
            <a:ext cx="2438400" cy="4786207"/>
          </a:xfrm>
        </p:spPr>
        <p:txBody>
          <a:bodyPr/>
          <a:lstStyle/>
          <a:p>
            <a:r>
              <a:rPr lang="en-US" altLang="en-IN" dirty="0"/>
              <a:t>In many cases it will take more than a week for an application to be proccessed.</a:t>
            </a:r>
            <a:endParaRPr lang="en-US" altLang="en-IN" dirty="0"/>
          </a:p>
          <a:p>
            <a:r>
              <a:rPr lang="en-US" altLang="en-IN" dirty="0">
                <a:sym typeface="+mn-ea"/>
              </a:rPr>
              <a:t>In most of the cases public need to wait and visit the govt office multiple times to avail any particular document or application</a:t>
            </a:r>
            <a:endParaRPr lang="en-US" altLang="en-IN" dirty="0"/>
          </a:p>
          <a:p>
            <a:r>
              <a:rPr lang="en-US" altLang="en-IN" dirty="0"/>
              <a:t> </a:t>
            </a:r>
            <a:endParaRPr lang="en-US" alt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448800" y="1677034"/>
            <a:ext cx="2438400" cy="4786207"/>
          </a:xfrm>
        </p:spPr>
        <p:txBody>
          <a:bodyPr/>
          <a:lstStyle/>
          <a:p>
            <a:r>
              <a:rPr lang="en-US" altLang="en-IN" dirty="0"/>
              <a:t>Officials do not have responsibility in their work</a:t>
            </a:r>
            <a:endParaRPr lang="en-US" altLang="en-IN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187114"/>
            <a:ext cx="8534400" cy="853440"/>
          </a:xfrm>
        </p:spPr>
        <p:txBody>
          <a:bodyPr/>
          <a:lstStyle/>
          <a:p>
            <a:r>
              <a:rPr lang="en-IN" dirty="0"/>
              <a:t>Problem statement and relevance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261041" y="917192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Problem Summary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0800" y="898932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Outcomes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8800" y="899186"/>
            <a:ext cx="229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Impact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937895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Future Scope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2805430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1151255"/>
            <a:ext cx="107537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Trace the location and based on that the user will be instruted to where to visit to which service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user will be able to select their local language for communication in the chatbot as well as the apllication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A mobile version of the same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Telephonic application and data collection for the elderly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Express way application for the fast delivery of applications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Revaluation of the applications in case of accidental rejection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Updations and status review through SMS especially for the elderly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Proirity services based on the age and state. </a:t>
            </a:r>
            <a:endParaRPr lang="en-IN" dirty="0">
              <a:solidFill>
                <a:schemeClr val="bg2"/>
              </a:solidFill>
            </a:endParaRPr>
          </a:p>
          <a:p>
            <a:pPr marL="285750" indent="-285750"/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description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6880" y="1169670"/>
            <a:ext cx="5049520" cy="4364355"/>
          </a:xfrm>
        </p:spPr>
        <p:txBody>
          <a:bodyPr/>
          <a:lstStyle/>
          <a:p>
            <a:endParaRPr lang="en-IN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2805430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1466215"/>
            <a:ext cx="59645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IN" dirty="0">
                <a:solidFill>
                  <a:schemeClr val="bg2"/>
                </a:solidFill>
                <a:sym typeface="+mn-ea"/>
              </a:rPr>
              <a:t>W</a:t>
            </a:r>
            <a:r>
              <a:rPr lang="en-IN" dirty="0">
                <a:solidFill>
                  <a:schemeClr val="bg2"/>
                </a:solidFill>
                <a:sym typeface="+mn-ea"/>
              </a:rPr>
              <a:t>e are going to create a platform which would be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helpful for</a:t>
            </a:r>
            <a:r>
              <a:rPr lang="en-IN" dirty="0">
                <a:solidFill>
                  <a:schemeClr val="bg2"/>
                </a:solidFill>
                <a:sym typeface="+mn-ea"/>
              </a:rPr>
              <a:t> the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public</a:t>
            </a:r>
            <a:r>
              <a:rPr lang="en-IN" dirty="0">
                <a:solidFill>
                  <a:schemeClr val="bg2"/>
                </a:solidFill>
                <a:sym typeface="+mn-ea"/>
              </a:rPr>
              <a:t> to get the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ir</a:t>
            </a:r>
            <a:r>
              <a:rPr lang="en-IN" dirty="0">
                <a:solidFill>
                  <a:schemeClr val="bg2"/>
                </a:solidFill>
                <a:sym typeface="+mn-ea"/>
              </a:rPr>
              <a:t> works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fastly </a:t>
            </a:r>
            <a:r>
              <a:rPr lang="en-IN" dirty="0">
                <a:solidFill>
                  <a:schemeClr val="bg2"/>
                </a:solidFill>
                <a:sym typeface="+mn-ea"/>
              </a:rPr>
              <a:t>done in the government offices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,</a:t>
            </a:r>
            <a:r>
              <a:rPr lang="en-IN" dirty="0">
                <a:solidFill>
                  <a:schemeClr val="bg2"/>
                </a:solidFill>
                <a:sym typeface="+mn-ea"/>
              </a:rPr>
              <a:t>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track their applications : </a:t>
            </a:r>
            <a:r>
              <a:rPr lang="en-IN" dirty="0">
                <a:solidFill>
                  <a:schemeClr val="bg2"/>
                </a:solidFill>
                <a:sym typeface="+mn-ea"/>
              </a:rPr>
              <a:t>this would provide the users with a tracking of there file updates </a:t>
            </a:r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r>
              <a:rPr lang="en-US" altLang="en-IN" dirty="0">
                <a:solidFill>
                  <a:schemeClr val="bg2"/>
                </a:solidFill>
                <a:sym typeface="+mn-ea"/>
              </a:rPr>
              <a:t>I</a:t>
            </a:r>
            <a:r>
              <a:rPr lang="en-IN" dirty="0">
                <a:solidFill>
                  <a:schemeClr val="bg2"/>
                </a:solidFill>
                <a:sym typeface="+mn-ea"/>
              </a:rPr>
              <a:t>n case 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if the</a:t>
            </a:r>
            <a:r>
              <a:rPr lang="en-IN" dirty="0">
                <a:solidFill>
                  <a:schemeClr val="bg2"/>
                </a:solidFill>
                <a:sym typeface="+mn-ea"/>
              </a:rPr>
              <a:t> gov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t</a:t>
            </a:r>
            <a:r>
              <a:rPr lang="en-IN" dirty="0">
                <a:solidFill>
                  <a:schemeClr val="bg2"/>
                </a:solidFill>
                <a:sym typeface="+mn-ea"/>
              </a:rPr>
              <a:t>.offic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ials do not complete their daily tasks it will automatically be forwarded to their higher officials and will be given a warning period of 3 days. Even then the work is kept pending without any valid reasons, actions will be taken againt the person resulting in, :</a:t>
            </a:r>
            <a:r>
              <a:rPr lang="en-IN" dirty="0">
                <a:solidFill>
                  <a:schemeClr val="bg2"/>
                </a:solidFill>
                <a:sym typeface="+mn-ea"/>
              </a:rPr>
              <a:t> </a:t>
            </a:r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r>
              <a:rPr lang="en-IN" dirty="0">
                <a:solidFill>
                  <a:schemeClr val="bg2"/>
                </a:solidFill>
                <a:sym typeface="+mn-ea"/>
              </a:rPr>
              <a:t>*salary cuts</a:t>
            </a:r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r>
              <a:rPr lang="en-IN" dirty="0">
                <a:solidFill>
                  <a:schemeClr val="bg2"/>
                </a:solidFill>
                <a:sym typeface="+mn-ea"/>
              </a:rPr>
              <a:t>*termination </a:t>
            </a:r>
            <a:endParaRPr lang="en-IN" dirty="0">
              <a:solidFill>
                <a:schemeClr val="bg2"/>
              </a:solidFill>
              <a:sym typeface="+mn-ea"/>
            </a:endParaRPr>
          </a:p>
          <a:p>
            <a:pPr algn="l"/>
            <a:r>
              <a:rPr lang="en-IN" dirty="0">
                <a:solidFill>
                  <a:schemeClr val="bg2"/>
                </a:solidFill>
                <a:sym typeface="+mn-ea"/>
              </a:rPr>
              <a:t>*</a:t>
            </a:r>
            <a:r>
              <a:rPr lang="en-US" altLang="en-IN" dirty="0">
                <a:solidFill>
                  <a:schemeClr val="bg2"/>
                </a:solidFill>
                <a:sym typeface="+mn-ea"/>
              </a:rPr>
              <a:t>Black mark in their service, </a:t>
            </a:r>
            <a:r>
              <a:rPr lang="en-IN" dirty="0">
                <a:solidFill>
                  <a:schemeClr val="bg2"/>
                </a:solidFill>
                <a:sym typeface="+mn-ea"/>
              </a:rPr>
              <a:t>etc</a:t>
            </a:r>
            <a:endParaRPr lang="en-IN" dirty="0">
              <a:solidFill>
                <a:schemeClr val="bg2"/>
              </a:solidFill>
            </a:endParaRPr>
          </a:p>
          <a:p>
            <a:pPr algn="l"/>
            <a:endParaRPr lang="en-IN" dirty="0">
              <a:solidFill>
                <a:schemeClr val="bg2"/>
              </a:solidFill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Working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2805430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1059180"/>
            <a:ext cx="107638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user entering details for verifying the approval of file he needs 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this request passes to the corresponding official with a time bound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if task not done within the time or is rejected with no valid reasons the document passed to the higher official.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senior officer verifies the request and provide the officer with a warning period of 3 days.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each officer will be rated according to the timely delivery of applications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in case of physical verification the user would be provided with a schedule to appear in the office with the valid docuements which will also have a timebound.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user can also request for date change 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here the software itself randomly picks up from the incharge sets of officers to whom the file should be moved on and in this manner all the staffs will have a balanced file distribution</a:t>
            </a:r>
            <a:endParaRPr lang="en-US" alt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5280" y="774700"/>
            <a:ext cx="6828155" cy="669290"/>
          </a:xfrm>
        </p:spPr>
        <p:txBody>
          <a:bodyPr/>
          <a:lstStyle/>
          <a:p>
            <a:r>
              <a:rPr lang="en-US" altLang="en-IN" dirty="0"/>
              <a:t>Impacts on government officials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3089275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19760" y="1892935"/>
            <a:ext cx="9108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if an officer does not do the job at the right time it would provide a black mark in his service records. Say that if the initial score is (100) and if it goes below a score a certain percent, say 30, his/her salary would be cut and would be given punishments. 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black mark score limit go higher with the increase in rank and the percentage of salary cuts and impact of punishments also increase.</a:t>
            </a:r>
            <a:endParaRPr lang="en-US" alt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2" y="1169670"/>
            <a:ext cx="12002823" cy="1954530"/>
          </a:xfrm>
          <a:prstGeom prst="rect">
            <a:avLst/>
          </a:prstGeom>
        </p:spPr>
      </p:pic>
      <p:sp>
        <p:nvSpPr>
          <p:cNvPr id="27" name="Slide Number Placeholder 1"/>
          <p:cNvSpPr txBox="1"/>
          <p:nvPr/>
        </p:nvSpPr>
        <p:spPr>
          <a:xfrm>
            <a:off x="11445270" y="6462816"/>
            <a:ext cx="449943" cy="26448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IBM Plex Sans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0BE6F14-FF48-0F4F-A8AA-2E3F25371E4A}" type="slidenum">
              <a:rPr kumimoji="0" lang="en-US" sz="66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panose="020B0604020202020204" pitchFamily="34" charset="0"/>
              </a:rPr>
            </a:fld>
            <a:endParaRPr kumimoji="0" lang="en-US" sz="6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5280" y="774700"/>
            <a:ext cx="6828155" cy="669290"/>
          </a:xfrm>
        </p:spPr>
        <p:txBody>
          <a:bodyPr/>
          <a:lstStyle/>
          <a:p>
            <a:r>
              <a:rPr lang="en-US" altLang="en-IN" dirty="0"/>
              <a:t>General Impacts </a:t>
            </a:r>
            <a:endParaRPr lang="en-US" alt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3089275"/>
            <a:ext cx="12050424" cy="273817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19760" y="1892935"/>
            <a:ext cx="91084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govt officials become more responsible providing more dedication to their work.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Public will get their applicaions done on time.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system can have dedicated officials in higher ratings.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It helps in eradicating forced bribery.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 salary cut of the irresponsible officials will be traced back to the tressury.</a:t>
            </a: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altLang="en-IN" dirty="0">
              <a:solidFill>
                <a:schemeClr val="bg2"/>
              </a:solidFill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altLang="en-IN" dirty="0">
                <a:solidFill>
                  <a:schemeClr val="bg2"/>
                </a:solidFill>
              </a:rPr>
              <a:t>There won’t be any individual denied from justice.</a:t>
            </a:r>
            <a:endParaRPr lang="en-US" alt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19828"/>
            <a:ext cx="12050424" cy="27381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IN" dirty="0"/>
              <a:t>Demo</a:t>
            </a:r>
            <a:endParaRPr lang="en-IN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/>
          <a:p>
            <a:r>
              <a:rPr lang="en-US" dirty="0"/>
              <a:t>Link to launch your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44000" y="6435307"/>
            <a:ext cx="2743200" cy="1828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FD999D4-B456-9943-89B7-30D56181CE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287235"/>
            <a:ext cx="724001" cy="743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19" y="315814"/>
            <a:ext cx="790685" cy="685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IBM_Cloud_Presentation_INTERIM_2017_V01_Plex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 panose="020B0604020202020204"/>
            <a:cs typeface="Arial" panose="020B0604020202020204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3566</Words>
  <Application>WPS Presentation</Application>
  <PresentationFormat>Widescreen</PresentationFormat>
  <Paragraphs>140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Arial</vt:lpstr>
      <vt:lpstr>MS PGothic</vt:lpstr>
      <vt:lpstr>Calibri</vt:lpstr>
      <vt:lpstr>Times New Roman</vt:lpstr>
      <vt:lpstr>Helvetica Neue</vt:lpstr>
      <vt:lpstr>IBM Plex Sans</vt:lpstr>
      <vt:lpstr>Segoe Print</vt:lpstr>
      <vt:lpstr>Helvetica</vt:lpstr>
      <vt:lpstr>Lucida Grande</vt:lpstr>
      <vt:lpstr>Calibri</vt:lpstr>
      <vt:lpstr>IBM Plex Sans</vt:lpstr>
      <vt:lpstr>Microsoft YaHei</vt:lpstr>
      <vt:lpstr>Arial Unicode MS</vt:lpstr>
      <vt:lpstr>Wingdings</vt:lpstr>
      <vt:lpstr>1_IBM_Cloud_Presentation_INTERIM_2017_V01_Plex</vt:lpstr>
      <vt:lpstr>Good Tech Scholars Program  &lt;Title&gt;  &lt;Theme&gt;  </vt:lpstr>
      <vt:lpstr>PowerPoint 演示文稿</vt:lpstr>
      <vt:lpstr>Problem statement and relevance</vt:lpstr>
      <vt:lpstr>Solution description</vt:lpstr>
      <vt:lpstr>Solution description</vt:lpstr>
      <vt:lpstr>Solution description</vt:lpstr>
      <vt:lpstr>Working</vt:lpstr>
      <vt:lpstr>Impacts on government officials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 Muthuswamy</dc:creator>
  <cp:lastModifiedBy>NCN</cp:lastModifiedBy>
  <cp:revision>73</cp:revision>
  <dcterms:created xsi:type="dcterms:W3CDTF">2021-07-07T14:34:00Z</dcterms:created>
  <dcterms:modified xsi:type="dcterms:W3CDTF">2022-05-05T08:35:58Z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1371AE6563AB4776B6FD0CE956742ED9</vt:lpwstr>
  </property>
  <property fmtid="{D5CDD505-2E9C-101B-9397-08002B2CF9AE}" pid="3" name="KSOProductBuildVer">
    <vt:lpwstr>1033-11.2.0.11074</vt:lpwstr>
  </property>
</Properties>
</file>