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86" y="1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4E0BB3A-7CD8-4218-A0E7-625AB84487EF}" type="datetimeFigureOut">
              <a:rPr lang="en-US" smtClean="0"/>
              <a:t>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19B26-7750-4738-BB47-25D8171C969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E0BB3A-7CD8-4218-A0E7-625AB84487EF}" type="datetimeFigureOut">
              <a:rPr lang="en-US" smtClean="0"/>
              <a:t>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19B26-7750-4738-BB47-25D8171C969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E0BB3A-7CD8-4218-A0E7-625AB84487EF}" type="datetimeFigureOut">
              <a:rPr lang="en-US" smtClean="0"/>
              <a:t>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19B26-7750-4738-BB47-25D8171C969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E0BB3A-7CD8-4218-A0E7-625AB84487EF}" type="datetimeFigureOut">
              <a:rPr lang="en-US" smtClean="0"/>
              <a:t>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19B26-7750-4738-BB47-25D8171C969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E0BB3A-7CD8-4218-A0E7-625AB84487EF}" type="datetimeFigureOut">
              <a:rPr lang="en-US" smtClean="0"/>
              <a:t>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19B26-7750-4738-BB47-25D8171C969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E0BB3A-7CD8-4218-A0E7-625AB84487EF}" type="datetimeFigureOut">
              <a:rPr lang="en-US" smtClean="0"/>
              <a:t>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19B26-7750-4738-BB47-25D8171C969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E0BB3A-7CD8-4218-A0E7-625AB84487EF}" type="datetimeFigureOut">
              <a:rPr lang="en-US" smtClean="0"/>
              <a:t>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919B26-7750-4738-BB47-25D8171C969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E0BB3A-7CD8-4218-A0E7-625AB84487EF}" type="datetimeFigureOut">
              <a:rPr lang="en-US" smtClean="0"/>
              <a:t>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919B26-7750-4738-BB47-25D8171C969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E0BB3A-7CD8-4218-A0E7-625AB84487EF}" type="datetimeFigureOut">
              <a:rPr lang="en-US" smtClean="0"/>
              <a:t>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919B26-7750-4738-BB47-25D8171C969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E0BB3A-7CD8-4218-A0E7-625AB84487EF}" type="datetimeFigureOut">
              <a:rPr lang="en-US" smtClean="0"/>
              <a:t>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19B26-7750-4738-BB47-25D8171C969A}"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4E0BB3A-7CD8-4218-A0E7-625AB84487EF}" type="datetimeFigureOut">
              <a:rPr lang="en-US" smtClean="0"/>
              <a:t>1/4/2018</a:t>
            </a:fld>
            <a:endParaRPr lang="en-US"/>
          </a:p>
        </p:txBody>
      </p:sp>
      <p:sp>
        <p:nvSpPr>
          <p:cNvPr id="9" name="Slide Number Placeholder 8"/>
          <p:cNvSpPr>
            <a:spLocks noGrp="1"/>
          </p:cNvSpPr>
          <p:nvPr>
            <p:ph type="sldNum" sz="quarter" idx="11"/>
          </p:nvPr>
        </p:nvSpPr>
        <p:spPr/>
        <p:txBody>
          <a:bodyPr/>
          <a:lstStyle/>
          <a:p>
            <a:fld id="{CF919B26-7750-4738-BB47-25D8171C969A}"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F919B26-7750-4738-BB47-25D8171C969A}"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4E0BB3A-7CD8-4218-A0E7-625AB84487EF}" type="datetimeFigureOut">
              <a:rPr lang="en-US" smtClean="0"/>
              <a:t>1/4/2018</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file:///C:\Users\hp\Documents\ELECTRIC%20CAR\DFD.docx"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file:///C:\Users\hp\Documents\ELECTRIC%20CAR\ERD.docx"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USE%20CASE.doc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file:///C:\Users\hp\Documents\ELECTRIC%20CAR\System%20sequence.docx"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file:///C:\Users\hp\Documents\ELECTRIC%20CAR\SEQUENCE%201.docx"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file:///C:\Users\hp\Documents\ELECTRIC%20CAR\SEQUENCE%202.doc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file:///C:\Users\hp\Documents\ELECTRIC%20CAR\SEQUENCE%203.docx"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ELECTRIC%20CAR/Class%20diagram.doc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ELECTRIC%20CAR/ACTIVITY%20DIARAM.docx"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ELECTRIC%20CAR/test%20cases%20final.doc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p:cNvPicPr>
            <a:picLocks noChangeAspect="1" noChangeArrowheads="1"/>
          </p:cNvPicPr>
          <p:nvPr/>
        </p:nvPicPr>
        <p:blipFill>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a:stretch>
            <a:fillRect/>
          </a:stretch>
        </p:blipFill>
        <p:spPr bwMode="auto">
          <a:xfrm>
            <a:off x="-5687" y="0"/>
            <a:ext cx="9149687" cy="6553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p:txBody>
          <a:bodyPr/>
          <a:lstStyle/>
          <a:p>
            <a:r>
              <a:rPr lang="en-US" dirty="0" smtClean="0">
                <a:solidFill>
                  <a:srgbClr val="C00000"/>
                </a:solidFill>
              </a:rPr>
              <a:t>ONLINE ELECTRIC CAR PURCHASER SOFTWARE SYSTEM</a:t>
            </a:r>
            <a:endParaRPr lang="en-US" dirty="0">
              <a:solidFill>
                <a:srgbClr val="C00000"/>
              </a:solidFill>
            </a:endParaRPr>
          </a:p>
        </p:txBody>
      </p:sp>
      <p:sp>
        <p:nvSpPr>
          <p:cNvPr id="3" name="Subtitle 2"/>
          <p:cNvSpPr>
            <a:spLocks noGrp="1"/>
          </p:cNvSpPr>
          <p:nvPr>
            <p:ph type="subTitle" idx="1"/>
          </p:nvPr>
        </p:nvSpPr>
        <p:spPr/>
        <p:txBody>
          <a:bodyPr>
            <a:normAutofit fontScale="77500" lnSpcReduction="20000"/>
          </a:bodyPr>
          <a:lstStyle/>
          <a:p>
            <a:r>
              <a:rPr lang="en-US" dirty="0" smtClean="0">
                <a:solidFill>
                  <a:srgbClr val="C00000"/>
                </a:solidFill>
              </a:rPr>
              <a:t>Presented by:</a:t>
            </a:r>
          </a:p>
          <a:p>
            <a:r>
              <a:rPr lang="en-US" dirty="0" smtClean="0">
                <a:solidFill>
                  <a:srgbClr val="C00000"/>
                </a:solidFill>
              </a:rPr>
              <a:t>Maryam </a:t>
            </a:r>
            <a:r>
              <a:rPr lang="en-US" dirty="0" err="1" smtClean="0">
                <a:solidFill>
                  <a:srgbClr val="C00000"/>
                </a:solidFill>
              </a:rPr>
              <a:t>Musaddiq</a:t>
            </a:r>
            <a:r>
              <a:rPr lang="en-US" dirty="0" smtClean="0">
                <a:solidFill>
                  <a:srgbClr val="C00000"/>
                </a:solidFill>
              </a:rPr>
              <a:t> 3183</a:t>
            </a:r>
          </a:p>
          <a:p>
            <a:r>
              <a:rPr lang="en-US" dirty="0" err="1" smtClean="0">
                <a:solidFill>
                  <a:srgbClr val="C00000"/>
                </a:solidFill>
              </a:rPr>
              <a:t>Hina</a:t>
            </a:r>
            <a:r>
              <a:rPr lang="en-US" dirty="0" smtClean="0">
                <a:solidFill>
                  <a:srgbClr val="C00000"/>
                </a:solidFill>
              </a:rPr>
              <a:t> Babur 3157</a:t>
            </a:r>
          </a:p>
          <a:p>
            <a:r>
              <a:rPr lang="en-US" dirty="0" err="1" smtClean="0">
                <a:solidFill>
                  <a:srgbClr val="C00000"/>
                </a:solidFill>
              </a:rPr>
              <a:t>Nimrah</a:t>
            </a:r>
            <a:r>
              <a:rPr lang="en-US" dirty="0" smtClean="0">
                <a:solidFill>
                  <a:srgbClr val="C00000"/>
                </a:solidFill>
              </a:rPr>
              <a:t> </a:t>
            </a:r>
            <a:r>
              <a:rPr lang="en-US" dirty="0" err="1" smtClean="0">
                <a:solidFill>
                  <a:srgbClr val="C00000"/>
                </a:solidFill>
              </a:rPr>
              <a:t>Yousuf</a:t>
            </a:r>
            <a:r>
              <a:rPr lang="en-US" dirty="0" smtClean="0">
                <a:solidFill>
                  <a:srgbClr val="C00000"/>
                </a:solidFill>
              </a:rPr>
              <a:t> 3178</a:t>
            </a:r>
            <a:endParaRPr lang="en-US" dirty="0">
              <a:solidFill>
                <a:srgbClr val="C00000"/>
              </a:solidFill>
            </a:endParaRPr>
          </a:p>
        </p:txBody>
      </p:sp>
    </p:spTree>
    <p:extLst>
      <p:ext uri="{BB962C8B-B14F-4D97-AF65-F5344CB8AC3E}">
        <p14:creationId xmlns:p14="http://schemas.microsoft.com/office/powerpoint/2010/main" val="2574910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FUCTIONAL REQUIREMENTS</a:t>
            </a:r>
            <a:endParaRPr lang="en-US" dirty="0"/>
          </a:p>
        </p:txBody>
      </p:sp>
      <p:sp>
        <p:nvSpPr>
          <p:cNvPr id="3" name="Content Placeholder 2"/>
          <p:cNvSpPr>
            <a:spLocks noGrp="1"/>
          </p:cNvSpPr>
          <p:nvPr>
            <p:ph idx="1"/>
          </p:nvPr>
        </p:nvSpPr>
        <p:spPr/>
        <p:txBody>
          <a:bodyPr/>
          <a:lstStyle/>
          <a:p>
            <a:pPr marL="114300" indent="0">
              <a:buNone/>
            </a:pPr>
            <a:r>
              <a:rPr lang="en-US" dirty="0" smtClean="0">
                <a:latin typeface="Times New Roman" panose="02020603050405020304" pitchFamily="18" charset="0"/>
                <a:cs typeface="Times New Roman" panose="02020603050405020304" pitchFamily="18" charset="0"/>
              </a:rPr>
              <a:t>CART</a:t>
            </a:r>
          </a:p>
          <a:p>
            <a:pPr marL="114300" indent="0">
              <a:buNone/>
            </a:pPr>
            <a:r>
              <a:rPr lang="en-US" b="1" dirty="0">
                <a:latin typeface="Times New Roman" panose="02020603050405020304" pitchFamily="18" charset="0"/>
                <a:cs typeface="Times New Roman" panose="02020603050405020304" pitchFamily="18" charset="0"/>
              </a:rPr>
              <a:t>Add to Cart</a:t>
            </a:r>
            <a:r>
              <a:rPr lang="en-US" dirty="0">
                <a:latin typeface="Times New Roman" panose="02020603050405020304" pitchFamily="18" charset="0"/>
                <a:cs typeface="Times New Roman" panose="02020603050405020304" pitchFamily="18" charset="0"/>
              </a:rPr>
              <a:t> is a way to create a temporary list of items by adding them to your </a:t>
            </a:r>
            <a:r>
              <a:rPr lang="en-US" b="1" dirty="0">
                <a:latin typeface="Times New Roman" panose="02020603050405020304" pitchFamily="18" charset="0"/>
                <a:cs typeface="Times New Roman" panose="02020603050405020304" pitchFamily="18" charset="0"/>
              </a:rPr>
              <a:t>cart</a:t>
            </a:r>
            <a:r>
              <a:rPr lang="en-US" dirty="0">
                <a:latin typeface="Times New Roman" panose="02020603050405020304" pitchFamily="18" charset="0"/>
                <a:cs typeface="Times New Roman" panose="02020603050405020304" pitchFamily="18" charset="0"/>
              </a:rPr>
              <a:t>, which will keep track of the items</a:t>
            </a:r>
          </a:p>
        </p:txBody>
      </p:sp>
      <p:pic>
        <p:nvPicPr>
          <p:cNvPr id="4" name="Picture 3" descr="C:\Users\hp\AppData\Local\Microsoft\Windows\INetCache\Content.Word\Screenshot-2017-12-7 Tesla Shopping Cart.png"/>
          <p:cNvPicPr/>
          <p:nvPr/>
        </p:nvPicPr>
        <p:blipFill rotWithShape="1">
          <a:blip r:embed="rId2">
            <a:extLst>
              <a:ext uri="{28A0092B-C50C-407E-A947-70E740481C1C}">
                <a14:useLocalDpi xmlns:a14="http://schemas.microsoft.com/office/drawing/2010/main" val="0"/>
              </a:ext>
            </a:extLst>
          </a:blip>
          <a:srcRect r="2975"/>
          <a:stretch/>
        </p:blipFill>
        <p:spPr bwMode="auto">
          <a:xfrm>
            <a:off x="1143000" y="3166281"/>
            <a:ext cx="6051645" cy="328273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4496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FUCTIONAL REQUIREMENTS</a:t>
            </a:r>
            <a:endParaRPr lang="en-US" dirty="0"/>
          </a:p>
        </p:txBody>
      </p:sp>
      <p:sp>
        <p:nvSpPr>
          <p:cNvPr id="3" name="Content Placeholder 2"/>
          <p:cNvSpPr>
            <a:spLocks noGrp="1"/>
          </p:cNvSpPr>
          <p:nvPr>
            <p:ph idx="1"/>
          </p:nvPr>
        </p:nvSpPr>
        <p:spPr>
          <a:xfrm>
            <a:off x="457200" y="1447800"/>
            <a:ext cx="7620000" cy="4953000"/>
          </a:xfrm>
        </p:spPr>
        <p:txBody>
          <a:bodyPr/>
          <a:lstStyle/>
          <a:p>
            <a:pPr marL="114300" indent="0">
              <a:buNone/>
            </a:pPr>
            <a:r>
              <a:rPr lang="en-US" dirty="0" smtClean="0">
                <a:latin typeface="Times New Roman" panose="02020603050405020304" pitchFamily="18" charset="0"/>
                <a:cs typeface="Times New Roman" panose="02020603050405020304" pitchFamily="18" charset="0"/>
              </a:rPr>
              <a:t>Payment</a:t>
            </a:r>
          </a:p>
          <a:p>
            <a:pPr marL="114300" indent="0">
              <a:buNone/>
            </a:pPr>
            <a:r>
              <a:rPr lang="en-US" sz="2000" dirty="0">
                <a:latin typeface="Times New Roman" panose="02020603050405020304" pitchFamily="18" charset="0"/>
                <a:cs typeface="Times New Roman" panose="02020603050405020304" pitchFamily="18" charset="0"/>
              </a:rPr>
              <a:t>In this system we are dealing the </a:t>
            </a:r>
            <a:r>
              <a:rPr lang="en-US" sz="2000" b="1" dirty="0">
                <a:latin typeface="Times New Roman" panose="02020603050405020304" pitchFamily="18" charset="0"/>
                <a:cs typeface="Times New Roman" panose="02020603050405020304" pitchFamily="18" charset="0"/>
              </a:rPr>
              <a:t>mode of payment </a:t>
            </a:r>
            <a:r>
              <a:rPr lang="en-US" sz="2000" dirty="0">
                <a:latin typeface="Times New Roman" panose="02020603050405020304" pitchFamily="18" charset="0"/>
                <a:cs typeface="Times New Roman" panose="02020603050405020304" pitchFamily="18" charset="0"/>
              </a:rPr>
              <a:t>by Cash. You can pay online through PayPal, debit cards, credit cards or cash on delivery. You can lease or loan your car too.</a:t>
            </a:r>
          </a:p>
          <a:p>
            <a:pPr marL="114300" indent="0">
              <a:buNone/>
            </a:pPr>
            <a:endParaRPr lang="en-US" dirty="0">
              <a:latin typeface="Times New Roman" panose="02020603050405020304" pitchFamily="18" charset="0"/>
              <a:cs typeface="Times New Roman" panose="02020603050405020304" pitchFamily="18" charset="0"/>
            </a:endParaRPr>
          </a:p>
        </p:txBody>
      </p:sp>
      <p:pic>
        <p:nvPicPr>
          <p:cNvPr id="4" name="Picture 3" descr="C:\Users\hp\AppData\Local\Microsoft\Windows\INetCache\Content.Word\Screenshot-2017-12-5 Tesla Billing and Shipping.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2836" y="2819400"/>
            <a:ext cx="4256964" cy="4038600"/>
          </a:xfrm>
          <a:prstGeom prst="rect">
            <a:avLst/>
          </a:prstGeom>
          <a:noFill/>
          <a:ln>
            <a:noFill/>
          </a:ln>
        </p:spPr>
      </p:pic>
    </p:spTree>
    <p:extLst>
      <p:ext uri="{BB962C8B-B14F-4D97-AF65-F5344CB8AC3E}">
        <p14:creationId xmlns:p14="http://schemas.microsoft.com/office/powerpoint/2010/main" val="937751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FUCTIONAL REQUIREMENTS</a:t>
            </a:r>
            <a:endParaRPr lang="en-US" dirty="0"/>
          </a:p>
        </p:txBody>
      </p:sp>
      <p:sp>
        <p:nvSpPr>
          <p:cNvPr id="3" name="Content Placeholder 2"/>
          <p:cNvSpPr>
            <a:spLocks noGrp="1"/>
          </p:cNvSpPr>
          <p:nvPr>
            <p:ph idx="1"/>
          </p:nvPr>
        </p:nvSpPr>
        <p:spPr/>
        <p:txBody>
          <a:bodyPr/>
          <a:lstStyle/>
          <a:p>
            <a:pPr marL="114300" indent="0">
              <a:buNone/>
            </a:pPr>
            <a:r>
              <a:rPr lang="en-US" dirty="0">
                <a:latin typeface="Times New Roman" panose="02020603050405020304" pitchFamily="18" charset="0"/>
                <a:cs typeface="Times New Roman" panose="02020603050405020304" pitchFamily="18" charset="0"/>
              </a:rPr>
              <a:t>Design </a:t>
            </a:r>
            <a:r>
              <a:rPr lang="en-US" dirty="0" smtClean="0">
                <a:latin typeface="Times New Roman" panose="02020603050405020304" pitchFamily="18" charset="0"/>
                <a:cs typeface="Times New Roman" panose="02020603050405020304" pitchFamily="18" charset="0"/>
              </a:rPr>
              <a:t>Studio</a:t>
            </a:r>
          </a:p>
          <a:p>
            <a:pPr marL="114300" indent="0">
              <a:buNone/>
            </a:pPr>
            <a:r>
              <a:rPr lang="en-US" dirty="0">
                <a:latin typeface="Times New Roman" panose="02020603050405020304" pitchFamily="18" charset="0"/>
                <a:cs typeface="Times New Roman" panose="02020603050405020304" pitchFamily="18" charset="0"/>
              </a:rPr>
              <a:t>You can customize your car here with your desirable features and purchase </a:t>
            </a:r>
            <a:r>
              <a:rPr lang="en-US" dirty="0" smtClean="0">
                <a:latin typeface="Times New Roman" panose="02020603050405020304" pitchFamily="18" charset="0"/>
                <a:cs typeface="Times New Roman" panose="02020603050405020304" pitchFamily="18" charset="0"/>
              </a:rPr>
              <a:t>it</a:t>
            </a:r>
            <a:endParaRPr lang="en-US" dirty="0">
              <a:latin typeface="Times New Roman" panose="02020603050405020304" pitchFamily="18" charset="0"/>
              <a:cs typeface="Times New Roman" panose="02020603050405020304" pitchFamily="18" charset="0"/>
            </a:endParaRPr>
          </a:p>
          <a:p>
            <a:pPr marL="11430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819400"/>
            <a:ext cx="7524750" cy="3657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2572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FUCTIONAL REQUIREMENTS</a:t>
            </a:r>
            <a:endParaRPr lang="en-US" dirty="0"/>
          </a:p>
        </p:txBody>
      </p:sp>
      <p:sp>
        <p:nvSpPr>
          <p:cNvPr id="3" name="Content Placeholder 2"/>
          <p:cNvSpPr>
            <a:spLocks noGrp="1"/>
          </p:cNvSpPr>
          <p:nvPr>
            <p:ph idx="1"/>
          </p:nvPr>
        </p:nvSpPr>
        <p:spPr/>
        <p:txBody>
          <a:bodyPr/>
          <a:lstStyle/>
          <a:p>
            <a:pPr marL="114300" indent="0">
              <a:buNone/>
            </a:pPr>
            <a:r>
              <a:rPr lang="en-US" dirty="0">
                <a:latin typeface="Times New Roman" panose="02020603050405020304" pitchFamily="18" charset="0"/>
                <a:cs typeface="Times New Roman" panose="02020603050405020304" pitchFamily="18" charset="0"/>
              </a:rPr>
              <a:t>Test </a:t>
            </a:r>
            <a:r>
              <a:rPr lang="en-US" dirty="0" smtClean="0">
                <a:latin typeface="Times New Roman" panose="02020603050405020304" pitchFamily="18" charset="0"/>
                <a:cs typeface="Times New Roman" panose="02020603050405020304" pitchFamily="18" charset="0"/>
              </a:rPr>
              <a:t>Drive</a:t>
            </a:r>
          </a:p>
          <a:p>
            <a:pPr marL="114300" indent="0">
              <a:buNone/>
            </a:pPr>
            <a:r>
              <a:rPr lang="en-US" dirty="0">
                <a:latin typeface="Times New Roman" panose="02020603050405020304" pitchFamily="18" charset="0"/>
                <a:cs typeface="Times New Roman" panose="02020603050405020304" pitchFamily="18" charset="0"/>
              </a:rPr>
              <a:t>A test drive is the </a:t>
            </a:r>
            <a:r>
              <a:rPr lang="en-US" b="1" dirty="0">
                <a:latin typeface="Times New Roman" panose="02020603050405020304" pitchFamily="18" charset="0"/>
                <a:cs typeface="Times New Roman" panose="02020603050405020304" pitchFamily="18" charset="0"/>
              </a:rPr>
              <a:t>driving of an automobile</a:t>
            </a:r>
            <a:r>
              <a:rPr lang="en-US" dirty="0">
                <a:latin typeface="Times New Roman" panose="02020603050405020304" pitchFamily="18" charset="0"/>
                <a:cs typeface="Times New Roman" panose="02020603050405020304" pitchFamily="18" charset="0"/>
              </a:rPr>
              <a:t> to assess its drivability, or roadworthiness, and general operating state. You can request a </a:t>
            </a:r>
            <a:r>
              <a:rPr lang="en-US" dirty="0" smtClean="0">
                <a:latin typeface="Times New Roman" panose="02020603050405020304" pitchFamily="18" charset="0"/>
                <a:cs typeface="Times New Roman" panose="02020603050405020304" pitchFamily="18" charset="0"/>
              </a:rPr>
              <a:t>test drive online </a:t>
            </a:r>
            <a:r>
              <a:rPr lang="en-US" dirty="0">
                <a:latin typeface="Times New Roman" panose="02020603050405020304" pitchFamily="18" charset="0"/>
                <a:cs typeface="Times New Roman" panose="02020603050405020304" pitchFamily="18" charset="0"/>
              </a:rPr>
              <a:t>for </a:t>
            </a:r>
            <a:r>
              <a:rPr lang="en-US" dirty="0" smtClean="0">
                <a:latin typeface="Times New Roman" panose="02020603050405020304" pitchFamily="18" charset="0"/>
                <a:cs typeface="Times New Roman" panose="02020603050405020304" pitchFamily="18" charset="0"/>
              </a:rPr>
              <a:t>appointment</a:t>
            </a:r>
            <a:endParaRPr lang="en-US" dirty="0">
              <a:latin typeface="Times New Roman" panose="02020603050405020304" pitchFamily="18" charset="0"/>
              <a:cs typeface="Times New Roman" panose="02020603050405020304" pitchFamily="18" charset="0"/>
            </a:endParaRPr>
          </a:p>
        </p:txBody>
      </p:sp>
      <p:pic>
        <p:nvPicPr>
          <p:cNvPr id="3074" name="Picture 2" descr="Screenshot-2017-12-1 Experience Autopil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264" y="3505200"/>
            <a:ext cx="5753796"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487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3200" dirty="0">
                <a:latin typeface="Times New Roman" panose="02020603050405020304" pitchFamily="18" charset="0"/>
                <a:cs typeface="Times New Roman" panose="02020603050405020304" pitchFamily="18" charset="0"/>
              </a:rPr>
              <a:t>NON-FUNCTIONAL </a:t>
            </a:r>
            <a:r>
              <a:rPr lang="en-US" sz="3200" dirty="0" smtClean="0">
                <a:latin typeface="Times New Roman" panose="02020603050405020304" pitchFamily="18" charset="0"/>
                <a:cs typeface="Times New Roman" panose="02020603050405020304" pitchFamily="18" charset="0"/>
              </a:rPr>
              <a:t>REQUIREMENTS</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114300" indent="0">
              <a:buNone/>
            </a:pPr>
            <a:r>
              <a:rPr lang="en-US" dirty="0">
                <a:latin typeface="Times New Roman" panose="02020603050405020304" pitchFamily="18" charset="0"/>
                <a:cs typeface="Times New Roman" panose="02020603050405020304" pitchFamily="18" charset="0"/>
              </a:rPr>
              <a:t>Following Non-functional requirements will be there in the </a:t>
            </a:r>
            <a:r>
              <a:rPr lang="en-US" dirty="0" smtClean="0">
                <a:latin typeface="Times New Roman" panose="02020603050405020304" pitchFamily="18" charset="0"/>
                <a:cs typeface="Times New Roman" panose="02020603050405020304" pitchFamily="18" charset="0"/>
              </a:rPr>
              <a:t>Insurance on </a:t>
            </a:r>
            <a:r>
              <a:rPr lang="en-US" dirty="0">
                <a:latin typeface="Times New Roman" panose="02020603050405020304" pitchFamily="18" charset="0"/>
                <a:cs typeface="Times New Roman" panose="02020603050405020304" pitchFamily="18" charset="0"/>
              </a:rPr>
              <a:t>internet: 	</a:t>
            </a:r>
          </a:p>
          <a:p>
            <a:pPr lvl="0"/>
            <a:r>
              <a:rPr lang="en-US" dirty="0">
                <a:latin typeface="Times New Roman" panose="02020603050405020304" pitchFamily="18" charset="0"/>
                <a:cs typeface="Times New Roman" panose="02020603050405020304" pitchFamily="18" charset="0"/>
              </a:rPr>
              <a:t>Security </a:t>
            </a:r>
          </a:p>
          <a:p>
            <a:pPr lvl="0"/>
            <a:r>
              <a:rPr lang="en-US" dirty="0">
                <a:latin typeface="Times New Roman" panose="02020603050405020304" pitchFamily="18" charset="0"/>
                <a:cs typeface="Times New Roman" panose="02020603050405020304" pitchFamily="18" charset="0"/>
              </a:rPr>
              <a:t>Reliability </a:t>
            </a:r>
          </a:p>
          <a:p>
            <a:pPr lvl="0"/>
            <a:r>
              <a:rPr lang="en-US" dirty="0">
                <a:latin typeface="Times New Roman" panose="02020603050405020304" pitchFamily="18" charset="0"/>
                <a:cs typeface="Times New Roman" panose="02020603050405020304" pitchFamily="18" charset="0"/>
              </a:rPr>
              <a:t>Maintainability </a:t>
            </a:r>
          </a:p>
          <a:p>
            <a:pPr lvl="0"/>
            <a:r>
              <a:rPr lang="en-US" dirty="0">
                <a:latin typeface="Times New Roman" panose="02020603050405020304" pitchFamily="18" charset="0"/>
                <a:cs typeface="Times New Roman" panose="02020603050405020304" pitchFamily="18" charset="0"/>
              </a:rPr>
              <a:t>Portability </a:t>
            </a:r>
          </a:p>
          <a:p>
            <a:pPr lvl="0"/>
            <a:r>
              <a:rPr lang="en-US" dirty="0">
                <a:latin typeface="Times New Roman" panose="02020603050405020304" pitchFamily="18" charset="0"/>
                <a:cs typeface="Times New Roman" panose="02020603050405020304" pitchFamily="18" charset="0"/>
              </a:rPr>
              <a:t>Reusability </a:t>
            </a:r>
          </a:p>
          <a:p>
            <a:pPr lvl="0"/>
            <a:r>
              <a:rPr lang="en-US" dirty="0">
                <a:latin typeface="Times New Roman" panose="02020603050405020304" pitchFamily="18" charset="0"/>
                <a:cs typeface="Times New Roman" panose="02020603050405020304" pitchFamily="18" charset="0"/>
              </a:rPr>
              <a:t>Application Affinity/Compatibility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1994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WBS</a:t>
            </a:r>
            <a:endParaRPr lang="en-US" dirty="0"/>
          </a:p>
        </p:txBody>
      </p:sp>
      <p:pic>
        <p:nvPicPr>
          <p:cNvPr id="4098"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017"/>
          <a:stretch/>
        </p:blipFill>
        <p:spPr bwMode="auto">
          <a:xfrm>
            <a:off x="533400" y="1239723"/>
            <a:ext cx="7467600" cy="5570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6390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03726880"/>
              </p:ext>
            </p:extLst>
          </p:nvPr>
        </p:nvGraphicFramePr>
        <p:xfrm>
          <a:off x="685800" y="609600"/>
          <a:ext cx="7010402" cy="6019987"/>
        </p:xfrm>
        <a:graphic>
          <a:graphicData uri="http://schemas.openxmlformats.org/drawingml/2006/table">
            <a:tbl>
              <a:tblPr firstRow="1" firstCol="1" bandRow="1">
                <a:tableStyleId>{5C22544A-7EE6-4342-B048-85BDC9FD1C3A}</a:tableStyleId>
              </a:tblPr>
              <a:tblGrid>
                <a:gridCol w="1452940"/>
                <a:gridCol w="206711"/>
                <a:gridCol w="206711"/>
                <a:gridCol w="206711"/>
                <a:gridCol w="1804845"/>
                <a:gridCol w="1426280"/>
                <a:gridCol w="919750"/>
                <a:gridCol w="786454"/>
              </a:tblGrid>
              <a:tr h="425615">
                <a:tc>
                  <a:txBody>
                    <a:bodyPr/>
                    <a:lstStyle/>
                    <a:p>
                      <a:pPr marL="0" marR="0" algn="l">
                        <a:lnSpc>
                          <a:spcPct val="115000"/>
                        </a:lnSpc>
                        <a:spcBef>
                          <a:spcPts val="0"/>
                        </a:spcBef>
                        <a:spcAft>
                          <a:spcPts val="0"/>
                        </a:spcAft>
                      </a:pPr>
                      <a:r>
                        <a:rPr lang="en-US" sz="1200" dirty="0">
                          <a:effectLst/>
                        </a:rPr>
                        <a:t>Activities</a:t>
                      </a:r>
                      <a:endParaRPr lang="en-US" sz="1200" dirty="0">
                        <a:effectLst/>
                        <a:latin typeface="Calibri"/>
                        <a:ea typeface="Calibri"/>
                        <a:cs typeface="Times New Roman"/>
                      </a:endParaRPr>
                    </a:p>
                  </a:txBody>
                  <a:tcPr marL="74480" marR="74480" marT="0" marB="0"/>
                </a:tc>
                <a:tc gridSpan="2">
                  <a:txBody>
                    <a:bodyPr/>
                    <a:lstStyle/>
                    <a:p>
                      <a:pPr marL="0" marR="0" algn="l">
                        <a:lnSpc>
                          <a:spcPct val="115000"/>
                        </a:lnSpc>
                        <a:spcBef>
                          <a:spcPts val="0"/>
                        </a:spcBef>
                        <a:spcAft>
                          <a:spcPts val="0"/>
                        </a:spcAft>
                      </a:pPr>
                      <a:r>
                        <a:rPr lang="en-US" sz="1200">
                          <a:effectLst/>
                        </a:rPr>
                        <a:t>ID</a:t>
                      </a:r>
                      <a:endParaRPr lang="en-US" sz="1200">
                        <a:effectLst/>
                        <a:latin typeface="Calibri"/>
                        <a:ea typeface="Calibri"/>
                        <a:cs typeface="Times New Roman"/>
                      </a:endParaRPr>
                    </a:p>
                  </a:txBody>
                  <a:tcPr marL="74480" marR="74480" marT="0" marB="0"/>
                </a:tc>
                <a:tc hMerge="1">
                  <a:txBody>
                    <a:bodyPr/>
                    <a:lstStyle/>
                    <a:p>
                      <a:endParaRPr lang="en-US"/>
                    </a:p>
                  </a:txBody>
                  <a:tcPr/>
                </a:tc>
                <a:tc gridSpan="2">
                  <a:txBody>
                    <a:bodyPr/>
                    <a:lstStyle/>
                    <a:p>
                      <a:pPr marL="17145" marR="0" algn="l">
                        <a:lnSpc>
                          <a:spcPct val="115000"/>
                        </a:lnSpc>
                        <a:spcBef>
                          <a:spcPts val="0"/>
                        </a:spcBef>
                        <a:spcAft>
                          <a:spcPts val="0"/>
                        </a:spcAft>
                      </a:pPr>
                      <a:r>
                        <a:rPr lang="en-US" sz="1200">
                          <a:effectLst/>
                        </a:rPr>
                        <a:t>Predecessor</a:t>
                      </a:r>
                      <a:endParaRPr lang="en-US" sz="1200">
                        <a:effectLst/>
                        <a:latin typeface="Calibri"/>
                        <a:ea typeface="Calibri"/>
                        <a:cs typeface="Times New Roman"/>
                      </a:endParaRPr>
                    </a:p>
                  </a:txBody>
                  <a:tcPr marL="74480" marR="74480" marT="0" marB="0"/>
                </a:tc>
                <a:tc hMerge="1">
                  <a:txBody>
                    <a:bodyPr/>
                    <a:lstStyle/>
                    <a:p>
                      <a:endParaRPr lang="en-US"/>
                    </a:p>
                  </a:txBody>
                  <a:tcPr/>
                </a:tc>
                <a:tc>
                  <a:txBody>
                    <a:bodyPr/>
                    <a:lstStyle/>
                    <a:p>
                      <a:pPr marL="0" marR="0" algn="l">
                        <a:lnSpc>
                          <a:spcPct val="115000"/>
                        </a:lnSpc>
                        <a:spcBef>
                          <a:spcPts val="0"/>
                        </a:spcBef>
                        <a:spcAft>
                          <a:spcPts val="0"/>
                        </a:spcAft>
                      </a:pPr>
                      <a:r>
                        <a:rPr lang="en-US" sz="1100">
                          <a:effectLst/>
                        </a:rPr>
                        <a:t>Duration</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Early Start </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Early Finish</a:t>
                      </a:r>
                      <a:endParaRPr lang="en-US" sz="1200">
                        <a:effectLst/>
                        <a:latin typeface="Calibri"/>
                        <a:ea typeface="Calibri"/>
                        <a:cs typeface="Times New Roman"/>
                      </a:endParaRPr>
                    </a:p>
                  </a:txBody>
                  <a:tcPr marL="74480" marR="74480" marT="0" marB="0"/>
                </a:tc>
              </a:tr>
              <a:tr h="232600">
                <a:tc gridSpan="2">
                  <a:txBody>
                    <a:bodyPr/>
                    <a:lstStyle/>
                    <a:p>
                      <a:pPr marL="0" marR="0" algn="l">
                        <a:lnSpc>
                          <a:spcPct val="115000"/>
                        </a:lnSpc>
                        <a:spcBef>
                          <a:spcPts val="0"/>
                        </a:spcBef>
                        <a:spcAft>
                          <a:spcPts val="0"/>
                        </a:spcAft>
                      </a:pPr>
                      <a:r>
                        <a:rPr lang="en-US" sz="1200" dirty="0">
                          <a:effectLst/>
                        </a:rPr>
                        <a:t>Search Shop </a:t>
                      </a:r>
                      <a:endParaRPr lang="en-US" sz="1200" dirty="0">
                        <a:effectLst/>
                        <a:latin typeface="Calibri"/>
                        <a:ea typeface="Calibri"/>
                        <a:cs typeface="Times New Roman"/>
                      </a:endParaRPr>
                    </a:p>
                  </a:txBody>
                  <a:tcPr marL="74480" marR="74480" marT="0" marB="0"/>
                </a:tc>
                <a:tc hMerge="1">
                  <a:txBody>
                    <a:bodyPr/>
                    <a:lstStyle/>
                    <a:p>
                      <a:endParaRPr lang="en-US"/>
                    </a:p>
                  </a:txBody>
                  <a:tcPr/>
                </a:tc>
                <a:tc gridSpan="2">
                  <a:txBody>
                    <a:bodyPr/>
                    <a:lstStyle/>
                    <a:p>
                      <a:pPr marL="0" marR="0" algn="l">
                        <a:lnSpc>
                          <a:spcPct val="115000"/>
                        </a:lnSpc>
                        <a:spcBef>
                          <a:spcPts val="0"/>
                        </a:spcBef>
                        <a:spcAft>
                          <a:spcPts val="0"/>
                        </a:spcAft>
                      </a:pPr>
                      <a:r>
                        <a:rPr lang="en-US" sz="1200">
                          <a:effectLst/>
                        </a:rPr>
                        <a:t>A</a:t>
                      </a:r>
                      <a:endParaRPr lang="en-US" sz="1200">
                        <a:effectLst/>
                        <a:latin typeface="Calibri"/>
                        <a:ea typeface="Calibri"/>
                        <a:cs typeface="Times New Roman"/>
                      </a:endParaRPr>
                    </a:p>
                  </a:txBody>
                  <a:tcPr marL="74480" marR="74480" marT="0" marB="0"/>
                </a:tc>
                <a:tc hMerge="1">
                  <a:txBody>
                    <a:bodyPr/>
                    <a:lstStyle/>
                    <a:p>
                      <a:endParaRPr lang="en-US"/>
                    </a:p>
                  </a:txBody>
                  <a:tcPr/>
                </a:tc>
                <a:tc>
                  <a:txBody>
                    <a:bodyPr/>
                    <a:lstStyle/>
                    <a:p>
                      <a:pPr marL="0" marR="0" algn="l">
                        <a:lnSpc>
                          <a:spcPct val="115000"/>
                        </a:lnSpc>
                        <a:spcBef>
                          <a:spcPts val="0"/>
                        </a:spcBef>
                        <a:spcAft>
                          <a:spcPts val="0"/>
                        </a:spcAft>
                      </a:pPr>
                      <a:r>
                        <a:rPr lang="en-US" sz="1200">
                          <a:effectLst/>
                        </a:rPr>
                        <a:t>-</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2d</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0</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1</a:t>
                      </a:r>
                      <a:endParaRPr lang="en-US" sz="1200">
                        <a:effectLst/>
                        <a:latin typeface="Calibri"/>
                        <a:ea typeface="Calibri"/>
                        <a:cs typeface="Times New Roman"/>
                      </a:endParaRPr>
                    </a:p>
                  </a:txBody>
                  <a:tcPr marL="74480" marR="74480" marT="0" marB="0"/>
                </a:tc>
              </a:tr>
              <a:tr h="232600">
                <a:tc gridSpan="2">
                  <a:txBody>
                    <a:bodyPr/>
                    <a:lstStyle/>
                    <a:p>
                      <a:pPr marL="0" marR="0" algn="l">
                        <a:lnSpc>
                          <a:spcPct val="115000"/>
                        </a:lnSpc>
                        <a:spcBef>
                          <a:spcPts val="0"/>
                        </a:spcBef>
                        <a:spcAft>
                          <a:spcPts val="0"/>
                        </a:spcAft>
                      </a:pPr>
                      <a:r>
                        <a:rPr lang="en-US" sz="1200">
                          <a:effectLst/>
                        </a:rPr>
                        <a:t>Select Model</a:t>
                      </a:r>
                      <a:endParaRPr lang="en-US" sz="1200">
                        <a:effectLst/>
                        <a:latin typeface="Calibri"/>
                        <a:ea typeface="Calibri"/>
                        <a:cs typeface="Times New Roman"/>
                      </a:endParaRPr>
                    </a:p>
                  </a:txBody>
                  <a:tcPr marL="74480" marR="74480" marT="0" marB="0"/>
                </a:tc>
                <a:tc hMerge="1">
                  <a:txBody>
                    <a:bodyPr/>
                    <a:lstStyle/>
                    <a:p>
                      <a:endParaRPr lang="en-US"/>
                    </a:p>
                  </a:txBody>
                  <a:tcPr/>
                </a:tc>
                <a:tc gridSpan="2">
                  <a:txBody>
                    <a:bodyPr/>
                    <a:lstStyle/>
                    <a:p>
                      <a:pPr marL="0" marR="0" algn="l">
                        <a:lnSpc>
                          <a:spcPct val="115000"/>
                        </a:lnSpc>
                        <a:spcBef>
                          <a:spcPts val="0"/>
                        </a:spcBef>
                        <a:spcAft>
                          <a:spcPts val="0"/>
                        </a:spcAft>
                      </a:pPr>
                      <a:r>
                        <a:rPr lang="en-US" sz="1200">
                          <a:effectLst/>
                        </a:rPr>
                        <a:t>B</a:t>
                      </a:r>
                      <a:endParaRPr lang="en-US" sz="1200">
                        <a:effectLst/>
                        <a:latin typeface="Calibri"/>
                        <a:ea typeface="Calibri"/>
                        <a:cs typeface="Times New Roman"/>
                      </a:endParaRPr>
                    </a:p>
                  </a:txBody>
                  <a:tcPr marL="74480" marR="74480" marT="0" marB="0"/>
                </a:tc>
                <a:tc hMerge="1">
                  <a:txBody>
                    <a:bodyPr/>
                    <a:lstStyle/>
                    <a:p>
                      <a:endParaRPr lang="en-US"/>
                    </a:p>
                  </a:txBody>
                  <a:tcPr/>
                </a:tc>
                <a:tc>
                  <a:txBody>
                    <a:bodyPr/>
                    <a:lstStyle/>
                    <a:p>
                      <a:pPr marL="0" marR="0" algn="l">
                        <a:lnSpc>
                          <a:spcPct val="115000"/>
                        </a:lnSpc>
                        <a:spcBef>
                          <a:spcPts val="0"/>
                        </a:spcBef>
                        <a:spcAft>
                          <a:spcPts val="0"/>
                        </a:spcAft>
                      </a:pPr>
                      <a:r>
                        <a:rPr lang="en-US" sz="1200">
                          <a:effectLst/>
                        </a:rPr>
                        <a:t>A</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1d</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1</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3</a:t>
                      </a:r>
                      <a:endParaRPr lang="en-US" sz="1200">
                        <a:effectLst/>
                        <a:latin typeface="Calibri"/>
                        <a:ea typeface="Calibri"/>
                        <a:cs typeface="Times New Roman"/>
                      </a:endParaRPr>
                    </a:p>
                  </a:txBody>
                  <a:tcPr marL="74480" marR="74480" marT="0" marB="0"/>
                </a:tc>
              </a:tr>
              <a:tr h="232600">
                <a:tc gridSpan="2">
                  <a:txBody>
                    <a:bodyPr/>
                    <a:lstStyle/>
                    <a:p>
                      <a:pPr marL="0" marR="0" algn="l">
                        <a:lnSpc>
                          <a:spcPct val="115000"/>
                        </a:lnSpc>
                        <a:spcBef>
                          <a:spcPts val="0"/>
                        </a:spcBef>
                        <a:spcAft>
                          <a:spcPts val="0"/>
                        </a:spcAft>
                      </a:pPr>
                      <a:r>
                        <a:rPr lang="en-US" sz="1200">
                          <a:effectLst/>
                        </a:rPr>
                        <a:t>Model  X </a:t>
                      </a:r>
                      <a:endParaRPr lang="en-US" sz="1200">
                        <a:effectLst/>
                        <a:latin typeface="Calibri"/>
                        <a:ea typeface="Calibri"/>
                        <a:cs typeface="Times New Roman"/>
                      </a:endParaRPr>
                    </a:p>
                  </a:txBody>
                  <a:tcPr marL="74480" marR="74480" marT="0" marB="0"/>
                </a:tc>
                <a:tc hMerge="1">
                  <a:txBody>
                    <a:bodyPr/>
                    <a:lstStyle/>
                    <a:p>
                      <a:endParaRPr lang="en-US"/>
                    </a:p>
                  </a:txBody>
                  <a:tcPr/>
                </a:tc>
                <a:tc gridSpan="2">
                  <a:txBody>
                    <a:bodyPr/>
                    <a:lstStyle/>
                    <a:p>
                      <a:pPr marL="0" marR="0" algn="l">
                        <a:lnSpc>
                          <a:spcPct val="115000"/>
                        </a:lnSpc>
                        <a:spcBef>
                          <a:spcPts val="0"/>
                        </a:spcBef>
                        <a:spcAft>
                          <a:spcPts val="0"/>
                        </a:spcAft>
                      </a:pPr>
                      <a:r>
                        <a:rPr lang="en-US" sz="1200">
                          <a:effectLst/>
                        </a:rPr>
                        <a:t>C</a:t>
                      </a:r>
                      <a:endParaRPr lang="en-US" sz="1200">
                        <a:effectLst/>
                        <a:latin typeface="Calibri"/>
                        <a:ea typeface="Calibri"/>
                        <a:cs typeface="Times New Roman"/>
                      </a:endParaRPr>
                    </a:p>
                  </a:txBody>
                  <a:tcPr marL="74480" marR="74480" marT="0" marB="0"/>
                </a:tc>
                <a:tc hMerge="1">
                  <a:txBody>
                    <a:bodyPr/>
                    <a:lstStyle/>
                    <a:p>
                      <a:endParaRPr lang="en-US"/>
                    </a:p>
                  </a:txBody>
                  <a:tcPr/>
                </a:tc>
                <a:tc>
                  <a:txBody>
                    <a:bodyPr/>
                    <a:lstStyle/>
                    <a:p>
                      <a:pPr marL="0" marR="0" algn="l">
                        <a:lnSpc>
                          <a:spcPct val="115000"/>
                        </a:lnSpc>
                        <a:spcBef>
                          <a:spcPts val="0"/>
                        </a:spcBef>
                        <a:spcAft>
                          <a:spcPts val="0"/>
                        </a:spcAft>
                      </a:pPr>
                      <a:r>
                        <a:rPr lang="en-US" sz="1200">
                          <a:effectLst/>
                        </a:rPr>
                        <a:t>B</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1d</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3</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6</a:t>
                      </a:r>
                      <a:endParaRPr lang="en-US" sz="1200">
                        <a:effectLst/>
                        <a:latin typeface="Calibri"/>
                        <a:ea typeface="Calibri"/>
                        <a:cs typeface="Times New Roman"/>
                      </a:endParaRPr>
                    </a:p>
                  </a:txBody>
                  <a:tcPr marL="74480" marR="74480" marT="0" marB="0"/>
                </a:tc>
              </a:tr>
              <a:tr h="232600">
                <a:tc gridSpan="2">
                  <a:txBody>
                    <a:bodyPr/>
                    <a:lstStyle/>
                    <a:p>
                      <a:pPr marL="0" marR="0" algn="l">
                        <a:lnSpc>
                          <a:spcPct val="115000"/>
                        </a:lnSpc>
                        <a:spcBef>
                          <a:spcPts val="0"/>
                        </a:spcBef>
                        <a:spcAft>
                          <a:spcPts val="0"/>
                        </a:spcAft>
                      </a:pPr>
                      <a:r>
                        <a:rPr lang="en-US" sz="1200">
                          <a:effectLst/>
                        </a:rPr>
                        <a:t>Model  S </a:t>
                      </a:r>
                      <a:endParaRPr lang="en-US" sz="1200">
                        <a:effectLst/>
                        <a:latin typeface="Calibri"/>
                        <a:ea typeface="Calibri"/>
                        <a:cs typeface="Times New Roman"/>
                      </a:endParaRPr>
                    </a:p>
                  </a:txBody>
                  <a:tcPr marL="74480" marR="74480" marT="0" marB="0"/>
                </a:tc>
                <a:tc hMerge="1">
                  <a:txBody>
                    <a:bodyPr/>
                    <a:lstStyle/>
                    <a:p>
                      <a:endParaRPr lang="en-US"/>
                    </a:p>
                  </a:txBody>
                  <a:tcPr/>
                </a:tc>
                <a:tc gridSpan="2">
                  <a:txBody>
                    <a:bodyPr/>
                    <a:lstStyle/>
                    <a:p>
                      <a:pPr marL="0" marR="0" algn="l">
                        <a:lnSpc>
                          <a:spcPct val="115000"/>
                        </a:lnSpc>
                        <a:spcBef>
                          <a:spcPts val="0"/>
                        </a:spcBef>
                        <a:spcAft>
                          <a:spcPts val="0"/>
                        </a:spcAft>
                      </a:pPr>
                      <a:r>
                        <a:rPr lang="en-US" sz="1200">
                          <a:effectLst/>
                        </a:rPr>
                        <a:t>D</a:t>
                      </a:r>
                      <a:endParaRPr lang="en-US" sz="1200">
                        <a:effectLst/>
                        <a:latin typeface="Calibri"/>
                        <a:ea typeface="Calibri"/>
                        <a:cs typeface="Times New Roman"/>
                      </a:endParaRPr>
                    </a:p>
                  </a:txBody>
                  <a:tcPr marL="74480" marR="74480" marT="0" marB="0"/>
                </a:tc>
                <a:tc hMerge="1">
                  <a:txBody>
                    <a:bodyPr/>
                    <a:lstStyle/>
                    <a:p>
                      <a:endParaRPr lang="en-US"/>
                    </a:p>
                  </a:txBody>
                  <a:tcPr/>
                </a:tc>
                <a:tc>
                  <a:txBody>
                    <a:bodyPr/>
                    <a:lstStyle/>
                    <a:p>
                      <a:pPr marL="0" marR="0" algn="l">
                        <a:lnSpc>
                          <a:spcPct val="115000"/>
                        </a:lnSpc>
                        <a:spcBef>
                          <a:spcPts val="0"/>
                        </a:spcBef>
                        <a:spcAft>
                          <a:spcPts val="0"/>
                        </a:spcAft>
                      </a:pPr>
                      <a:r>
                        <a:rPr lang="en-US" sz="1200">
                          <a:effectLst/>
                        </a:rPr>
                        <a:t>B</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1d</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3</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4</a:t>
                      </a:r>
                      <a:endParaRPr lang="en-US" sz="1200">
                        <a:effectLst/>
                        <a:latin typeface="Calibri"/>
                        <a:ea typeface="Calibri"/>
                        <a:cs typeface="Times New Roman"/>
                      </a:endParaRPr>
                    </a:p>
                  </a:txBody>
                  <a:tcPr marL="74480" marR="74480" marT="0" marB="0"/>
                </a:tc>
              </a:tr>
              <a:tr h="468193">
                <a:tc gridSpan="2">
                  <a:txBody>
                    <a:bodyPr/>
                    <a:lstStyle/>
                    <a:p>
                      <a:pPr marL="0" marR="0" algn="l">
                        <a:lnSpc>
                          <a:spcPct val="115000"/>
                        </a:lnSpc>
                        <a:spcBef>
                          <a:spcPts val="0"/>
                        </a:spcBef>
                        <a:spcAft>
                          <a:spcPts val="0"/>
                        </a:spcAft>
                      </a:pPr>
                      <a:r>
                        <a:rPr lang="en-US" sz="1200">
                          <a:effectLst/>
                        </a:rPr>
                        <a:t>Select Chargers and adapters </a:t>
                      </a:r>
                      <a:endParaRPr lang="en-US" sz="1200">
                        <a:effectLst/>
                        <a:latin typeface="Calibri"/>
                        <a:ea typeface="Calibri"/>
                        <a:cs typeface="Times New Roman"/>
                      </a:endParaRPr>
                    </a:p>
                  </a:txBody>
                  <a:tcPr marL="74480" marR="74480" marT="0" marB="0"/>
                </a:tc>
                <a:tc hMerge="1">
                  <a:txBody>
                    <a:bodyPr/>
                    <a:lstStyle/>
                    <a:p>
                      <a:endParaRPr lang="en-US"/>
                    </a:p>
                  </a:txBody>
                  <a:tcPr/>
                </a:tc>
                <a:tc gridSpan="2">
                  <a:txBody>
                    <a:bodyPr/>
                    <a:lstStyle/>
                    <a:p>
                      <a:pPr marL="0" marR="0" algn="l">
                        <a:lnSpc>
                          <a:spcPct val="115000"/>
                        </a:lnSpc>
                        <a:spcBef>
                          <a:spcPts val="0"/>
                        </a:spcBef>
                        <a:spcAft>
                          <a:spcPts val="0"/>
                        </a:spcAft>
                      </a:pPr>
                      <a:r>
                        <a:rPr lang="en-US" sz="1200">
                          <a:effectLst/>
                        </a:rPr>
                        <a:t>E</a:t>
                      </a:r>
                      <a:endParaRPr lang="en-US" sz="1200">
                        <a:effectLst/>
                        <a:latin typeface="Calibri"/>
                        <a:ea typeface="Calibri"/>
                        <a:cs typeface="Times New Roman"/>
                      </a:endParaRPr>
                    </a:p>
                  </a:txBody>
                  <a:tcPr marL="74480" marR="74480" marT="0" marB="0"/>
                </a:tc>
                <a:tc hMerge="1">
                  <a:txBody>
                    <a:bodyPr/>
                    <a:lstStyle/>
                    <a:p>
                      <a:endParaRPr lang="en-US"/>
                    </a:p>
                  </a:txBody>
                  <a:tcPr/>
                </a:tc>
                <a:tc>
                  <a:txBody>
                    <a:bodyPr/>
                    <a:lstStyle/>
                    <a:p>
                      <a:pPr marL="0" marR="0" algn="l">
                        <a:lnSpc>
                          <a:spcPct val="115000"/>
                        </a:lnSpc>
                        <a:spcBef>
                          <a:spcPts val="0"/>
                        </a:spcBef>
                        <a:spcAft>
                          <a:spcPts val="0"/>
                        </a:spcAft>
                      </a:pPr>
                      <a:r>
                        <a:rPr lang="en-US" sz="1200">
                          <a:effectLst/>
                        </a:rPr>
                        <a:t>C,D</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2d</a:t>
                      </a:r>
                      <a:endParaRPr lang="en-US" sz="1200">
                        <a:effectLst/>
                      </a:endParaRPr>
                    </a:p>
                    <a:p>
                      <a:pPr marL="0" marR="0" algn="l">
                        <a:lnSpc>
                          <a:spcPct val="115000"/>
                        </a:lnSpc>
                        <a:spcBef>
                          <a:spcPts val="0"/>
                        </a:spcBef>
                        <a:spcAft>
                          <a:spcPts val="0"/>
                        </a:spcAft>
                      </a:pPr>
                      <a:r>
                        <a:rPr lang="en-US" sz="1100">
                          <a:effectLst/>
                        </a:rPr>
                        <a:t> </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6</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10</a:t>
                      </a:r>
                      <a:endParaRPr lang="en-US" sz="1200">
                        <a:effectLst/>
                        <a:latin typeface="Calibri"/>
                        <a:ea typeface="Calibri"/>
                        <a:cs typeface="Times New Roman"/>
                      </a:endParaRPr>
                    </a:p>
                  </a:txBody>
                  <a:tcPr marL="74480" marR="74480" marT="0" marB="0"/>
                </a:tc>
              </a:tr>
              <a:tr h="232600">
                <a:tc gridSpan="2">
                  <a:txBody>
                    <a:bodyPr/>
                    <a:lstStyle/>
                    <a:p>
                      <a:pPr marL="0" marR="0" algn="l">
                        <a:lnSpc>
                          <a:spcPct val="115000"/>
                        </a:lnSpc>
                        <a:spcBef>
                          <a:spcPts val="0"/>
                        </a:spcBef>
                        <a:spcAft>
                          <a:spcPts val="0"/>
                        </a:spcAft>
                      </a:pPr>
                      <a:r>
                        <a:rPr lang="en-US" sz="1200">
                          <a:effectLst/>
                        </a:rPr>
                        <a:t>Select Interior </a:t>
                      </a:r>
                      <a:endParaRPr lang="en-US" sz="1200">
                        <a:effectLst/>
                        <a:latin typeface="Calibri"/>
                        <a:ea typeface="Calibri"/>
                        <a:cs typeface="Times New Roman"/>
                      </a:endParaRPr>
                    </a:p>
                  </a:txBody>
                  <a:tcPr marL="74480" marR="74480" marT="0" marB="0"/>
                </a:tc>
                <a:tc hMerge="1">
                  <a:txBody>
                    <a:bodyPr/>
                    <a:lstStyle/>
                    <a:p>
                      <a:endParaRPr lang="en-US"/>
                    </a:p>
                  </a:txBody>
                  <a:tcPr/>
                </a:tc>
                <a:tc gridSpan="2">
                  <a:txBody>
                    <a:bodyPr/>
                    <a:lstStyle/>
                    <a:p>
                      <a:pPr marL="0" marR="0" algn="l">
                        <a:lnSpc>
                          <a:spcPct val="115000"/>
                        </a:lnSpc>
                        <a:spcBef>
                          <a:spcPts val="0"/>
                        </a:spcBef>
                        <a:spcAft>
                          <a:spcPts val="0"/>
                        </a:spcAft>
                      </a:pPr>
                      <a:r>
                        <a:rPr lang="en-US" sz="1200">
                          <a:effectLst/>
                        </a:rPr>
                        <a:t>F</a:t>
                      </a:r>
                      <a:endParaRPr lang="en-US" sz="1200">
                        <a:effectLst/>
                        <a:latin typeface="Calibri"/>
                        <a:ea typeface="Calibri"/>
                        <a:cs typeface="Times New Roman"/>
                      </a:endParaRPr>
                    </a:p>
                  </a:txBody>
                  <a:tcPr marL="74480" marR="74480" marT="0" marB="0"/>
                </a:tc>
                <a:tc hMerge="1">
                  <a:txBody>
                    <a:bodyPr/>
                    <a:lstStyle/>
                    <a:p>
                      <a:endParaRPr lang="en-US"/>
                    </a:p>
                  </a:txBody>
                  <a:tcPr/>
                </a:tc>
                <a:tc>
                  <a:txBody>
                    <a:bodyPr/>
                    <a:lstStyle/>
                    <a:p>
                      <a:pPr marL="0" marR="0" algn="l">
                        <a:lnSpc>
                          <a:spcPct val="115000"/>
                        </a:lnSpc>
                        <a:spcBef>
                          <a:spcPts val="0"/>
                        </a:spcBef>
                        <a:spcAft>
                          <a:spcPts val="0"/>
                        </a:spcAft>
                      </a:pPr>
                      <a:r>
                        <a:rPr lang="en-US" sz="1200">
                          <a:effectLst/>
                        </a:rPr>
                        <a:t>C,D</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2d</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6</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8</a:t>
                      </a:r>
                      <a:endParaRPr lang="en-US" sz="1200">
                        <a:effectLst/>
                        <a:latin typeface="Calibri"/>
                        <a:ea typeface="Calibri"/>
                        <a:cs typeface="Times New Roman"/>
                      </a:endParaRPr>
                    </a:p>
                  </a:txBody>
                  <a:tcPr marL="74480" marR="74480" marT="0" marB="0"/>
                </a:tc>
              </a:tr>
              <a:tr h="232600">
                <a:tc gridSpan="2">
                  <a:txBody>
                    <a:bodyPr/>
                    <a:lstStyle/>
                    <a:p>
                      <a:pPr marL="0" marR="0" algn="l">
                        <a:lnSpc>
                          <a:spcPct val="115000"/>
                        </a:lnSpc>
                        <a:spcBef>
                          <a:spcPts val="0"/>
                        </a:spcBef>
                        <a:spcAft>
                          <a:spcPts val="0"/>
                        </a:spcAft>
                      </a:pPr>
                      <a:r>
                        <a:rPr lang="en-US" sz="1200">
                          <a:effectLst/>
                        </a:rPr>
                        <a:t>Select Exterior </a:t>
                      </a:r>
                      <a:endParaRPr lang="en-US" sz="1200">
                        <a:effectLst/>
                        <a:latin typeface="Calibri"/>
                        <a:ea typeface="Calibri"/>
                        <a:cs typeface="Times New Roman"/>
                      </a:endParaRPr>
                    </a:p>
                  </a:txBody>
                  <a:tcPr marL="74480" marR="74480" marT="0" marB="0"/>
                </a:tc>
                <a:tc hMerge="1">
                  <a:txBody>
                    <a:bodyPr/>
                    <a:lstStyle/>
                    <a:p>
                      <a:endParaRPr lang="en-US"/>
                    </a:p>
                  </a:txBody>
                  <a:tcPr/>
                </a:tc>
                <a:tc gridSpan="2">
                  <a:txBody>
                    <a:bodyPr/>
                    <a:lstStyle/>
                    <a:p>
                      <a:pPr marL="0" marR="0" algn="l">
                        <a:lnSpc>
                          <a:spcPct val="115000"/>
                        </a:lnSpc>
                        <a:spcBef>
                          <a:spcPts val="0"/>
                        </a:spcBef>
                        <a:spcAft>
                          <a:spcPts val="0"/>
                        </a:spcAft>
                      </a:pPr>
                      <a:r>
                        <a:rPr lang="en-US" sz="1200">
                          <a:effectLst/>
                        </a:rPr>
                        <a:t>G</a:t>
                      </a:r>
                      <a:endParaRPr lang="en-US" sz="1200">
                        <a:effectLst/>
                        <a:latin typeface="Calibri"/>
                        <a:ea typeface="Calibri"/>
                        <a:cs typeface="Times New Roman"/>
                      </a:endParaRPr>
                    </a:p>
                  </a:txBody>
                  <a:tcPr marL="74480" marR="74480" marT="0" marB="0"/>
                </a:tc>
                <a:tc hMerge="1">
                  <a:txBody>
                    <a:bodyPr/>
                    <a:lstStyle/>
                    <a:p>
                      <a:endParaRPr lang="en-US"/>
                    </a:p>
                  </a:txBody>
                  <a:tcPr/>
                </a:tc>
                <a:tc>
                  <a:txBody>
                    <a:bodyPr/>
                    <a:lstStyle/>
                    <a:p>
                      <a:pPr marL="0" marR="0" algn="l">
                        <a:lnSpc>
                          <a:spcPct val="115000"/>
                        </a:lnSpc>
                        <a:spcBef>
                          <a:spcPts val="0"/>
                        </a:spcBef>
                        <a:spcAft>
                          <a:spcPts val="0"/>
                        </a:spcAft>
                      </a:pPr>
                      <a:r>
                        <a:rPr lang="en-US" sz="1200">
                          <a:effectLst/>
                        </a:rPr>
                        <a:t>C,D</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3d</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6</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9</a:t>
                      </a:r>
                      <a:endParaRPr lang="en-US" sz="1200">
                        <a:effectLst/>
                        <a:latin typeface="Calibri"/>
                        <a:ea typeface="Calibri"/>
                        <a:cs typeface="Times New Roman"/>
                      </a:endParaRPr>
                    </a:p>
                  </a:txBody>
                  <a:tcPr marL="74480" marR="74480" marT="0" marB="0"/>
                </a:tc>
              </a:tr>
              <a:tr h="468193">
                <a:tc gridSpan="2">
                  <a:txBody>
                    <a:bodyPr/>
                    <a:lstStyle/>
                    <a:p>
                      <a:pPr marL="0" marR="0" algn="l">
                        <a:lnSpc>
                          <a:spcPct val="115000"/>
                        </a:lnSpc>
                        <a:spcBef>
                          <a:spcPts val="0"/>
                        </a:spcBef>
                        <a:spcAft>
                          <a:spcPts val="0"/>
                        </a:spcAft>
                      </a:pPr>
                      <a:r>
                        <a:rPr lang="en-US" sz="1200">
                          <a:effectLst/>
                        </a:rPr>
                        <a:t>Select Wheels and tires </a:t>
                      </a:r>
                      <a:endParaRPr lang="en-US" sz="1200">
                        <a:effectLst/>
                        <a:latin typeface="Calibri"/>
                        <a:ea typeface="Calibri"/>
                        <a:cs typeface="Times New Roman"/>
                      </a:endParaRPr>
                    </a:p>
                  </a:txBody>
                  <a:tcPr marL="74480" marR="74480" marT="0" marB="0"/>
                </a:tc>
                <a:tc hMerge="1">
                  <a:txBody>
                    <a:bodyPr/>
                    <a:lstStyle/>
                    <a:p>
                      <a:endParaRPr lang="en-US"/>
                    </a:p>
                  </a:txBody>
                  <a:tcPr/>
                </a:tc>
                <a:tc gridSpan="2">
                  <a:txBody>
                    <a:bodyPr/>
                    <a:lstStyle/>
                    <a:p>
                      <a:pPr marL="0" marR="0" algn="l">
                        <a:lnSpc>
                          <a:spcPct val="115000"/>
                        </a:lnSpc>
                        <a:spcBef>
                          <a:spcPts val="0"/>
                        </a:spcBef>
                        <a:spcAft>
                          <a:spcPts val="0"/>
                        </a:spcAft>
                      </a:pPr>
                      <a:r>
                        <a:rPr lang="en-US" sz="1200">
                          <a:effectLst/>
                        </a:rPr>
                        <a:t>H</a:t>
                      </a:r>
                      <a:endParaRPr lang="en-US" sz="1200">
                        <a:effectLst/>
                        <a:latin typeface="Calibri"/>
                        <a:ea typeface="Calibri"/>
                        <a:cs typeface="Times New Roman"/>
                      </a:endParaRPr>
                    </a:p>
                  </a:txBody>
                  <a:tcPr marL="74480" marR="74480" marT="0" marB="0"/>
                </a:tc>
                <a:tc hMerge="1">
                  <a:txBody>
                    <a:bodyPr/>
                    <a:lstStyle/>
                    <a:p>
                      <a:endParaRPr lang="en-US"/>
                    </a:p>
                  </a:txBody>
                  <a:tcPr/>
                </a:tc>
                <a:tc>
                  <a:txBody>
                    <a:bodyPr/>
                    <a:lstStyle/>
                    <a:p>
                      <a:pPr marL="0" marR="0" algn="l">
                        <a:lnSpc>
                          <a:spcPct val="115000"/>
                        </a:lnSpc>
                        <a:spcBef>
                          <a:spcPts val="0"/>
                        </a:spcBef>
                        <a:spcAft>
                          <a:spcPts val="0"/>
                        </a:spcAft>
                      </a:pPr>
                      <a:r>
                        <a:rPr lang="en-US" sz="1200">
                          <a:effectLst/>
                        </a:rPr>
                        <a:t>C,D</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1d</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6</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10</a:t>
                      </a:r>
                      <a:endParaRPr lang="en-US" sz="1200">
                        <a:effectLst/>
                        <a:latin typeface="Calibri"/>
                        <a:ea typeface="Calibri"/>
                        <a:cs typeface="Times New Roman"/>
                      </a:endParaRPr>
                    </a:p>
                  </a:txBody>
                  <a:tcPr marL="74480" marR="74480" marT="0" marB="0"/>
                </a:tc>
              </a:tr>
              <a:tr h="232600">
                <a:tc gridSpan="2">
                  <a:txBody>
                    <a:bodyPr/>
                    <a:lstStyle/>
                    <a:p>
                      <a:pPr marL="0" marR="0" algn="l">
                        <a:lnSpc>
                          <a:spcPct val="115000"/>
                        </a:lnSpc>
                        <a:spcBef>
                          <a:spcPts val="0"/>
                        </a:spcBef>
                        <a:spcAft>
                          <a:spcPts val="0"/>
                        </a:spcAft>
                      </a:pPr>
                      <a:r>
                        <a:rPr lang="en-US" sz="1200">
                          <a:effectLst/>
                        </a:rPr>
                        <a:t>Add to cart </a:t>
                      </a:r>
                      <a:endParaRPr lang="en-US" sz="1200">
                        <a:effectLst/>
                        <a:latin typeface="Calibri"/>
                        <a:ea typeface="Calibri"/>
                        <a:cs typeface="Times New Roman"/>
                      </a:endParaRPr>
                    </a:p>
                  </a:txBody>
                  <a:tcPr marL="74480" marR="74480" marT="0" marB="0"/>
                </a:tc>
                <a:tc hMerge="1">
                  <a:txBody>
                    <a:bodyPr/>
                    <a:lstStyle/>
                    <a:p>
                      <a:endParaRPr lang="en-US"/>
                    </a:p>
                  </a:txBody>
                  <a:tcPr/>
                </a:tc>
                <a:tc gridSpan="2">
                  <a:txBody>
                    <a:bodyPr/>
                    <a:lstStyle/>
                    <a:p>
                      <a:pPr marL="0" marR="0" algn="l">
                        <a:lnSpc>
                          <a:spcPct val="115000"/>
                        </a:lnSpc>
                        <a:spcBef>
                          <a:spcPts val="0"/>
                        </a:spcBef>
                        <a:spcAft>
                          <a:spcPts val="0"/>
                        </a:spcAft>
                      </a:pPr>
                      <a:r>
                        <a:rPr lang="en-US" sz="1200">
                          <a:effectLst/>
                        </a:rPr>
                        <a:t>I</a:t>
                      </a:r>
                      <a:endParaRPr lang="en-US" sz="1200">
                        <a:effectLst/>
                        <a:latin typeface="Calibri"/>
                        <a:ea typeface="Calibri"/>
                        <a:cs typeface="Times New Roman"/>
                      </a:endParaRPr>
                    </a:p>
                  </a:txBody>
                  <a:tcPr marL="74480" marR="74480" marT="0" marB="0"/>
                </a:tc>
                <a:tc hMerge="1">
                  <a:txBody>
                    <a:bodyPr/>
                    <a:lstStyle/>
                    <a:p>
                      <a:endParaRPr lang="en-US"/>
                    </a:p>
                  </a:txBody>
                  <a:tcPr/>
                </a:tc>
                <a:tc>
                  <a:txBody>
                    <a:bodyPr/>
                    <a:lstStyle/>
                    <a:p>
                      <a:pPr marL="0" marR="0" algn="l">
                        <a:lnSpc>
                          <a:spcPct val="115000"/>
                        </a:lnSpc>
                        <a:spcBef>
                          <a:spcPts val="0"/>
                        </a:spcBef>
                        <a:spcAft>
                          <a:spcPts val="0"/>
                        </a:spcAft>
                      </a:pPr>
                      <a:r>
                        <a:rPr lang="en-US" sz="1200">
                          <a:effectLst/>
                        </a:rPr>
                        <a:t>E,F,G,H</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3d</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10</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15</a:t>
                      </a:r>
                      <a:endParaRPr lang="en-US" sz="1200">
                        <a:effectLst/>
                        <a:latin typeface="Calibri"/>
                        <a:ea typeface="Calibri"/>
                        <a:cs typeface="Times New Roman"/>
                      </a:endParaRPr>
                    </a:p>
                  </a:txBody>
                  <a:tcPr marL="74480" marR="74480" marT="0" marB="0"/>
                </a:tc>
              </a:tr>
              <a:tr h="232600">
                <a:tc gridSpan="2">
                  <a:txBody>
                    <a:bodyPr/>
                    <a:lstStyle/>
                    <a:p>
                      <a:pPr marL="0" marR="0" algn="l">
                        <a:lnSpc>
                          <a:spcPct val="115000"/>
                        </a:lnSpc>
                        <a:spcBef>
                          <a:spcPts val="0"/>
                        </a:spcBef>
                        <a:spcAft>
                          <a:spcPts val="0"/>
                        </a:spcAft>
                      </a:pPr>
                      <a:r>
                        <a:rPr lang="en-US" sz="1200">
                          <a:effectLst/>
                        </a:rPr>
                        <a:t>Checkout </a:t>
                      </a:r>
                      <a:endParaRPr lang="en-US" sz="1200">
                        <a:effectLst/>
                        <a:latin typeface="Calibri"/>
                        <a:ea typeface="Calibri"/>
                        <a:cs typeface="Times New Roman"/>
                      </a:endParaRPr>
                    </a:p>
                  </a:txBody>
                  <a:tcPr marL="74480" marR="74480" marT="0" marB="0"/>
                </a:tc>
                <a:tc hMerge="1">
                  <a:txBody>
                    <a:bodyPr/>
                    <a:lstStyle/>
                    <a:p>
                      <a:endParaRPr lang="en-US"/>
                    </a:p>
                  </a:txBody>
                  <a:tcPr/>
                </a:tc>
                <a:tc gridSpan="2">
                  <a:txBody>
                    <a:bodyPr/>
                    <a:lstStyle/>
                    <a:p>
                      <a:pPr marL="0" marR="0" algn="l">
                        <a:lnSpc>
                          <a:spcPct val="115000"/>
                        </a:lnSpc>
                        <a:spcBef>
                          <a:spcPts val="0"/>
                        </a:spcBef>
                        <a:spcAft>
                          <a:spcPts val="0"/>
                        </a:spcAft>
                      </a:pPr>
                      <a:r>
                        <a:rPr lang="en-US" sz="1200">
                          <a:effectLst/>
                        </a:rPr>
                        <a:t>J</a:t>
                      </a:r>
                      <a:endParaRPr lang="en-US" sz="1200">
                        <a:effectLst/>
                        <a:latin typeface="Calibri"/>
                        <a:ea typeface="Calibri"/>
                        <a:cs typeface="Times New Roman"/>
                      </a:endParaRPr>
                    </a:p>
                  </a:txBody>
                  <a:tcPr marL="74480" marR="74480" marT="0" marB="0"/>
                </a:tc>
                <a:tc hMerge="1">
                  <a:txBody>
                    <a:bodyPr/>
                    <a:lstStyle/>
                    <a:p>
                      <a:endParaRPr lang="en-US"/>
                    </a:p>
                  </a:txBody>
                  <a:tcPr/>
                </a:tc>
                <a:tc>
                  <a:txBody>
                    <a:bodyPr/>
                    <a:lstStyle/>
                    <a:p>
                      <a:pPr marL="0" marR="0" algn="l">
                        <a:lnSpc>
                          <a:spcPct val="115000"/>
                        </a:lnSpc>
                        <a:spcBef>
                          <a:spcPts val="0"/>
                        </a:spcBef>
                        <a:spcAft>
                          <a:spcPts val="0"/>
                        </a:spcAft>
                      </a:pPr>
                      <a:r>
                        <a:rPr lang="en-US" sz="1200">
                          <a:effectLst/>
                        </a:rPr>
                        <a:t>Q,I</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1d</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20</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26</a:t>
                      </a:r>
                      <a:endParaRPr lang="en-US" sz="1200">
                        <a:effectLst/>
                        <a:latin typeface="Calibri"/>
                        <a:ea typeface="Calibri"/>
                        <a:cs typeface="Times New Roman"/>
                      </a:endParaRPr>
                    </a:p>
                  </a:txBody>
                  <a:tcPr marL="74480" marR="74480" marT="0" marB="0"/>
                </a:tc>
              </a:tr>
              <a:tr h="232600">
                <a:tc gridSpan="2">
                  <a:txBody>
                    <a:bodyPr/>
                    <a:lstStyle/>
                    <a:p>
                      <a:pPr marL="0" marR="0" algn="l">
                        <a:lnSpc>
                          <a:spcPct val="115000"/>
                        </a:lnSpc>
                        <a:spcBef>
                          <a:spcPts val="0"/>
                        </a:spcBef>
                        <a:spcAft>
                          <a:spcPts val="0"/>
                        </a:spcAft>
                      </a:pPr>
                      <a:r>
                        <a:rPr lang="en-US" sz="1200">
                          <a:effectLst/>
                        </a:rPr>
                        <a:t>Build your own </a:t>
                      </a:r>
                      <a:endParaRPr lang="en-US" sz="1200">
                        <a:effectLst/>
                        <a:latin typeface="Calibri"/>
                        <a:ea typeface="Calibri"/>
                        <a:cs typeface="Times New Roman"/>
                      </a:endParaRPr>
                    </a:p>
                  </a:txBody>
                  <a:tcPr marL="74480" marR="74480" marT="0" marB="0"/>
                </a:tc>
                <a:tc hMerge="1">
                  <a:txBody>
                    <a:bodyPr/>
                    <a:lstStyle/>
                    <a:p>
                      <a:endParaRPr lang="en-US"/>
                    </a:p>
                  </a:txBody>
                  <a:tcPr/>
                </a:tc>
                <a:tc gridSpan="2">
                  <a:txBody>
                    <a:bodyPr/>
                    <a:lstStyle/>
                    <a:p>
                      <a:pPr marL="0" marR="0" algn="l">
                        <a:lnSpc>
                          <a:spcPct val="115000"/>
                        </a:lnSpc>
                        <a:spcBef>
                          <a:spcPts val="0"/>
                        </a:spcBef>
                        <a:spcAft>
                          <a:spcPts val="0"/>
                        </a:spcAft>
                      </a:pPr>
                      <a:r>
                        <a:rPr lang="en-US" sz="1200">
                          <a:effectLst/>
                        </a:rPr>
                        <a:t>K</a:t>
                      </a:r>
                      <a:endParaRPr lang="en-US" sz="1200">
                        <a:effectLst/>
                        <a:latin typeface="Calibri"/>
                        <a:ea typeface="Calibri"/>
                        <a:cs typeface="Times New Roman"/>
                      </a:endParaRPr>
                    </a:p>
                  </a:txBody>
                  <a:tcPr marL="74480" marR="74480" marT="0" marB="0"/>
                </a:tc>
                <a:tc hMerge="1">
                  <a:txBody>
                    <a:bodyPr/>
                    <a:lstStyle/>
                    <a:p>
                      <a:endParaRPr lang="en-US"/>
                    </a:p>
                  </a:txBody>
                  <a:tcPr/>
                </a:tc>
                <a:tc>
                  <a:txBody>
                    <a:bodyPr/>
                    <a:lstStyle/>
                    <a:p>
                      <a:pPr marL="0" marR="0" algn="l">
                        <a:lnSpc>
                          <a:spcPct val="115000"/>
                        </a:lnSpc>
                        <a:spcBef>
                          <a:spcPts val="0"/>
                        </a:spcBef>
                        <a:spcAft>
                          <a:spcPts val="0"/>
                        </a:spcAft>
                      </a:pPr>
                      <a:r>
                        <a:rPr lang="en-US" sz="1200">
                          <a:effectLst/>
                        </a:rPr>
                        <a:t>-</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7d</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0</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5</a:t>
                      </a:r>
                      <a:endParaRPr lang="en-US" sz="1200">
                        <a:effectLst/>
                        <a:latin typeface="Calibri"/>
                        <a:ea typeface="Calibri"/>
                        <a:cs typeface="Times New Roman"/>
                      </a:endParaRPr>
                    </a:p>
                  </a:txBody>
                  <a:tcPr marL="74480" marR="74480" marT="0" marB="0"/>
                </a:tc>
              </a:tr>
              <a:tr h="232600">
                <a:tc gridSpan="2">
                  <a:txBody>
                    <a:bodyPr/>
                    <a:lstStyle/>
                    <a:p>
                      <a:pPr marL="0" marR="0" algn="l">
                        <a:lnSpc>
                          <a:spcPct val="115000"/>
                        </a:lnSpc>
                        <a:spcBef>
                          <a:spcPts val="0"/>
                        </a:spcBef>
                        <a:spcAft>
                          <a:spcPts val="0"/>
                        </a:spcAft>
                      </a:pPr>
                      <a:r>
                        <a:rPr lang="en-US" sz="1200">
                          <a:effectLst/>
                        </a:rPr>
                        <a:t>Design Studio </a:t>
                      </a:r>
                      <a:endParaRPr lang="en-US" sz="1200">
                        <a:effectLst/>
                        <a:latin typeface="Calibri"/>
                        <a:ea typeface="Calibri"/>
                        <a:cs typeface="Times New Roman"/>
                      </a:endParaRPr>
                    </a:p>
                  </a:txBody>
                  <a:tcPr marL="74480" marR="74480" marT="0" marB="0"/>
                </a:tc>
                <a:tc hMerge="1">
                  <a:txBody>
                    <a:bodyPr/>
                    <a:lstStyle/>
                    <a:p>
                      <a:endParaRPr lang="en-US"/>
                    </a:p>
                  </a:txBody>
                  <a:tcPr/>
                </a:tc>
                <a:tc gridSpan="2">
                  <a:txBody>
                    <a:bodyPr/>
                    <a:lstStyle/>
                    <a:p>
                      <a:pPr marL="0" marR="0" algn="l">
                        <a:lnSpc>
                          <a:spcPct val="115000"/>
                        </a:lnSpc>
                        <a:spcBef>
                          <a:spcPts val="0"/>
                        </a:spcBef>
                        <a:spcAft>
                          <a:spcPts val="0"/>
                        </a:spcAft>
                      </a:pPr>
                      <a:r>
                        <a:rPr lang="en-US" sz="1200">
                          <a:effectLst/>
                        </a:rPr>
                        <a:t>L</a:t>
                      </a:r>
                      <a:endParaRPr lang="en-US" sz="1200">
                        <a:effectLst/>
                        <a:latin typeface="Calibri"/>
                        <a:ea typeface="Calibri"/>
                        <a:cs typeface="Times New Roman"/>
                      </a:endParaRPr>
                    </a:p>
                  </a:txBody>
                  <a:tcPr marL="74480" marR="74480" marT="0" marB="0"/>
                </a:tc>
                <a:tc hMerge="1">
                  <a:txBody>
                    <a:bodyPr/>
                    <a:lstStyle/>
                    <a:p>
                      <a:endParaRPr lang="en-US"/>
                    </a:p>
                  </a:txBody>
                  <a:tcPr/>
                </a:tc>
                <a:tc>
                  <a:txBody>
                    <a:bodyPr/>
                    <a:lstStyle/>
                    <a:p>
                      <a:pPr marL="0" marR="0" algn="l">
                        <a:lnSpc>
                          <a:spcPct val="115000"/>
                        </a:lnSpc>
                        <a:spcBef>
                          <a:spcPts val="0"/>
                        </a:spcBef>
                        <a:spcAft>
                          <a:spcPts val="0"/>
                        </a:spcAft>
                      </a:pPr>
                      <a:r>
                        <a:rPr lang="en-US" sz="1200">
                          <a:effectLst/>
                        </a:rPr>
                        <a:t>K</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7d</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5</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11</a:t>
                      </a:r>
                      <a:endParaRPr lang="en-US" sz="1200">
                        <a:effectLst/>
                        <a:latin typeface="Calibri"/>
                        <a:ea typeface="Calibri"/>
                        <a:cs typeface="Times New Roman"/>
                      </a:endParaRPr>
                    </a:p>
                  </a:txBody>
                  <a:tcPr marL="74480" marR="74480" marT="0" marB="0"/>
                </a:tc>
              </a:tr>
              <a:tr h="232600">
                <a:tc gridSpan="2">
                  <a:txBody>
                    <a:bodyPr/>
                    <a:lstStyle/>
                    <a:p>
                      <a:pPr marL="0" marR="0" algn="l">
                        <a:lnSpc>
                          <a:spcPct val="115000"/>
                        </a:lnSpc>
                        <a:spcBef>
                          <a:spcPts val="0"/>
                        </a:spcBef>
                        <a:spcAft>
                          <a:spcPts val="0"/>
                        </a:spcAft>
                      </a:pPr>
                      <a:r>
                        <a:rPr lang="en-US" sz="1200">
                          <a:effectLst/>
                        </a:rPr>
                        <a:t>Choose Paint </a:t>
                      </a:r>
                      <a:endParaRPr lang="en-US" sz="1200">
                        <a:effectLst/>
                        <a:latin typeface="Calibri"/>
                        <a:ea typeface="Calibri"/>
                        <a:cs typeface="Times New Roman"/>
                      </a:endParaRPr>
                    </a:p>
                  </a:txBody>
                  <a:tcPr marL="74480" marR="74480" marT="0" marB="0"/>
                </a:tc>
                <a:tc hMerge="1">
                  <a:txBody>
                    <a:bodyPr/>
                    <a:lstStyle/>
                    <a:p>
                      <a:endParaRPr lang="en-US"/>
                    </a:p>
                  </a:txBody>
                  <a:tcPr/>
                </a:tc>
                <a:tc gridSpan="2">
                  <a:txBody>
                    <a:bodyPr/>
                    <a:lstStyle/>
                    <a:p>
                      <a:pPr marL="0" marR="0" algn="l">
                        <a:lnSpc>
                          <a:spcPct val="115000"/>
                        </a:lnSpc>
                        <a:spcBef>
                          <a:spcPts val="0"/>
                        </a:spcBef>
                        <a:spcAft>
                          <a:spcPts val="0"/>
                        </a:spcAft>
                      </a:pPr>
                      <a:r>
                        <a:rPr lang="en-US" sz="1200">
                          <a:effectLst/>
                        </a:rPr>
                        <a:t>M</a:t>
                      </a:r>
                      <a:endParaRPr lang="en-US" sz="1200">
                        <a:effectLst/>
                        <a:latin typeface="Calibri"/>
                        <a:ea typeface="Calibri"/>
                        <a:cs typeface="Times New Roman"/>
                      </a:endParaRPr>
                    </a:p>
                  </a:txBody>
                  <a:tcPr marL="74480" marR="74480" marT="0" marB="0"/>
                </a:tc>
                <a:tc hMerge="1">
                  <a:txBody>
                    <a:bodyPr/>
                    <a:lstStyle/>
                    <a:p>
                      <a:endParaRPr lang="en-US"/>
                    </a:p>
                  </a:txBody>
                  <a:tcPr/>
                </a:tc>
                <a:tc>
                  <a:txBody>
                    <a:bodyPr/>
                    <a:lstStyle/>
                    <a:p>
                      <a:pPr marL="0" marR="0" algn="l">
                        <a:lnSpc>
                          <a:spcPct val="115000"/>
                        </a:lnSpc>
                        <a:spcBef>
                          <a:spcPts val="0"/>
                        </a:spcBef>
                        <a:spcAft>
                          <a:spcPts val="0"/>
                        </a:spcAft>
                      </a:pPr>
                      <a:r>
                        <a:rPr lang="en-US" sz="1200">
                          <a:effectLst/>
                        </a:rPr>
                        <a:t>L</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1d</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11</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12</a:t>
                      </a:r>
                      <a:endParaRPr lang="en-US" sz="1200">
                        <a:effectLst/>
                        <a:latin typeface="Calibri"/>
                        <a:ea typeface="Calibri"/>
                        <a:cs typeface="Times New Roman"/>
                      </a:endParaRPr>
                    </a:p>
                  </a:txBody>
                  <a:tcPr marL="74480" marR="74480" marT="0" marB="0"/>
                </a:tc>
              </a:tr>
              <a:tr h="468193">
                <a:tc gridSpan="2">
                  <a:txBody>
                    <a:bodyPr/>
                    <a:lstStyle/>
                    <a:p>
                      <a:pPr marL="0" marR="0" algn="l">
                        <a:lnSpc>
                          <a:spcPct val="115000"/>
                        </a:lnSpc>
                        <a:spcBef>
                          <a:spcPts val="0"/>
                        </a:spcBef>
                        <a:spcAft>
                          <a:spcPts val="0"/>
                        </a:spcAft>
                      </a:pPr>
                      <a:r>
                        <a:rPr lang="en-US" sz="1200">
                          <a:effectLst/>
                        </a:rPr>
                        <a:t>Choose Roof and wheels </a:t>
                      </a:r>
                      <a:endParaRPr lang="en-US" sz="1200">
                        <a:effectLst/>
                        <a:latin typeface="Calibri"/>
                        <a:ea typeface="Calibri"/>
                        <a:cs typeface="Times New Roman"/>
                      </a:endParaRPr>
                    </a:p>
                  </a:txBody>
                  <a:tcPr marL="74480" marR="74480" marT="0" marB="0"/>
                </a:tc>
                <a:tc hMerge="1">
                  <a:txBody>
                    <a:bodyPr/>
                    <a:lstStyle/>
                    <a:p>
                      <a:endParaRPr lang="en-US"/>
                    </a:p>
                  </a:txBody>
                  <a:tcPr/>
                </a:tc>
                <a:tc gridSpan="2">
                  <a:txBody>
                    <a:bodyPr/>
                    <a:lstStyle/>
                    <a:p>
                      <a:pPr marL="0" marR="0" algn="l">
                        <a:lnSpc>
                          <a:spcPct val="115000"/>
                        </a:lnSpc>
                        <a:spcBef>
                          <a:spcPts val="0"/>
                        </a:spcBef>
                        <a:spcAft>
                          <a:spcPts val="0"/>
                        </a:spcAft>
                      </a:pPr>
                      <a:r>
                        <a:rPr lang="en-US" sz="1200">
                          <a:effectLst/>
                        </a:rPr>
                        <a:t>N</a:t>
                      </a:r>
                      <a:endParaRPr lang="en-US" sz="1200">
                        <a:effectLst/>
                        <a:latin typeface="Calibri"/>
                        <a:ea typeface="Calibri"/>
                        <a:cs typeface="Times New Roman"/>
                      </a:endParaRPr>
                    </a:p>
                  </a:txBody>
                  <a:tcPr marL="74480" marR="74480" marT="0" marB="0"/>
                </a:tc>
                <a:tc hMerge="1">
                  <a:txBody>
                    <a:bodyPr/>
                    <a:lstStyle/>
                    <a:p>
                      <a:endParaRPr lang="en-US"/>
                    </a:p>
                  </a:txBody>
                  <a:tcPr/>
                </a:tc>
                <a:tc>
                  <a:txBody>
                    <a:bodyPr/>
                    <a:lstStyle/>
                    <a:p>
                      <a:pPr marL="0" marR="0" algn="l">
                        <a:lnSpc>
                          <a:spcPct val="115000"/>
                        </a:lnSpc>
                        <a:spcBef>
                          <a:spcPts val="0"/>
                        </a:spcBef>
                        <a:spcAft>
                          <a:spcPts val="0"/>
                        </a:spcAft>
                      </a:pPr>
                      <a:r>
                        <a:rPr lang="en-US" sz="1200">
                          <a:effectLst/>
                        </a:rPr>
                        <a:t>L</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1d</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11</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13</a:t>
                      </a:r>
                      <a:endParaRPr lang="en-US" sz="1200">
                        <a:effectLst/>
                        <a:latin typeface="Calibri"/>
                        <a:ea typeface="Calibri"/>
                        <a:cs typeface="Times New Roman"/>
                      </a:endParaRPr>
                    </a:p>
                  </a:txBody>
                  <a:tcPr marL="74480" marR="74480" marT="0" marB="0"/>
                </a:tc>
              </a:tr>
              <a:tr h="232600">
                <a:tc gridSpan="2">
                  <a:txBody>
                    <a:bodyPr/>
                    <a:lstStyle/>
                    <a:p>
                      <a:pPr marL="0" marR="0" algn="l">
                        <a:lnSpc>
                          <a:spcPct val="115000"/>
                        </a:lnSpc>
                        <a:spcBef>
                          <a:spcPts val="0"/>
                        </a:spcBef>
                        <a:spcAft>
                          <a:spcPts val="0"/>
                        </a:spcAft>
                      </a:pPr>
                      <a:r>
                        <a:rPr lang="en-US" sz="1200">
                          <a:effectLst/>
                        </a:rPr>
                        <a:t>Choose Interior </a:t>
                      </a:r>
                      <a:endParaRPr lang="en-US" sz="1200">
                        <a:effectLst/>
                        <a:latin typeface="Calibri"/>
                        <a:ea typeface="Calibri"/>
                        <a:cs typeface="Times New Roman"/>
                      </a:endParaRPr>
                    </a:p>
                  </a:txBody>
                  <a:tcPr marL="74480" marR="74480" marT="0" marB="0"/>
                </a:tc>
                <a:tc hMerge="1">
                  <a:txBody>
                    <a:bodyPr/>
                    <a:lstStyle/>
                    <a:p>
                      <a:endParaRPr lang="en-US"/>
                    </a:p>
                  </a:txBody>
                  <a:tcPr/>
                </a:tc>
                <a:tc gridSpan="2">
                  <a:txBody>
                    <a:bodyPr/>
                    <a:lstStyle/>
                    <a:p>
                      <a:pPr marL="0" marR="0" algn="l">
                        <a:lnSpc>
                          <a:spcPct val="115000"/>
                        </a:lnSpc>
                        <a:spcBef>
                          <a:spcPts val="0"/>
                        </a:spcBef>
                        <a:spcAft>
                          <a:spcPts val="0"/>
                        </a:spcAft>
                      </a:pPr>
                      <a:r>
                        <a:rPr lang="en-US" sz="1200">
                          <a:effectLst/>
                        </a:rPr>
                        <a:t>O</a:t>
                      </a:r>
                      <a:endParaRPr lang="en-US" sz="1200">
                        <a:effectLst/>
                        <a:latin typeface="Calibri"/>
                        <a:ea typeface="Calibri"/>
                        <a:cs typeface="Times New Roman"/>
                      </a:endParaRPr>
                    </a:p>
                  </a:txBody>
                  <a:tcPr marL="74480" marR="74480" marT="0" marB="0"/>
                </a:tc>
                <a:tc hMerge="1">
                  <a:txBody>
                    <a:bodyPr/>
                    <a:lstStyle/>
                    <a:p>
                      <a:endParaRPr lang="en-US"/>
                    </a:p>
                  </a:txBody>
                  <a:tcPr/>
                </a:tc>
                <a:tc>
                  <a:txBody>
                    <a:bodyPr/>
                    <a:lstStyle/>
                    <a:p>
                      <a:pPr marL="0" marR="0" algn="l">
                        <a:lnSpc>
                          <a:spcPct val="115000"/>
                        </a:lnSpc>
                        <a:spcBef>
                          <a:spcPts val="0"/>
                        </a:spcBef>
                        <a:spcAft>
                          <a:spcPts val="0"/>
                        </a:spcAft>
                      </a:pPr>
                      <a:r>
                        <a:rPr lang="en-US" sz="1200">
                          <a:effectLst/>
                        </a:rPr>
                        <a:t>L</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1d</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11</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14</a:t>
                      </a:r>
                      <a:endParaRPr lang="en-US" sz="1200">
                        <a:effectLst/>
                        <a:latin typeface="Calibri"/>
                        <a:ea typeface="Calibri"/>
                        <a:cs typeface="Times New Roman"/>
                      </a:endParaRPr>
                    </a:p>
                  </a:txBody>
                  <a:tcPr marL="74480" marR="74480" marT="0" marB="0"/>
                </a:tc>
              </a:tr>
              <a:tr h="232600">
                <a:tc gridSpan="2">
                  <a:txBody>
                    <a:bodyPr/>
                    <a:lstStyle/>
                    <a:p>
                      <a:pPr marL="0" marR="0" algn="l">
                        <a:lnSpc>
                          <a:spcPct val="115000"/>
                        </a:lnSpc>
                        <a:spcBef>
                          <a:spcPts val="0"/>
                        </a:spcBef>
                        <a:spcAft>
                          <a:spcPts val="0"/>
                        </a:spcAft>
                      </a:pPr>
                      <a:r>
                        <a:rPr lang="en-US" sz="1200">
                          <a:effectLst/>
                        </a:rPr>
                        <a:t>Choose Battery </a:t>
                      </a:r>
                      <a:endParaRPr lang="en-US" sz="1200">
                        <a:effectLst/>
                        <a:latin typeface="Calibri"/>
                        <a:ea typeface="Calibri"/>
                        <a:cs typeface="Times New Roman"/>
                      </a:endParaRPr>
                    </a:p>
                  </a:txBody>
                  <a:tcPr marL="74480" marR="74480" marT="0" marB="0"/>
                </a:tc>
                <a:tc hMerge="1">
                  <a:txBody>
                    <a:bodyPr/>
                    <a:lstStyle/>
                    <a:p>
                      <a:endParaRPr lang="en-US"/>
                    </a:p>
                  </a:txBody>
                  <a:tcPr/>
                </a:tc>
                <a:tc gridSpan="2">
                  <a:txBody>
                    <a:bodyPr/>
                    <a:lstStyle/>
                    <a:p>
                      <a:pPr marL="0" marR="0" algn="l">
                        <a:lnSpc>
                          <a:spcPct val="115000"/>
                        </a:lnSpc>
                        <a:spcBef>
                          <a:spcPts val="0"/>
                        </a:spcBef>
                        <a:spcAft>
                          <a:spcPts val="0"/>
                        </a:spcAft>
                      </a:pPr>
                      <a:r>
                        <a:rPr lang="en-US" sz="1200">
                          <a:effectLst/>
                        </a:rPr>
                        <a:t>P</a:t>
                      </a:r>
                      <a:endParaRPr lang="en-US" sz="1200">
                        <a:effectLst/>
                        <a:latin typeface="Calibri"/>
                        <a:ea typeface="Calibri"/>
                        <a:cs typeface="Times New Roman"/>
                      </a:endParaRPr>
                    </a:p>
                  </a:txBody>
                  <a:tcPr marL="74480" marR="74480" marT="0" marB="0"/>
                </a:tc>
                <a:tc hMerge="1">
                  <a:txBody>
                    <a:bodyPr/>
                    <a:lstStyle/>
                    <a:p>
                      <a:endParaRPr lang="en-US"/>
                    </a:p>
                  </a:txBody>
                  <a:tcPr/>
                </a:tc>
                <a:tc>
                  <a:txBody>
                    <a:bodyPr/>
                    <a:lstStyle/>
                    <a:p>
                      <a:pPr marL="0" marR="0" algn="l">
                        <a:lnSpc>
                          <a:spcPct val="115000"/>
                        </a:lnSpc>
                        <a:spcBef>
                          <a:spcPts val="0"/>
                        </a:spcBef>
                        <a:spcAft>
                          <a:spcPts val="0"/>
                        </a:spcAft>
                      </a:pPr>
                      <a:r>
                        <a:rPr lang="en-US" sz="1200">
                          <a:effectLst/>
                        </a:rPr>
                        <a:t>L</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1d</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11</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15</a:t>
                      </a:r>
                      <a:endParaRPr lang="en-US" sz="1200">
                        <a:effectLst/>
                        <a:latin typeface="Calibri"/>
                        <a:ea typeface="Calibri"/>
                        <a:cs typeface="Times New Roman"/>
                      </a:endParaRPr>
                    </a:p>
                  </a:txBody>
                  <a:tcPr marL="74480" marR="74480" marT="0" marB="0"/>
                </a:tc>
              </a:tr>
              <a:tr h="232600">
                <a:tc gridSpan="2">
                  <a:txBody>
                    <a:bodyPr/>
                    <a:lstStyle/>
                    <a:p>
                      <a:pPr marL="0" marR="0" algn="l">
                        <a:lnSpc>
                          <a:spcPct val="115000"/>
                        </a:lnSpc>
                        <a:spcBef>
                          <a:spcPts val="0"/>
                        </a:spcBef>
                        <a:spcAft>
                          <a:spcPts val="0"/>
                        </a:spcAft>
                      </a:pPr>
                      <a:r>
                        <a:rPr lang="en-US" sz="1200">
                          <a:effectLst/>
                        </a:rPr>
                        <a:t>Save design </a:t>
                      </a:r>
                      <a:endParaRPr lang="en-US" sz="1200">
                        <a:effectLst/>
                        <a:latin typeface="Calibri"/>
                        <a:ea typeface="Calibri"/>
                        <a:cs typeface="Times New Roman"/>
                      </a:endParaRPr>
                    </a:p>
                  </a:txBody>
                  <a:tcPr marL="74480" marR="74480" marT="0" marB="0"/>
                </a:tc>
                <a:tc hMerge="1">
                  <a:txBody>
                    <a:bodyPr/>
                    <a:lstStyle/>
                    <a:p>
                      <a:endParaRPr lang="en-US"/>
                    </a:p>
                  </a:txBody>
                  <a:tcPr/>
                </a:tc>
                <a:tc gridSpan="2">
                  <a:txBody>
                    <a:bodyPr/>
                    <a:lstStyle/>
                    <a:p>
                      <a:pPr marL="0" marR="0" algn="l">
                        <a:lnSpc>
                          <a:spcPct val="115000"/>
                        </a:lnSpc>
                        <a:spcBef>
                          <a:spcPts val="0"/>
                        </a:spcBef>
                        <a:spcAft>
                          <a:spcPts val="0"/>
                        </a:spcAft>
                      </a:pPr>
                      <a:r>
                        <a:rPr lang="en-US" sz="1200">
                          <a:effectLst/>
                        </a:rPr>
                        <a:t>Q</a:t>
                      </a:r>
                      <a:endParaRPr lang="en-US" sz="1200">
                        <a:effectLst/>
                        <a:latin typeface="Calibri"/>
                        <a:ea typeface="Calibri"/>
                        <a:cs typeface="Times New Roman"/>
                      </a:endParaRPr>
                    </a:p>
                  </a:txBody>
                  <a:tcPr marL="74480" marR="74480" marT="0" marB="0"/>
                </a:tc>
                <a:tc hMerge="1">
                  <a:txBody>
                    <a:bodyPr/>
                    <a:lstStyle/>
                    <a:p>
                      <a:endParaRPr lang="en-US"/>
                    </a:p>
                  </a:txBody>
                  <a:tcPr/>
                </a:tc>
                <a:tc>
                  <a:txBody>
                    <a:bodyPr/>
                    <a:lstStyle/>
                    <a:p>
                      <a:pPr marL="0" marR="0" algn="l">
                        <a:lnSpc>
                          <a:spcPct val="115000"/>
                        </a:lnSpc>
                        <a:spcBef>
                          <a:spcPts val="0"/>
                        </a:spcBef>
                        <a:spcAft>
                          <a:spcPts val="0"/>
                        </a:spcAft>
                      </a:pPr>
                      <a:r>
                        <a:rPr lang="en-US" sz="1200">
                          <a:effectLst/>
                        </a:rPr>
                        <a:t>M,N,O,P</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3d</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15</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20</a:t>
                      </a:r>
                      <a:endParaRPr lang="en-US" sz="1200">
                        <a:effectLst/>
                        <a:latin typeface="Calibri"/>
                        <a:ea typeface="Calibri"/>
                        <a:cs typeface="Times New Roman"/>
                      </a:endParaRPr>
                    </a:p>
                  </a:txBody>
                  <a:tcPr marL="74480" marR="74480" marT="0" marB="0"/>
                </a:tc>
              </a:tr>
              <a:tr h="232600">
                <a:tc gridSpan="2">
                  <a:txBody>
                    <a:bodyPr/>
                    <a:lstStyle/>
                    <a:p>
                      <a:pPr marL="0" marR="0" algn="l">
                        <a:lnSpc>
                          <a:spcPct val="115000"/>
                        </a:lnSpc>
                        <a:spcBef>
                          <a:spcPts val="0"/>
                        </a:spcBef>
                        <a:spcAft>
                          <a:spcPts val="0"/>
                        </a:spcAft>
                      </a:pPr>
                      <a:r>
                        <a:rPr lang="en-US" sz="1200">
                          <a:effectLst/>
                        </a:rPr>
                        <a:t>Test drive </a:t>
                      </a:r>
                      <a:endParaRPr lang="en-US" sz="1200">
                        <a:effectLst/>
                        <a:latin typeface="Calibri"/>
                        <a:ea typeface="Calibri"/>
                        <a:cs typeface="Times New Roman"/>
                      </a:endParaRPr>
                    </a:p>
                  </a:txBody>
                  <a:tcPr marL="74480" marR="74480" marT="0" marB="0"/>
                </a:tc>
                <a:tc hMerge="1">
                  <a:txBody>
                    <a:bodyPr/>
                    <a:lstStyle/>
                    <a:p>
                      <a:endParaRPr lang="en-US"/>
                    </a:p>
                  </a:txBody>
                  <a:tcPr/>
                </a:tc>
                <a:tc gridSpan="2">
                  <a:txBody>
                    <a:bodyPr/>
                    <a:lstStyle/>
                    <a:p>
                      <a:pPr marL="0" marR="0" algn="l">
                        <a:lnSpc>
                          <a:spcPct val="115000"/>
                        </a:lnSpc>
                        <a:spcBef>
                          <a:spcPts val="0"/>
                        </a:spcBef>
                        <a:spcAft>
                          <a:spcPts val="0"/>
                        </a:spcAft>
                      </a:pPr>
                      <a:r>
                        <a:rPr lang="en-US" sz="1200">
                          <a:effectLst/>
                        </a:rPr>
                        <a:t>R</a:t>
                      </a:r>
                      <a:endParaRPr lang="en-US" sz="1200">
                        <a:effectLst/>
                        <a:latin typeface="Calibri"/>
                        <a:ea typeface="Calibri"/>
                        <a:cs typeface="Times New Roman"/>
                      </a:endParaRPr>
                    </a:p>
                  </a:txBody>
                  <a:tcPr marL="74480" marR="74480" marT="0" marB="0"/>
                </a:tc>
                <a:tc hMerge="1">
                  <a:txBody>
                    <a:bodyPr/>
                    <a:lstStyle/>
                    <a:p>
                      <a:endParaRPr lang="en-US"/>
                    </a:p>
                  </a:txBody>
                  <a:tcPr/>
                </a:tc>
                <a:tc>
                  <a:txBody>
                    <a:bodyPr/>
                    <a:lstStyle/>
                    <a:p>
                      <a:pPr marL="0" marR="0" algn="l">
                        <a:lnSpc>
                          <a:spcPct val="115000"/>
                        </a:lnSpc>
                        <a:spcBef>
                          <a:spcPts val="0"/>
                        </a:spcBef>
                        <a:spcAft>
                          <a:spcPts val="0"/>
                        </a:spcAft>
                      </a:pPr>
                      <a:r>
                        <a:rPr lang="en-US" sz="1200">
                          <a:effectLst/>
                        </a:rPr>
                        <a:t>-</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1d</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0</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1</a:t>
                      </a:r>
                      <a:endParaRPr lang="en-US" sz="1200">
                        <a:effectLst/>
                        <a:latin typeface="Calibri"/>
                        <a:ea typeface="Calibri"/>
                        <a:cs typeface="Times New Roman"/>
                      </a:endParaRPr>
                    </a:p>
                  </a:txBody>
                  <a:tcPr marL="74480" marR="74480" marT="0" marB="0"/>
                </a:tc>
              </a:tr>
              <a:tr h="468193">
                <a:tc gridSpan="2">
                  <a:txBody>
                    <a:bodyPr/>
                    <a:lstStyle/>
                    <a:p>
                      <a:pPr marL="0" marR="0" algn="l">
                        <a:lnSpc>
                          <a:spcPct val="115000"/>
                        </a:lnSpc>
                        <a:spcBef>
                          <a:spcPts val="0"/>
                        </a:spcBef>
                        <a:spcAft>
                          <a:spcPts val="0"/>
                        </a:spcAft>
                      </a:pPr>
                      <a:r>
                        <a:rPr lang="en-US" sz="1200">
                          <a:effectLst/>
                        </a:rPr>
                        <a:t>Schedule Test Drive </a:t>
                      </a:r>
                      <a:endParaRPr lang="en-US" sz="1200">
                        <a:effectLst/>
                        <a:latin typeface="Calibri"/>
                        <a:ea typeface="Calibri"/>
                        <a:cs typeface="Times New Roman"/>
                      </a:endParaRPr>
                    </a:p>
                  </a:txBody>
                  <a:tcPr marL="74480" marR="74480" marT="0" marB="0"/>
                </a:tc>
                <a:tc hMerge="1">
                  <a:txBody>
                    <a:bodyPr/>
                    <a:lstStyle/>
                    <a:p>
                      <a:endParaRPr lang="en-US"/>
                    </a:p>
                  </a:txBody>
                  <a:tcPr/>
                </a:tc>
                <a:tc gridSpan="2">
                  <a:txBody>
                    <a:bodyPr/>
                    <a:lstStyle/>
                    <a:p>
                      <a:pPr marL="0" marR="0" algn="l">
                        <a:lnSpc>
                          <a:spcPct val="115000"/>
                        </a:lnSpc>
                        <a:spcBef>
                          <a:spcPts val="0"/>
                        </a:spcBef>
                        <a:spcAft>
                          <a:spcPts val="0"/>
                        </a:spcAft>
                      </a:pPr>
                      <a:r>
                        <a:rPr lang="en-US" sz="1200">
                          <a:effectLst/>
                        </a:rPr>
                        <a:t>S</a:t>
                      </a:r>
                      <a:endParaRPr lang="en-US" sz="1200">
                        <a:effectLst/>
                        <a:latin typeface="Calibri"/>
                        <a:ea typeface="Calibri"/>
                        <a:cs typeface="Times New Roman"/>
                      </a:endParaRPr>
                    </a:p>
                  </a:txBody>
                  <a:tcPr marL="74480" marR="74480" marT="0" marB="0"/>
                </a:tc>
                <a:tc hMerge="1">
                  <a:txBody>
                    <a:bodyPr/>
                    <a:lstStyle/>
                    <a:p>
                      <a:endParaRPr lang="en-US"/>
                    </a:p>
                  </a:txBody>
                  <a:tcPr/>
                </a:tc>
                <a:tc>
                  <a:txBody>
                    <a:bodyPr/>
                    <a:lstStyle/>
                    <a:p>
                      <a:pPr marL="0" marR="0" algn="l">
                        <a:lnSpc>
                          <a:spcPct val="115000"/>
                        </a:lnSpc>
                        <a:spcBef>
                          <a:spcPts val="0"/>
                        </a:spcBef>
                        <a:spcAft>
                          <a:spcPts val="0"/>
                        </a:spcAft>
                      </a:pPr>
                      <a:r>
                        <a:rPr lang="en-US" sz="1200">
                          <a:effectLst/>
                        </a:rPr>
                        <a:t>R</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2d</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1</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3</a:t>
                      </a:r>
                      <a:endParaRPr lang="en-US" sz="1200">
                        <a:effectLst/>
                        <a:latin typeface="Calibri"/>
                        <a:ea typeface="Calibri"/>
                        <a:cs typeface="Times New Roman"/>
                      </a:endParaRPr>
                    </a:p>
                  </a:txBody>
                  <a:tcPr marL="74480" marR="74480" marT="0" marB="0"/>
                </a:tc>
              </a:tr>
              <a:tr h="232600">
                <a:tc gridSpan="2">
                  <a:txBody>
                    <a:bodyPr/>
                    <a:lstStyle/>
                    <a:p>
                      <a:pPr marL="0" marR="0" algn="l">
                        <a:lnSpc>
                          <a:spcPct val="115000"/>
                        </a:lnSpc>
                        <a:spcBef>
                          <a:spcPts val="0"/>
                        </a:spcBef>
                        <a:spcAft>
                          <a:spcPts val="0"/>
                        </a:spcAft>
                      </a:pPr>
                      <a:r>
                        <a:rPr lang="en-US" sz="1200">
                          <a:effectLst/>
                        </a:rPr>
                        <a:t>Select Vehicle </a:t>
                      </a:r>
                      <a:endParaRPr lang="en-US" sz="1200">
                        <a:effectLst/>
                        <a:latin typeface="Calibri"/>
                        <a:ea typeface="Calibri"/>
                        <a:cs typeface="Times New Roman"/>
                      </a:endParaRPr>
                    </a:p>
                  </a:txBody>
                  <a:tcPr marL="74480" marR="74480" marT="0" marB="0"/>
                </a:tc>
                <a:tc hMerge="1">
                  <a:txBody>
                    <a:bodyPr/>
                    <a:lstStyle/>
                    <a:p>
                      <a:endParaRPr lang="en-US"/>
                    </a:p>
                  </a:txBody>
                  <a:tcPr/>
                </a:tc>
                <a:tc gridSpan="2">
                  <a:txBody>
                    <a:bodyPr/>
                    <a:lstStyle/>
                    <a:p>
                      <a:pPr marL="0" marR="0" algn="l">
                        <a:lnSpc>
                          <a:spcPct val="115000"/>
                        </a:lnSpc>
                        <a:spcBef>
                          <a:spcPts val="0"/>
                        </a:spcBef>
                        <a:spcAft>
                          <a:spcPts val="0"/>
                        </a:spcAft>
                      </a:pPr>
                      <a:r>
                        <a:rPr lang="en-US" sz="1200">
                          <a:effectLst/>
                        </a:rPr>
                        <a:t>T</a:t>
                      </a:r>
                      <a:endParaRPr lang="en-US" sz="1200">
                        <a:effectLst/>
                        <a:latin typeface="Calibri"/>
                        <a:ea typeface="Calibri"/>
                        <a:cs typeface="Times New Roman"/>
                      </a:endParaRPr>
                    </a:p>
                  </a:txBody>
                  <a:tcPr marL="74480" marR="74480" marT="0" marB="0"/>
                </a:tc>
                <a:tc hMerge="1">
                  <a:txBody>
                    <a:bodyPr/>
                    <a:lstStyle/>
                    <a:p>
                      <a:endParaRPr lang="en-US"/>
                    </a:p>
                  </a:txBody>
                  <a:tcPr/>
                </a:tc>
                <a:tc>
                  <a:txBody>
                    <a:bodyPr/>
                    <a:lstStyle/>
                    <a:p>
                      <a:pPr marL="0" marR="0" algn="l">
                        <a:lnSpc>
                          <a:spcPct val="115000"/>
                        </a:lnSpc>
                        <a:spcBef>
                          <a:spcPts val="0"/>
                        </a:spcBef>
                        <a:spcAft>
                          <a:spcPts val="0"/>
                        </a:spcAft>
                      </a:pPr>
                      <a:r>
                        <a:rPr lang="en-US" sz="1200">
                          <a:effectLst/>
                        </a:rPr>
                        <a:t>R</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2d</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a:effectLst/>
                        </a:rPr>
                        <a:t>1</a:t>
                      </a:r>
                      <a:endParaRPr lang="en-US" sz="1200">
                        <a:effectLst/>
                        <a:latin typeface="Calibri"/>
                        <a:ea typeface="Calibri"/>
                        <a:cs typeface="Times New Roman"/>
                      </a:endParaRPr>
                    </a:p>
                  </a:txBody>
                  <a:tcPr marL="74480" marR="74480" marT="0" marB="0"/>
                </a:tc>
                <a:tc>
                  <a:txBody>
                    <a:bodyPr/>
                    <a:lstStyle/>
                    <a:p>
                      <a:pPr marL="0" marR="0" algn="l">
                        <a:lnSpc>
                          <a:spcPct val="115000"/>
                        </a:lnSpc>
                        <a:spcBef>
                          <a:spcPts val="0"/>
                        </a:spcBef>
                        <a:spcAft>
                          <a:spcPts val="0"/>
                        </a:spcAft>
                      </a:pPr>
                      <a:r>
                        <a:rPr lang="en-US" sz="1100" dirty="0">
                          <a:effectLst/>
                        </a:rPr>
                        <a:t>4</a:t>
                      </a:r>
                      <a:endParaRPr lang="en-US" sz="1200" dirty="0">
                        <a:effectLst/>
                        <a:latin typeface="Calibri"/>
                        <a:ea typeface="Calibri"/>
                        <a:cs typeface="Times New Roman"/>
                      </a:endParaRPr>
                    </a:p>
                  </a:txBody>
                  <a:tcPr marL="74480" marR="74480" marT="0" marB="0"/>
                </a:tc>
              </a:tr>
            </a:tbl>
          </a:graphicData>
        </a:graphic>
      </p:graphicFrame>
    </p:spTree>
    <p:extLst>
      <p:ext uri="{BB962C8B-B14F-4D97-AF65-F5344CB8AC3E}">
        <p14:creationId xmlns:p14="http://schemas.microsoft.com/office/powerpoint/2010/main" val="700089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GRAPH</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1" y="1169377"/>
            <a:ext cx="5913782" cy="5231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6758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PATH </a:t>
            </a:r>
          </a:p>
        </p:txBody>
      </p:sp>
      <p:sp>
        <p:nvSpPr>
          <p:cNvPr id="3" name="Content Placeholder 2"/>
          <p:cNvSpPr>
            <a:spLocks noGrp="1"/>
          </p:cNvSpPr>
          <p:nvPr>
            <p:ph idx="1"/>
          </p:nvPr>
        </p:nvSpPr>
        <p:spPr/>
        <p:txBody>
          <a:bodyPr>
            <a:normAutofit fontScale="92500" lnSpcReduction="10000"/>
          </a:bodyPr>
          <a:lstStyle/>
          <a:p>
            <a:r>
              <a:rPr lang="en-US" dirty="0"/>
              <a:t> A+B+C+E+I+J = 1+2+3+4+5+6 = 21</a:t>
            </a:r>
          </a:p>
          <a:p>
            <a:r>
              <a:rPr lang="en-US" dirty="0" smtClean="0"/>
              <a:t> </a:t>
            </a:r>
            <a:r>
              <a:rPr lang="en-US" dirty="0"/>
              <a:t>A+B+C+F+I+J=1+2+3+2+5+6 =19</a:t>
            </a:r>
          </a:p>
          <a:p>
            <a:r>
              <a:rPr lang="en-US" dirty="0"/>
              <a:t>A+B+C+G+I+J=1+2+3+3+5+6=20</a:t>
            </a:r>
          </a:p>
          <a:p>
            <a:r>
              <a:rPr lang="en-US" dirty="0"/>
              <a:t>A+B+C+H+I+J=1+2+3+4+5+6=21</a:t>
            </a:r>
          </a:p>
          <a:p>
            <a:r>
              <a:rPr lang="en-US" dirty="0"/>
              <a:t>A+B+D+E+I+J=1+2+1+4+5+6=19</a:t>
            </a:r>
          </a:p>
          <a:p>
            <a:r>
              <a:rPr lang="en-US" dirty="0"/>
              <a:t>A+B+D+F+I+J=1+2+1+2+5+6=17</a:t>
            </a:r>
          </a:p>
          <a:p>
            <a:r>
              <a:rPr lang="en-US" dirty="0"/>
              <a:t>A+B+D+G+I+J=1+2+1+3+5+6=18</a:t>
            </a:r>
          </a:p>
          <a:p>
            <a:r>
              <a:rPr lang="en-US" dirty="0"/>
              <a:t>A+B+D+H+I+J=1+2+1+4+5+6=19</a:t>
            </a:r>
          </a:p>
          <a:p>
            <a:r>
              <a:rPr lang="en-US" dirty="0"/>
              <a:t>K+L+M+Q+J=5+6+1+5+6=23</a:t>
            </a:r>
          </a:p>
          <a:p>
            <a:r>
              <a:rPr lang="en-US" dirty="0"/>
              <a:t>K+L+N+Q+J5+6+2+5+6=24</a:t>
            </a:r>
          </a:p>
          <a:p>
            <a:r>
              <a:rPr lang="en-US" dirty="0"/>
              <a:t>K+L+O+Q+J=5+6+3+5+6=25</a:t>
            </a:r>
          </a:p>
          <a:p>
            <a:r>
              <a:rPr lang="en-US" dirty="0"/>
              <a:t>K+L+P+Q+J=5+6+4+5+6=26  </a:t>
            </a:r>
            <a:r>
              <a:rPr lang="en-US" dirty="0">
                <a:solidFill>
                  <a:srgbClr val="C00000"/>
                </a:solidFill>
              </a:rPr>
              <a:t>Critical Path</a:t>
            </a:r>
          </a:p>
          <a:p>
            <a:r>
              <a:rPr lang="en-US" dirty="0"/>
              <a:t>R+S+J=1+2+6=9</a:t>
            </a:r>
          </a:p>
          <a:p>
            <a:r>
              <a:rPr lang="en-US" dirty="0"/>
              <a:t>R+T+J=1+3+6=10</a:t>
            </a:r>
          </a:p>
        </p:txBody>
      </p:sp>
    </p:spTree>
    <p:extLst>
      <p:ext uri="{BB962C8B-B14F-4D97-AF65-F5344CB8AC3E}">
        <p14:creationId xmlns:p14="http://schemas.microsoft.com/office/powerpoint/2010/main" val="3072754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98538"/>
            <a:ext cx="5237894" cy="6454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7680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a:bodyPr>
          <a:lstStyle/>
          <a:p>
            <a:r>
              <a:rPr lang="en-US" dirty="0" smtClean="0"/>
              <a:t>Introduction</a:t>
            </a:r>
          </a:p>
          <a:p>
            <a:r>
              <a:rPr lang="en-US" dirty="0" smtClean="0"/>
              <a:t>Background</a:t>
            </a:r>
          </a:p>
          <a:p>
            <a:r>
              <a:rPr lang="en-US" dirty="0" smtClean="0"/>
              <a:t>Purpose</a:t>
            </a:r>
          </a:p>
          <a:p>
            <a:r>
              <a:rPr lang="en-US" dirty="0" smtClean="0"/>
              <a:t>Scope</a:t>
            </a:r>
          </a:p>
          <a:p>
            <a:r>
              <a:rPr lang="en-US" dirty="0" smtClean="0"/>
              <a:t>Work Breakdown Structure</a:t>
            </a:r>
          </a:p>
          <a:p>
            <a:r>
              <a:rPr lang="en-US" dirty="0" smtClean="0"/>
              <a:t>Activity Graph</a:t>
            </a:r>
          </a:p>
          <a:p>
            <a:r>
              <a:rPr lang="en-US" dirty="0" smtClean="0"/>
              <a:t>Critical Path</a:t>
            </a:r>
          </a:p>
          <a:p>
            <a:r>
              <a:rPr lang="en-US" dirty="0" smtClean="0"/>
              <a:t>Gantt Chart</a:t>
            </a:r>
          </a:p>
          <a:p>
            <a:endParaRPr lang="en-US" dirty="0"/>
          </a:p>
        </p:txBody>
      </p:sp>
    </p:spTree>
    <p:extLst>
      <p:ext uri="{BB962C8B-B14F-4D97-AF65-F5344CB8AC3E}">
        <p14:creationId xmlns:p14="http://schemas.microsoft.com/office/powerpoint/2010/main" val="3971854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GANTT CHART</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05000"/>
            <a:ext cx="6553200" cy="4132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7538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LEVEL DFD</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05000"/>
            <a:ext cx="7696200" cy="35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0728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1 DFD</a:t>
            </a:r>
            <a:endParaRPr lang="en-US" dirty="0"/>
          </a:p>
        </p:txBody>
      </p:sp>
      <p:sp>
        <p:nvSpPr>
          <p:cNvPr id="3" name="Content Placeholder 2"/>
          <p:cNvSpPr>
            <a:spLocks noGrp="1"/>
          </p:cNvSpPr>
          <p:nvPr>
            <p:ph idx="1"/>
          </p:nvPr>
        </p:nvSpPr>
        <p:spPr/>
        <p:txBody>
          <a:bodyPr/>
          <a:lstStyle/>
          <a:p>
            <a:r>
              <a:rPr lang="en-US" dirty="0" smtClean="0">
                <a:hlinkClick r:id="rId2" action="ppaction://hlinkfile"/>
              </a:rPr>
              <a:t>C:\Users\hp\Documents\ELECTRIC CAR\DFD.docx</a:t>
            </a:r>
            <a:endParaRPr lang="en-US" dirty="0"/>
          </a:p>
        </p:txBody>
      </p:sp>
    </p:spTree>
    <p:extLst>
      <p:ext uri="{BB962C8B-B14F-4D97-AF65-F5344CB8AC3E}">
        <p14:creationId xmlns:p14="http://schemas.microsoft.com/office/powerpoint/2010/main" val="983275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a:t>
            </a:r>
            <a:endParaRPr lang="en-US" dirty="0"/>
          </a:p>
        </p:txBody>
      </p:sp>
      <p:sp>
        <p:nvSpPr>
          <p:cNvPr id="3" name="Content Placeholder 2"/>
          <p:cNvSpPr>
            <a:spLocks noGrp="1"/>
          </p:cNvSpPr>
          <p:nvPr>
            <p:ph idx="1"/>
          </p:nvPr>
        </p:nvSpPr>
        <p:spPr/>
        <p:txBody>
          <a:bodyPr/>
          <a:lstStyle/>
          <a:p>
            <a:r>
              <a:rPr lang="en-US" dirty="0" smtClean="0">
                <a:hlinkClick r:id="rId2" action="ppaction://hlinkfile"/>
              </a:rPr>
              <a:t>C:\Users\hp\Documents\ELECTRIC CAR\ERD.docx</a:t>
            </a:r>
            <a:endParaRPr lang="en-US" dirty="0"/>
          </a:p>
        </p:txBody>
      </p:sp>
    </p:spTree>
    <p:extLst>
      <p:ext uri="{BB962C8B-B14F-4D97-AF65-F5344CB8AC3E}">
        <p14:creationId xmlns:p14="http://schemas.microsoft.com/office/powerpoint/2010/main" val="2704347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sp>
        <p:nvSpPr>
          <p:cNvPr id="3" name="Content Placeholder 2"/>
          <p:cNvSpPr>
            <a:spLocks noGrp="1"/>
          </p:cNvSpPr>
          <p:nvPr>
            <p:ph idx="1"/>
          </p:nvPr>
        </p:nvSpPr>
        <p:spPr/>
        <p:txBody>
          <a:bodyPr/>
          <a:lstStyle/>
          <a:p>
            <a:r>
              <a:rPr lang="en-US" smtClean="0">
                <a:hlinkClick r:id="rId2" action="ppaction://hlinkfile"/>
              </a:rPr>
              <a:t>USE CASE.docx</a:t>
            </a:r>
            <a:endParaRPr lang="en-US" dirty="0"/>
          </a:p>
        </p:txBody>
      </p:sp>
    </p:spTree>
    <p:extLst>
      <p:ext uri="{BB962C8B-B14F-4D97-AF65-F5344CB8AC3E}">
        <p14:creationId xmlns:p14="http://schemas.microsoft.com/office/powerpoint/2010/main" val="2077034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SEQUENCE DIAGRAM</a:t>
            </a:r>
            <a:endParaRPr lang="en-US" dirty="0"/>
          </a:p>
        </p:txBody>
      </p:sp>
      <p:sp>
        <p:nvSpPr>
          <p:cNvPr id="3" name="Content Placeholder 2"/>
          <p:cNvSpPr>
            <a:spLocks noGrp="1"/>
          </p:cNvSpPr>
          <p:nvPr>
            <p:ph idx="1"/>
          </p:nvPr>
        </p:nvSpPr>
        <p:spPr/>
        <p:txBody>
          <a:bodyPr/>
          <a:lstStyle/>
          <a:p>
            <a:r>
              <a:rPr lang="en-US" dirty="0" smtClean="0">
                <a:hlinkClick r:id="rId2" action="ppaction://hlinkfile"/>
              </a:rPr>
              <a:t>C:\Users\hp\Documents\ELECTRIC CAR\System sequence.docx</a:t>
            </a:r>
            <a:endParaRPr lang="en-US" dirty="0"/>
          </a:p>
        </p:txBody>
      </p:sp>
    </p:spTree>
    <p:extLst>
      <p:ext uri="{BB962C8B-B14F-4D97-AF65-F5344CB8AC3E}">
        <p14:creationId xmlns:p14="http://schemas.microsoft.com/office/powerpoint/2010/main" val="2765065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 1</a:t>
            </a:r>
            <a:endParaRPr lang="en-US" dirty="0"/>
          </a:p>
        </p:txBody>
      </p:sp>
      <p:sp>
        <p:nvSpPr>
          <p:cNvPr id="3" name="Content Placeholder 2"/>
          <p:cNvSpPr>
            <a:spLocks noGrp="1"/>
          </p:cNvSpPr>
          <p:nvPr>
            <p:ph idx="1"/>
          </p:nvPr>
        </p:nvSpPr>
        <p:spPr/>
        <p:txBody>
          <a:bodyPr/>
          <a:lstStyle/>
          <a:p>
            <a:r>
              <a:rPr lang="en-US" dirty="0" smtClean="0">
                <a:hlinkClick r:id="rId2" action="ppaction://hlinkfile"/>
              </a:rPr>
              <a:t>C:\Users\hp\Documents\ELECTRIC CAR\SEQUENCE 1.docx</a:t>
            </a:r>
            <a:endParaRPr lang="en-US" dirty="0"/>
          </a:p>
        </p:txBody>
      </p:sp>
    </p:spTree>
    <p:extLst>
      <p:ext uri="{BB962C8B-B14F-4D97-AF65-F5344CB8AC3E}">
        <p14:creationId xmlns:p14="http://schemas.microsoft.com/office/powerpoint/2010/main" val="4293074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 </a:t>
            </a:r>
            <a:r>
              <a:rPr lang="en-US" dirty="0" smtClean="0"/>
              <a:t>2</a:t>
            </a:r>
            <a:endParaRPr lang="en-US" dirty="0"/>
          </a:p>
        </p:txBody>
      </p:sp>
      <p:sp>
        <p:nvSpPr>
          <p:cNvPr id="3" name="Content Placeholder 2"/>
          <p:cNvSpPr>
            <a:spLocks noGrp="1"/>
          </p:cNvSpPr>
          <p:nvPr>
            <p:ph idx="1"/>
          </p:nvPr>
        </p:nvSpPr>
        <p:spPr/>
        <p:txBody>
          <a:bodyPr/>
          <a:lstStyle/>
          <a:p>
            <a:r>
              <a:rPr lang="en-US" dirty="0" smtClean="0">
                <a:hlinkClick r:id="rId2" action="ppaction://hlinkfile"/>
              </a:rPr>
              <a:t>C:\Users\hp\Documents\ELECTRIC CAR\SEQUENCE 2.docx</a:t>
            </a:r>
            <a:endParaRPr lang="en-US" dirty="0"/>
          </a:p>
        </p:txBody>
      </p:sp>
    </p:spTree>
    <p:extLst>
      <p:ext uri="{BB962C8B-B14F-4D97-AF65-F5344CB8AC3E}">
        <p14:creationId xmlns:p14="http://schemas.microsoft.com/office/powerpoint/2010/main" val="22422251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 </a:t>
            </a:r>
            <a:r>
              <a:rPr lang="en-US" dirty="0" smtClean="0"/>
              <a:t>3</a:t>
            </a:r>
            <a:endParaRPr lang="en-US" dirty="0"/>
          </a:p>
        </p:txBody>
      </p:sp>
      <p:sp>
        <p:nvSpPr>
          <p:cNvPr id="3" name="Content Placeholder 2"/>
          <p:cNvSpPr>
            <a:spLocks noGrp="1"/>
          </p:cNvSpPr>
          <p:nvPr>
            <p:ph idx="1"/>
          </p:nvPr>
        </p:nvSpPr>
        <p:spPr/>
        <p:txBody>
          <a:bodyPr/>
          <a:lstStyle/>
          <a:p>
            <a:r>
              <a:rPr lang="en-US" dirty="0" smtClean="0">
                <a:hlinkClick r:id="rId2" action="ppaction://hlinkfile"/>
              </a:rPr>
              <a:t>C:\Users\hp\Documents\ELECTRIC CAR\SEQUENCE 3.docx</a:t>
            </a:r>
            <a:endParaRPr lang="en-US" dirty="0"/>
          </a:p>
        </p:txBody>
      </p:sp>
    </p:spTree>
    <p:extLst>
      <p:ext uri="{BB962C8B-B14F-4D97-AF65-F5344CB8AC3E}">
        <p14:creationId xmlns:p14="http://schemas.microsoft.com/office/powerpoint/2010/main" val="913771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pic>
        <p:nvPicPr>
          <p:cNvPr id="10242" name="Picture 2">
            <a:hlinkClick r:id="rId2" action="ppaction://hlinkfile"/>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230" t="4418" r="230" b="3605"/>
          <a:stretch/>
        </p:blipFill>
        <p:spPr bwMode="auto">
          <a:xfrm>
            <a:off x="762000" y="1143000"/>
            <a:ext cx="5943600" cy="5398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2211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Contents(..cont.)</a:t>
            </a:r>
            <a:endParaRPr lang="en-US" dirty="0"/>
          </a:p>
        </p:txBody>
      </p:sp>
      <p:sp>
        <p:nvSpPr>
          <p:cNvPr id="3" name="Content Placeholder 2"/>
          <p:cNvSpPr>
            <a:spLocks noGrp="1"/>
          </p:cNvSpPr>
          <p:nvPr>
            <p:ph idx="1"/>
          </p:nvPr>
        </p:nvSpPr>
        <p:spPr/>
        <p:txBody>
          <a:bodyPr/>
          <a:lstStyle/>
          <a:p>
            <a:r>
              <a:rPr lang="en-US" dirty="0" smtClean="0"/>
              <a:t>Use Case Diagram</a:t>
            </a:r>
          </a:p>
          <a:p>
            <a:r>
              <a:rPr lang="en-US" dirty="0" smtClean="0"/>
              <a:t>System Sequence Diagram</a:t>
            </a:r>
          </a:p>
          <a:p>
            <a:r>
              <a:rPr lang="en-US" dirty="0" smtClean="0"/>
              <a:t>Sequence Diagram</a:t>
            </a:r>
          </a:p>
          <a:p>
            <a:r>
              <a:rPr lang="en-US" dirty="0" smtClean="0"/>
              <a:t>Class Diagram</a:t>
            </a:r>
          </a:p>
          <a:p>
            <a:r>
              <a:rPr lang="en-US" dirty="0" smtClean="0"/>
              <a:t>Test Cases</a:t>
            </a:r>
          </a:p>
        </p:txBody>
      </p:sp>
    </p:spTree>
    <p:extLst>
      <p:ext uri="{BB962C8B-B14F-4D97-AF65-F5344CB8AC3E}">
        <p14:creationId xmlns:p14="http://schemas.microsoft.com/office/powerpoint/2010/main" val="21529468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pic>
        <p:nvPicPr>
          <p:cNvPr id="11266" name="Picture 2">
            <a:hlinkClick r:id="rId2" action="ppaction://hlinkfile"/>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81200" y="1162297"/>
            <a:ext cx="3951072" cy="56957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2112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a:t>
            </a:r>
            <a:endParaRPr lang="en-US" dirty="0"/>
          </a:p>
        </p:txBody>
      </p:sp>
      <p:sp>
        <p:nvSpPr>
          <p:cNvPr id="3" name="Content Placeholder 2"/>
          <p:cNvSpPr>
            <a:spLocks noGrp="1"/>
          </p:cNvSpPr>
          <p:nvPr>
            <p:ph idx="1"/>
          </p:nvPr>
        </p:nvSpPr>
        <p:spPr/>
        <p:txBody>
          <a:bodyPr/>
          <a:lstStyle/>
          <a:p>
            <a:r>
              <a:rPr lang="en-US" dirty="0" smtClean="0">
                <a:hlinkClick r:id="rId2" action="ppaction://hlinkfile"/>
              </a:rPr>
              <a:t>ELECTRIC CAR\test cases final.docx</a:t>
            </a:r>
            <a:endParaRPr lang="en-US" dirty="0"/>
          </a:p>
        </p:txBody>
      </p:sp>
    </p:spTree>
    <p:extLst>
      <p:ext uri="{BB962C8B-B14F-4D97-AF65-F5344CB8AC3E}">
        <p14:creationId xmlns:p14="http://schemas.microsoft.com/office/powerpoint/2010/main" val="3966947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The aim of this document is to gather, analyze and give an in-depth insight of the complete </a:t>
            </a:r>
            <a:r>
              <a:rPr lang="en-US" sz="2800" dirty="0" smtClean="0">
                <a:latin typeface="Times New Roman" panose="02020603050405020304" pitchFamily="18" charset="0"/>
                <a:cs typeface="Times New Roman" panose="02020603050405020304" pitchFamily="18" charset="0"/>
              </a:rPr>
              <a:t>Software System</a:t>
            </a:r>
          </a:p>
          <a:p>
            <a:r>
              <a:rPr lang="en-US" sz="2800" dirty="0">
                <a:latin typeface="Times New Roman" panose="02020603050405020304" pitchFamily="18" charset="0"/>
                <a:cs typeface="Times New Roman" panose="02020603050405020304" pitchFamily="18" charset="0"/>
              </a:rPr>
              <a:t>This proposed system can be used by any naive users and it does not require any educational level, experience or technical expertise in computer field but it will be of good use if user has the good knowledge of how to operate a computer</a:t>
            </a:r>
          </a:p>
        </p:txBody>
      </p:sp>
    </p:spTree>
    <p:extLst>
      <p:ext uri="{BB962C8B-B14F-4D97-AF65-F5344CB8AC3E}">
        <p14:creationId xmlns:p14="http://schemas.microsoft.com/office/powerpoint/2010/main" val="216862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4000" b="1" dirty="0" smtClean="0">
                <a:latin typeface="+mj-lt"/>
              </a:rPr>
              <a:t>BACKGROUND</a:t>
            </a:r>
            <a:endParaRPr lang="en-US" sz="4000" dirty="0">
              <a:latin typeface="+mj-lt"/>
            </a:endParaRPr>
          </a:p>
        </p:txBody>
      </p:sp>
      <p:sp>
        <p:nvSpPr>
          <p:cNvPr id="3" name="Content Placeholder 2"/>
          <p:cNvSpPr>
            <a:spLocks noGrp="1"/>
          </p:cNvSpPr>
          <p:nvPr>
            <p:ph idx="1"/>
          </p:nvPr>
        </p:nvSpPr>
        <p:spPr/>
        <p:txBody>
          <a:bodyPr>
            <a:normAutofit/>
          </a:bodyPr>
          <a:lstStyle/>
          <a:p>
            <a:r>
              <a:rPr lang="en-US" sz="2800" b="1" dirty="0">
                <a:latin typeface="Times New Roman" panose="02020603050405020304" pitchFamily="18" charset="0"/>
                <a:cs typeface="Times New Roman" panose="02020603050405020304" pitchFamily="18" charset="0"/>
              </a:rPr>
              <a:t>Online purchasing </a:t>
            </a:r>
            <a:r>
              <a:rPr lang="en-US" sz="2800" dirty="0">
                <a:latin typeface="Times New Roman" panose="02020603050405020304" pitchFamily="18" charset="0"/>
                <a:cs typeface="Times New Roman" panose="02020603050405020304" pitchFamily="18" charset="0"/>
              </a:rPr>
              <a:t>is a form of electronic commerce which allows consumers to directly buy </a:t>
            </a:r>
            <a:r>
              <a:rPr lang="en-US" sz="2800" dirty="0" smtClean="0">
                <a:latin typeface="Times New Roman" panose="02020603050405020304" pitchFamily="18" charset="0"/>
                <a:cs typeface="Times New Roman" panose="02020603050405020304" pitchFamily="18" charset="0"/>
              </a:rPr>
              <a:t>over </a:t>
            </a:r>
            <a:r>
              <a:rPr lang="en-US" sz="2800" dirty="0">
                <a:latin typeface="Times New Roman" panose="02020603050405020304" pitchFamily="18" charset="0"/>
                <a:cs typeface="Times New Roman" panose="02020603050405020304" pitchFamily="18" charset="0"/>
              </a:rPr>
              <a:t>the </a:t>
            </a:r>
            <a:r>
              <a:rPr lang="en-US" sz="2800" dirty="0" smtClean="0">
                <a:latin typeface="Times New Roman" panose="02020603050405020304" pitchFamily="18" charset="0"/>
                <a:cs typeface="Times New Roman" panose="02020603050405020304" pitchFamily="18" charset="0"/>
              </a:rPr>
              <a:t>Internet</a:t>
            </a:r>
          </a:p>
          <a:p>
            <a:r>
              <a:rPr lang="en-US" sz="2800" dirty="0">
                <a:latin typeface="Times New Roman" panose="02020603050405020304" pitchFamily="18" charset="0"/>
                <a:cs typeface="Times New Roman" panose="02020603050405020304" pitchFamily="18" charset="0"/>
              </a:rPr>
              <a:t>C</a:t>
            </a:r>
            <a:r>
              <a:rPr lang="en-US" sz="2800" dirty="0" smtClean="0">
                <a:latin typeface="Times New Roman" panose="02020603050405020304" pitchFamily="18" charset="0"/>
                <a:cs typeface="Times New Roman" panose="02020603050405020304" pitchFamily="18" charset="0"/>
              </a:rPr>
              <a:t>ustomer </a:t>
            </a:r>
            <a:r>
              <a:rPr lang="en-US" sz="2800" dirty="0">
                <a:latin typeface="Times New Roman" panose="02020603050405020304" pitchFamily="18" charset="0"/>
                <a:cs typeface="Times New Roman" panose="02020603050405020304" pitchFamily="18" charset="0"/>
              </a:rPr>
              <a:t>service representatives available 24 hours a day, 7 days a week to assist you with locating, purchasing and shipping your merchandise</a:t>
            </a:r>
          </a:p>
        </p:txBody>
      </p:sp>
    </p:spTree>
    <p:extLst>
      <p:ext uri="{BB962C8B-B14F-4D97-AF65-F5344CB8AC3E}">
        <p14:creationId xmlns:p14="http://schemas.microsoft.com/office/powerpoint/2010/main" val="2622718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This document is meant to delineate the </a:t>
            </a:r>
            <a:r>
              <a:rPr lang="en-US" sz="2800" b="1" dirty="0">
                <a:latin typeface="Times New Roman" panose="02020603050405020304" pitchFamily="18" charset="0"/>
                <a:cs typeface="Times New Roman" panose="02020603050405020304" pitchFamily="18" charset="0"/>
              </a:rPr>
              <a:t>features of Online Electric Car Purchaser Software </a:t>
            </a:r>
            <a:r>
              <a:rPr lang="en-US" sz="2800" b="1" dirty="0" smtClean="0">
                <a:latin typeface="Times New Roman" panose="02020603050405020304" pitchFamily="18" charset="0"/>
                <a:cs typeface="Times New Roman" panose="02020603050405020304" pitchFamily="18" charset="0"/>
              </a:rPr>
              <a:t>System</a:t>
            </a:r>
          </a:p>
          <a:p>
            <a:r>
              <a:rPr lang="en-US" sz="2800" dirty="0" smtClean="0">
                <a:latin typeface="Times New Roman" panose="02020603050405020304" pitchFamily="18" charset="0"/>
                <a:cs typeface="Times New Roman" panose="02020603050405020304" pitchFamily="18" charset="0"/>
              </a:rPr>
              <a:t>It </a:t>
            </a:r>
            <a:r>
              <a:rPr lang="en-US" sz="2800" dirty="0">
                <a:latin typeface="Times New Roman" panose="02020603050405020304" pitchFamily="18" charset="0"/>
                <a:cs typeface="Times New Roman" panose="02020603050405020304" pitchFamily="18" charset="0"/>
              </a:rPr>
              <a:t>will enable company to setup online shop and customer to browse through the shop and purchase them online without having to visit the shop physically</a:t>
            </a:r>
          </a:p>
        </p:txBody>
      </p:sp>
    </p:spTree>
    <p:extLst>
      <p:ext uri="{BB962C8B-B14F-4D97-AF65-F5344CB8AC3E}">
        <p14:creationId xmlns:p14="http://schemas.microsoft.com/office/powerpoint/2010/main" val="3263685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Objectives</a:t>
            </a:r>
            <a:endParaRPr lang="en-US" dirty="0"/>
          </a:p>
        </p:txBody>
      </p:sp>
      <p:sp>
        <p:nvSpPr>
          <p:cNvPr id="3" name="Content Placeholder 2"/>
          <p:cNvSpPr>
            <a:spLocks noGrp="1"/>
          </p:cNvSpPr>
          <p:nvPr>
            <p:ph idx="1"/>
          </p:nvPr>
        </p:nvSpPr>
        <p:spPr/>
        <p:txBody>
          <a:bodyPr>
            <a:normAutofit/>
          </a:bodyPr>
          <a:lstStyle/>
          <a:p>
            <a:pPr lvl="0"/>
            <a:r>
              <a:rPr lang="en-US" sz="2800" dirty="0">
                <a:latin typeface="Times New Roman" panose="02020603050405020304" pitchFamily="18" charset="0"/>
                <a:cs typeface="Times New Roman" panose="02020603050405020304" pitchFamily="18" charset="0"/>
              </a:rPr>
              <a:t>To shop within the comfort of your own home, without having to step out of the door.</a:t>
            </a:r>
          </a:p>
          <a:p>
            <a:pPr lvl="0"/>
            <a:r>
              <a:rPr lang="en-US" sz="2800" dirty="0" smtClean="0">
                <a:latin typeface="Times New Roman" panose="02020603050405020304" pitchFamily="18" charset="0"/>
                <a:cs typeface="Times New Roman" panose="02020603050405020304" pitchFamily="18" charset="0"/>
              </a:rPr>
              <a:t>Design Studio</a:t>
            </a:r>
            <a:endParaRPr lang="en-US" sz="2800" dirty="0">
              <a:latin typeface="Times New Roman" panose="02020603050405020304" pitchFamily="18" charset="0"/>
              <a:cs typeface="Times New Roman" panose="02020603050405020304" pitchFamily="18" charset="0"/>
            </a:endParaRPr>
          </a:p>
          <a:p>
            <a:pPr lvl="0"/>
            <a:r>
              <a:rPr lang="en-US" sz="2800" dirty="0">
                <a:latin typeface="Times New Roman" panose="02020603050405020304" pitchFamily="18" charset="0"/>
                <a:cs typeface="Times New Roman" panose="02020603050405020304" pitchFamily="18" charset="0"/>
              </a:rPr>
              <a:t>New inventory </a:t>
            </a:r>
          </a:p>
          <a:p>
            <a:pPr lvl="0"/>
            <a:r>
              <a:rPr lang="en-US" sz="2800" dirty="0">
                <a:latin typeface="Times New Roman" panose="02020603050405020304" pitchFamily="18" charset="0"/>
                <a:cs typeface="Times New Roman" panose="02020603050405020304" pitchFamily="18" charset="0"/>
              </a:rPr>
              <a:t>Test </a:t>
            </a:r>
            <a:r>
              <a:rPr lang="en-US" sz="2800" dirty="0" smtClean="0">
                <a:latin typeface="Times New Roman" panose="02020603050405020304" pitchFamily="18" charset="0"/>
                <a:cs typeface="Times New Roman" panose="02020603050405020304" pitchFamily="18" charset="0"/>
              </a:rPr>
              <a:t>drive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765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T</a:t>
            </a:r>
            <a:r>
              <a:rPr lang="en-US" sz="2400" dirty="0" smtClean="0">
                <a:latin typeface="Times New Roman" panose="02020603050405020304" pitchFamily="18" charset="0"/>
                <a:cs typeface="Times New Roman" panose="02020603050405020304" pitchFamily="18" charset="0"/>
              </a:rPr>
              <a:t>he </a:t>
            </a:r>
            <a:r>
              <a:rPr lang="en-US" sz="2400" dirty="0">
                <a:latin typeface="Times New Roman" panose="02020603050405020304" pitchFamily="18" charset="0"/>
                <a:cs typeface="Times New Roman" panose="02020603050405020304" pitchFamily="18" charset="0"/>
              </a:rPr>
              <a:t>scope pertains to the features for making Online Car Purchaser Software System. Following are the features:</a:t>
            </a:r>
          </a:p>
          <a:p>
            <a:pPr lvl="0"/>
            <a:r>
              <a:rPr lang="en-US" sz="2400" dirty="0">
                <a:latin typeface="Times New Roman" panose="02020603050405020304" pitchFamily="18" charset="0"/>
                <a:cs typeface="Times New Roman" panose="02020603050405020304" pitchFamily="18" charset="0"/>
              </a:rPr>
              <a:t>This system is about converting the shopping system from manual to online. </a:t>
            </a:r>
          </a:p>
          <a:p>
            <a:pPr lvl="0"/>
            <a:r>
              <a:rPr lang="en-US" sz="2400" dirty="0">
                <a:latin typeface="Times New Roman" panose="02020603050405020304" pitchFamily="18" charset="0"/>
                <a:cs typeface="Times New Roman" panose="02020603050405020304" pitchFamily="18" charset="0"/>
              </a:rPr>
              <a:t>Customer can buy products online after login to the site. </a:t>
            </a:r>
          </a:p>
          <a:p>
            <a:pPr lvl="0"/>
            <a:r>
              <a:rPr lang="en-US" sz="2400" dirty="0">
                <a:latin typeface="Times New Roman" panose="02020603050405020304" pitchFamily="18" charset="0"/>
                <a:cs typeface="Times New Roman" panose="02020603050405020304" pitchFamily="18" charset="0"/>
              </a:rPr>
              <a:t>Customer can edit or remove product from cart.</a:t>
            </a:r>
          </a:p>
          <a:p>
            <a:pPr lvl="0"/>
            <a:r>
              <a:rPr lang="en-US" sz="2400" dirty="0" smtClean="0">
                <a:latin typeface="Times New Roman" panose="02020603050405020304" pitchFamily="18" charset="0"/>
                <a:cs typeface="Times New Roman" panose="02020603050405020304" pitchFamily="18" charset="0"/>
              </a:rPr>
              <a:t>After </a:t>
            </a:r>
            <a:r>
              <a:rPr lang="en-US" sz="2400" dirty="0">
                <a:latin typeface="Times New Roman" panose="02020603050405020304" pitchFamily="18" charset="0"/>
                <a:cs typeface="Times New Roman" panose="02020603050405020304" pitchFamily="18" charset="0"/>
              </a:rPr>
              <a:t>buying and making payment the products are send to customers address that he has given. </a:t>
            </a:r>
          </a:p>
          <a:p>
            <a:r>
              <a:rPr lang="en-US" sz="2400" dirty="0">
                <a:latin typeface="Times New Roman" panose="02020603050405020304" pitchFamily="18" charset="0"/>
                <a:cs typeface="Times New Roman" panose="02020603050405020304" pitchFamily="18" charset="0"/>
              </a:rPr>
              <a:t>Administrator is adding the delivery report to the database. </a:t>
            </a:r>
          </a:p>
          <a:p>
            <a:pPr lvl="0"/>
            <a:r>
              <a:rPr lang="en-US" sz="2400" dirty="0">
                <a:latin typeface="Times New Roman" panose="02020603050405020304" pitchFamily="18" charset="0"/>
                <a:cs typeface="Times New Roman" panose="02020603050405020304" pitchFamily="18" charset="0"/>
              </a:rPr>
              <a:t>Both admin and customer can see the delivery report. </a:t>
            </a:r>
          </a:p>
          <a:p>
            <a:pPr marL="11430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9189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4400" dirty="0">
                <a:latin typeface="+mj-lt"/>
              </a:rPr>
              <a:t>FUCTIONAL </a:t>
            </a:r>
            <a:r>
              <a:rPr lang="en-US" sz="4400" dirty="0" smtClean="0">
                <a:latin typeface="+mj-lt"/>
              </a:rPr>
              <a:t>REQUIREMENTS</a:t>
            </a:r>
            <a:endParaRPr lang="en-US" sz="4400" dirty="0">
              <a:latin typeface="+mj-lt"/>
            </a:endParaRPr>
          </a:p>
        </p:txBody>
      </p:sp>
      <p:sp>
        <p:nvSpPr>
          <p:cNvPr id="3" name="Content Placeholder 2"/>
          <p:cNvSpPr>
            <a:spLocks noGrp="1"/>
          </p:cNvSpPr>
          <p:nvPr>
            <p:ph idx="1"/>
          </p:nvPr>
        </p:nvSpPr>
        <p:spPr/>
        <p:txBody>
          <a:bodyPr/>
          <a:lstStyle/>
          <a:p>
            <a:pPr marL="114300" indent="0">
              <a:buNone/>
            </a:pPr>
            <a:r>
              <a:rPr lang="en-US" dirty="0" smtClean="0"/>
              <a:t>REGISTRATION</a:t>
            </a:r>
          </a:p>
          <a:p>
            <a:pPr marL="114300" indent="0">
              <a:buNone/>
            </a:pPr>
            <a:r>
              <a:rPr lang="en-US" dirty="0"/>
              <a:t>If customer wants to buy the product then he/she must be </a:t>
            </a:r>
            <a:r>
              <a:rPr lang="en-US" b="1" dirty="0"/>
              <a:t>registered</a:t>
            </a:r>
            <a:r>
              <a:rPr lang="en-US" dirty="0"/>
              <a:t>, unregistered user can’t go to the shopping cart. Registered customers can simply </a:t>
            </a:r>
            <a:r>
              <a:rPr lang="en-US" b="1" dirty="0"/>
              <a:t>sign-in</a:t>
            </a:r>
            <a:r>
              <a:rPr lang="en-US" dirty="0"/>
              <a:t> using email-id and password.</a:t>
            </a:r>
          </a:p>
          <a:p>
            <a:endParaRPr lang="en-US" dirty="0"/>
          </a:p>
        </p:txBody>
      </p:sp>
      <p:pic>
        <p:nvPicPr>
          <p:cNvPr id="4" name="Picture 3" descr="C:\Users\hp\AppData\Local\Microsoft\Windows\INetCache\Content.Word\Screenshot-2017-12-7 Tesla SSO – Logi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399" y="3778155"/>
            <a:ext cx="5213155" cy="2590800"/>
          </a:xfrm>
          <a:prstGeom prst="rect">
            <a:avLst/>
          </a:prstGeom>
          <a:noFill/>
          <a:ln>
            <a:noFill/>
          </a:ln>
        </p:spPr>
      </p:pic>
    </p:spTree>
    <p:extLst>
      <p:ext uri="{BB962C8B-B14F-4D97-AF65-F5344CB8AC3E}">
        <p14:creationId xmlns:p14="http://schemas.microsoft.com/office/powerpoint/2010/main" val="6838934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263</TotalTime>
  <Words>737</Words>
  <Application>Microsoft Office PowerPoint</Application>
  <PresentationFormat>On-screen Show (4:3)</PresentationFormat>
  <Paragraphs>229</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Adjacency</vt:lpstr>
      <vt:lpstr>ONLINE ELECTRIC CAR PURCHASER SOFTWARE SYSTEM</vt:lpstr>
      <vt:lpstr>CONTENTS</vt:lpstr>
      <vt:lpstr>Contents(..cont.)</vt:lpstr>
      <vt:lpstr>Introduction</vt:lpstr>
      <vt:lpstr>BACKGROUND</vt:lpstr>
      <vt:lpstr>Purpose</vt:lpstr>
      <vt:lpstr>Main Objectives</vt:lpstr>
      <vt:lpstr>Scope</vt:lpstr>
      <vt:lpstr>FUCTIONAL REQUIREMENTS</vt:lpstr>
      <vt:lpstr>FUCTIONAL REQUIREMENTS</vt:lpstr>
      <vt:lpstr>FUCTIONAL REQUIREMENTS</vt:lpstr>
      <vt:lpstr>FUCTIONAL REQUIREMENTS</vt:lpstr>
      <vt:lpstr>FUCTIONAL REQUIREMENTS</vt:lpstr>
      <vt:lpstr>NON-FUNCTIONAL REQUIREMENTS</vt:lpstr>
      <vt:lpstr>WBS</vt:lpstr>
      <vt:lpstr>PowerPoint Presentation</vt:lpstr>
      <vt:lpstr>ACTIVITY GRAPH</vt:lpstr>
      <vt:lpstr>CRITICAL PATH </vt:lpstr>
      <vt:lpstr>PowerPoint Presentation</vt:lpstr>
      <vt:lpstr>GANTT CHART</vt:lpstr>
      <vt:lpstr>CONTEXT LEVEL DFD</vt:lpstr>
      <vt:lpstr>LEVEL 1 DFD</vt:lpstr>
      <vt:lpstr>ERD</vt:lpstr>
      <vt:lpstr>USE CASE DIAGRAM</vt:lpstr>
      <vt:lpstr>SYSTEM SEQUENCE DIAGRAM</vt:lpstr>
      <vt:lpstr>SEQUENCE DIAGRAM 1</vt:lpstr>
      <vt:lpstr>SEQUENCE DIAGRAM 2</vt:lpstr>
      <vt:lpstr>SEQUENCE DIAGRAM 3</vt:lpstr>
      <vt:lpstr>CLASS DIAGRAM</vt:lpstr>
      <vt:lpstr>ACTIVITY DIAGRAM</vt:lpstr>
      <vt:lpstr>TEST CASE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ELECTRIC CAR PURCHASER SOFTWARE SYSTEM</dc:title>
  <dc:creator>hp</dc:creator>
  <cp:lastModifiedBy>hp</cp:lastModifiedBy>
  <cp:revision>12</cp:revision>
  <dcterms:created xsi:type="dcterms:W3CDTF">2018-01-04T01:40:16Z</dcterms:created>
  <dcterms:modified xsi:type="dcterms:W3CDTF">2018-01-04T06:22:57Z</dcterms:modified>
</cp:coreProperties>
</file>