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68" r:id="rId2"/>
    <p:sldId id="271" r:id="rId3"/>
    <p:sldId id="272" r:id="rId4"/>
    <p:sldId id="261" r:id="rId5"/>
    <p:sldId id="273" r:id="rId6"/>
    <p:sldId id="274" r:id="rId7"/>
    <p:sldId id="275" r:id="rId8"/>
    <p:sldId id="276" r:id="rId9"/>
    <p:sldId id="277" r:id="rId10"/>
    <p:sldId id="280" r:id="rId11"/>
    <p:sldId id="278" r:id="rId12"/>
    <p:sldId id="279" r:id="rId13"/>
    <p:sldId id="309" r:id="rId14"/>
    <p:sldId id="284" r:id="rId15"/>
    <p:sldId id="310" r:id="rId16"/>
    <p:sldId id="290" r:id="rId17"/>
    <p:sldId id="311" r:id="rId18"/>
    <p:sldId id="286" r:id="rId19"/>
    <p:sldId id="288" r:id="rId20"/>
    <p:sldId id="287" r:id="rId21"/>
    <p:sldId id="291" r:id="rId22"/>
    <p:sldId id="292" r:id="rId23"/>
    <p:sldId id="295" r:id="rId24"/>
    <p:sldId id="296" r:id="rId25"/>
    <p:sldId id="297" r:id="rId26"/>
    <p:sldId id="298" r:id="rId27"/>
    <p:sldId id="300" r:id="rId28"/>
    <p:sldId id="312" r:id="rId29"/>
    <p:sldId id="313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00CC00"/>
    <a:srgbClr val="006600"/>
    <a:srgbClr val="0000FF"/>
    <a:srgbClr val="FF6600"/>
    <a:srgbClr val="6DACFF"/>
    <a:srgbClr val="A0D565"/>
    <a:srgbClr val="EC8080"/>
    <a:srgbClr val="E8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865A-E6DC-42EF-9739-F8FC72AB7555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14A7C-5CC5-46C4-8C66-E966F4A5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1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14A7C-5CC5-46C4-8C66-E966F4A54D2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88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BFF097-E7E7-467C-AC02-DF72AF462B10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40A523-F6AC-474A-890D-4CEE40808E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3" y="0"/>
            <a:ext cx="2876550" cy="2276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" y="4420910"/>
            <a:ext cx="2856690" cy="2402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" y="2276872"/>
            <a:ext cx="2856690" cy="214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3888" y="908720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GAME SALES ANALYSIS</a:t>
            </a:r>
            <a:endParaRPr lang="en-IN" sz="4800" b="1" i="1" u="sng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42210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NIMISHA ANTONY</a:t>
            </a:r>
            <a:endParaRPr lang="en-IN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8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-4370"/>
            <a:ext cx="7416824" cy="5657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636333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We see that video game sales reached its peak from around 2005-2010, but sales have since significantly dropped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2" y="116631"/>
            <a:ext cx="8491262" cy="5024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537321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more than 50 of these 100 games were published by Nintendo. </a:t>
            </a:r>
            <a:r>
              <a:rPr lang="en-US" b="1" dirty="0" smtClean="0">
                <a:solidFill>
                  <a:srgbClr val="0000FF"/>
                </a:solidFill>
              </a:rPr>
              <a:t>Microsoft Game Studios comes </a:t>
            </a:r>
            <a:r>
              <a:rPr lang="en-US" b="1" dirty="0">
                <a:solidFill>
                  <a:srgbClr val="0000FF"/>
                </a:solidFill>
              </a:rPr>
              <a:t>in 2nd place and Take-Two Interactive in 3rd place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352928" cy="5040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537321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The top 3 genre of games that published by Nintendo are PLATFORM,ROLE-PLAYING,MISC. Where the least one is FIGHTING</a:t>
            </a:r>
            <a:endParaRPr lang="en-IN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5256584" cy="5112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2037962"/>
            <a:ext cx="180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3300"/>
                </a:solidFill>
              </a:rPr>
              <a:t>North America almost Cover 50% of </a:t>
            </a:r>
            <a:r>
              <a:rPr lang="en-US" sz="2400" b="1" dirty="0" smtClean="0">
                <a:solidFill>
                  <a:srgbClr val="FF3300"/>
                </a:solidFill>
              </a:rPr>
              <a:t>sale and </a:t>
            </a:r>
            <a:r>
              <a:rPr lang="en-US" sz="2400" b="1" dirty="0">
                <a:solidFill>
                  <a:srgbClr val="FF3300"/>
                </a:solidFill>
              </a:rPr>
              <a:t>holds </a:t>
            </a:r>
            <a:r>
              <a:rPr lang="en-US" sz="2400" b="1" dirty="0" smtClean="0">
                <a:solidFill>
                  <a:srgbClr val="FF3300"/>
                </a:solidFill>
              </a:rPr>
              <a:t>topper position</a:t>
            </a:r>
            <a:endParaRPr lang="en-IN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632"/>
            <a:ext cx="6408712" cy="4320480"/>
          </a:xfrm>
          <a:prstGeom prst="rect">
            <a:avLst/>
          </a:prstGeom>
          <a:ln w="38100">
            <a:solidFill>
              <a:srgbClr val="FF6600"/>
            </a:solidFill>
            <a:prstDash val="lgDashDot"/>
          </a:ln>
        </p:spPr>
      </p:pic>
      <p:sp>
        <p:nvSpPr>
          <p:cNvPr id="2" name="TextBox 1"/>
          <p:cNvSpPr txBox="1"/>
          <p:nvPr/>
        </p:nvSpPr>
        <p:spPr>
          <a:xfrm>
            <a:off x="3563888" y="4797152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FF6600"/>
                </a:solidFill>
              </a:rPr>
              <a:t>The biggest platform of Global Sales is PS2,followed by this the other top platforms are X360,PS3,DS,Wii</a:t>
            </a:r>
            <a:endParaRPr lang="en-IN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4664"/>
            <a:ext cx="5277587" cy="4515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5085184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CC00"/>
                </a:solidFill>
              </a:rPr>
              <a:t>Most of the Action games are released in the year between 2007 and 2008.All genre of video games are released between 2004 and 2008</a:t>
            </a:r>
            <a:endParaRPr lang="en-IN" sz="2400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2656"/>
            <a:ext cx="6048672" cy="4386840"/>
          </a:xfrm>
          <a:prstGeom prst="rect">
            <a:avLst/>
          </a:prstGeom>
          <a:ln>
            <a:solidFill>
              <a:srgbClr val="FF66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067841" y="53732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Here strategy is the bottom position and Action holds 1st position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7779317" cy="5544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7704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6600"/>
                </a:solidFill>
              </a:rPr>
              <a:t>These are the 5 most video games on their most popular platforms . W ii sports holds number one </a:t>
            </a:r>
            <a:endParaRPr lang="en-IN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352928" cy="540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19672" y="5733256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2"/>
                </a:solidFill>
              </a:rPr>
              <a:t>The global sales is maximum in year 2008,least in 2020 and 2017</a:t>
            </a:r>
            <a:endParaRPr lang="en-I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08" y="35171"/>
            <a:ext cx="7416824" cy="5411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920" y="544618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7030A0"/>
                </a:solidFill>
              </a:rPr>
              <a:t>Here in North America the top most video game is Wii Sports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656"/>
            <a:ext cx="6172200" cy="1894362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5400" u="sng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Video games</a:t>
            </a:r>
            <a:endParaRPr lang="en-IN" sz="5400" u="sng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708920"/>
            <a:ext cx="6244208" cy="3024336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 smtClean="0">
                <a:solidFill>
                  <a:schemeClr val="tx1"/>
                </a:solidFill>
              </a:rPr>
              <a:t>Games are meant to be interactive . They are a way for a person to immerse themselves in a different world.</a:t>
            </a:r>
          </a:p>
          <a:p>
            <a:endParaRPr lang="en-US" sz="4200" dirty="0" smtClean="0">
              <a:solidFill>
                <a:schemeClr val="tx1"/>
              </a:solidFill>
            </a:endParaRPr>
          </a:p>
          <a:p>
            <a:r>
              <a:rPr lang="en-US" sz="4200" dirty="0" smtClean="0">
                <a:solidFill>
                  <a:schemeClr val="tx1"/>
                </a:solidFill>
              </a:rPr>
              <a:t>A video game is an electronic game that involves  interaction with a user interface or input device such as a joystick , controller or keyboard</a:t>
            </a:r>
            <a:r>
              <a:rPr lang="en-US" sz="4200" dirty="0" smtClean="0"/>
              <a:t>.</a:t>
            </a:r>
            <a:endParaRPr lang="en-US" sz="4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3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5189226" cy="6679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2120" y="26503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CC00"/>
                </a:solidFill>
              </a:rPr>
              <a:t>Like North America In </a:t>
            </a:r>
            <a:endParaRPr lang="en-US" b="1" dirty="0" smtClean="0">
              <a:solidFill>
                <a:srgbClr val="00CC00"/>
              </a:solidFill>
            </a:endParaRPr>
          </a:p>
          <a:p>
            <a:r>
              <a:rPr lang="en-US" b="1" dirty="0" smtClean="0">
                <a:solidFill>
                  <a:srgbClr val="00CC00"/>
                </a:solidFill>
              </a:rPr>
              <a:t>     Europe </a:t>
            </a:r>
          </a:p>
          <a:p>
            <a:r>
              <a:rPr lang="en-US" b="1" dirty="0" smtClean="0">
                <a:solidFill>
                  <a:srgbClr val="00CC00"/>
                </a:solidFill>
              </a:rPr>
              <a:t>     also </a:t>
            </a:r>
            <a:r>
              <a:rPr lang="en-US" b="1" dirty="0">
                <a:solidFill>
                  <a:srgbClr val="00CC00"/>
                </a:solidFill>
              </a:rPr>
              <a:t>the </a:t>
            </a:r>
            <a:r>
              <a:rPr lang="en-US" b="1" dirty="0" smtClean="0">
                <a:solidFill>
                  <a:srgbClr val="00CC00"/>
                </a:solidFill>
              </a:rPr>
              <a:t>topper</a:t>
            </a:r>
          </a:p>
          <a:p>
            <a:r>
              <a:rPr lang="en-US" b="1" dirty="0" smtClean="0">
                <a:solidFill>
                  <a:srgbClr val="00CC00"/>
                </a:solidFill>
              </a:rPr>
              <a:t>     position </a:t>
            </a:r>
            <a:r>
              <a:rPr lang="en-US" b="1" dirty="0">
                <a:solidFill>
                  <a:srgbClr val="00CC00"/>
                </a:solidFill>
              </a:rPr>
              <a:t>is Wii Sports</a:t>
            </a:r>
            <a:endParaRPr lang="en-IN" b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2247"/>
            <a:ext cx="5815519" cy="62009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04248" y="2178393"/>
            <a:ext cx="1709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C000"/>
                </a:solidFill>
              </a:rPr>
              <a:t>In Japan Pokemon Red/Pokemon Blue is </a:t>
            </a:r>
            <a:r>
              <a:rPr lang="en-US" sz="2400" b="1" dirty="0" smtClean="0">
                <a:solidFill>
                  <a:srgbClr val="FFC000"/>
                </a:solidFill>
              </a:rPr>
              <a:t>topper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1" y="116632"/>
            <a:ext cx="7416824" cy="5721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602128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FF0066"/>
                </a:solidFill>
              </a:rPr>
              <a:t>In other sales Grand Theft Auto is holds 1st, Also here Wii Sports also plays a big role</a:t>
            </a:r>
            <a:endParaRPr lang="en-IN" sz="2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4163"/>
            <a:ext cx="3960440" cy="450098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59" y="116632"/>
            <a:ext cx="4676089" cy="4824536"/>
          </a:xfrm>
        </p:spPr>
      </p:pic>
      <p:sp>
        <p:nvSpPr>
          <p:cNvPr id="2" name="TextBox 1"/>
          <p:cNvSpPr txBox="1"/>
          <p:nvPr/>
        </p:nvSpPr>
        <p:spPr>
          <a:xfrm>
            <a:off x="4860032" y="4797151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Action </a:t>
            </a:r>
            <a:r>
              <a:rPr lang="en-US" b="1" dirty="0">
                <a:solidFill>
                  <a:srgbClr val="FF0000"/>
                </a:solidFill>
              </a:rPr>
              <a:t>Games are mostly playing in PS2,PS3 platforms.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5078630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Sports Games are mostly playing in PS2,Wii platforms.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159"/>
            <a:ext cx="4104456" cy="4481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159"/>
            <a:ext cx="4911726" cy="43329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287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Role-Playing Games are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     mostly </a:t>
            </a:r>
            <a:r>
              <a:rPr lang="en-US" b="1" dirty="0">
                <a:solidFill>
                  <a:srgbClr val="0000FF"/>
                </a:solidFill>
              </a:rPr>
              <a:t>playing in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     DS,PSP </a:t>
            </a:r>
            <a:r>
              <a:rPr lang="en-US" b="1" dirty="0">
                <a:solidFill>
                  <a:srgbClr val="0000FF"/>
                </a:solidFill>
              </a:rPr>
              <a:t>platforms.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72514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Misc Games are mostly playing in </a:t>
            </a:r>
            <a:r>
              <a:rPr lang="en-US" b="1" dirty="0" smtClean="0">
                <a:solidFill>
                  <a:srgbClr val="0000FF"/>
                </a:solidFill>
              </a:rPr>
              <a:t>DS , Wii </a:t>
            </a:r>
            <a:r>
              <a:rPr lang="en-US" b="1" dirty="0">
                <a:solidFill>
                  <a:srgbClr val="0000FF"/>
                </a:solidFill>
              </a:rPr>
              <a:t>platforms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3507"/>
            <a:ext cx="6048672" cy="4937770"/>
          </a:xfrm>
          <a:prstGeom prst="rect">
            <a:avLst/>
          </a:prstGeom>
          <a:ln>
            <a:solidFill>
              <a:srgbClr val="FF6600"/>
            </a:solidFill>
            <a:prstDash val="sysDash"/>
          </a:ln>
        </p:spPr>
      </p:pic>
      <p:sp>
        <p:nvSpPr>
          <p:cNvPr id="2" name="Rectangle 1"/>
          <p:cNvSpPr/>
          <p:nvPr/>
        </p:nvSpPr>
        <p:spPr>
          <a:xfrm>
            <a:off x="2891825" y="55892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The number of publishers is </a:t>
            </a:r>
            <a:r>
              <a:rPr lang="en-US" sz="2400" b="1" dirty="0">
                <a:solidFill>
                  <a:srgbClr val="FF6600"/>
                </a:solidFill>
              </a:rPr>
              <a:t>maximum</a:t>
            </a:r>
            <a:r>
              <a:rPr lang="en-US" sz="2400" b="1" dirty="0"/>
              <a:t> in </a:t>
            </a:r>
            <a:r>
              <a:rPr lang="en-US" sz="2400" b="1" dirty="0">
                <a:solidFill>
                  <a:srgbClr val="FF6600"/>
                </a:solidFill>
              </a:rPr>
              <a:t>action </a:t>
            </a:r>
            <a:r>
              <a:rPr lang="en-US" sz="2400" b="1" dirty="0"/>
              <a:t>genre of games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245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621"/>
            <a:ext cx="8136904" cy="5017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9632" y="5185335"/>
            <a:ext cx="6048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from the box plot we can concluded that most of the game genre there median is between </a:t>
            </a:r>
            <a:r>
              <a:rPr lang="en-US" sz="2400" b="1" dirty="0" smtClean="0">
                <a:solidFill>
                  <a:srgbClr val="006600"/>
                </a:solidFill>
              </a:rPr>
              <a:t>2005-2010</a:t>
            </a:r>
            <a:endParaRPr lang="en-IN" sz="2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88" y="188641"/>
            <a:ext cx="6141515" cy="46805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52266" y="50851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/>
              <a:t>We can </a:t>
            </a:r>
            <a:r>
              <a:rPr lang="en-US" sz="2000" b="1" dirty="0" smtClean="0"/>
              <a:t>NA Sales </a:t>
            </a:r>
            <a:r>
              <a:rPr lang="en-US" sz="2000" b="1" dirty="0"/>
              <a:t>and </a:t>
            </a:r>
            <a:r>
              <a:rPr lang="en-US" sz="2000" b="1" dirty="0" smtClean="0"/>
              <a:t>EU Sales </a:t>
            </a:r>
            <a:r>
              <a:rPr lang="en-US" sz="2000" b="1" dirty="0"/>
              <a:t>have much effect in </a:t>
            </a:r>
            <a:r>
              <a:rPr lang="en-US" sz="2000" b="1" dirty="0" smtClean="0"/>
              <a:t>Global Sales</a:t>
            </a:r>
            <a:r>
              <a:rPr lang="en-US" sz="2000" b="1" dirty="0"/>
              <a:t>. And </a:t>
            </a:r>
            <a:r>
              <a:rPr lang="en-US" sz="2000" b="1" dirty="0" smtClean="0"/>
              <a:t>NA Sales </a:t>
            </a:r>
            <a:r>
              <a:rPr lang="en-US" sz="2000" b="1" dirty="0"/>
              <a:t>and </a:t>
            </a:r>
            <a:r>
              <a:rPr lang="en-US" sz="2000" b="1" dirty="0" smtClean="0"/>
              <a:t>EU Sales </a:t>
            </a:r>
            <a:r>
              <a:rPr lang="en-US" sz="2000" b="1" dirty="0"/>
              <a:t>are mostly </a:t>
            </a:r>
            <a:r>
              <a:rPr lang="en-US" sz="2000" b="1" dirty="0" smtClean="0"/>
              <a:t>correlated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82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116632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CONCLUSIONS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17" y="23819"/>
            <a:ext cx="662473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 smtClean="0"/>
          </a:p>
          <a:p>
            <a:pPr algn="just"/>
            <a:endParaRPr lang="en-US" sz="2000" b="1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Action </a:t>
            </a:r>
            <a:r>
              <a:rPr lang="en-US" sz="2000" b="1" dirty="0">
                <a:solidFill>
                  <a:srgbClr val="FF0000"/>
                </a:solidFill>
              </a:rPr>
              <a:t>games are the more preferable games followed by </a:t>
            </a:r>
            <a:r>
              <a:rPr lang="en-US" sz="2000" b="1" dirty="0" smtClean="0">
                <a:solidFill>
                  <a:srgbClr val="FF0000"/>
                </a:solidFill>
              </a:rPr>
              <a:t>sports, Thereby </a:t>
            </a:r>
            <a:r>
              <a:rPr lang="en-US" sz="2000" b="1" dirty="0">
                <a:solidFill>
                  <a:srgbClr val="FF0000"/>
                </a:solidFill>
              </a:rPr>
              <a:t>a new game launcher in action genre has high probability of getting the maximum </a:t>
            </a:r>
            <a:r>
              <a:rPr lang="en-US" sz="2000" b="1" dirty="0" smtClean="0">
                <a:solidFill>
                  <a:srgbClr val="FF0000"/>
                </a:solidFill>
              </a:rPr>
              <a:t>sales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b="1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Japan </a:t>
            </a:r>
            <a:r>
              <a:rPr lang="en-US" sz="2000" b="1" dirty="0">
                <a:solidFill>
                  <a:srgbClr val="0070C0"/>
                </a:solidFill>
              </a:rPr>
              <a:t>is quite more stable in terms of sales through out </a:t>
            </a:r>
            <a:r>
              <a:rPr lang="en-US" sz="2000" b="1" dirty="0" smtClean="0">
                <a:solidFill>
                  <a:srgbClr val="0070C0"/>
                </a:solidFill>
              </a:rPr>
              <a:t>decades . Though </a:t>
            </a:r>
            <a:r>
              <a:rPr lang="en-US" sz="2000" b="1" dirty="0">
                <a:solidFill>
                  <a:srgbClr val="0070C0"/>
                </a:solidFill>
              </a:rPr>
              <a:t>North America shows the highest sales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b="1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6600"/>
                </a:solidFill>
              </a:rPr>
              <a:t>Publisher </a:t>
            </a:r>
            <a:r>
              <a:rPr lang="en-US" sz="2000" b="1" dirty="0">
                <a:solidFill>
                  <a:srgbClr val="FF6600"/>
                </a:solidFill>
              </a:rPr>
              <a:t>Nintendo has earned more revenue so, we may follow their business strategy</a:t>
            </a:r>
            <a:r>
              <a:rPr lang="en-US" sz="2000" b="1" dirty="0" smtClean="0"/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b="1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Gamming console like PS2,X360,Wii and DS more preferable platform for gamer</a:t>
            </a:r>
            <a:r>
              <a:rPr lang="en-US" sz="2000" b="1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endParaRPr lang="en-US" sz="20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>
                <a:solidFill>
                  <a:srgbClr val="7030A0"/>
                </a:solidFill>
              </a:rPr>
              <a:t>North American Sales and European Sales have much effect in Global </a:t>
            </a:r>
            <a:r>
              <a:rPr lang="en-US" sz="2000" b="1" dirty="0" smtClean="0">
                <a:solidFill>
                  <a:srgbClr val="7030A0"/>
                </a:solidFill>
              </a:rPr>
              <a:t>Sales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66"/>
                </a:solidFill>
              </a:rPr>
              <a:t>The number of publishers is maximum in action genre of games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3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332656"/>
            <a:ext cx="54726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00FF"/>
                </a:solidFill>
              </a:rPr>
              <a:t>We see that video game sales reached its peak from around 2005-2010, but sales have since significantly </a:t>
            </a:r>
            <a:r>
              <a:rPr lang="en-US" b="1" dirty="0" smtClean="0">
                <a:solidFill>
                  <a:srgbClr val="0000FF"/>
                </a:solidFill>
              </a:rPr>
              <a:t>dropped , Global </a:t>
            </a:r>
            <a:r>
              <a:rPr lang="en-US" b="1" dirty="0">
                <a:solidFill>
                  <a:srgbClr val="0000FF"/>
                </a:solidFill>
              </a:rPr>
              <a:t>Sale is maximum in the Year </a:t>
            </a:r>
            <a:r>
              <a:rPr lang="en-US" b="1" dirty="0" smtClean="0">
                <a:solidFill>
                  <a:srgbClr val="0000FF"/>
                </a:solidFill>
              </a:rPr>
              <a:t>2008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North America almost Cover 50% of </a:t>
            </a:r>
            <a:r>
              <a:rPr lang="en-US" b="1" dirty="0" smtClean="0">
                <a:solidFill>
                  <a:srgbClr val="00B050"/>
                </a:solidFill>
              </a:rPr>
              <a:t>sale and </a:t>
            </a:r>
            <a:r>
              <a:rPr lang="en-US" b="1" dirty="0">
                <a:solidFill>
                  <a:srgbClr val="00B050"/>
                </a:solidFill>
              </a:rPr>
              <a:t>holds </a:t>
            </a:r>
            <a:r>
              <a:rPr lang="en-US" b="1" dirty="0" smtClean="0">
                <a:solidFill>
                  <a:srgbClr val="00B050"/>
                </a:solidFill>
              </a:rPr>
              <a:t>higher position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The games like </a:t>
            </a:r>
            <a:r>
              <a:rPr lang="en-US" b="1" dirty="0" smtClean="0">
                <a:solidFill>
                  <a:srgbClr val="FF0000"/>
                </a:solidFill>
              </a:rPr>
              <a:t>Sports </a:t>
            </a:r>
            <a:r>
              <a:rPr lang="en-US" b="1" dirty="0">
                <a:solidFill>
                  <a:srgbClr val="FF0000"/>
                </a:solidFill>
              </a:rPr>
              <a:t>and M</a:t>
            </a:r>
            <a:r>
              <a:rPr lang="en-US" b="1" dirty="0" smtClean="0">
                <a:solidFill>
                  <a:srgbClr val="FF0000"/>
                </a:solidFill>
              </a:rPr>
              <a:t>isc  Categories </a:t>
            </a:r>
            <a:r>
              <a:rPr lang="en-US" b="1" dirty="0">
                <a:solidFill>
                  <a:srgbClr val="FF0000"/>
                </a:solidFill>
              </a:rPr>
              <a:t>are mostly playing in Wii platform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Both North America And Europe region Wii Sports hold first </a:t>
            </a:r>
            <a:r>
              <a:rPr lang="en-US" b="1" dirty="0" smtClean="0">
                <a:solidFill>
                  <a:srgbClr val="7030A0"/>
                </a:solidFill>
              </a:rPr>
              <a:t>Position . So </a:t>
            </a:r>
            <a:r>
              <a:rPr lang="en-US" b="1" dirty="0">
                <a:solidFill>
                  <a:srgbClr val="7030A0"/>
                </a:solidFill>
              </a:rPr>
              <a:t>in future this platform has a better chance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3300"/>
                </a:solidFill>
              </a:rPr>
              <a:t>The trend of video game sales for North America has drastically decreased from 2008 which had highest sales recorded as about 350 million dollars.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  <a:latin typeface="Agency FB" pitchFamily="34" charset="0"/>
              </a:rPr>
              <a:t> </a:t>
            </a:r>
            <a:r>
              <a:rPr lang="en-US" b="1" u="sng" dirty="0" smtClean="0">
                <a:solidFill>
                  <a:srgbClr val="FF6600"/>
                </a:solidFill>
                <a:latin typeface="Agency FB" pitchFamily="34" charset="0"/>
              </a:rPr>
              <a:t>Why We Are Doing This Analysis?</a:t>
            </a:r>
            <a:endParaRPr lang="en-IN" b="1" u="sng" dirty="0">
              <a:solidFill>
                <a:srgbClr val="FF66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Video games are part of almost everyone’s lives these days . Analysis of this data will help to identify the best gaming segment and the target region to achieve the maximum profit.</a:t>
            </a:r>
          </a:p>
          <a:p>
            <a:r>
              <a:rPr lang="en-US" b="1" dirty="0" smtClean="0"/>
              <a:t>Based upon the data provided we may get business recommendations</a:t>
            </a:r>
          </a:p>
          <a:p>
            <a:r>
              <a:rPr lang="en-US" b="1" dirty="0" smtClean="0"/>
              <a:t>This can further help them take decisions on their upcoming launch of games.</a:t>
            </a:r>
          </a:p>
          <a:p>
            <a:r>
              <a:rPr lang="en-US" b="1" dirty="0" smtClean="0"/>
              <a:t>The report will help game owners as they can take business decisions by looking at how sales are affected over the period.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412776"/>
            <a:ext cx="4807726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875" y="3349674"/>
            <a:ext cx="1224136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36" y="2336106"/>
            <a:ext cx="1224136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51" y="2312054"/>
            <a:ext cx="1224136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381753"/>
            <a:ext cx="1224136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81" y="4365104"/>
            <a:ext cx="1694894" cy="1521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0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6172200" cy="18943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924944"/>
            <a:ext cx="6388224" cy="2448272"/>
          </a:xfrm>
        </p:spPr>
        <p:txBody>
          <a:bodyPr>
            <a:normAutofit fontScale="32500" lnSpcReduction="20000"/>
          </a:bodyPr>
          <a:lstStyle/>
          <a:p>
            <a:pPr marL="685800" indent="-685800">
              <a:buSzPct val="130000"/>
              <a:buFont typeface="Wingdings" pitchFamily="2" charset="2"/>
              <a:buChar char="v"/>
            </a:pPr>
            <a:r>
              <a:rPr lang="en-US" sz="5900" dirty="0">
                <a:solidFill>
                  <a:schemeClr val="tx1"/>
                </a:solidFill>
                <a:latin typeface="Arial Black" pitchFamily="34" charset="0"/>
              </a:rPr>
              <a:t>Collected the set of data’s of </a:t>
            </a:r>
            <a:r>
              <a:rPr lang="en-US" sz="5900" dirty="0" smtClean="0">
                <a:solidFill>
                  <a:schemeClr val="tx1"/>
                </a:solidFill>
                <a:latin typeface="Arial Black" pitchFamily="34" charset="0"/>
              </a:rPr>
              <a:t>Video Game Sales from 1980 to 2020</a:t>
            </a:r>
          </a:p>
          <a:p>
            <a:pPr marL="685800" indent="-685800">
              <a:buSzPct val="130000"/>
              <a:buFont typeface="Wingdings" pitchFamily="2" charset="2"/>
              <a:buChar char="v"/>
            </a:pPr>
            <a:endParaRPr lang="en-US" sz="59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685800" indent="-685800">
              <a:buSzPct val="130000"/>
              <a:buFont typeface="Wingdings" pitchFamily="2" charset="2"/>
              <a:buChar char="v"/>
            </a:pPr>
            <a:r>
              <a:rPr lang="en-US" sz="5900" dirty="0" smtClean="0">
                <a:solidFill>
                  <a:schemeClr val="tx1"/>
                </a:solidFill>
                <a:latin typeface="Arial Black" pitchFamily="34" charset="0"/>
              </a:rPr>
              <a:t>DATA SOURCE : KAGGLE</a:t>
            </a:r>
          </a:p>
          <a:p>
            <a:pPr>
              <a:buSzPct val="130000"/>
            </a:pPr>
            <a:endParaRPr lang="en-US" sz="59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685800" indent="-685800">
              <a:buSzPct val="130000"/>
              <a:buFont typeface="Wingdings" pitchFamily="2" charset="2"/>
              <a:buChar char="v"/>
            </a:pPr>
            <a:r>
              <a:rPr lang="en-US" sz="5900" dirty="0" smtClean="0">
                <a:solidFill>
                  <a:schemeClr val="tx1"/>
                </a:solidFill>
                <a:latin typeface="Arial Black" pitchFamily="34" charset="0"/>
              </a:rPr>
              <a:t>11  </a:t>
            </a:r>
            <a:r>
              <a:rPr lang="en-US" sz="5900" dirty="0">
                <a:solidFill>
                  <a:schemeClr val="tx1"/>
                </a:solidFill>
                <a:latin typeface="Arial Black" pitchFamily="34" charset="0"/>
              </a:rPr>
              <a:t>unique </a:t>
            </a:r>
            <a:r>
              <a:rPr lang="en-US" sz="5900" dirty="0" smtClean="0">
                <a:solidFill>
                  <a:schemeClr val="tx1"/>
                </a:solidFill>
                <a:latin typeface="Arial Black" pitchFamily="34" charset="0"/>
              </a:rPr>
              <a:t>variables </a:t>
            </a:r>
          </a:p>
          <a:p>
            <a:pPr>
              <a:buSzPct val="130000"/>
            </a:pPr>
            <a:endParaRPr lang="en-US" sz="59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685800" indent="-685800">
              <a:buSzPct val="130000"/>
              <a:buFont typeface="Wingdings" pitchFamily="2" charset="2"/>
              <a:buChar char="v"/>
            </a:pPr>
            <a:r>
              <a:rPr lang="en-US" sz="5900" dirty="0" smtClean="0">
                <a:solidFill>
                  <a:schemeClr val="tx1"/>
                </a:solidFill>
                <a:latin typeface="Arial Black" pitchFamily="34" charset="0"/>
              </a:rPr>
              <a:t>16598 Video Games</a:t>
            </a:r>
            <a:endParaRPr lang="en-US" sz="5900" dirty="0">
              <a:solidFill>
                <a:schemeClr val="tx1"/>
              </a:solidFill>
              <a:latin typeface="Arial Black" pitchFamily="34" charset="0"/>
            </a:endParaRPr>
          </a:p>
          <a:p>
            <a:pPr marL="685800" indent="-685800">
              <a:buSzPct val="130000"/>
              <a:buFont typeface="Wingdings" pitchFamily="2" charset="2"/>
              <a:buChar char="v"/>
            </a:pPr>
            <a:endParaRPr lang="en-US" sz="4000" b="0" dirty="0" smtClean="0">
              <a:solidFill>
                <a:schemeClr val="tx1"/>
              </a:solidFill>
            </a:endParaRPr>
          </a:p>
          <a:p>
            <a:pPr>
              <a:buSzPct val="130000"/>
            </a:pPr>
            <a:endParaRPr lang="en-US" dirty="0" smtClean="0"/>
          </a:p>
          <a:p>
            <a:pPr marL="285750" indent="-285750">
              <a:buSzPct val="130000"/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SzPct val="130000"/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5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836712"/>
            <a:ext cx="6172200" cy="1296144"/>
          </a:xfrm>
        </p:spPr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</a:rPr>
              <a:t>THE COLUMNS WE HAVE</a:t>
            </a:r>
            <a:endParaRPr lang="en-IN" u="sng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2420888"/>
            <a:ext cx="6172200" cy="36004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RANK                               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PLATFORM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YEAR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GENRE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PUBLISHER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NA SALE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EU SALE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JP SALE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OTHER SALE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GLOBAL SALE</a:t>
            </a:r>
          </a:p>
          <a:p>
            <a:pPr marL="285750" indent="-285750">
              <a:buSzPct val="125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25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25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25000"/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SzPct val="125000"/>
              <a:buFont typeface="Arial" pitchFamily="34" charset="0"/>
              <a:buChar char="•"/>
            </a:pPr>
            <a:endParaRPr lang="en-US" dirty="0"/>
          </a:p>
          <a:p>
            <a:pPr>
              <a:buSzPct val="125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13255"/>
            <a:ext cx="77048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Rank — Ranking of overall </a:t>
            </a:r>
            <a:r>
              <a:rPr lang="en-US" b="1" dirty="0" smtClean="0"/>
              <a:t>sales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Name — The games </a:t>
            </a:r>
            <a:r>
              <a:rPr lang="en-US" b="1" dirty="0" smtClean="0"/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Platform — Platform of the game's release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Year — Year of the game’s </a:t>
            </a:r>
            <a:r>
              <a:rPr lang="en-US" b="1" dirty="0" smtClean="0"/>
              <a:t>release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Genre — Genre of the </a:t>
            </a:r>
            <a:r>
              <a:rPr lang="en-US" b="1" dirty="0" smtClean="0"/>
              <a:t>game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Publisher — Publisher of the </a:t>
            </a:r>
            <a:r>
              <a:rPr lang="en-US" b="1" dirty="0" smtClean="0"/>
              <a:t>game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NA Sales </a:t>
            </a:r>
            <a:r>
              <a:rPr lang="en-US" b="1" dirty="0"/>
              <a:t>— Sales in North America (in millions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EU Sales </a:t>
            </a:r>
            <a:r>
              <a:rPr lang="en-US" b="1" dirty="0"/>
              <a:t>— Sales in Europe (in millions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JP Sales </a:t>
            </a:r>
            <a:r>
              <a:rPr lang="en-US" b="1" dirty="0"/>
              <a:t>— Sales in Japan (in millions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Other Sales </a:t>
            </a:r>
            <a:r>
              <a:rPr lang="en-US" b="1" dirty="0"/>
              <a:t>— Sales in the rest of the world (in millions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Global Sales </a:t>
            </a:r>
            <a:r>
              <a:rPr lang="en-US" b="1" dirty="0"/>
              <a:t>— Total worldwide sales.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88640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6600"/>
                </a:solidFill>
              </a:rPr>
              <a:t>Here is what each column denotes.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628800"/>
            <a:ext cx="6172200" cy="2542434"/>
          </a:xfrm>
        </p:spPr>
        <p:txBody>
          <a:bodyPr>
            <a:noAutofit/>
          </a:bodyPr>
          <a:lstStyle/>
          <a:p>
            <a:r>
              <a:rPr lang="en-US" sz="8000" b="0" dirty="0">
                <a:solidFill>
                  <a:srgbClr val="FF6600"/>
                </a:solidFill>
                <a:latin typeface="Berlin Sans FB" pitchFamily="34" charset="0"/>
              </a:rPr>
              <a:t>Data  visualization</a:t>
            </a:r>
            <a:endParaRPr lang="en-IN" sz="8000" b="0" dirty="0">
              <a:solidFill>
                <a:srgbClr val="FF66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6408712" cy="4680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4797152"/>
            <a:ext cx="64087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FF3300"/>
                </a:solidFill>
              </a:rPr>
              <a:t>Action is the top most video game </a:t>
            </a:r>
            <a:r>
              <a:rPr lang="en-US" sz="2000" b="1" dirty="0" smtClean="0">
                <a:solidFill>
                  <a:srgbClr val="FF3300"/>
                </a:solidFill>
              </a:rPr>
              <a:t>genre , Sports </a:t>
            </a:r>
            <a:r>
              <a:rPr lang="en-US" sz="2000" b="1" dirty="0">
                <a:solidFill>
                  <a:srgbClr val="FF3300"/>
                </a:solidFill>
              </a:rPr>
              <a:t>holds the second position. Where puzzle and Strategy are bottom position</a:t>
            </a:r>
            <a:endParaRPr lang="en-IN" sz="2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7"/>
            <a:ext cx="7128792" cy="5148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5696381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In the data set we see that the </a:t>
            </a:r>
            <a:r>
              <a:rPr lang="en-US" sz="2000" b="1" dirty="0" smtClean="0">
                <a:solidFill>
                  <a:srgbClr val="0070C0"/>
                </a:solidFill>
              </a:rPr>
              <a:t>platforms in </a:t>
            </a:r>
            <a:r>
              <a:rPr lang="en-US" sz="2000" b="1" dirty="0">
                <a:solidFill>
                  <a:srgbClr val="0070C0"/>
                </a:solidFill>
              </a:rPr>
              <a:t>with the most games </a:t>
            </a:r>
            <a:r>
              <a:rPr lang="en-US" sz="2000" b="1" dirty="0" smtClean="0">
                <a:solidFill>
                  <a:srgbClr val="0070C0"/>
                </a:solidFill>
              </a:rPr>
              <a:t>are playing is </a:t>
            </a:r>
            <a:r>
              <a:rPr lang="en-US" sz="2000" b="1" dirty="0">
                <a:solidFill>
                  <a:srgbClr val="0070C0"/>
                </a:solidFill>
              </a:rPr>
              <a:t>PS2 and DS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326</TotalTime>
  <Words>836</Words>
  <Application>Microsoft Office PowerPoint</Application>
  <PresentationFormat>On-screen Show (4:3)</PresentationFormat>
  <Paragraphs>116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PowerPoint Presentation</vt:lpstr>
      <vt:lpstr>           Video games</vt:lpstr>
      <vt:lpstr> Why We Are Doing This Analysis?</vt:lpstr>
      <vt:lpstr>      DATA SET </vt:lpstr>
      <vt:lpstr>THE COLUMNS WE HAVE</vt:lpstr>
      <vt:lpstr>PowerPoint Presentation</vt:lpstr>
      <vt:lpstr>Data 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2021-09-28T13:28:04Z</dcterms:created>
  <dcterms:modified xsi:type="dcterms:W3CDTF">2021-10-16T15:24:33Z</dcterms:modified>
</cp:coreProperties>
</file>