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1760" y="1768680"/>
            <a:ext cx="5495760" cy="4384440"/>
          </a:xfrm>
          <a:prstGeom prst="rect">
            <a:avLst/>
          </a:prstGeom>
          <a:ln>
            <a:noFill/>
          </a:ln>
        </p:spPr>
      </p:pic>
      <p:pic>
        <p:nvPicPr>
          <p:cNvPr id="38" name="" descr=""/>
          <p:cNvPicPr/>
          <p:nvPr/>
        </p:nvPicPr>
        <p:blipFill>
          <a:blip r:embed="rId3"/>
          <a:stretch/>
        </p:blipFill>
        <p:spPr>
          <a:xfrm>
            <a:off x="2291760" y="1768680"/>
            <a:ext cx="549576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spc="-1" strike="noStrike">
                <a:solidFill>
                  <a:srgbClr val="000000"/>
                </a:solidFill>
                <a:uFill>
                  <a:solidFill>
                    <a:srgbClr val="ffffff"/>
                  </a:solidFill>
                </a:uFill>
                <a:latin typeface="Times New Roman"/>
              </a:rPr>
              <a:t>&lt;date/time&gt;</a:t>
            </a:r>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spc="-1" strike="noStrike">
                <a:solidFill>
                  <a:srgbClr val="000000"/>
                </a:solidFill>
                <a:uFill>
                  <a:solidFill>
                    <a:srgbClr val="ffffff"/>
                  </a:solidFill>
                </a:uFill>
                <a:latin typeface="Times New Roman"/>
              </a:rPr>
              <a:t>&lt;footer&gt;</a:t>
            </a:r>
            <a:endParaRPr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033C2885-CC13-4C56-8ECC-A1BB2D6F4CDE}" type="slidenum">
              <a:rPr lang="en-US" sz="1400" spc="-1" strike="noStrike">
                <a:solidFill>
                  <a:srgbClr val="000000"/>
                </a:solidFill>
                <a:uFill>
                  <a:solidFill>
                    <a:srgbClr val="ffffff"/>
                  </a:solidFill>
                </a:uFill>
                <a:latin typeface="Times New Roman"/>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s://www.continuum.io/downloads" TargetMode="External"/><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hyperlink" Target="http://journals.plos.org/ploscompbiol/article?id=10.1371/journal.pcbi.1005510" TargetMode="External"/><Relationship Id="rId2" Type="http://schemas.openxmlformats.org/officeDocument/2006/relationships/hyperlink" Target="http://journals.plos.org/plosbiology/article?id=10.1371/journal.pbio.1001745" TargetMode="External"/><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hyperlink" Target="https://github.com/AllenBrainAtlas/SWDB-2016" TargetMode="External"/><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lang="en-US" sz="3200" spc="-1" strike="noStrike">
                <a:solidFill>
                  <a:srgbClr val="000000"/>
                </a:solidFill>
                <a:uFill>
                  <a:solidFill>
                    <a:srgbClr val="ffffff"/>
                  </a:solidFill>
                </a:uFill>
                <a:latin typeface="Arial"/>
              </a:rPr>
              <a:t>Neuroscience 500: Programming bootcamp</a:t>
            </a:r>
            <a:endParaRPr lang="en-US" sz="3200" spc="-1" strike="noStrike">
              <a:solidFill>
                <a:srgbClr val="000000"/>
              </a:solidFill>
              <a:uFill>
                <a:solidFill>
                  <a:srgbClr val="ffffff"/>
                </a:solidFill>
              </a:uFill>
              <a:latin typeface="Arial"/>
            </a:endParaRPr>
          </a:p>
          <a:p>
            <a:pPr algn="ctr"/>
            <a:r>
              <a:rPr lang="en-US" sz="3200" spc="-1" strike="noStrike">
                <a:solidFill>
                  <a:srgbClr val="000000"/>
                </a:solidFill>
                <a:uFill>
                  <a:solidFill>
                    <a:srgbClr val="ffffff"/>
                  </a:solidFill>
                </a:uFill>
                <a:latin typeface="Arial"/>
              </a:rPr>
              <a:t>Jeff LeDue</a:t>
            </a:r>
            <a:endParaRPr lang="en-US" sz="3200" spc="-1" strike="noStrike">
              <a:solidFill>
                <a:srgbClr val="000000"/>
              </a:solidFill>
              <a:uFill>
                <a:solidFill>
                  <a:srgbClr val="ffffff"/>
                </a:solidFill>
              </a:uFill>
              <a:latin typeface="Arial"/>
            </a:endParaRPr>
          </a:p>
          <a:p>
            <a:pPr algn="ctr"/>
            <a:r>
              <a:rPr lang="en-US" sz="3200" spc="-1" strike="noStrike">
                <a:solidFill>
                  <a:srgbClr val="000000"/>
                </a:solidFill>
                <a:uFill>
                  <a:solidFill>
                    <a:srgbClr val="ffffff"/>
                  </a:solidFill>
                </a:uFill>
                <a:latin typeface="Arial"/>
              </a:rPr>
              <a:t>Sept 2017</a:t>
            </a:r>
            <a:endParaRPr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Day 0: Sept 6 </a:t>
            </a:r>
            <a:endParaRPr lang="en-U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Info available on the wiki: http://wiki.ubc.ca/Sandbox:NINC</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We will be using Matlab for Day 1 and Python for Day 2 of the bootcamp.</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 </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Matlab is available through a UBC site license.  You can get it from us, or your home dept IT.</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Python is freely available on the internet.  Please download 3.6 version </a:t>
            </a:r>
            <a:r>
              <a:rPr lang="en-US" sz="3200" spc="-1" strike="noStrike">
                <a:solidFill>
                  <a:srgbClr val="000000"/>
                </a:solidFill>
                <a:uFill>
                  <a:solidFill>
                    <a:srgbClr val="ffffff"/>
                  </a:solidFill>
                </a:uFill>
                <a:latin typeface="Arial"/>
                <a:hlinkClick r:id="rId1"/>
              </a:rPr>
              <a:t>https://www.continuum.io/downloads</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 </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 </a:t>
            </a:r>
            <a:endParaRPr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Day 0: What is this for?</a:t>
            </a:r>
            <a:endParaRPr lang="en-US"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Both Matlab and Python are used by scientists and engineers to do everything from make plots and analyze data to create full applications.</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Both have large communities online and at UBC so there is a lot of preexisting code to share and try for your projects.</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The main difference is that Matlab is commercial software and Python is freely available.  However, UBC has a site license for matlab so there is no direct cost to UBC users.</a:t>
            </a:r>
            <a:endParaRPr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Reading…</a:t>
            </a:r>
            <a:endParaRPr lang="en-US"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Two articles on scientific computing practices.</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A lot of ideas worth considering.</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Good enough: </a:t>
            </a:r>
            <a:r>
              <a:rPr lang="en-US" sz="3200" spc="-1" strike="noStrike">
                <a:solidFill>
                  <a:srgbClr val="000000"/>
                </a:solidFill>
                <a:uFill>
                  <a:solidFill>
                    <a:srgbClr val="ffffff"/>
                  </a:solidFill>
                </a:uFill>
                <a:latin typeface="Arial"/>
                <a:hlinkClick r:id="rId1"/>
              </a:rPr>
              <a:t>http://journals.plos.org/ploscompbiol/article?id=10.1371/journal.pcbi.1005510</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Best: </a:t>
            </a:r>
            <a:r>
              <a:rPr lang="en-US" sz="3200" spc="-1" strike="noStrike">
                <a:solidFill>
                  <a:srgbClr val="000000"/>
                </a:solidFill>
                <a:uFill>
                  <a:solidFill>
                    <a:srgbClr val="ffffff"/>
                  </a:solidFill>
                </a:uFill>
                <a:latin typeface="Arial"/>
                <a:hlinkClick r:id="rId2"/>
              </a:rPr>
              <a:t>http://journals.plos.org/plosbiology/article?id=10.1371/journal.pbio.1001745</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Start with the newer “good enough” version</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 </a:t>
            </a:r>
            <a:endParaRPr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Day 1: Matlab</a:t>
            </a:r>
            <a:endParaRPr lang="en-US"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Please download the bootcamp materials from the NRSC500 dropbox and unzip them in your matlab folder</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This is inside Documents on Mac and My Documents on Windows.</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 </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Your TA's are Anne and Eli from the MacVicar lab. </a:t>
            </a:r>
            <a:endParaRPr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Day 1: Matlab</a:t>
            </a:r>
            <a:endParaRPr lang="en-US"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Each component of the bootcamp has 2 two copies of the matlab files.  One will have “working copy” in the filename.  Use this one to fill in the blanks with your code.  The other file has answers for your reference.</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Roadmap:</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Start with Part I &amp; Part II</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If you finish with these try the resampling folder for more on statistics or the VSD_example folder if you are more interested in image processing.</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There is no expectation that you “finish”, just get as far as you can and ask us lots of questions.</a:t>
            </a:r>
            <a:endParaRPr lang="en-US" sz="3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Day 2: Python</a:t>
            </a:r>
            <a:endParaRPr lang="en-US" sz="4400" spc="-1" strike="noStrike">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The materials for our Python Tutorial will be form the University of Washington/Allen Institute for Brain Science Summer Workshop on the Dynamic Brain.</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hlinkClick r:id="rId1"/>
              </a:rPr>
              <a:t>https://github.com/AllenBrainAtlas/SWDB-2016</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 </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TA's are Fed and Claire.</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 </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Find the green “clone or download” button on right side of the screen, click and then click again on “download zip”</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Unzip on your desktop.</a:t>
            </a:r>
            <a:endParaRPr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Day 2: Jupyter notebook</a:t>
            </a:r>
            <a:endParaRPr lang="en-US" sz="4400" spc="-1" strike="noStrike">
              <a:solidFill>
                <a:srgbClr val="000000"/>
              </a:solidFill>
              <a:uFill>
                <a:solidFill>
                  <a:srgbClr val="ffffff"/>
                </a:solidFill>
              </a:uFill>
              <a:latin typeface="Arial"/>
            </a:endParaRPr>
          </a:p>
        </p:txBody>
      </p:sp>
      <p:sp>
        <p:nvSpPr>
          <p:cNvPr id="5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Launch jupyter notebook by typing jupyter notebook at the prompt in the terminal (mac) or command window (windows)</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Navigate to the folder containing the SWDB bootcamp files.  There are 11 notebooks.  A folder called “solutions” has the answers for your reference.</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Again, as for matlab, there is no expectation that you “finish”, just work through the notebooks, step by step and ask lots of questions.</a:t>
            </a:r>
            <a:endParaRPr lang="en-US" sz="32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27</TotalTime>
  <Application>LibreOffice/5.0.4.2$MacOSX_X86_64 LibreOffice_project/2b9802c1994aa0b7dc6079e128979269cf95bc78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2017-08-24T13:05:08Z</dcterms:created>
  <dc:language>en-US</dc:language>
  <dcterms:modified xsi:type="dcterms:W3CDTF">2017-08-24T13:48:11Z</dcterms:modified>
  <cp:revision>3</cp:revision>
</cp:coreProperties>
</file>