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33" r:id="rId3"/>
  </p:sldMasterIdLst>
  <p:notesMasterIdLst>
    <p:notesMasterId r:id="rId11"/>
  </p:notesMasterIdLst>
  <p:handoutMasterIdLst>
    <p:handoutMasterId r:id="rId12"/>
  </p:handoutMasterIdLst>
  <p:sldIdLst>
    <p:sldId id="1041" r:id="rId4"/>
    <p:sldId id="1033" r:id="rId5"/>
    <p:sldId id="1037" r:id="rId6"/>
    <p:sldId id="971" r:id="rId7"/>
    <p:sldId id="1042" r:id="rId8"/>
    <p:sldId id="978" r:id="rId9"/>
    <p:sldId id="1040" r:id="rId10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342809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685617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028426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371234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1714043" algn="l" defTabSz="685617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056851" algn="l" defTabSz="685617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2399660" algn="l" defTabSz="685617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2742468" algn="l" defTabSz="685617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C00000"/>
    <a:srgbClr val="294A5A"/>
    <a:srgbClr val="596C73"/>
    <a:srgbClr val="F8F8F8"/>
    <a:srgbClr val="0A97A6"/>
    <a:srgbClr val="EAEAEA"/>
    <a:srgbClr val="006BBC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509" y="82"/>
      </p:cViewPr>
      <p:guideLst>
        <p:guide orient="horz" pos="2142"/>
        <p:guide pos="3841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393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5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2019/7/18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80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61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42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23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043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976" y="681038"/>
            <a:ext cx="7947907" cy="476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976" y="1200151"/>
            <a:ext cx="7947907" cy="33944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4"/>
          <p:cNvSpPr/>
          <p:nvPr userDrawn="1"/>
        </p:nvSpPr>
        <p:spPr>
          <a:xfrm>
            <a:off x="242551" y="0"/>
            <a:ext cx="157353" cy="524657"/>
          </a:xfrm>
          <a:custGeom>
            <a:avLst/>
            <a:gdLst>
              <a:gd name="connsiteX0" fmla="*/ 0 w 209886"/>
              <a:gd name="connsiteY0" fmla="*/ 0 h 699542"/>
              <a:gd name="connsiteX1" fmla="*/ 209886 w 209886"/>
              <a:gd name="connsiteY1" fmla="*/ 0 h 699542"/>
              <a:gd name="connsiteX2" fmla="*/ 209886 w 209886"/>
              <a:gd name="connsiteY2" fmla="*/ 699542 h 699542"/>
              <a:gd name="connsiteX3" fmla="*/ 0 w 209886"/>
              <a:gd name="connsiteY3" fmla="*/ 699542 h 699542"/>
              <a:gd name="connsiteX4" fmla="*/ 0 w 209886"/>
              <a:gd name="connsiteY4" fmla="*/ 0 h 699542"/>
              <a:gd name="connsiteX0" fmla="*/ 0 w 209886"/>
              <a:gd name="connsiteY0" fmla="*/ 0 h 699542"/>
              <a:gd name="connsiteX1" fmla="*/ 209886 w 209886"/>
              <a:gd name="connsiteY1" fmla="*/ 0 h 699542"/>
              <a:gd name="connsiteX2" fmla="*/ 209886 w 209886"/>
              <a:gd name="connsiteY2" fmla="*/ 612457 h 699542"/>
              <a:gd name="connsiteX3" fmla="*/ 0 w 209886"/>
              <a:gd name="connsiteY3" fmla="*/ 699542 h 699542"/>
              <a:gd name="connsiteX4" fmla="*/ 0 w 209886"/>
              <a:gd name="connsiteY4" fmla="*/ 0 h 69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86" h="699542">
                <a:moveTo>
                  <a:pt x="0" y="0"/>
                </a:moveTo>
                <a:lnTo>
                  <a:pt x="209886" y="0"/>
                </a:lnTo>
                <a:lnTo>
                  <a:pt x="209886" y="612457"/>
                </a:lnTo>
                <a:lnTo>
                  <a:pt x="0" y="69954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ea typeface="思源黑体 CN Bold" panose="020B0800000000000000" pitchFamily="34" charset="-122"/>
            </a:endParaRPr>
          </a:p>
        </p:txBody>
      </p:sp>
      <p:sp>
        <p:nvSpPr>
          <p:cNvPr id="5" name="矩形 5"/>
          <p:cNvSpPr/>
          <p:nvPr userDrawn="1"/>
        </p:nvSpPr>
        <p:spPr>
          <a:xfrm>
            <a:off x="421468" y="0"/>
            <a:ext cx="144993" cy="293229"/>
          </a:xfrm>
          <a:custGeom>
            <a:avLst/>
            <a:gdLst>
              <a:gd name="connsiteX0" fmla="*/ 0 w 193400"/>
              <a:gd name="connsiteY0" fmla="*/ 0 h 555526"/>
              <a:gd name="connsiteX1" fmla="*/ 193400 w 193400"/>
              <a:gd name="connsiteY1" fmla="*/ 0 h 555526"/>
              <a:gd name="connsiteX2" fmla="*/ 193400 w 193400"/>
              <a:gd name="connsiteY2" fmla="*/ 555526 h 555526"/>
              <a:gd name="connsiteX3" fmla="*/ 0 w 193400"/>
              <a:gd name="connsiteY3" fmla="*/ 555526 h 555526"/>
              <a:gd name="connsiteX4" fmla="*/ 0 w 193400"/>
              <a:gd name="connsiteY4" fmla="*/ 0 h 555526"/>
              <a:gd name="connsiteX0" fmla="*/ 0 w 193400"/>
              <a:gd name="connsiteY0" fmla="*/ 0 h 555526"/>
              <a:gd name="connsiteX1" fmla="*/ 193400 w 193400"/>
              <a:gd name="connsiteY1" fmla="*/ 0 h 555526"/>
              <a:gd name="connsiteX2" fmla="*/ 193400 w 193400"/>
              <a:gd name="connsiteY2" fmla="*/ 499543 h 555526"/>
              <a:gd name="connsiteX3" fmla="*/ 0 w 193400"/>
              <a:gd name="connsiteY3" fmla="*/ 555526 h 555526"/>
              <a:gd name="connsiteX4" fmla="*/ 0 w 193400"/>
              <a:gd name="connsiteY4" fmla="*/ 0 h 55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00" h="555526">
                <a:moveTo>
                  <a:pt x="0" y="0"/>
                </a:moveTo>
                <a:lnTo>
                  <a:pt x="193400" y="0"/>
                </a:lnTo>
                <a:lnTo>
                  <a:pt x="193400" y="499543"/>
                </a:lnTo>
                <a:lnTo>
                  <a:pt x="0" y="555526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1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971" y="2164957"/>
            <a:ext cx="794951" cy="59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377" y="2068699"/>
            <a:ext cx="822289" cy="62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034" y="1085835"/>
            <a:ext cx="2259416" cy="17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269" y="2828303"/>
            <a:ext cx="392942" cy="2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0095" y="2178185"/>
            <a:ext cx="300751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817" y="1930612"/>
            <a:ext cx="736011" cy="56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5501" y="2404971"/>
            <a:ext cx="1107794" cy="8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735" y="2584511"/>
            <a:ext cx="1375296" cy="10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1681" y="2044004"/>
            <a:ext cx="837268" cy="6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774" y="2718691"/>
            <a:ext cx="391431" cy="2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7863" y="1773751"/>
            <a:ext cx="391430" cy="2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0226" y="2096921"/>
            <a:ext cx="1272527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6553" y="2089361"/>
            <a:ext cx="327956" cy="2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7010" y="2493796"/>
            <a:ext cx="527449" cy="44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6550" y="2181964"/>
            <a:ext cx="27052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5888" y="2584510"/>
            <a:ext cx="211584" cy="17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5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 lIns="68562" tIns="34281" rIns="68562" bIns="34281"/>
          <a:lstStyle>
            <a:lvl1pPr>
              <a:defRPr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 lIns="68562" tIns="34281" rIns="68562" bIns="34281"/>
          <a:lstStyle>
            <a:lvl1pPr>
              <a:defRPr>
                <a:ea typeface="思源黑体 CN Bold" panose="020B0800000000000000" pitchFamily="34" charset="-122"/>
              </a:defRPr>
            </a:lvl1pPr>
            <a:lvl2pPr>
              <a:defRPr>
                <a:ea typeface="思源黑体 CN Bold" panose="020B0800000000000000" pitchFamily="34" charset="-122"/>
              </a:defRPr>
            </a:lvl2pPr>
            <a:lvl3pPr>
              <a:defRPr>
                <a:ea typeface="思源黑体 CN Bold" panose="020B0800000000000000" pitchFamily="34" charset="-122"/>
              </a:defRPr>
            </a:lvl3pPr>
            <a:lvl4pPr>
              <a:defRPr>
                <a:ea typeface="思源黑体 CN Bold" panose="020B0800000000000000" pitchFamily="34" charset="-122"/>
              </a:defRPr>
            </a:lvl4pPr>
            <a:lvl5pPr>
              <a:defRPr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 lIns="68562" tIns="34281" rIns="68562" bIns="34281"/>
          <a:lstStyle/>
          <a:p>
            <a:fld id="{82F288E0-7875-42C4-84C8-98DBBD3BF4D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 lIns="68562" tIns="34281" rIns="68562" bIns="34281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22" y="681038"/>
            <a:ext cx="822995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22" y="1200151"/>
            <a:ext cx="822995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5681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4" r:id="rId2"/>
    <p:sldLayoutId id="2147483738" r:id="rId3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+mj-lt"/>
          <a:ea typeface="思源黑体 CN Bold" panose="020B0800000000000000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342809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685617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028426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371234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257106" indent="-257106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accent1"/>
          </a:solidFill>
          <a:latin typeface="+mn-lt"/>
          <a:ea typeface="思源黑体 CN Bold" panose="020B0800000000000000" pitchFamily="34" charset="-122"/>
          <a:cs typeface="+mn-cs"/>
        </a:defRPr>
      </a:lvl1pPr>
      <a:lvl2pPr marL="557064" indent="-214255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accent1"/>
          </a:solidFill>
          <a:latin typeface="+mn-lt"/>
          <a:ea typeface="仿宋_GB2312" pitchFamily="49" charset="-122"/>
        </a:defRPr>
      </a:lvl2pPr>
      <a:lvl3pPr marL="857021" indent="-171404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199830" indent="-171404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2639" indent="-171404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447" indent="-171404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256" indent="-171404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064" indent="-171404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3873" indent="-171404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39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91413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0" indent="-342800" algn="l" defTabSz="91413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3" indent="-285666" algn="l" defTabSz="91413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7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34" indent="-228533" algn="l" defTabSz="91413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00" indent="-228533" algn="l" defTabSz="9141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66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3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6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4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7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3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00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6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1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06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13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26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00" indent="-3428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733" indent="-285666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2667" indent="-22853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599734" indent="-22853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6800" indent="-22853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3866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3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6" indent="-228533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4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7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3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00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6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4A9A5CA1-A52C-4EBC-96BA-C6058CA2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84" y="2067694"/>
            <a:ext cx="562052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3900" b="1" spc="3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完整框架学术报告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C3E5795-FCFB-475C-ABEC-AD272CAA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84" y="2827155"/>
            <a:ext cx="5620524" cy="2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四川大学  课题汇报  学生组织  工作心得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6D32BA-A484-4498-BD52-C9765F187EAD}"/>
              </a:ext>
            </a:extLst>
          </p:cNvPr>
          <p:cNvSpPr/>
          <p:nvPr/>
        </p:nvSpPr>
        <p:spPr>
          <a:xfrm>
            <a:off x="3114407" y="3224748"/>
            <a:ext cx="1282752" cy="274955"/>
          </a:xfrm>
          <a:prstGeom prst="rect">
            <a:avLst/>
          </a:prstGeom>
          <a:solidFill>
            <a:srgbClr val="254061"/>
          </a:solidFill>
          <a:ln w="25400" cap="flat" cmpd="sng" algn="ctr">
            <a:noFill/>
            <a:prstDash val="solid"/>
          </a:ln>
          <a:effectLst/>
        </p:spPr>
        <p:txBody>
          <a:bodyPr lIns="68562" tIns="34281" rIns="68562" bIns="34281" rtlCol="0" anchor="ctr"/>
          <a:lstStyle/>
          <a:p>
            <a:pPr algn="ctr">
              <a:buFontTx/>
              <a:buNone/>
              <a:defRPr/>
            </a:pPr>
            <a:endParaRPr lang="zh-CN" altLang="en-US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84">
            <a:extLst>
              <a:ext uri="{FF2B5EF4-FFF2-40B4-BE49-F238E27FC236}">
                <a16:creationId xmlns:a16="http://schemas.microsoft.com/office/drawing/2014/main" id="{74C7C67B-E4DF-4599-A2BA-6BB65DBDFAA9}"/>
              </a:ext>
            </a:extLst>
          </p:cNvPr>
          <p:cNvSpPr txBox="1"/>
          <p:nvPr/>
        </p:nvSpPr>
        <p:spPr>
          <a:xfrm>
            <a:off x="3215969" y="3249305"/>
            <a:ext cx="1060190" cy="23850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1100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汇报部门：</a:t>
            </a:r>
            <a:r>
              <a:rPr lang="en-US" altLang="zh-CN" sz="1100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xxx</a:t>
            </a:r>
            <a:endParaRPr lang="zh-CN" altLang="en-US" sz="1100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47A091-A046-426C-BAED-B930996B59E1}"/>
              </a:ext>
            </a:extLst>
          </p:cNvPr>
          <p:cNvSpPr/>
          <p:nvPr/>
        </p:nvSpPr>
        <p:spPr>
          <a:xfrm>
            <a:off x="4746840" y="3219822"/>
            <a:ext cx="1282752" cy="274955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68562" tIns="34281" rIns="68562" bIns="34281" rtlCol="0" anchor="ctr"/>
          <a:lstStyle/>
          <a:p>
            <a:pPr algn="ctr">
              <a:buFontTx/>
              <a:buNone/>
              <a:defRPr/>
            </a:pPr>
            <a:endParaRPr lang="zh-CN" altLang="en-US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TextBox 84">
            <a:extLst>
              <a:ext uri="{FF2B5EF4-FFF2-40B4-BE49-F238E27FC236}">
                <a16:creationId xmlns:a16="http://schemas.microsoft.com/office/drawing/2014/main" id="{C154CF20-0E6B-454E-A385-432585D14684}"/>
              </a:ext>
            </a:extLst>
          </p:cNvPr>
          <p:cNvSpPr txBox="1"/>
          <p:nvPr/>
        </p:nvSpPr>
        <p:spPr>
          <a:xfrm>
            <a:off x="4914859" y="3233167"/>
            <a:ext cx="976834" cy="23850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1100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汇报人：</a:t>
            </a:r>
            <a:r>
              <a:rPr lang="en-US" altLang="zh-CN" sz="110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XXX</a:t>
            </a:r>
            <a:endParaRPr lang="zh-CN" altLang="en-US" sz="1100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996123" cy="9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-1400311" y="0"/>
            <a:ext cx="5461179" cy="5143500"/>
          </a:xfrm>
          <a:custGeom>
            <a:avLst/>
            <a:gdLst>
              <a:gd name="connsiteX0" fmla="*/ 1640190 w 3150597"/>
              <a:gd name="connsiteY0" fmla="*/ 0 h 2967326"/>
              <a:gd name="connsiteX1" fmla="*/ 3150597 w 3150597"/>
              <a:gd name="connsiteY1" fmla="*/ 0 h 2967326"/>
              <a:gd name="connsiteX2" fmla="*/ 1510407 w 3150597"/>
              <a:gd name="connsiteY2" fmla="*/ 2967326 h 2967326"/>
              <a:gd name="connsiteX3" fmla="*/ 0 w 3150597"/>
              <a:gd name="connsiteY3" fmla="*/ 2967326 h 2967326"/>
              <a:gd name="connsiteX4" fmla="*/ 1640190 w 3150597"/>
              <a:gd name="connsiteY4" fmla="*/ 0 h 296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597" h="2967326">
                <a:moveTo>
                  <a:pt x="1640190" y="0"/>
                </a:moveTo>
                <a:lnTo>
                  <a:pt x="3150597" y="0"/>
                </a:lnTo>
                <a:lnTo>
                  <a:pt x="1510407" y="2967326"/>
                </a:lnTo>
                <a:lnTo>
                  <a:pt x="0" y="2967326"/>
                </a:lnTo>
                <a:lnTo>
                  <a:pt x="164019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62" tIns="34281" rIns="68562" bIns="34281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-164930" y="1208952"/>
            <a:ext cx="4708256" cy="2869051"/>
          </a:xfrm>
          <a:custGeom>
            <a:avLst/>
            <a:gdLst>
              <a:gd name="connsiteX0" fmla="*/ 1046869 w 3108029"/>
              <a:gd name="connsiteY0" fmla="*/ 0 h 1893927"/>
              <a:gd name="connsiteX1" fmla="*/ 3108029 w 3108029"/>
              <a:gd name="connsiteY1" fmla="*/ 0 h 1893927"/>
              <a:gd name="connsiteX2" fmla="*/ 2061161 w 3108029"/>
              <a:gd name="connsiteY2" fmla="*/ 1893927 h 1893927"/>
              <a:gd name="connsiteX3" fmla="*/ 0 w 3108029"/>
              <a:gd name="connsiteY3" fmla="*/ 1893927 h 1893927"/>
              <a:gd name="connsiteX4" fmla="*/ 1046869 w 3108029"/>
              <a:gd name="connsiteY4" fmla="*/ 0 h 18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029" h="1893927">
                <a:moveTo>
                  <a:pt x="1046869" y="0"/>
                </a:moveTo>
                <a:lnTo>
                  <a:pt x="3108029" y="0"/>
                </a:lnTo>
                <a:lnTo>
                  <a:pt x="2061161" y="1893927"/>
                </a:lnTo>
                <a:lnTo>
                  <a:pt x="0" y="1893927"/>
                </a:lnTo>
                <a:lnTo>
                  <a:pt x="1046869" y="0"/>
                </a:lnTo>
                <a:close/>
              </a:path>
            </a:pathLst>
          </a:cu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62" tIns="34281" rIns="68562" bIns="34281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3705131" y="479138"/>
            <a:ext cx="1449320" cy="2622013"/>
          </a:xfrm>
          <a:prstGeom prst="line">
            <a:avLst/>
          </a:prstGeom>
          <a:ln w="19050">
            <a:solidFill>
              <a:srgbClr val="505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258148" y="2648685"/>
            <a:ext cx="894531" cy="1618327"/>
          </a:xfrm>
          <a:prstGeom prst="line">
            <a:avLst/>
          </a:prstGeom>
          <a:ln w="19050">
            <a:solidFill>
              <a:srgbClr val="505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830800" y="2546681"/>
            <a:ext cx="1449320" cy="2622013"/>
          </a:xfrm>
          <a:prstGeom prst="line">
            <a:avLst/>
          </a:prstGeom>
          <a:ln w="19050">
            <a:solidFill>
              <a:srgbClr val="505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1122558" y="2120798"/>
            <a:ext cx="2465097" cy="577081"/>
          </a:xfrm>
          <a:prstGeom prst="rect">
            <a:avLst/>
          </a:prstGeom>
          <a:noFill/>
        </p:spPr>
        <p:txBody>
          <a:bodyPr wrap="none" lIns="68562" tIns="34281" rIns="68562" bIns="34281">
            <a:spAutoFit/>
          </a:bodyPr>
          <a:lstStyle/>
          <a:p>
            <a:pPr algn="ctr"/>
            <a:r>
              <a:rPr lang="en-US" altLang="zh-CN" sz="3300" b="1" dirty="0">
                <a:solidFill>
                  <a:schemeClr val="bg1"/>
                </a:solidFill>
                <a:sym typeface="+mn-ea"/>
              </a:rPr>
              <a:t>CONTENTS</a:t>
            </a:r>
            <a:endParaRPr lang="en-US" altLang="zh-CN" sz="33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86711" y="867376"/>
            <a:ext cx="3242266" cy="746638"/>
            <a:chOff x="5086711" y="867376"/>
            <a:chExt cx="3242266" cy="746638"/>
          </a:xfrm>
        </p:grpSpPr>
        <p:sp>
          <p:nvSpPr>
            <p:cNvPr id="58" name="TextBox 32"/>
            <p:cNvSpPr txBox="1">
              <a:spLocks noChangeArrowheads="1"/>
            </p:cNvSpPr>
            <p:nvPr/>
          </p:nvSpPr>
          <p:spPr bwMode="auto">
            <a:xfrm>
              <a:off x="5086711" y="992088"/>
              <a:ext cx="451085" cy="438581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</p:spPr>
          <p:txBody>
            <a:bodyPr wrap="none" lIns="68562" tIns="34281" rIns="68562" bIns="34281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F1F1F1"/>
                  </a:solidFill>
                  <a:ea typeface="思源黑体 CN Bold" panose="020B0800000000000000" pitchFamily="34" charset="-122"/>
                </a:rPr>
                <a:t>01</a:t>
              </a:r>
              <a:endParaRPr lang="zh-CN" altLang="en-US" sz="2400" dirty="0">
                <a:solidFill>
                  <a:srgbClr val="F1F1F1"/>
                </a:solidFill>
                <a:ea typeface="思源黑体 CN Bold" panose="020B0800000000000000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5687467" y="867376"/>
              <a:ext cx="2641510" cy="746638"/>
              <a:chOff x="4959835" y="1909845"/>
              <a:chExt cx="3522013" cy="995517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4959835" y="1909845"/>
                <a:ext cx="2759729" cy="553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+mn-ea"/>
                  </a:rPr>
                  <a:t>前阶段工作回顾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959835" y="2382142"/>
                <a:ext cx="3522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谈近来的工作情况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086711" y="1846047"/>
            <a:ext cx="3242266" cy="724017"/>
            <a:chOff x="5086711" y="1846047"/>
            <a:chExt cx="3242266" cy="724017"/>
          </a:xfrm>
        </p:grpSpPr>
        <p:sp>
          <p:nvSpPr>
            <p:cNvPr id="54" name="TextBox 32"/>
            <p:cNvSpPr txBox="1">
              <a:spLocks noChangeArrowheads="1"/>
            </p:cNvSpPr>
            <p:nvPr/>
          </p:nvSpPr>
          <p:spPr bwMode="auto">
            <a:xfrm>
              <a:off x="5086711" y="1970758"/>
              <a:ext cx="451085" cy="4385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none" lIns="68562" tIns="34281" rIns="68562" bIns="34281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F1F1F1"/>
                  </a:solidFill>
                  <a:ea typeface="思源黑体 CN Bold" panose="020B0800000000000000" pitchFamily="34" charset="-122"/>
                </a:rPr>
                <a:t>02</a:t>
              </a:r>
              <a:endParaRPr lang="zh-CN" altLang="en-US" sz="2400" dirty="0">
                <a:solidFill>
                  <a:srgbClr val="F1F1F1"/>
                </a:solidFill>
                <a:ea typeface="思源黑体 CN Bold" panose="020B0800000000000000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5687467" y="1846047"/>
              <a:ext cx="2641510" cy="724017"/>
              <a:chOff x="4959835" y="1909845"/>
              <a:chExt cx="3522013" cy="96535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959835" y="1909845"/>
                <a:ext cx="1682512" cy="553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+mn-ea"/>
                  </a:rPr>
                  <a:t>自我评价</a:t>
                </a: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959835" y="2351982"/>
                <a:ext cx="3522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自我评价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086711" y="2824717"/>
            <a:ext cx="3242266" cy="733513"/>
            <a:chOff x="5086711" y="2824717"/>
            <a:chExt cx="3242266" cy="733513"/>
          </a:xfrm>
        </p:grpSpPr>
        <p:sp>
          <p:nvSpPr>
            <p:cNvPr id="50" name="TextBox 32"/>
            <p:cNvSpPr txBox="1">
              <a:spLocks noChangeArrowheads="1"/>
            </p:cNvSpPr>
            <p:nvPr/>
          </p:nvSpPr>
          <p:spPr bwMode="auto">
            <a:xfrm>
              <a:off x="5086711" y="2949429"/>
              <a:ext cx="451085" cy="438581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</p:spPr>
          <p:txBody>
            <a:bodyPr wrap="none" lIns="68562" tIns="34281" rIns="68562" bIns="34281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F1F1F1"/>
                  </a:solidFill>
                  <a:ea typeface="思源黑体 CN Bold" panose="020B0800000000000000" pitchFamily="34" charset="-122"/>
                </a:rPr>
                <a:t>03</a:t>
              </a:r>
              <a:endParaRPr lang="zh-CN" altLang="en-US" sz="2400" dirty="0">
                <a:solidFill>
                  <a:srgbClr val="F1F1F1"/>
                </a:solidFill>
                <a:ea typeface="思源黑体 CN Bold" panose="020B0800000000000000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687467" y="2824717"/>
              <a:ext cx="2641510" cy="733513"/>
              <a:chOff x="4959835" y="1909845"/>
              <a:chExt cx="3522013" cy="978017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959835" y="1909845"/>
                <a:ext cx="1682512" cy="553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+mn-ea"/>
                  </a:rPr>
                  <a:t>工作体会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959835" y="2364642"/>
                <a:ext cx="3522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谈工作感想领悟、体会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086711" y="3803388"/>
            <a:ext cx="3696112" cy="735661"/>
            <a:chOff x="5086711" y="3803388"/>
            <a:chExt cx="3696112" cy="735661"/>
          </a:xfrm>
        </p:grpSpPr>
        <p:sp>
          <p:nvSpPr>
            <p:cNvPr id="46" name="TextBox 32"/>
            <p:cNvSpPr txBox="1">
              <a:spLocks noChangeArrowheads="1"/>
            </p:cNvSpPr>
            <p:nvPr/>
          </p:nvSpPr>
          <p:spPr bwMode="auto">
            <a:xfrm>
              <a:off x="5086711" y="3928099"/>
              <a:ext cx="451085" cy="4385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none" lIns="68562" tIns="34281" rIns="68562" bIns="34281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F1F1F1"/>
                  </a:solidFill>
                  <a:ea typeface="思源黑体 CN Bold" panose="020B0800000000000000" pitchFamily="34" charset="-122"/>
                </a:rPr>
                <a:t>04</a:t>
              </a:r>
              <a:endParaRPr lang="zh-CN" altLang="en-US" sz="2400" dirty="0">
                <a:solidFill>
                  <a:srgbClr val="F1F1F1"/>
                </a:solidFill>
                <a:ea typeface="思源黑体 CN Bold" panose="020B0800000000000000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687468" y="3803388"/>
              <a:ext cx="3095355" cy="735661"/>
              <a:chOff x="4959835" y="1909845"/>
              <a:chExt cx="4127141" cy="98088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959835" y="1909845"/>
                <a:ext cx="2759730" cy="553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+mn-ea"/>
                  </a:rPr>
                  <a:t>工作规划和展望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4959835" y="2367506"/>
                <a:ext cx="41271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谈下一步工作计划或长远职业规划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763688" y="2625756"/>
            <a:ext cx="1065437" cy="1927512"/>
          </a:xfrm>
          <a:prstGeom prst="line">
            <a:avLst/>
          </a:prstGeom>
          <a:ln w="19050">
            <a:solidFill>
              <a:srgbClr val="505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763933" y="1059582"/>
            <a:ext cx="7072519" cy="2225495"/>
            <a:chOff x="2835941" y="1059582"/>
            <a:chExt cx="7072519" cy="2225495"/>
          </a:xfrm>
        </p:grpSpPr>
        <p:sp>
          <p:nvSpPr>
            <p:cNvPr id="6" name="任意多边形 5"/>
            <p:cNvSpPr/>
            <p:nvPr/>
          </p:nvSpPr>
          <p:spPr>
            <a:xfrm flipH="1" flipV="1">
              <a:off x="2835941" y="2026731"/>
              <a:ext cx="5408467" cy="1258346"/>
            </a:xfrm>
            <a:custGeom>
              <a:avLst/>
              <a:gdLst>
                <a:gd name="connsiteX0" fmla="*/ 0 w 6393307"/>
                <a:gd name="connsiteY0" fmla="*/ 0 h 1487481"/>
                <a:gd name="connsiteX1" fmla="*/ 6393307 w 6393307"/>
                <a:gd name="connsiteY1" fmla="*/ 0 h 1487481"/>
                <a:gd name="connsiteX2" fmla="*/ 5571101 w 6393307"/>
                <a:gd name="connsiteY2" fmla="*/ 1487481 h 1487481"/>
                <a:gd name="connsiteX3" fmla="*/ 2729826 w 6393307"/>
                <a:gd name="connsiteY3" fmla="*/ 1487481 h 1487481"/>
                <a:gd name="connsiteX4" fmla="*/ 1012310 w 6393307"/>
                <a:gd name="connsiteY4" fmla="*/ 1487481 h 1487481"/>
                <a:gd name="connsiteX5" fmla="*/ 0 w 6393307"/>
                <a:gd name="connsiteY5" fmla="*/ 1487481 h 1487481"/>
                <a:gd name="connsiteX6" fmla="*/ 0 w 6393307"/>
                <a:gd name="connsiteY6" fmla="*/ 0 h 148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93307" h="1487481">
                  <a:moveTo>
                    <a:pt x="0" y="0"/>
                  </a:moveTo>
                  <a:lnTo>
                    <a:pt x="6393307" y="0"/>
                  </a:lnTo>
                  <a:lnTo>
                    <a:pt x="5571101" y="1487481"/>
                  </a:lnTo>
                  <a:lnTo>
                    <a:pt x="2729826" y="1487481"/>
                  </a:lnTo>
                  <a:lnTo>
                    <a:pt x="1012310" y="1487481"/>
                  </a:lnTo>
                  <a:lnTo>
                    <a:pt x="0" y="1487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 flipV="1">
              <a:off x="4499992" y="1059582"/>
              <a:ext cx="5408468" cy="2225495"/>
            </a:xfrm>
            <a:custGeom>
              <a:avLst/>
              <a:gdLst>
                <a:gd name="connsiteX0" fmla="*/ 0 w 6515100"/>
                <a:gd name="connsiteY0" fmla="*/ 0 h 2680855"/>
                <a:gd name="connsiteX1" fmla="*/ 2396423 w 6515100"/>
                <a:gd name="connsiteY1" fmla="*/ 0 h 2680855"/>
                <a:gd name="connsiteX2" fmla="*/ 2466284 w 6515100"/>
                <a:gd name="connsiteY2" fmla="*/ 0 h 2680855"/>
                <a:gd name="connsiteX3" fmla="*/ 6515100 w 6515100"/>
                <a:gd name="connsiteY3" fmla="*/ 0 h 2680855"/>
                <a:gd name="connsiteX4" fmla="*/ 5033257 w 6515100"/>
                <a:gd name="connsiteY4" fmla="*/ 2680855 h 2680855"/>
                <a:gd name="connsiteX5" fmla="*/ 2466284 w 6515100"/>
                <a:gd name="connsiteY5" fmla="*/ 2680855 h 2680855"/>
                <a:gd name="connsiteX6" fmla="*/ 914580 w 6515100"/>
                <a:gd name="connsiteY6" fmla="*/ 2680855 h 2680855"/>
                <a:gd name="connsiteX7" fmla="*/ 0 w 6515100"/>
                <a:gd name="connsiteY7" fmla="*/ 2680855 h 268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5100" h="2680855">
                  <a:moveTo>
                    <a:pt x="0" y="0"/>
                  </a:moveTo>
                  <a:lnTo>
                    <a:pt x="2396423" y="0"/>
                  </a:lnTo>
                  <a:lnTo>
                    <a:pt x="2466284" y="0"/>
                  </a:lnTo>
                  <a:lnTo>
                    <a:pt x="6515100" y="0"/>
                  </a:lnTo>
                  <a:lnTo>
                    <a:pt x="5033257" y="2680855"/>
                  </a:lnTo>
                  <a:lnTo>
                    <a:pt x="2466284" y="2680855"/>
                  </a:lnTo>
                  <a:lnTo>
                    <a:pt x="914580" y="2680855"/>
                  </a:lnTo>
                  <a:lnTo>
                    <a:pt x="0" y="2680855"/>
                  </a:lnTo>
                  <a:close/>
                </a:path>
              </a:pathLst>
            </a:custGeom>
            <a:solidFill>
              <a:srgbClr val="254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dirty="0">
                <a:ea typeface="思源黑体 CN Bold" panose="020B0800000000000000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2195736" y="843558"/>
            <a:ext cx="1313482" cy="2376264"/>
          </a:xfrm>
          <a:prstGeom prst="line">
            <a:avLst/>
          </a:prstGeom>
          <a:ln w="19050"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flipH="1">
            <a:off x="5076056" y="1249932"/>
            <a:ext cx="3727745" cy="1802684"/>
            <a:chOff x="765316" y="2407384"/>
            <a:chExt cx="4970327" cy="2403579"/>
          </a:xfrm>
        </p:grpSpPr>
        <p:sp>
          <p:nvSpPr>
            <p:cNvPr id="10" name="TextBox 76"/>
            <p:cNvSpPr txBox="1"/>
            <p:nvPr/>
          </p:nvSpPr>
          <p:spPr>
            <a:xfrm>
              <a:off x="765316" y="2407384"/>
              <a:ext cx="3262859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3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PART ONE</a:t>
              </a:r>
              <a:endParaRPr lang="zh-CN" altLang="en-US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65316" y="3127464"/>
              <a:ext cx="4523740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3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前阶段工作回顾</a:t>
              </a:r>
            </a:p>
          </p:txBody>
        </p:sp>
        <p:sp>
          <p:nvSpPr>
            <p:cNvPr id="12" name="文本框 33"/>
            <p:cNvSpPr txBox="1"/>
            <p:nvPr/>
          </p:nvSpPr>
          <p:spPr>
            <a:xfrm>
              <a:off x="765316" y="3878400"/>
              <a:ext cx="4970327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000" dirty="0">
                  <a:solidFill>
                    <a:srgbClr val="F1F1F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Flying impression graphic design thank you for buying this template, we mainly engaged in various types of advertising graphic design.</a:t>
              </a:r>
            </a:p>
          </p:txBody>
        </p:sp>
      </p:grpSp>
      <p:sp>
        <p:nvSpPr>
          <p:cNvPr id="13" name="PA_文本框 9"/>
          <p:cNvSpPr txBox="1"/>
          <p:nvPr>
            <p:custDataLst>
              <p:tags r:id="rId1"/>
            </p:custDataLst>
          </p:nvPr>
        </p:nvSpPr>
        <p:spPr>
          <a:xfrm flipH="1">
            <a:off x="3182598" y="2013636"/>
            <a:ext cx="1605426" cy="1396536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en-US" altLang="zh-CN" sz="8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8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 flipH="1">
            <a:off x="3788327" y="3491505"/>
            <a:ext cx="1071029" cy="284742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marL="214251" indent="-214251" algn="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工作概述</a:t>
            </a:r>
          </a:p>
        </p:txBody>
      </p:sp>
      <p:sp>
        <p:nvSpPr>
          <p:cNvPr id="15" name="TextBox 24"/>
          <p:cNvSpPr txBox="1"/>
          <p:nvPr/>
        </p:nvSpPr>
        <p:spPr>
          <a:xfrm flipH="1">
            <a:off x="5125771" y="3491505"/>
            <a:ext cx="1787291" cy="284742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marL="214251" indent="-214251" algn="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重点工作完成情况</a:t>
            </a:r>
          </a:p>
        </p:txBody>
      </p:sp>
      <p:sp>
        <p:nvSpPr>
          <p:cNvPr id="16" name="TextBox 25"/>
          <p:cNvSpPr txBox="1"/>
          <p:nvPr/>
        </p:nvSpPr>
        <p:spPr>
          <a:xfrm flipH="1">
            <a:off x="7177197" y="3491505"/>
            <a:ext cx="1787291" cy="284742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marL="214251" indent="-214251" algn="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各项计划完成情况</a:t>
            </a:r>
          </a:p>
        </p:txBody>
      </p:sp>
      <p:sp>
        <p:nvSpPr>
          <p:cNvPr id="17" name="TextBox 23"/>
          <p:cNvSpPr txBox="1"/>
          <p:nvPr/>
        </p:nvSpPr>
        <p:spPr>
          <a:xfrm flipH="1">
            <a:off x="3788328" y="3842684"/>
            <a:ext cx="1608226" cy="284742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marL="214251" indent="-214251" algn="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与去年同期比较</a:t>
            </a:r>
          </a:p>
        </p:txBody>
      </p:sp>
      <p:sp>
        <p:nvSpPr>
          <p:cNvPr id="18" name="TextBox 24"/>
          <p:cNvSpPr txBox="1"/>
          <p:nvPr/>
        </p:nvSpPr>
        <p:spPr>
          <a:xfrm flipH="1">
            <a:off x="7501107" y="3842684"/>
            <a:ext cx="1429160" cy="284742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marL="214251" indent="-214251" algn="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团队建设情况</a:t>
            </a:r>
          </a:p>
        </p:txBody>
      </p:sp>
      <p:sp>
        <p:nvSpPr>
          <p:cNvPr id="19" name="TextBox 25"/>
          <p:cNvSpPr txBox="1"/>
          <p:nvPr/>
        </p:nvSpPr>
        <p:spPr>
          <a:xfrm flipH="1">
            <a:off x="5748037" y="3842684"/>
            <a:ext cx="1429160" cy="284742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marL="214251" indent="-214251" algn="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培训学习情况</a:t>
            </a:r>
          </a:p>
        </p:txBody>
      </p:sp>
    </p:spTree>
    <p:extLst>
      <p:ext uri="{BB962C8B-B14F-4D97-AF65-F5344CB8AC3E}">
        <p14:creationId xmlns:p14="http://schemas.microsoft.com/office/powerpoint/2010/main" val="2825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3" grpId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523131" y="242959"/>
            <a:ext cx="4480748" cy="56167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工作岗位及职责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996123" cy="9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763688" y="2625756"/>
            <a:ext cx="1065437" cy="1927512"/>
          </a:xfrm>
          <a:prstGeom prst="line">
            <a:avLst/>
          </a:prstGeom>
          <a:ln w="19050">
            <a:solidFill>
              <a:srgbClr val="505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763933" y="1059582"/>
            <a:ext cx="7072519" cy="2225495"/>
            <a:chOff x="2835941" y="1059582"/>
            <a:chExt cx="7072519" cy="2225495"/>
          </a:xfrm>
        </p:grpSpPr>
        <p:sp>
          <p:nvSpPr>
            <p:cNvPr id="6" name="任意多边形 5"/>
            <p:cNvSpPr/>
            <p:nvPr/>
          </p:nvSpPr>
          <p:spPr>
            <a:xfrm flipH="1" flipV="1">
              <a:off x="2835941" y="2026731"/>
              <a:ext cx="5408467" cy="1258346"/>
            </a:xfrm>
            <a:custGeom>
              <a:avLst/>
              <a:gdLst>
                <a:gd name="connsiteX0" fmla="*/ 0 w 6393307"/>
                <a:gd name="connsiteY0" fmla="*/ 0 h 1487481"/>
                <a:gd name="connsiteX1" fmla="*/ 6393307 w 6393307"/>
                <a:gd name="connsiteY1" fmla="*/ 0 h 1487481"/>
                <a:gd name="connsiteX2" fmla="*/ 5571101 w 6393307"/>
                <a:gd name="connsiteY2" fmla="*/ 1487481 h 1487481"/>
                <a:gd name="connsiteX3" fmla="*/ 2729826 w 6393307"/>
                <a:gd name="connsiteY3" fmla="*/ 1487481 h 1487481"/>
                <a:gd name="connsiteX4" fmla="*/ 1012310 w 6393307"/>
                <a:gd name="connsiteY4" fmla="*/ 1487481 h 1487481"/>
                <a:gd name="connsiteX5" fmla="*/ 0 w 6393307"/>
                <a:gd name="connsiteY5" fmla="*/ 1487481 h 1487481"/>
                <a:gd name="connsiteX6" fmla="*/ 0 w 6393307"/>
                <a:gd name="connsiteY6" fmla="*/ 0 h 148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93307" h="1487481">
                  <a:moveTo>
                    <a:pt x="0" y="0"/>
                  </a:moveTo>
                  <a:lnTo>
                    <a:pt x="6393307" y="0"/>
                  </a:lnTo>
                  <a:lnTo>
                    <a:pt x="5571101" y="1487481"/>
                  </a:lnTo>
                  <a:lnTo>
                    <a:pt x="2729826" y="1487481"/>
                  </a:lnTo>
                  <a:lnTo>
                    <a:pt x="1012310" y="1487481"/>
                  </a:lnTo>
                  <a:lnTo>
                    <a:pt x="0" y="1487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 flipV="1">
              <a:off x="4499992" y="1059582"/>
              <a:ext cx="5408468" cy="2225495"/>
            </a:xfrm>
            <a:custGeom>
              <a:avLst/>
              <a:gdLst>
                <a:gd name="connsiteX0" fmla="*/ 0 w 6515100"/>
                <a:gd name="connsiteY0" fmla="*/ 0 h 2680855"/>
                <a:gd name="connsiteX1" fmla="*/ 2396423 w 6515100"/>
                <a:gd name="connsiteY1" fmla="*/ 0 h 2680855"/>
                <a:gd name="connsiteX2" fmla="*/ 2466284 w 6515100"/>
                <a:gd name="connsiteY2" fmla="*/ 0 h 2680855"/>
                <a:gd name="connsiteX3" fmla="*/ 6515100 w 6515100"/>
                <a:gd name="connsiteY3" fmla="*/ 0 h 2680855"/>
                <a:gd name="connsiteX4" fmla="*/ 5033257 w 6515100"/>
                <a:gd name="connsiteY4" fmla="*/ 2680855 h 2680855"/>
                <a:gd name="connsiteX5" fmla="*/ 2466284 w 6515100"/>
                <a:gd name="connsiteY5" fmla="*/ 2680855 h 2680855"/>
                <a:gd name="connsiteX6" fmla="*/ 914580 w 6515100"/>
                <a:gd name="connsiteY6" fmla="*/ 2680855 h 2680855"/>
                <a:gd name="connsiteX7" fmla="*/ 0 w 6515100"/>
                <a:gd name="connsiteY7" fmla="*/ 2680855 h 268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5100" h="2680855">
                  <a:moveTo>
                    <a:pt x="0" y="0"/>
                  </a:moveTo>
                  <a:lnTo>
                    <a:pt x="2396423" y="0"/>
                  </a:lnTo>
                  <a:lnTo>
                    <a:pt x="2466284" y="0"/>
                  </a:lnTo>
                  <a:lnTo>
                    <a:pt x="6515100" y="0"/>
                  </a:lnTo>
                  <a:lnTo>
                    <a:pt x="5033257" y="2680855"/>
                  </a:lnTo>
                  <a:lnTo>
                    <a:pt x="2466284" y="2680855"/>
                  </a:lnTo>
                  <a:lnTo>
                    <a:pt x="914580" y="2680855"/>
                  </a:lnTo>
                  <a:lnTo>
                    <a:pt x="0" y="2680855"/>
                  </a:lnTo>
                  <a:close/>
                </a:path>
              </a:pathLst>
            </a:custGeom>
            <a:solidFill>
              <a:srgbClr val="254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dirty="0">
                <a:ea typeface="思源黑体 CN Bold" panose="020B0800000000000000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2195736" y="843558"/>
            <a:ext cx="1313482" cy="2376264"/>
          </a:xfrm>
          <a:prstGeom prst="line">
            <a:avLst/>
          </a:prstGeom>
          <a:ln w="19050"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996123" cy="9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523131" y="242959"/>
            <a:ext cx="4480748" cy="56167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实现目标的关键</a:t>
            </a:r>
          </a:p>
        </p:txBody>
      </p:sp>
      <p:sp>
        <p:nvSpPr>
          <p:cNvPr id="28" name="Shape 2056"/>
          <p:cNvSpPr/>
          <p:nvPr/>
        </p:nvSpPr>
        <p:spPr>
          <a:xfrm>
            <a:off x="1572779" y="1309662"/>
            <a:ext cx="6004602" cy="2887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08" y="215"/>
                </a:moveTo>
                <a:lnTo>
                  <a:pt x="18515" y="2111"/>
                </a:lnTo>
                <a:lnTo>
                  <a:pt x="11972" y="10428"/>
                </a:lnTo>
                <a:lnTo>
                  <a:pt x="8013" y="7302"/>
                </a:lnTo>
                <a:lnTo>
                  <a:pt x="0" y="17211"/>
                </a:lnTo>
                <a:lnTo>
                  <a:pt x="1642" y="21600"/>
                </a:lnTo>
                <a:lnTo>
                  <a:pt x="8648" y="10721"/>
                </a:lnTo>
                <a:lnTo>
                  <a:pt x="12228" y="13359"/>
                </a:lnTo>
                <a:lnTo>
                  <a:pt x="19035" y="3738"/>
                </a:lnTo>
                <a:lnTo>
                  <a:pt x="19906" y="6461"/>
                </a:lnTo>
                <a:lnTo>
                  <a:pt x="20553" y="4063"/>
                </a:lnTo>
                <a:lnTo>
                  <a:pt x="20938" y="2571"/>
                </a:lnTo>
                <a:lnTo>
                  <a:pt x="21600" y="0"/>
                </a:lnTo>
                <a:cubicBezTo>
                  <a:pt x="21600" y="0"/>
                  <a:pt x="17908" y="215"/>
                  <a:pt x="17908" y="215"/>
                </a:cubicBezTo>
                <a:close/>
              </a:path>
            </a:pathLst>
          </a:custGeom>
          <a:solidFill>
            <a:srgbClr val="910101"/>
          </a:solidFill>
          <a:ln w="12700">
            <a:miter lim="400000"/>
          </a:ln>
        </p:spPr>
        <p:txBody>
          <a:bodyPr lIns="29714" tIns="29714" rIns="29714" bIns="29714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dirty="0">
              <a:solidFill>
                <a:srgbClr val="003C72"/>
              </a:solidFill>
              <a:latin typeface="思源黑体 CN Bold" panose="020B0800000000000000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Shape 2057"/>
          <p:cNvSpPr/>
          <p:nvPr/>
        </p:nvSpPr>
        <p:spPr>
          <a:xfrm>
            <a:off x="1884136" y="3527180"/>
            <a:ext cx="367231" cy="36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619" tIns="39619" rIns="39619" bIns="39619" numCol="1" anchor="ctr">
            <a:noAutofit/>
          </a:bodyPr>
          <a:lstStyle/>
          <a:p>
            <a:pPr algn="ctr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400" b="1" dirty="0">
              <a:solidFill>
                <a:prstClr val="black"/>
              </a:solidFill>
              <a:latin typeface="思源黑体 CN Bold" panose="020B0800000000000000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0" name="Shape 2060"/>
          <p:cNvSpPr/>
          <p:nvPr/>
        </p:nvSpPr>
        <p:spPr>
          <a:xfrm>
            <a:off x="3678729" y="2363985"/>
            <a:ext cx="367231" cy="36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619" tIns="39619" rIns="39619" bIns="39619" numCol="1" anchor="ctr">
            <a:noAutofit/>
          </a:bodyPr>
          <a:lstStyle/>
          <a:p>
            <a:pPr algn="ctr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400" b="1" dirty="0">
              <a:solidFill>
                <a:prstClr val="black"/>
              </a:solidFill>
              <a:latin typeface="思源黑体 CN Bold" panose="020B0800000000000000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1" name="Shape 2063"/>
          <p:cNvSpPr/>
          <p:nvPr/>
        </p:nvSpPr>
        <p:spPr>
          <a:xfrm>
            <a:off x="4753535" y="2708220"/>
            <a:ext cx="367231" cy="36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619" tIns="39619" rIns="39619" bIns="39619" numCol="1" anchor="ctr">
            <a:noAutofit/>
          </a:bodyPr>
          <a:lstStyle/>
          <a:p>
            <a:pPr algn="ctr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400" b="1" dirty="0">
              <a:solidFill>
                <a:prstClr val="black"/>
              </a:solidFill>
              <a:latin typeface="思源黑体 CN Bold" panose="020B0800000000000000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2" name="Shape 2066"/>
          <p:cNvSpPr/>
          <p:nvPr/>
        </p:nvSpPr>
        <p:spPr>
          <a:xfrm>
            <a:off x="6757724" y="1421798"/>
            <a:ext cx="367231" cy="36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619" tIns="39619" rIns="39619" bIns="39619" numCol="1" anchor="ctr">
            <a:noAutofit/>
          </a:bodyPr>
          <a:lstStyle/>
          <a:p>
            <a:pPr algn="ctr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400" b="1" dirty="0">
              <a:solidFill>
                <a:prstClr val="black"/>
              </a:solidFill>
              <a:latin typeface="思源黑体 CN Bold" panose="020B0800000000000000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536" y="1914143"/>
            <a:ext cx="237626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做自己，量力而行，别把自己逼太紧。遇到障碍多想一想，要想办法从思想意识上突破。</a:t>
            </a: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656892" y="1622004"/>
            <a:ext cx="1810207" cy="229666"/>
          </a:xfrm>
          <a:prstGeom prst="rect">
            <a:avLst/>
          </a:prstGeom>
          <a:noFill/>
        </p:spPr>
        <p:txBody>
          <a:bodyPr vert="horz" lIns="0" tIns="35657" rIns="0" bIns="35657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25406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突破心智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91880" y="1347614"/>
            <a:ext cx="16396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认真是最大的资产，</a:t>
            </a:r>
            <a:endParaRPr lang="en-US" altLang="zh-CN" sz="1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更快的学习与适应</a:t>
            </a: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3347864" y="1059582"/>
            <a:ext cx="1810207" cy="229666"/>
          </a:xfrm>
          <a:prstGeom prst="rect">
            <a:avLst/>
          </a:prstGeom>
          <a:noFill/>
        </p:spPr>
        <p:txBody>
          <a:bodyPr vert="horz" lIns="0" tIns="35657" rIns="0" bIns="35657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25406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强化优势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3888" y="3786351"/>
            <a:ext cx="277760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补专业知识，补说话艺术，补为人处事的智慧，被职业成熟度。</a:t>
            </a: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4070115" y="3521496"/>
            <a:ext cx="1810207" cy="229666"/>
          </a:xfrm>
          <a:prstGeom prst="rect">
            <a:avLst/>
          </a:prstGeom>
          <a:noFill/>
        </p:spPr>
        <p:txBody>
          <a:bodyPr vert="horz" lIns="0" tIns="35657" rIns="0" bIns="35657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25406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自我补课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28184" y="2587133"/>
            <a:ext cx="26453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通过轮岗，业务交流，以会代训，案例学习等方式不断让自己落地</a:t>
            </a:r>
          </a:p>
        </p:txBody>
      </p:sp>
      <p:sp>
        <p:nvSpPr>
          <p:cNvPr id="40" name="Text Placeholder 2"/>
          <p:cNvSpPr txBox="1">
            <a:spLocks/>
          </p:cNvSpPr>
          <p:nvPr/>
        </p:nvSpPr>
        <p:spPr>
          <a:xfrm>
            <a:off x="6652552" y="2322278"/>
            <a:ext cx="1810207" cy="229666"/>
          </a:xfrm>
          <a:prstGeom prst="rect">
            <a:avLst/>
          </a:prstGeom>
          <a:noFill/>
        </p:spPr>
        <p:txBody>
          <a:bodyPr vert="horz" lIns="0" tIns="35657" rIns="0" bIns="35657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25406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业务实践</a:t>
            </a:r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1884136" y="3527181"/>
            <a:ext cx="367231" cy="365631"/>
          </a:xfrm>
          <a:prstGeom prst="rect">
            <a:avLst/>
          </a:prstGeom>
          <a:noFill/>
        </p:spPr>
        <p:txBody>
          <a:bodyPr vert="horz" lIns="0" tIns="35657" rIns="0" bIns="35657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100" dirty="0">
                <a:solidFill>
                  <a:srgbClr val="003C7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3676550" y="2362891"/>
            <a:ext cx="367231" cy="365631"/>
          </a:xfrm>
          <a:prstGeom prst="rect">
            <a:avLst/>
          </a:prstGeom>
          <a:noFill/>
        </p:spPr>
        <p:txBody>
          <a:bodyPr vert="horz" lIns="0" tIns="35657" rIns="0" bIns="35657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100" dirty="0">
                <a:solidFill>
                  <a:srgbClr val="003C7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4753899" y="2707748"/>
            <a:ext cx="367231" cy="365631"/>
          </a:xfrm>
          <a:prstGeom prst="rect">
            <a:avLst/>
          </a:prstGeom>
          <a:noFill/>
        </p:spPr>
        <p:txBody>
          <a:bodyPr vert="horz" lIns="0" tIns="35657" rIns="0" bIns="35657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100" dirty="0">
                <a:solidFill>
                  <a:srgbClr val="003C7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6757797" y="1421799"/>
            <a:ext cx="367231" cy="365631"/>
          </a:xfrm>
          <a:prstGeom prst="rect">
            <a:avLst/>
          </a:prstGeom>
          <a:noFill/>
        </p:spPr>
        <p:txBody>
          <a:bodyPr vert="horz" lIns="0" tIns="35657" rIns="0" bIns="35657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100" dirty="0">
                <a:solidFill>
                  <a:srgbClr val="003C7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996123" cy="9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4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4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4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4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4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4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4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4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4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build="p"/>
      <p:bldP spid="35" grpId="0"/>
      <p:bldP spid="36" grpId="0" build="p"/>
      <p:bldP spid="37" grpId="0"/>
      <p:bldP spid="38" grpId="0" build="p"/>
      <p:bldP spid="39" grpId="0"/>
      <p:bldP spid="40" grpId="0" build="p"/>
      <p:bldP spid="41" grpId="0" build="p"/>
      <p:bldP spid="42" grpId="0" build="p"/>
      <p:bldP spid="43" grpId="0" build="p"/>
      <p:bldP spid="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21"/>
            <a:ext cx="8960556" cy="50403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rot="18756238">
            <a:off x="5049472" y="3016531"/>
            <a:ext cx="5248199" cy="860175"/>
          </a:xfrm>
          <a:prstGeom prst="rect">
            <a:avLst/>
          </a:prstGeom>
          <a:solidFill>
            <a:srgbClr val="9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Bold" panose="020B08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18756238">
            <a:off x="6777866" y="3899880"/>
            <a:ext cx="3965557" cy="493397"/>
          </a:xfrm>
          <a:prstGeom prst="rect">
            <a:avLst/>
          </a:prstGeom>
          <a:solidFill>
            <a:srgbClr val="00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Bold" panose="020B0800000000000000" pitchFamily="34" charset="-122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CA3152F7-514F-4C7B-9BD3-EE7B8942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84" y="2067694"/>
            <a:ext cx="562052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3900" b="1" spc="3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感谢您的聆听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15286E95-530A-4893-9E5A-5B0D6472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84" y="2827155"/>
            <a:ext cx="5620524" cy="2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述职报告  工作汇报  求职竞聘  工作心得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66CAD7-1D61-4DF5-8C49-78B3FE0A0BF1}"/>
              </a:ext>
            </a:extLst>
          </p:cNvPr>
          <p:cNvSpPr/>
          <p:nvPr/>
        </p:nvSpPr>
        <p:spPr>
          <a:xfrm>
            <a:off x="3114407" y="3224748"/>
            <a:ext cx="1282752" cy="274955"/>
          </a:xfrm>
          <a:prstGeom prst="rect">
            <a:avLst/>
          </a:prstGeom>
          <a:solidFill>
            <a:srgbClr val="254061"/>
          </a:solidFill>
          <a:ln w="25400" cap="flat" cmpd="sng" algn="ctr">
            <a:noFill/>
            <a:prstDash val="solid"/>
          </a:ln>
          <a:effectLst/>
        </p:spPr>
        <p:txBody>
          <a:bodyPr lIns="68562" tIns="34281" rIns="68562" bIns="34281" rtlCol="0" anchor="ctr"/>
          <a:lstStyle/>
          <a:p>
            <a:pPr algn="ctr">
              <a:buFontTx/>
              <a:buNone/>
              <a:defRPr/>
            </a:pPr>
            <a:endParaRPr lang="zh-CN" altLang="en-US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84">
            <a:extLst>
              <a:ext uri="{FF2B5EF4-FFF2-40B4-BE49-F238E27FC236}">
                <a16:creationId xmlns:a16="http://schemas.microsoft.com/office/drawing/2014/main" id="{471925D9-6D55-4BEA-ABE1-87A4C10AFDDF}"/>
              </a:ext>
            </a:extLst>
          </p:cNvPr>
          <p:cNvSpPr txBox="1"/>
          <p:nvPr/>
        </p:nvSpPr>
        <p:spPr>
          <a:xfrm>
            <a:off x="3215970" y="3249305"/>
            <a:ext cx="1060189" cy="23850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1100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汇报部门：</a:t>
            </a:r>
            <a:r>
              <a:rPr lang="en-US" altLang="zh-CN" sz="1100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xxx</a:t>
            </a:r>
            <a:endParaRPr lang="zh-CN" altLang="en-US" sz="1100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DE5942-2BF7-4BEA-9B7C-EE570B95E7FF}"/>
              </a:ext>
            </a:extLst>
          </p:cNvPr>
          <p:cNvSpPr/>
          <p:nvPr/>
        </p:nvSpPr>
        <p:spPr>
          <a:xfrm>
            <a:off x="4746840" y="3219822"/>
            <a:ext cx="1282752" cy="274955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68562" tIns="34281" rIns="68562" bIns="34281" rtlCol="0" anchor="ctr"/>
          <a:lstStyle/>
          <a:p>
            <a:pPr algn="ctr">
              <a:buFontTx/>
              <a:buNone/>
              <a:defRPr/>
            </a:pPr>
            <a:endParaRPr lang="zh-CN" altLang="en-US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TextBox 84">
            <a:extLst>
              <a:ext uri="{FF2B5EF4-FFF2-40B4-BE49-F238E27FC236}">
                <a16:creationId xmlns:a16="http://schemas.microsoft.com/office/drawing/2014/main" id="{94231D13-0ADF-40AF-9351-830C7A26E889}"/>
              </a:ext>
            </a:extLst>
          </p:cNvPr>
          <p:cNvSpPr txBox="1"/>
          <p:nvPr/>
        </p:nvSpPr>
        <p:spPr>
          <a:xfrm>
            <a:off x="4914859" y="3233167"/>
            <a:ext cx="976834" cy="23850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1100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汇报人：</a:t>
            </a:r>
            <a:r>
              <a:rPr lang="en-US" altLang="zh-CN" sz="1100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XXX</a:t>
            </a:r>
            <a:endParaRPr lang="zh-CN" altLang="en-US" sz="1100" dirty="0">
              <a:solidFill>
                <a:srgbClr val="FFFFF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E398DC-AE41-434B-B9B7-9146487AD3F5}"/>
              </a:ext>
            </a:extLst>
          </p:cNvPr>
          <p:cNvSpPr/>
          <p:nvPr/>
        </p:nvSpPr>
        <p:spPr>
          <a:xfrm>
            <a:off x="3555144" y="1059582"/>
            <a:ext cx="2032523" cy="992579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3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201X</a:t>
            </a:r>
            <a:endParaRPr lang="zh-CN" altLang="en-US" sz="6000" b="1" spc="3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996123" cy="9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96FFF5B-1D19-49F6-80CE-FB420BFED85D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FIRST_PUBLISH" val="1"/>
  <p:tag name="ISPRING_PRESENTATION_TITLE" val="红蓝完整框架工作总结述职报告PPT背景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theme/theme1.xml><?xml version="1.0" encoding="utf-8"?>
<a:theme xmlns:a="http://schemas.openxmlformats.org/drawingml/2006/main" name="清风素材 12sc.taobao.com">
  <a:themeElements>
    <a:clrScheme name="自定义 36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45671"/>
      </a:accent1>
      <a:accent2>
        <a:srgbClr val="CD263D"/>
      </a:accent2>
      <a:accent3>
        <a:srgbClr val="345671"/>
      </a:accent3>
      <a:accent4>
        <a:srgbClr val="CD263D"/>
      </a:accent4>
      <a:accent5>
        <a:srgbClr val="345671"/>
      </a:accent5>
      <a:accent6>
        <a:srgbClr val="CD263D"/>
      </a:accent6>
      <a:hlink>
        <a:srgbClr val="BF0000"/>
      </a:hlink>
      <a:folHlink>
        <a:srgbClr val="59595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2528A"/>
      </a:accent1>
      <a:accent2>
        <a:srgbClr val="595959"/>
      </a:accent2>
      <a:accent3>
        <a:srgbClr val="02528A"/>
      </a:accent3>
      <a:accent4>
        <a:srgbClr val="595959"/>
      </a:accent4>
      <a:accent5>
        <a:srgbClr val="02528A"/>
      </a:accent5>
      <a:accent6>
        <a:srgbClr val="595959"/>
      </a:accent6>
      <a:hlink>
        <a:srgbClr val="02528A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14188</TotalTime>
  <Pages>0</Pages>
  <Words>229</Words>
  <Characters>0</Characters>
  <Application>Microsoft Office PowerPoint</Application>
  <DocSecurity>0</DocSecurity>
  <PresentationFormat>全屏显示(16:9)</PresentationFormat>
  <Lines>0</Lines>
  <Paragraphs>54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思源黑体 CN Bold</vt:lpstr>
      <vt:lpstr>Agency FB</vt:lpstr>
      <vt:lpstr>Arial</vt:lpstr>
      <vt:lpstr>Calibri</vt:lpstr>
      <vt:lpstr>Wingdings</vt:lpstr>
      <vt:lpstr>清风素材 12sc.taobao.com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红蓝完整框架工作总结述职报告PPT背景</dc:title>
  <dc:subject/>
  <dc:creator>Administrator</dc:creator>
  <cp:keywords/>
  <dc:description/>
  <cp:lastModifiedBy>Arthas</cp:lastModifiedBy>
  <cp:revision>1201</cp:revision>
  <dcterms:created xsi:type="dcterms:W3CDTF">2013-01-25T01:44:32Z</dcterms:created>
  <dcterms:modified xsi:type="dcterms:W3CDTF">2019-07-18T04:54:22Z</dcterms:modified>
  <cp:category/>
  <cp:contentStatus>12sc.taobao.com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