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 id="2147483672" r:id="rId2"/>
    <p:sldMasterId id="2147483684" r:id="rId3"/>
  </p:sldMasterIdLst>
  <p:notesMasterIdLst>
    <p:notesMasterId r:id="rId26"/>
  </p:notesMasterIdLst>
  <p:sldIdLst>
    <p:sldId id="256" r:id="rId4"/>
    <p:sldId id="610" r:id="rId5"/>
    <p:sldId id="609" r:id="rId6"/>
    <p:sldId id="284" r:id="rId7"/>
    <p:sldId id="276" r:id="rId8"/>
    <p:sldId id="278" r:id="rId9"/>
    <p:sldId id="262" r:id="rId10"/>
    <p:sldId id="607" r:id="rId11"/>
    <p:sldId id="264" r:id="rId12"/>
    <p:sldId id="608" r:id="rId13"/>
    <p:sldId id="263" r:id="rId14"/>
    <p:sldId id="281" r:id="rId15"/>
    <p:sldId id="271" r:id="rId16"/>
    <p:sldId id="266" r:id="rId17"/>
    <p:sldId id="269" r:id="rId18"/>
    <p:sldId id="282" r:id="rId19"/>
    <p:sldId id="283" r:id="rId20"/>
    <p:sldId id="277" r:id="rId21"/>
    <p:sldId id="611" r:id="rId22"/>
    <p:sldId id="258" r:id="rId23"/>
    <p:sldId id="285"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33689B"/>
    <a:srgbClr val="006DB7"/>
    <a:srgbClr val="ED7F0D"/>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4" autoAdjust="0"/>
    <p:restoredTop sz="84307" autoAdjust="0"/>
  </p:normalViewPr>
  <p:slideViewPr>
    <p:cSldViewPr snapToGrid="0" snapToObjects="1">
      <p:cViewPr varScale="1">
        <p:scale>
          <a:sx n="108" d="100"/>
          <a:sy n="108" d="100"/>
        </p:scale>
        <p:origin x="16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ngs\Desktop\Ef.dat"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567617823282291E-2"/>
          <c:y val="0.18914370078740159"/>
          <c:w val="0.94939739675397716"/>
          <c:h val="0.59698199183435408"/>
        </c:manualLayout>
      </c:layout>
      <c:barChart>
        <c:barDir val="col"/>
        <c:grouping val="clustered"/>
        <c:varyColors val="0"/>
        <c:ser>
          <c:idx val="0"/>
          <c:order val="0"/>
          <c:tx>
            <c:strRef>
              <c:f>Ef!$F$1</c:f>
              <c:strCache>
                <c:ptCount val="1"/>
                <c:pt idx="0">
                  <c:v>Ef</c:v>
                </c:pt>
              </c:strCache>
            </c:strRef>
          </c:tx>
          <c:spPr>
            <a:solidFill>
              <a:schemeClr val="accent1"/>
            </a:solidFill>
            <a:ln>
              <a:noFill/>
            </a:ln>
            <a:effectLst/>
          </c:spPr>
          <c:invertIfNegative val="0"/>
          <c:cat>
            <c:strRef>
              <c:f>Ef!$A$2:$A$40</c:f>
              <c:strCache>
                <c:ptCount val="39"/>
                <c:pt idx="0">
                  <c:v>Zr_1-</c:v>
                </c:pt>
                <c:pt idx="1">
                  <c:v>Zr_0</c:v>
                </c:pt>
                <c:pt idx="2">
                  <c:v>Zr_1+</c:v>
                </c:pt>
                <c:pt idx="3">
                  <c:v>Nb_1-</c:v>
                </c:pt>
                <c:pt idx="4">
                  <c:v>Nb_0</c:v>
                </c:pt>
                <c:pt idx="5">
                  <c:v>Nb_1+</c:v>
                </c:pt>
                <c:pt idx="6">
                  <c:v>Ru_1-</c:v>
                </c:pt>
                <c:pt idx="7">
                  <c:v>Ru_0</c:v>
                </c:pt>
                <c:pt idx="8">
                  <c:v>Ru_1+</c:v>
                </c:pt>
                <c:pt idx="9">
                  <c:v>Rh_1-</c:v>
                </c:pt>
                <c:pt idx="10">
                  <c:v>Rh_0</c:v>
                </c:pt>
                <c:pt idx="11">
                  <c:v>Rh_1+</c:v>
                </c:pt>
                <c:pt idx="12">
                  <c:v>Pd_1-</c:v>
                </c:pt>
                <c:pt idx="13">
                  <c:v>Pd_0</c:v>
                </c:pt>
                <c:pt idx="14">
                  <c:v>Pd_1+</c:v>
                </c:pt>
                <c:pt idx="15">
                  <c:v>Cd_1-</c:v>
                </c:pt>
                <c:pt idx="16">
                  <c:v>Cd_0</c:v>
                </c:pt>
                <c:pt idx="17">
                  <c:v>Cd_1+</c:v>
                </c:pt>
                <c:pt idx="18">
                  <c:v>Hf_1-</c:v>
                </c:pt>
                <c:pt idx="19">
                  <c:v>Hf_0</c:v>
                </c:pt>
                <c:pt idx="20">
                  <c:v>Hf_1+</c:v>
                </c:pt>
                <c:pt idx="21">
                  <c:v>Ta_1-</c:v>
                </c:pt>
                <c:pt idx="22">
                  <c:v>Ta_0</c:v>
                </c:pt>
                <c:pt idx="23">
                  <c:v>Ta_1+</c:v>
                </c:pt>
                <c:pt idx="24">
                  <c:v>Re_1-</c:v>
                </c:pt>
                <c:pt idx="25">
                  <c:v>Re_0</c:v>
                </c:pt>
                <c:pt idx="26">
                  <c:v>Re_1+</c:v>
                </c:pt>
                <c:pt idx="27">
                  <c:v>Os_1-</c:v>
                </c:pt>
                <c:pt idx="28">
                  <c:v>Os_0</c:v>
                </c:pt>
                <c:pt idx="29">
                  <c:v>Os_1+</c:v>
                </c:pt>
                <c:pt idx="30">
                  <c:v>Ir_1-</c:v>
                </c:pt>
                <c:pt idx="31">
                  <c:v>Ir_0</c:v>
                </c:pt>
                <c:pt idx="32">
                  <c:v>Ir_1+</c:v>
                </c:pt>
                <c:pt idx="33">
                  <c:v>Pt_1-</c:v>
                </c:pt>
                <c:pt idx="34">
                  <c:v>Pt_0</c:v>
                </c:pt>
                <c:pt idx="35">
                  <c:v>Pt_1+</c:v>
                </c:pt>
                <c:pt idx="36">
                  <c:v>Au_1-</c:v>
                </c:pt>
                <c:pt idx="37">
                  <c:v>Au_0</c:v>
                </c:pt>
                <c:pt idx="38">
                  <c:v>Au_1+</c:v>
                </c:pt>
              </c:strCache>
            </c:strRef>
          </c:cat>
          <c:val>
            <c:numRef>
              <c:f>Ef!$F$2:$F$40</c:f>
              <c:numCache>
                <c:formatCode>General</c:formatCode>
                <c:ptCount val="39"/>
                <c:pt idx="0">
                  <c:v>2.375</c:v>
                </c:pt>
                <c:pt idx="1">
                  <c:v>1.762</c:v>
                </c:pt>
                <c:pt idx="2">
                  <c:v>2.1709999999999994</c:v>
                </c:pt>
                <c:pt idx="3">
                  <c:v>0.64400000000000013</c:v>
                </c:pt>
                <c:pt idx="4">
                  <c:v>0.16600000000000037</c:v>
                </c:pt>
                <c:pt idx="5">
                  <c:v>0.60999999999999965</c:v>
                </c:pt>
                <c:pt idx="6">
                  <c:v>3.9290000000000003</c:v>
                </c:pt>
                <c:pt idx="7">
                  <c:v>2.0490000000000004</c:v>
                </c:pt>
                <c:pt idx="8">
                  <c:v>1.4570000000000001</c:v>
                </c:pt>
                <c:pt idx="9">
                  <c:v>3.6449999999999996</c:v>
                </c:pt>
                <c:pt idx="10">
                  <c:v>2.5190000000000001</c:v>
                </c:pt>
                <c:pt idx="11">
                  <c:v>2.1539999999999999</c:v>
                </c:pt>
                <c:pt idx="12">
                  <c:v>4.4359999999999991</c:v>
                </c:pt>
                <c:pt idx="13">
                  <c:v>3.1589999999999989</c:v>
                </c:pt>
                <c:pt idx="14">
                  <c:v>3.012999999999999</c:v>
                </c:pt>
                <c:pt idx="15">
                  <c:v>5.3669999999999982</c:v>
                </c:pt>
                <c:pt idx="16">
                  <c:v>4.3809999999999985</c:v>
                </c:pt>
                <c:pt idx="17">
                  <c:v>4.4469999999999983</c:v>
                </c:pt>
                <c:pt idx="18">
                  <c:v>2.4729999999999999</c:v>
                </c:pt>
                <c:pt idx="19">
                  <c:v>1.839</c:v>
                </c:pt>
                <c:pt idx="20">
                  <c:v>2.2409999999999997</c:v>
                </c:pt>
                <c:pt idx="21">
                  <c:v>0.66799999999999993</c:v>
                </c:pt>
                <c:pt idx="22">
                  <c:v>0.17100000000000004</c:v>
                </c:pt>
                <c:pt idx="23">
                  <c:v>0.5970000000000002</c:v>
                </c:pt>
                <c:pt idx="24">
                  <c:v>3.1370000000000005</c:v>
                </c:pt>
                <c:pt idx="25">
                  <c:v>1.1369999999999998</c:v>
                </c:pt>
                <c:pt idx="26">
                  <c:v>-9.6000000000000085E-2</c:v>
                </c:pt>
                <c:pt idx="27">
                  <c:v>3.9470000000000001</c:v>
                </c:pt>
                <c:pt idx="28">
                  <c:v>1.8940000000000001</c:v>
                </c:pt>
                <c:pt idx="29">
                  <c:v>1.2099999999999997</c:v>
                </c:pt>
                <c:pt idx="30">
                  <c:v>4.13</c:v>
                </c:pt>
                <c:pt idx="31">
                  <c:v>2.9820000000000011</c:v>
                </c:pt>
                <c:pt idx="32">
                  <c:v>2.3280000000000003</c:v>
                </c:pt>
                <c:pt idx="33">
                  <c:v>4.6649999999999991</c:v>
                </c:pt>
                <c:pt idx="34">
                  <c:v>3.3019999999999996</c:v>
                </c:pt>
                <c:pt idx="35">
                  <c:v>3.1189999999999998</c:v>
                </c:pt>
                <c:pt idx="36">
                  <c:v>2.9040000000000008</c:v>
                </c:pt>
                <c:pt idx="37">
                  <c:v>1.7320000000000011</c:v>
                </c:pt>
                <c:pt idx="38">
                  <c:v>1.5089999999999988</c:v>
                </c:pt>
              </c:numCache>
            </c:numRef>
          </c:val>
          <c:extLst>
            <c:ext xmlns:c16="http://schemas.microsoft.com/office/drawing/2014/chart" uri="{C3380CC4-5D6E-409C-BE32-E72D297353CC}">
              <c16:uniqueId val="{00000000-5C37-4357-95C3-A209EBB3EA43}"/>
            </c:ext>
          </c:extLst>
        </c:ser>
        <c:dLbls>
          <c:showLegendKey val="0"/>
          <c:showVal val="0"/>
          <c:showCatName val="0"/>
          <c:showSerName val="0"/>
          <c:showPercent val="0"/>
          <c:showBubbleSize val="0"/>
        </c:dLbls>
        <c:gapWidth val="219"/>
        <c:overlap val="-27"/>
        <c:axId val="1715431519"/>
        <c:axId val="1715431999"/>
      </c:barChart>
      <c:catAx>
        <c:axId val="171543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715431999"/>
        <c:crosses val="autoZero"/>
        <c:auto val="1"/>
        <c:lblAlgn val="ctr"/>
        <c:lblOffset val="100"/>
        <c:noMultiLvlLbl val="0"/>
      </c:catAx>
      <c:valAx>
        <c:axId val="1715431999"/>
        <c:scaling>
          <c:orientation val="minMax"/>
          <c:min val="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7154315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0.59494</cdr:x>
      <cdr:y>0.24312</cdr:y>
    </cdr:from>
    <cdr:to>
      <cdr:x>0.59494</cdr:x>
      <cdr:y>0.96731</cdr:y>
    </cdr:to>
    <cdr:cxnSp macro="">
      <cdr:nvCxnSpPr>
        <cdr:cNvPr id="2" name="直接连接符 1">
          <a:extLst xmlns:a="http://schemas.openxmlformats.org/drawingml/2006/main">
            <a:ext uri="{FF2B5EF4-FFF2-40B4-BE49-F238E27FC236}">
              <a16:creationId xmlns:a16="http://schemas.microsoft.com/office/drawing/2014/main" id="{6B68DB26-8919-D704-E389-B60B8790BED0}"/>
            </a:ext>
          </a:extLst>
        </cdr:cNvPr>
        <cdr:cNvCxnSpPr>
          <a:cxnSpLocks xmlns:a="http://schemas.openxmlformats.org/drawingml/2006/main"/>
        </cdr:cNvCxnSpPr>
      </cdr:nvCxnSpPr>
      <cdr:spPr>
        <a:xfrm xmlns:a="http://schemas.openxmlformats.org/drawingml/2006/main">
          <a:off x="5183239" y="666937"/>
          <a:ext cx="0" cy="1986578"/>
        </a:xfrm>
        <a:prstGeom xmlns:a="http://schemas.openxmlformats.org/drawingml/2006/main" prst="line">
          <a:avLst/>
        </a:prstGeom>
        <a:ln xmlns:a="http://schemas.openxmlformats.org/drawingml/2006/main" w="285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0.15234</cdr:x>
      <cdr:y>0.12328</cdr:y>
    </cdr:from>
    <cdr:to>
      <cdr:x>0.2275</cdr:x>
      <cdr:y>0.28716</cdr:y>
    </cdr:to>
    <cdr:sp macro="" textlink="">
      <cdr:nvSpPr>
        <cdr:cNvPr id="3" name="文本框 2">
          <a:extLst xmlns:a="http://schemas.openxmlformats.org/drawingml/2006/main">
            <a:ext uri="{FF2B5EF4-FFF2-40B4-BE49-F238E27FC236}">
              <a16:creationId xmlns:a16="http://schemas.microsoft.com/office/drawing/2014/main" id="{14564513-EB6F-D757-3208-9C9C7703CE61}"/>
            </a:ext>
          </a:extLst>
        </cdr:cNvPr>
        <cdr:cNvSpPr txBox="1"/>
      </cdr:nvSpPr>
      <cdr:spPr>
        <a:xfrm xmlns:a="http://schemas.openxmlformats.org/drawingml/2006/main">
          <a:off x="1327204" y="338191"/>
          <a:ext cx="654828" cy="44954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800" dirty="0"/>
            <a:t>Mo</a:t>
          </a:r>
          <a:endParaRPr lang="zh-CN" altLang="en-US" sz="2400" dirty="0"/>
        </a:p>
      </cdr:txBody>
    </cdr:sp>
  </cdr:relSizeAnchor>
  <cdr:relSizeAnchor xmlns:cdr="http://schemas.openxmlformats.org/drawingml/2006/chartDrawing">
    <cdr:from>
      <cdr:x>0.57104</cdr:x>
      <cdr:y>0.1115</cdr:y>
    </cdr:from>
    <cdr:to>
      <cdr:x>0.64621</cdr:x>
      <cdr:y>0.27538</cdr:y>
    </cdr:to>
    <cdr:sp macro="" textlink="">
      <cdr:nvSpPr>
        <cdr:cNvPr id="6" name="文本框 1">
          <a:extLst xmlns:a="http://schemas.openxmlformats.org/drawingml/2006/main">
            <a:ext uri="{FF2B5EF4-FFF2-40B4-BE49-F238E27FC236}">
              <a16:creationId xmlns:a16="http://schemas.microsoft.com/office/drawing/2014/main" id="{F349BF56-F8E3-84CC-40D7-BC38A95D7255}"/>
            </a:ext>
          </a:extLst>
        </cdr:cNvPr>
        <cdr:cNvSpPr txBox="1"/>
      </cdr:nvSpPr>
      <cdr:spPr>
        <a:xfrm xmlns:a="http://schemas.openxmlformats.org/drawingml/2006/main">
          <a:off x="4975040" y="305880"/>
          <a:ext cx="654828" cy="44954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dirty="0"/>
            <a:t>W</a:t>
          </a:r>
          <a:endParaRPr lang="zh-CN" altLang="en-US" sz="2400" dirty="0"/>
        </a:p>
      </cdr:txBody>
    </cdr:sp>
  </cdr:relSizeAnchor>
  <cdr:relSizeAnchor xmlns:cdr="http://schemas.openxmlformats.org/drawingml/2006/chartDrawing">
    <cdr:from>
      <cdr:x>0.03822</cdr:x>
      <cdr:y>0.1379</cdr:y>
    </cdr:from>
    <cdr:to>
      <cdr:x>0.08683</cdr:x>
      <cdr:y>0.27254</cdr:y>
    </cdr:to>
    <cdr:sp macro="" textlink="">
      <cdr:nvSpPr>
        <cdr:cNvPr id="8" name="文本框 29">
          <a:extLst xmlns:a="http://schemas.openxmlformats.org/drawingml/2006/main">
            <a:ext uri="{FF2B5EF4-FFF2-40B4-BE49-F238E27FC236}">
              <a16:creationId xmlns:a16="http://schemas.microsoft.com/office/drawing/2014/main" id="{EEB65FE0-541E-4F0A-E870-54A50B86AB89}"/>
            </a:ext>
          </a:extLst>
        </cdr:cNvPr>
        <cdr:cNvSpPr txBox="1"/>
      </cdr:nvSpPr>
      <cdr:spPr>
        <a:xfrm xmlns:a="http://schemas.openxmlformats.org/drawingml/2006/main">
          <a:off x="332986" y="378299"/>
          <a:ext cx="423514"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dirty="0" err="1"/>
            <a:t>4d</a:t>
          </a:r>
          <a:endParaRPr lang="zh-CN" altLang="en-US" dirty="0"/>
        </a:p>
      </cdr:txBody>
    </cdr:sp>
  </cdr:relSizeAnchor>
  <cdr:relSizeAnchor xmlns:cdr="http://schemas.openxmlformats.org/drawingml/2006/chartDrawing">
    <cdr:from>
      <cdr:x>0.51426</cdr:x>
      <cdr:y>0.10936</cdr:y>
    </cdr:from>
    <cdr:to>
      <cdr:x>0.56287</cdr:x>
      <cdr:y>0.244</cdr:y>
    </cdr:to>
    <cdr:sp macro="" textlink="">
      <cdr:nvSpPr>
        <cdr:cNvPr id="9" name="文本框 28">
          <a:extLst xmlns:a="http://schemas.openxmlformats.org/drawingml/2006/main">
            <a:ext uri="{FF2B5EF4-FFF2-40B4-BE49-F238E27FC236}">
              <a16:creationId xmlns:a16="http://schemas.microsoft.com/office/drawing/2014/main" id="{738091B5-3154-2948-15EE-69CFBB865F5B}"/>
            </a:ext>
          </a:extLst>
        </cdr:cNvPr>
        <cdr:cNvSpPr txBox="1"/>
      </cdr:nvSpPr>
      <cdr:spPr>
        <a:xfrm xmlns:a="http://schemas.openxmlformats.org/drawingml/2006/main">
          <a:off x="4480357" y="300009"/>
          <a:ext cx="423514"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altLang="zh-CN" dirty="0" err="1"/>
            <a:t>5d</a:t>
          </a:r>
          <a:endParaRPr lang="zh-CN" altLang="en-US"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F3C51-B671-4C90-B36A-AC3F05173F4C}" type="datetimeFigureOut">
              <a:rPr lang="zh-CN" altLang="en-US" smtClean="0"/>
              <a:t>2024/6/18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86086-C16D-4AE9-B315-48AB57778428}" type="slidenum">
              <a:rPr lang="zh-CN" altLang="en-US" smtClean="0"/>
              <a:t>‹#›</a:t>
            </a:fld>
            <a:endParaRPr lang="zh-CN" altLang="en-US"/>
          </a:p>
        </p:txBody>
      </p:sp>
    </p:spTree>
    <p:extLst>
      <p:ext uri="{BB962C8B-B14F-4D97-AF65-F5344CB8AC3E}">
        <p14:creationId xmlns:p14="http://schemas.microsoft.com/office/powerpoint/2010/main" val="168896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Thank you for being here today. </a:t>
            </a:r>
            <a:r>
              <a:rPr lang="en-US" altLang="zh-CN" b="0" i="0" dirty="0">
                <a:solidFill>
                  <a:srgbClr val="4B4B4B"/>
                </a:solidFill>
                <a:effectLst/>
                <a:latin typeface="comic sans ms" panose="030F0702030302020204" pitchFamily="66" charset="0"/>
              </a:rPr>
              <a:t> My name is Ning </a:t>
            </a:r>
            <a:r>
              <a:rPr lang="en-US" altLang="zh-CN" b="0" i="0" dirty="0" err="1">
                <a:solidFill>
                  <a:srgbClr val="4B4B4B"/>
                </a:solidFill>
                <a:effectLst/>
                <a:latin typeface="comic sans ms" panose="030F0702030302020204" pitchFamily="66" charset="0"/>
              </a:rPr>
              <a:t>Siyuan</a:t>
            </a:r>
            <a:r>
              <a:rPr lang="en-US" altLang="zh-CN" b="0" i="0" dirty="0">
                <a:solidFill>
                  <a:srgbClr val="4B4B4B"/>
                </a:solidFill>
                <a:effectLst/>
                <a:latin typeface="comic sans ms" panose="030F0702030302020204" pitchFamily="66" charset="0"/>
              </a:rPr>
              <a:t> I’m going </a:t>
            </a:r>
            <a:r>
              <a:rPr lang="en-US" altLang="zh-CN" b="0" i="0" dirty="0">
                <a:solidFill>
                  <a:srgbClr val="374151"/>
                </a:solidFill>
                <a:effectLst/>
                <a:latin typeface="Söhne"/>
              </a:rPr>
              <a:t>to present my Master Project, about…</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0</a:t>
            </a:fld>
            <a:endParaRPr lang="zh-CN" altLang="en-US"/>
          </a:p>
        </p:txBody>
      </p:sp>
    </p:spTree>
    <p:extLst>
      <p:ext uri="{BB962C8B-B14F-4D97-AF65-F5344CB8AC3E}">
        <p14:creationId xmlns:p14="http://schemas.microsoft.com/office/powerpoint/2010/main" val="1860560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Introduce Feasible Region &amp; limits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highlight>
                  <a:srgbClr val="FFFFFF"/>
                </a:highlight>
                <a:latin typeface="system-ui"/>
              </a:rPr>
              <a:t>缺陷的形成能由化学势</a:t>
            </a:r>
            <a:r>
              <a:rPr lang="en-US" altLang="zh-CN" b="0" i="0" dirty="0">
                <a:effectLst/>
                <a:highlight>
                  <a:srgbClr val="FFFFFF"/>
                </a:highlight>
                <a:latin typeface="system-ui"/>
              </a:rPr>
              <a:t>μ</a:t>
            </a:r>
            <a:r>
              <a:rPr lang="zh-CN" altLang="en-US" b="0" i="0" dirty="0">
                <a:effectLst/>
                <a:highlight>
                  <a:srgbClr val="FFFFFF"/>
                </a:highlight>
                <a:latin typeface="system-ui"/>
              </a:rPr>
              <a:t>决定，化学势由前驱体、分压、温度等因素影响。因此，实验条件（化学势</a:t>
            </a:r>
            <a:r>
              <a:rPr lang="en-US" altLang="zh-CN" b="0" i="0" dirty="0">
                <a:effectLst/>
                <a:highlight>
                  <a:srgbClr val="FFFFFF"/>
                </a:highlight>
                <a:latin typeface="system-ui"/>
              </a:rPr>
              <a:t>μ</a:t>
            </a:r>
            <a:r>
              <a:rPr lang="zh-CN" altLang="en-US" b="0" i="0" dirty="0">
                <a:effectLst/>
                <a:highlight>
                  <a:srgbClr val="FFFFFF"/>
                </a:highlight>
                <a:latin typeface="system-ui"/>
              </a:rPr>
              <a:t>）决定了所有可能缺陷的形成能， </a:t>
            </a:r>
            <a:r>
              <a:rPr lang="en-US" altLang="zh-CN" b="0" i="0" dirty="0">
                <a:effectLst/>
                <a:highlight>
                  <a:srgbClr val="FFFFFF"/>
                </a:highlight>
                <a:latin typeface="system-ui"/>
              </a:rPr>
              <a:t>stability region</a:t>
            </a:r>
            <a:endParaRPr lang="zh-CN" altLang="en-US" dirty="0"/>
          </a:p>
          <a:p>
            <a:endParaRPr lang="en-US" altLang="zh-CN" dirty="0"/>
          </a:p>
          <a:p>
            <a:r>
              <a:rPr lang="en-US" altLang="zh-CN" dirty="0"/>
              <a:t>The related properties, are evaluated considering the extreme values of the atomic chemical potentials, for which the system is in equilibrium with other phases. Outside this range, secondary phases would start to precipitate.   </a:t>
            </a:r>
            <a:r>
              <a:rPr lang="zh-CN" altLang="en-US" dirty="0"/>
              <a:t>举例说明 </a:t>
            </a:r>
            <a:r>
              <a:rPr lang="en-US" altLang="zh-CN" dirty="0"/>
              <a:t>ternary compounds with multi-</a:t>
            </a:r>
            <a:r>
              <a:rPr lang="en-US" altLang="zh-CN" dirty="0" err="1"/>
              <a:t>segement</a:t>
            </a:r>
            <a:r>
              <a:rPr lang="en-US" altLang="zh-CN" dirty="0"/>
              <a:t> boundaries in chemical potential space.</a:t>
            </a:r>
          </a:p>
          <a:p>
            <a:br>
              <a:rPr lang="en-US" altLang="zh-CN" dirty="0"/>
            </a:br>
            <a:r>
              <a:rPr lang="en-US" altLang="zh-CN" dirty="0"/>
              <a:t>Brouwer Band Diagram of </a:t>
            </a:r>
            <a:r>
              <a:rPr lang="en-US" altLang="zh-CN" dirty="0" err="1"/>
              <a:t>ZrNiSn</a:t>
            </a:r>
            <a:r>
              <a:rPr lang="en-US" altLang="zh-CN" dirty="0"/>
              <a:t>. (a) Defect concentrations, charge carrier concentrations, electronic </a:t>
            </a:r>
            <a:r>
              <a:rPr lang="en-US" altLang="zh-CN" dirty="0" err="1"/>
              <a:t>dopability</a:t>
            </a:r>
            <a:r>
              <a:rPr lang="en-US" altLang="zh-CN" dirty="0"/>
              <a:t> limits and band edge information for </a:t>
            </a:r>
            <a:r>
              <a:rPr lang="en-US" altLang="zh-CN" dirty="0" err="1"/>
              <a:t>ZrNiSn</a:t>
            </a:r>
            <a:r>
              <a:rPr lang="en-US" altLang="zh-CN" dirty="0"/>
              <a:t> as a function of changing chemical equilibrium conditions calculated using data from </a:t>
            </a:r>
            <a:r>
              <a:rPr lang="en-US" altLang="zh-CN" dirty="0" err="1"/>
              <a:t>ref.43</a:t>
            </a:r>
            <a:r>
              <a:rPr lang="en-US" altLang="zh-CN" dirty="0"/>
              <a:t> The chemical potential path A−B−C−D−E−F−G−H corresponds to thermodynamic equilibrium of </a:t>
            </a:r>
            <a:r>
              <a:rPr lang="en-US" altLang="zh-CN" dirty="0" err="1"/>
              <a:t>ZrNiSn</a:t>
            </a:r>
            <a:r>
              <a:rPr lang="en-US" altLang="zh-CN" dirty="0"/>
              <a:t> with two other impurity phases indicated in the red region of the Zr−Ni−Sn ternary composition space of (b). In chemical potential space (c), the path encloses the gray region which in which the </a:t>
            </a:r>
            <a:r>
              <a:rPr lang="en-US" altLang="zh-CN" dirty="0" err="1"/>
              <a:t>ZrNiSn</a:t>
            </a:r>
            <a:r>
              <a:rPr lang="en-US" altLang="zh-CN" dirty="0"/>
              <a:t> phase is stable. </a:t>
            </a:r>
            <a:r>
              <a:rPr lang="zh-CN" altLang="en-US" dirty="0"/>
              <a:t>所以能带的高对称点一样重要</a:t>
            </a:r>
            <a:br>
              <a:rPr lang="en-US" altLang="zh-CN" dirty="0"/>
            </a:br>
            <a:endParaRPr lang="en-US" altLang="zh-CN" dirty="0"/>
          </a:p>
          <a:p>
            <a:r>
              <a:rPr lang="en-US" altLang="zh-CN" dirty="0"/>
              <a:t>Formation energies are also on the limiting values of the feasible region</a:t>
            </a:r>
          </a:p>
        </p:txBody>
      </p:sp>
      <p:sp>
        <p:nvSpPr>
          <p:cNvPr id="4" name="灯片编号占位符 3"/>
          <p:cNvSpPr>
            <a:spLocks noGrp="1"/>
          </p:cNvSpPr>
          <p:nvPr>
            <p:ph type="sldNum" sz="quarter" idx="5"/>
          </p:nvPr>
        </p:nvSpPr>
        <p:spPr/>
        <p:txBody>
          <a:bodyPr/>
          <a:lstStyle/>
          <a:p>
            <a:fld id="{C7286086-C16D-4AE9-B315-48AB57778428}" type="slidenum">
              <a:rPr lang="zh-CN" altLang="en-US" smtClean="0"/>
              <a:t>9</a:t>
            </a:fld>
            <a:endParaRPr lang="zh-CN" altLang="en-US"/>
          </a:p>
        </p:txBody>
      </p:sp>
    </p:spTree>
    <p:extLst>
      <p:ext uri="{BB962C8B-B14F-4D97-AF65-F5344CB8AC3E}">
        <p14:creationId xmlns:p14="http://schemas.microsoft.com/office/powerpoint/2010/main" val="326213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对于缺陷 没那么复杂 </a:t>
            </a:r>
            <a:r>
              <a:rPr lang="en-US" altLang="zh-CN" dirty="0"/>
              <a:t>since there is an equation constraints by host compounds</a:t>
            </a:r>
          </a:p>
          <a:p>
            <a:endParaRPr lang="en-US" altLang="zh-CN" dirty="0"/>
          </a:p>
          <a:p>
            <a:r>
              <a:rPr lang="en-US" altLang="zh-CN" dirty="0"/>
              <a:t>In principle, all of the chemical potentials are, free variables that indicate the conditions of the surrounding environment while the defect is formed. However, they are subject to specific bounds. For atoms, the constraints come from phase stability.</a:t>
            </a:r>
          </a:p>
          <a:p>
            <a:endParaRPr lang="en-US" altLang="zh-CN" dirty="0"/>
          </a:p>
          <a:p>
            <a:r>
              <a:rPr lang="en-US" altLang="zh-CN" dirty="0"/>
              <a:t>under equilibrium growth conditions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Since the defect must form in </a:t>
            </a:r>
            <a:r>
              <a:rPr lang="en-US" altLang="zh-CN" dirty="0" err="1"/>
              <a:t>WS2</a:t>
            </a:r>
            <a:r>
              <a:rPr lang="en-US" altLang="zh-CN" dirty="0"/>
              <a:t> the chemical potentials are bounded by equation 1. The limits are also set by the stability of the elemental phases and competing compounds of the constituent elements, described by inequalities 2-5. There are no other secondary phases for tungsten (W) and sulfur (S), we only need inequality 2 for niobium (Nb) and sulfur (S).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electronic-structure calculations, chemical potentials are always referenced to the total energy of the elementary phases at 0 K, that is </a:t>
            </a:r>
            <a:r>
              <a:rPr lang="en-US" altLang="zh-CN" dirty="0" err="1"/>
              <a:t>Δμ</a:t>
            </a:r>
            <a:r>
              <a:rPr lang="en-US" altLang="zh-CN" dirty="0"/>
              <a:t>. Therefore, equivalent constraints are established with </a:t>
            </a:r>
            <a:r>
              <a:rPr lang="en-US" altLang="zh-CN" dirty="0" err="1"/>
              <a:t>Δμ</a:t>
            </a:r>
            <a:r>
              <a:rPr lang="en-US" altLang="zh-CN" dirty="0"/>
              <a:t> and </a:t>
            </a:r>
            <a:r>
              <a:rPr lang="en-US" altLang="zh-CN" dirty="0" err="1"/>
              <a:t>ΔE</a:t>
            </a:r>
            <a:r>
              <a:rPr lang="en-US" altLang="zh-CN" dirty="0"/>
              <a:t>. This set of constraints is employed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The inequalities and equality constraints</a:t>
            </a:r>
            <a:endParaRPr lang="zh-CN" altLang="en-US" b="1"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10</a:t>
            </a:fld>
            <a:endParaRPr lang="zh-CN" altLang="en-US"/>
          </a:p>
        </p:txBody>
      </p:sp>
    </p:spTree>
    <p:extLst>
      <p:ext uri="{BB962C8B-B14F-4D97-AF65-F5344CB8AC3E}">
        <p14:creationId xmlns:p14="http://schemas.microsoft.com/office/powerpoint/2010/main" val="3900242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 Nb as an illustrative example.</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11</a:t>
            </a:fld>
            <a:endParaRPr lang="zh-CN" altLang="en-US"/>
          </a:p>
        </p:txBody>
      </p:sp>
    </p:spTree>
    <p:extLst>
      <p:ext uri="{BB962C8B-B14F-4D97-AF65-F5344CB8AC3E}">
        <p14:creationId xmlns:p14="http://schemas.microsoft.com/office/powerpoint/2010/main" val="171008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supercell approach (employ periodic boundary conditions), the isolated charged defect is replaced by periodically repeated array of defects. Such a periodic array contains unrealistically large defect concentrations, resulting in artificial interactions between the defects.</a:t>
            </a:r>
          </a:p>
          <a:p>
            <a:pPr algn="l"/>
            <a:endParaRPr lang="en-US" altLang="zh-CN" b="0" i="0" dirty="0">
              <a:solidFill>
                <a:srgbClr val="404040"/>
              </a:solidFill>
              <a:effectLst/>
              <a:latin typeface="Lato" panose="020F0502020204030203" pitchFamily="34" charset="0"/>
            </a:endParaRPr>
          </a:p>
          <a:p>
            <a:pPr algn="l"/>
            <a:r>
              <a:rPr lang="en-US" altLang="zh-CN" b="0" i="0" dirty="0">
                <a:solidFill>
                  <a:srgbClr val="404040"/>
                </a:solidFill>
                <a:effectLst/>
                <a:latin typeface="Lato" panose="020F0502020204030203" pitchFamily="34" charset="0"/>
              </a:rPr>
              <a:t>These interactions are long-ranged so the convergence with respect to supercell size is slow.</a:t>
            </a:r>
          </a:p>
          <a:p>
            <a:pPr algn="l"/>
            <a:endParaRPr lang="en-US" altLang="zh-CN" b="0" i="0" dirty="0">
              <a:solidFill>
                <a:srgbClr val="404040"/>
              </a:solidFill>
              <a:effectLst/>
              <a:latin typeface="Lato" panose="020F0502020204030203" pitchFamily="34" charset="0"/>
            </a:endParaRPr>
          </a:p>
          <a:p>
            <a:pPr algn="l"/>
            <a:r>
              <a:rPr lang="en-US" altLang="zh-CN" b="0" i="0" dirty="0">
                <a:solidFill>
                  <a:srgbClr val="404040"/>
                </a:solidFill>
                <a:effectLst/>
                <a:latin typeface="Lato" panose="020F0502020204030203" pitchFamily="34" charset="0"/>
              </a:rPr>
              <a:t>The correction consists in subtracting the spurious interactions between the periodic charge and adding in the energy of an isolated charge distribution. And there is an alignment term due to the different reference </a:t>
            </a:r>
            <a:r>
              <a:rPr lang="en-US" altLang="zh-CN" sz="1800" b="0" i="0" u="none" strike="noStrike" baseline="0" dirty="0">
                <a:latin typeface="Times-Roman"/>
              </a:rPr>
              <a:t>in </a:t>
            </a:r>
            <a:r>
              <a:rPr lang="en-US" altLang="zh-CN" sz="1800" b="0" i="0" u="none" strike="noStrike" baseline="0" dirty="0" err="1">
                <a:latin typeface="Times-Roman"/>
              </a:rPr>
              <a:t>DFT</a:t>
            </a:r>
            <a:r>
              <a:rPr lang="en-US" altLang="zh-CN" sz="1800" b="0" i="0" u="none" strike="noStrike" baseline="0" dirty="0">
                <a:latin typeface="Times-Roman"/>
              </a:rPr>
              <a:t> and in the model calculation.</a:t>
            </a:r>
          </a:p>
          <a:p>
            <a:pPr algn="l"/>
            <a:endParaRPr lang="en-US" altLang="zh-CN" sz="1800" b="0" i="0" u="none" strike="noStrike" baseline="0" dirty="0">
              <a:latin typeface="Times-Roman"/>
            </a:endParaRPr>
          </a:p>
          <a:p>
            <a:pPr algn="l"/>
            <a:r>
              <a:rPr lang="en-US" altLang="zh-CN" b="0" i="0" dirty="0">
                <a:solidFill>
                  <a:srgbClr val="374151"/>
                </a:solidFill>
                <a:effectLst/>
                <a:latin typeface="Söhne"/>
              </a:rPr>
              <a:t>The FNV scheme operates as follows:</a:t>
            </a:r>
          </a:p>
          <a:p>
            <a:pPr algn="l"/>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r>
              <a:rPr lang="en-US" altLang="zh-CN" b="0" i="0" dirty="0">
                <a:solidFill>
                  <a:srgbClr val="374151"/>
                </a:solidFill>
                <a:effectLst/>
                <a:latin typeface="Söhne"/>
              </a:rPr>
              <a:t>The required VASP results are </a:t>
            </a:r>
            <a:endParaRPr lang="en-US" altLang="zh-CN"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12</a:t>
            </a:fld>
            <a:endParaRPr lang="zh-CN" altLang="en-US"/>
          </a:p>
        </p:txBody>
      </p:sp>
    </p:spTree>
    <p:extLst>
      <p:ext uri="{BB962C8B-B14F-4D97-AF65-F5344CB8AC3E}">
        <p14:creationId xmlns:p14="http://schemas.microsoft.com/office/powerpoint/2010/main" val="248160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74151"/>
                </a:solidFill>
                <a:effectLst/>
                <a:latin typeface="Söhne"/>
              </a:rPr>
              <a:t>The FNV finite-size correction can work only with the </a:t>
            </a:r>
            <a:r>
              <a:rPr lang="en-US" altLang="zh-CN" b="0" i="0" dirty="0" err="1">
                <a:solidFill>
                  <a:srgbClr val="374151"/>
                </a:solidFill>
                <a:effectLst/>
                <a:latin typeface="Söhne"/>
              </a:rPr>
              <a:t>DFT</a:t>
            </a:r>
            <a:r>
              <a:rPr lang="en-US" altLang="zh-CN" b="0" i="0" dirty="0">
                <a:solidFill>
                  <a:srgbClr val="374151"/>
                </a:solidFill>
                <a:effectLst/>
                <a:latin typeface="Söhne"/>
              </a:rPr>
              <a:t> electrostatic and the dielectric constant of the material.   </a:t>
            </a:r>
            <a:r>
              <a:rPr lang="zh-CN" altLang="en-US" b="0" i="0" dirty="0">
                <a:solidFill>
                  <a:srgbClr val="374151"/>
                </a:solidFill>
                <a:effectLst/>
                <a:latin typeface="Söhne"/>
              </a:rPr>
              <a:t>准确的缺陷位置</a:t>
            </a:r>
            <a:r>
              <a:rPr lang="en-US" altLang="zh-CN" b="0" i="0" dirty="0">
                <a:solidFill>
                  <a:srgbClr val="37415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74151"/>
                </a:solidFill>
                <a:effectLst/>
                <a:latin typeface="Söhne"/>
              </a:rPr>
              <a:t>The planar-averaged values of the different potentials involved in calculating the FNV charge-state correction. The long-range (black) term is computed from a Gaussian model, the potential difference (red) and short-range terms(blue). The difference in electrostatic potentials between the defect and pristine cells  and the short-range potential are both directly computed from the files storing the electrostatic potential information file (e.g. </a:t>
            </a:r>
            <a:r>
              <a:rPr lang="en-US" altLang="zh-CN" b="0" i="0" dirty="0" err="1">
                <a:solidFill>
                  <a:srgbClr val="374151"/>
                </a:solidFill>
                <a:effectLst/>
                <a:latin typeface="Söhne"/>
              </a:rPr>
              <a:t>LOCPOT</a:t>
            </a:r>
            <a:r>
              <a:rPr lang="en-US" altLang="zh-CN" b="0" i="0" dirty="0">
                <a:solidFill>
                  <a:srgbClr val="374151"/>
                </a:solidFill>
                <a:effectLst/>
                <a:latin typeface="Söhne"/>
              </a:rPr>
              <a:t> files for </a:t>
            </a:r>
            <a:r>
              <a:rPr lang="en-US" altLang="zh-CN" b="0" i="0" dirty="0" err="1">
                <a:solidFill>
                  <a:srgbClr val="374151"/>
                </a:solidFill>
                <a:effectLst/>
                <a:latin typeface="Söhne"/>
              </a:rPr>
              <a:t>VASP</a:t>
            </a:r>
            <a:r>
              <a:rPr lang="en-US" altLang="zh-CN" b="0" i="0" dirty="0">
                <a:solidFill>
                  <a:srgbClr val="374151"/>
                </a:solidFill>
                <a:effectLst/>
                <a:latin typeface="Söhne"/>
              </a:rPr>
              <a:t> calculations)..</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13</a:t>
            </a:fld>
            <a:endParaRPr lang="zh-CN" altLang="en-US"/>
          </a:p>
        </p:txBody>
      </p:sp>
    </p:spTree>
    <p:extLst>
      <p:ext uri="{BB962C8B-B14F-4D97-AF65-F5344CB8AC3E}">
        <p14:creationId xmlns:p14="http://schemas.microsoft.com/office/powerpoint/2010/main" val="297709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All the 4 terms in formation energy equation have been determined </a:t>
            </a:r>
          </a:p>
          <a:p>
            <a:endParaRPr lang="en-US" altLang="zh-CN" dirty="0"/>
          </a:p>
          <a:p>
            <a:r>
              <a:rPr lang="en-US" altLang="zh-CN" dirty="0"/>
              <a:t>Regard the formation energy as function of fermi level </a:t>
            </a:r>
            <a:r>
              <a:rPr lang="en-US" altLang="zh-CN" dirty="0">
                <a:sym typeface="Wingdings" panose="05000000000000000000" pitchFamily="2" charset="2"/>
              </a:rPr>
              <a:t> formation energy Diagram is plotted here</a:t>
            </a:r>
          </a:p>
          <a:p>
            <a:endParaRPr lang="en-US" altLang="zh-CN" dirty="0">
              <a:sym typeface="Wingdings" panose="05000000000000000000" pitchFamily="2" charset="2"/>
            </a:endParaRPr>
          </a:p>
          <a:p>
            <a:r>
              <a:rPr lang="en-US" altLang="zh-CN" dirty="0">
                <a:sym typeface="Wingdings" panose="05000000000000000000" pitchFamily="2" charset="2"/>
              </a:rPr>
              <a:t>The charge state within bandgap is 0 and -1 with transition energy level equals to 0.386 eV</a:t>
            </a:r>
            <a:endParaRPr lang="en-US" altLang="zh-CN" dirty="0"/>
          </a:p>
          <a:p>
            <a:endParaRPr lang="en-US" altLang="zh-CN" dirty="0"/>
          </a:p>
          <a:p>
            <a:r>
              <a:rPr lang="en-US" altLang="zh-CN" b="0" i="0" dirty="0">
                <a:solidFill>
                  <a:srgbClr val="374151"/>
                </a:solidFill>
                <a:effectLst/>
                <a:latin typeface="Söhne"/>
              </a:rPr>
              <a:t>Additionally</a:t>
            </a:r>
            <a:r>
              <a:rPr lang="en-US" altLang="zh-CN" dirty="0"/>
              <a:t>, spin states are evaluated for the -1 charge state </a:t>
            </a:r>
            <a:r>
              <a:rPr lang="en-US" altLang="zh-CN" dirty="0">
                <a:sym typeface="Wingdings" panose="05000000000000000000" pitchFamily="2" charset="2"/>
              </a:rPr>
              <a:t> singlet ground state</a:t>
            </a:r>
            <a:br>
              <a:rPr lang="en-US" altLang="zh-CN" dirty="0">
                <a:sym typeface="Wingdings" panose="05000000000000000000" pitchFamily="2" charset="2"/>
              </a:rPr>
            </a:br>
            <a:br>
              <a:rPr lang="en-US" altLang="zh-CN" dirty="0">
                <a:sym typeface="Wingdings" panose="05000000000000000000" pitchFamily="2" charset="2"/>
              </a:rPr>
            </a:br>
            <a:r>
              <a:rPr lang="en-US" altLang="zh-CN" dirty="0">
                <a:sym typeface="Wingdings" panose="05000000000000000000" pitchFamily="2" charset="2"/>
              </a:rPr>
              <a:t>Favorable Nb formation energy not all TM defect</a:t>
            </a:r>
            <a:r>
              <a:rPr lang="zh-CN" altLang="en-US" dirty="0">
                <a:sym typeface="Wingdings" panose="05000000000000000000" pitchFamily="2" charset="2"/>
              </a:rPr>
              <a:t>一样  </a:t>
            </a:r>
            <a:r>
              <a:rPr lang="en-US" altLang="zh-CN" dirty="0">
                <a:sym typeface="Wingdings" panose="05000000000000000000" pitchFamily="2" charset="2"/>
              </a:rPr>
              <a:t>Nb</a:t>
            </a:r>
            <a:r>
              <a:rPr lang="zh-CN" altLang="en-US" dirty="0">
                <a:sym typeface="Wingdings" panose="05000000000000000000" pitchFamily="2" charset="2"/>
              </a:rPr>
              <a:t>最小</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14</a:t>
            </a:fld>
            <a:endParaRPr lang="zh-CN" altLang="en-US"/>
          </a:p>
        </p:txBody>
      </p:sp>
    </p:spTree>
    <p:extLst>
      <p:ext uri="{BB962C8B-B14F-4D97-AF65-F5344CB8AC3E}">
        <p14:creationId xmlns:p14="http://schemas.microsoft.com/office/powerpoint/2010/main" val="1279491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Molybdenum (Mo) and tungsten (W)   Vertical dotted line</a:t>
            </a:r>
          </a:p>
          <a:p>
            <a:endParaRPr lang="en-US" altLang="zh-CN" dirty="0"/>
          </a:p>
          <a:p>
            <a:r>
              <a:rPr lang="en-US" altLang="zh-CN" dirty="0"/>
              <a:t>In </a:t>
            </a:r>
            <a:r>
              <a:rPr lang="en-US" altLang="zh-CN" dirty="0" err="1"/>
              <a:t>4d</a:t>
            </a:r>
            <a:r>
              <a:rPr lang="en-US" altLang="zh-CN" dirty="0"/>
              <a:t> and </a:t>
            </a:r>
            <a:r>
              <a:rPr lang="en-US" altLang="zh-CN" dirty="0" err="1"/>
              <a:t>5d</a:t>
            </a:r>
            <a:r>
              <a:rPr lang="en-US" altLang="zh-CN" dirty="0"/>
              <a:t>, region divided by Mo/W </a:t>
            </a:r>
          </a:p>
          <a:p>
            <a:endParaRPr lang="en-US" altLang="zh-CN" dirty="0"/>
          </a:p>
          <a:p>
            <a:r>
              <a:rPr lang="en-US" altLang="zh-CN" dirty="0"/>
              <a:t>starting from the first group to the right of Mo and W (vertical lines in Fig. 2), the (0/-1) and (+1/0) </a:t>
            </a:r>
            <a:r>
              <a:rPr lang="en-US" altLang="zh-CN" dirty="0" err="1"/>
              <a:t>CTLs</a:t>
            </a:r>
            <a:r>
              <a:rPr lang="en-US" altLang="zh-CN" dirty="0"/>
              <a:t> generally shift down as the group corresponding to the TM dopant shifts right across the periodic table to Group IIB, and this trend continues as we loop back to Group </a:t>
            </a:r>
            <a:r>
              <a:rPr lang="en-US" altLang="zh-CN" dirty="0" err="1"/>
              <a:t>IVB</a:t>
            </a:r>
            <a:r>
              <a:rPr lang="en-US" altLang="zh-CN" dirty="0"/>
              <a:t>, followed by Group VB (Fig. 2). These trends make sense because dopants with fewer valence electrons than elements in group </a:t>
            </a:r>
            <a:r>
              <a:rPr lang="en-US" altLang="zh-CN" dirty="0" err="1"/>
              <a:t>VIB</a:t>
            </a:r>
            <a:r>
              <a:rPr lang="en-US" altLang="zh-CN" dirty="0"/>
              <a:t> (Cr/Mo/W) have a tendency to accept electrons in </a:t>
            </a:r>
            <a:r>
              <a:rPr lang="en-US" altLang="zh-CN" dirty="0" err="1"/>
              <a:t>MoS2</a:t>
            </a:r>
            <a:r>
              <a:rPr lang="en-US" altLang="zh-CN" dirty="0"/>
              <a:t> and </a:t>
            </a:r>
            <a:r>
              <a:rPr lang="en-US" altLang="zh-CN" dirty="0" err="1"/>
              <a:t>WSe2</a:t>
            </a:r>
            <a:r>
              <a:rPr lang="en-US" altLang="zh-CN" dirty="0"/>
              <a:t>, while those with more valence electrons tend to lose electrons. Nevertheless, it is evident that, for a considerable number of elements, the neutral, –1 and +1 charge states can all be stabilized with an appropriate Fermi level in the band gap.</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15</a:t>
            </a:fld>
            <a:endParaRPr lang="zh-CN" altLang="en-US"/>
          </a:p>
        </p:txBody>
      </p:sp>
    </p:spTree>
    <p:extLst>
      <p:ext uri="{BB962C8B-B14F-4D97-AF65-F5344CB8AC3E}">
        <p14:creationId xmlns:p14="http://schemas.microsoft.com/office/powerpoint/2010/main" val="591971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As spin triplet system are necessary for potential spin qubits, the ground state spin multiplicity is examined for all possible charged defects</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dirty="0"/>
          </a:p>
          <a:p>
            <a:endParaRPr lang="en-US" altLang="zh-CN" dirty="0"/>
          </a:p>
          <a:p>
            <a:r>
              <a:rPr lang="en-US" altLang="zh-CN" dirty="0"/>
              <a:t>For these three triplet ground defect, their relaxed local configurations are checked here. Distance between sulfur atoms are measured to assess the in-plane strain. The S-S distance is 3.19 angstrom in pristine geometry. Although the neutral Hg and Cd defect maintain the </a:t>
            </a:r>
            <a:r>
              <a:rPr lang="en-US" altLang="zh-CN" dirty="0" err="1"/>
              <a:t>D3h</a:t>
            </a:r>
            <a:r>
              <a:rPr lang="en-US" altLang="zh-CN" dirty="0"/>
              <a:t> point group symmetry, they exhibit a</a:t>
            </a:r>
            <a:r>
              <a:rPr lang="zh-CN" altLang="en-US" dirty="0"/>
              <a:t> </a:t>
            </a:r>
            <a:r>
              <a:rPr lang="en-US" altLang="zh-CN" dirty="0"/>
              <a:t>relatively large tensile strain. The Rh defect in charge state +1 have a reduced symmetry Cs, but it present a much weaker tensile strain.  This observation may indicate that distortion cannot be characterized only by point group symmetry.</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16</a:t>
            </a:fld>
            <a:endParaRPr lang="zh-CN" altLang="en-US"/>
          </a:p>
        </p:txBody>
      </p:sp>
    </p:spTree>
    <p:extLst>
      <p:ext uri="{BB962C8B-B14F-4D97-AF65-F5344CB8AC3E}">
        <p14:creationId xmlns:p14="http://schemas.microsoft.com/office/powerpoint/2010/main" val="2891685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a:t>No</a:t>
            </a:r>
            <a:r>
              <a:rPr lang="en-US" altLang="zh-CN" dirty="0"/>
              <a:t> deep level can be observed</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17</a:t>
            </a:fld>
            <a:endParaRPr lang="zh-CN" altLang="en-US"/>
          </a:p>
        </p:txBody>
      </p:sp>
    </p:spTree>
    <p:extLst>
      <p:ext uri="{BB962C8B-B14F-4D97-AF65-F5344CB8AC3E}">
        <p14:creationId xmlns:p14="http://schemas.microsoft.com/office/powerpoint/2010/main" val="2677265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20</a:t>
            </a:fld>
            <a:endParaRPr lang="zh-CN" altLang="en-US"/>
          </a:p>
        </p:txBody>
      </p:sp>
    </p:spTree>
    <p:extLst>
      <p:ext uri="{BB962C8B-B14F-4D97-AF65-F5344CB8AC3E}">
        <p14:creationId xmlns:p14="http://schemas.microsoft.com/office/powerpoint/2010/main" val="150680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effectLst/>
                <a:latin typeface="Arial" panose="020B0604020202020204" pitchFamily="34" charset="0"/>
                <a:ea typeface="Microsoft YaHei UI" panose="020B0503020204020204" pitchFamily="34" charset="-122"/>
              </a:rPr>
              <a:t>Defects are defined by their spin, optical and charge states, as well as by the properties of their host material. </a:t>
            </a:r>
          </a:p>
          <a:p>
            <a:endParaRPr lang="en-US" altLang="zh-CN" sz="2800" dirty="0"/>
          </a:p>
          <a:p>
            <a:r>
              <a:rPr lang="en-US" altLang="zh-CN" sz="2800" dirty="0"/>
              <a:t>point defects  exhibiting quantum properties determined are called quantum point defect</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1</a:t>
            </a:fld>
            <a:endParaRPr lang="zh-CN" altLang="en-US"/>
          </a:p>
        </p:txBody>
      </p:sp>
    </p:spTree>
    <p:extLst>
      <p:ext uri="{BB962C8B-B14F-4D97-AF65-F5344CB8AC3E}">
        <p14:creationId xmlns:p14="http://schemas.microsoft.com/office/powerpoint/2010/main" val="4002071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 current work is about …</a:t>
            </a:r>
          </a:p>
          <a:p>
            <a:endParaRPr lang="en-US" altLang="zh-CN" dirty="0"/>
          </a:p>
          <a:p>
            <a:r>
              <a:rPr lang="en-US" altLang="zh-CN" dirty="0" err="1"/>
              <a:t>DFT</a:t>
            </a:r>
            <a:r>
              <a:rPr lang="en-US" altLang="zh-CN" dirty="0"/>
              <a:t> detail k-point</a:t>
            </a:r>
          </a:p>
          <a:p>
            <a:endParaRPr lang="en-US" altLang="zh-CN" dirty="0"/>
          </a:p>
          <a:p>
            <a:r>
              <a:rPr lang="en-US" altLang="zh-CN" sz="1200" dirty="0" err="1"/>
              <a:t>3d</a:t>
            </a:r>
            <a:r>
              <a:rPr lang="en-US" altLang="zh-CN" sz="1200" dirty="0"/>
              <a:t>, </a:t>
            </a:r>
            <a:r>
              <a:rPr lang="en-US" altLang="zh-CN" sz="1200" dirty="0" err="1"/>
              <a:t>4d</a:t>
            </a:r>
            <a:r>
              <a:rPr lang="en-US" altLang="zh-CN" sz="1200" dirty="0"/>
              <a:t> and </a:t>
            </a:r>
            <a:r>
              <a:rPr lang="en-US" altLang="zh-CN" sz="1200" dirty="0" err="1"/>
              <a:t>5d</a:t>
            </a:r>
            <a:r>
              <a:rPr lang="en-US" altLang="zh-CN" sz="1200" dirty="0"/>
              <a:t> TM element from group </a:t>
            </a:r>
            <a:r>
              <a:rPr lang="en-US" altLang="zh-CN" sz="1200" dirty="0" err="1"/>
              <a:t>IVB</a:t>
            </a:r>
            <a:r>
              <a:rPr lang="en-US" altLang="zh-CN" sz="1200" dirty="0"/>
              <a:t> to IIB </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21</a:t>
            </a:fld>
            <a:endParaRPr lang="zh-CN" altLang="en-US"/>
          </a:p>
        </p:txBody>
      </p:sp>
    </p:spTree>
    <p:extLst>
      <p:ext uri="{BB962C8B-B14F-4D97-AF65-F5344CB8AC3E}">
        <p14:creationId xmlns:p14="http://schemas.microsoft.com/office/powerpoint/2010/main" val="282292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lnSpc>
                <a:spcPct val="200000"/>
              </a:lnSpc>
              <a:spcBef>
                <a:spcPts val="900"/>
              </a:spcBef>
              <a:spcAft>
                <a:spcPts val="900"/>
              </a:spcAft>
            </a:pPr>
            <a:r>
              <a:rPr lang="en-US" altLang="zh-CN" sz="1800" b="1" dirty="0">
                <a:effectLst/>
                <a:latin typeface="Arial" panose="020B0604020202020204" pitchFamily="34" charset="0"/>
                <a:ea typeface="宋体" panose="02010600030101010101" pitchFamily="2" charset="-122"/>
                <a:cs typeface="Times New Roman" panose="02020603050405020304" pitchFamily="18" charset="0"/>
              </a:rPr>
              <a:t>Controllable Defect Positions:</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Current experimental techniques allow for precise control over defect creation in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2D</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materials, enabling nearly deterministic defect locations essential for scaling qubits. Also, strain, electric and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magetic</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fields can be intentionally engineered. The single-layer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MoS2</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layers, delta-doped diamond slabs, and Si thin slabs were predicted as promising hosts for spin qubits. Also, electrons are injected from the metallic tip into the discrete defect states of two-dimensional materials, selectively exciting individual defects without being affected by the luminescence of the bulk crystal background.</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latinLnBrk="1">
              <a:lnSpc>
                <a:spcPct val="200000"/>
              </a:lnSpc>
              <a:spcBef>
                <a:spcPts val="900"/>
              </a:spcBef>
              <a:spcAft>
                <a:spcPts val="900"/>
              </a:spcAft>
            </a:pPr>
            <a:r>
              <a:rPr lang="en-US" altLang="zh-CN" sz="1800" b="1" dirty="0">
                <a:effectLst/>
                <a:latin typeface="Arial" panose="020B0604020202020204" pitchFamily="34" charset="0"/>
                <a:ea typeface="宋体" panose="02010600030101010101" pitchFamily="2" charset="-122"/>
                <a:cs typeface="Times New Roman" panose="02020603050405020304" pitchFamily="18" charset="0"/>
              </a:rPr>
              <a:t>Versatile Stacking:</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2D</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materials offer substantial flexibility in forming heterostructures with rotational or translational variants, leading to novel electronic and optoelectronic phenomena. The layer-dependent electronic structures and flat band correlations enhanced by different interlayer couplings provide opportunities for incorporating quantum bits, such as sandwiching an atom or molecule between layers. For instance, h-BN with an AA' stacking order functions as a wide-bandgap semiconductor suitable for deep ultraviolet emitters, photodetectors, and photon devices with strong single-photon emission. It also serves as an insulator in gate dielectrics, passivation layers, and atomic tunneling layers, with superior thermodynamic stability compared to other polymorphs.</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latinLnBrk="1">
              <a:lnSpc>
                <a:spcPct val="200000"/>
              </a:lnSpc>
              <a:spcBef>
                <a:spcPts val="900"/>
              </a:spcBef>
              <a:spcAft>
                <a:spcPts val="900"/>
              </a:spcAft>
            </a:pPr>
            <a:r>
              <a:rPr lang="en-US" altLang="zh-CN" sz="1800" b="1" dirty="0">
                <a:effectLst/>
                <a:latin typeface="Arial" panose="020B0604020202020204" pitchFamily="34" charset="0"/>
                <a:ea typeface="宋体" panose="02010600030101010101" pitchFamily="2" charset="-122"/>
                <a:cs typeface="Times New Roman" panose="02020603050405020304" pitchFamily="18" charset="0"/>
              </a:rPr>
              <a:t>Surface Properties:</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Beyond quantum computing and communication,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2D</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materials inherently serve as excellent platforms for quantum sensing due to their surface properties. The embedding of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SPEs</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in monolayers circumvents issues like total internal reflection common in 3D color centers, significantly improving light extraction efficiency. </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latinLnBrk="1">
              <a:lnSpc>
                <a:spcPct val="200000"/>
              </a:lnSpc>
              <a:spcBef>
                <a:spcPts val="900"/>
              </a:spcBef>
              <a:spcAft>
                <a:spcPts val="900"/>
              </a:spcAft>
            </a:pPr>
            <a:r>
              <a:rPr lang="en-US" altLang="zh-CN" sz="1800" b="1" dirty="0">
                <a:effectLst/>
                <a:latin typeface="Arial" panose="020B0604020202020204" pitchFamily="34" charset="0"/>
                <a:ea typeface="宋体" panose="02010600030101010101" pitchFamily="2" charset="-122"/>
                <a:cs typeface="Times New Roman" panose="02020603050405020304" pitchFamily="18" charset="0"/>
              </a:rPr>
              <a:t>Isotopic Purity:</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Isotopic purification in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2D</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materials significantly extends spin coherence times, with records reaching up to 30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ms</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[Ye, M.; Seo, H.; Galli, G. Spin Coherence in Two-Dimensional Materials]. Compared to 3D materials,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2D</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vdW</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materials excel in controllable generation and manipulation of properties.</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2</a:t>
            </a:fld>
            <a:endParaRPr lang="zh-CN" altLang="en-US"/>
          </a:p>
        </p:txBody>
      </p:sp>
    </p:spTree>
    <p:extLst>
      <p:ext uri="{BB962C8B-B14F-4D97-AF65-F5344CB8AC3E}">
        <p14:creationId xmlns:p14="http://schemas.microsoft.com/office/powerpoint/2010/main" val="396392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Arial" panose="020B0604020202020204" pitchFamily="34" charset="0"/>
                <a:ea typeface="宋体" panose="02010600030101010101" pitchFamily="2" charset="-122"/>
              </a:rPr>
              <a:t>Methodology well-developed and accepted, widely implemented and tested, ready for high-throughput calculations</a:t>
            </a:r>
          </a:p>
          <a:p>
            <a:endParaRPr lang="en-US" altLang="zh-CN" sz="1800" dirty="0">
              <a:effectLst/>
              <a:latin typeface="Arial" panose="020B0604020202020204" pitchFamily="34"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No principle difficulties, may be practical difficulties, not widely implemented yet, developments and testing taking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Arial" panose="020B0604020202020204" pitchFamily="34" charset="0"/>
                <a:ea typeface="宋体" panose="02010600030101010101" pitchFamily="2" charset="-122"/>
              </a:rPr>
              <a:t>Principle difficulties persist, rigorous approaches computationally very expensive, need for approximate methods that have to be tested more systematically</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sz="1800" dirty="0">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3</a:t>
            </a:fld>
            <a:endParaRPr lang="zh-CN" altLang="en-US"/>
          </a:p>
        </p:txBody>
      </p:sp>
    </p:spTree>
    <p:extLst>
      <p:ext uri="{BB962C8B-B14F-4D97-AF65-F5344CB8AC3E}">
        <p14:creationId xmlns:p14="http://schemas.microsoft.com/office/powerpoint/2010/main" val="11824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Required Properties for spin qubits  </a:t>
            </a:r>
          </a:p>
          <a:p>
            <a:endParaRPr lang="en-US" altLang="zh-CN" dirty="0"/>
          </a:p>
          <a:p>
            <a:r>
              <a:rPr lang="en-US" altLang="zh-CN" dirty="0"/>
              <a:t>By </a:t>
            </a:r>
            <a:r>
              <a:rPr lang="en-US" altLang="zh-CN" dirty="0" err="1"/>
              <a:t>DFT</a:t>
            </a:r>
            <a:r>
              <a:rPr lang="en-US" altLang="zh-CN" dirty="0"/>
              <a:t> calculated quantities</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4</a:t>
            </a:fld>
            <a:endParaRPr lang="zh-CN" altLang="en-US"/>
          </a:p>
        </p:txBody>
      </p:sp>
    </p:spTree>
    <p:extLst>
      <p:ext uri="{BB962C8B-B14F-4D97-AF65-F5344CB8AC3E}">
        <p14:creationId xmlns:p14="http://schemas.microsoft.com/office/powerpoint/2010/main" val="179221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 current work is about … Flowchart</a:t>
            </a:r>
          </a:p>
          <a:p>
            <a:endParaRPr lang="en-US" altLang="zh-CN" dirty="0"/>
          </a:p>
          <a:p>
            <a:r>
              <a:rPr lang="en-US" altLang="zh-CN" dirty="0"/>
              <a:t>Some basic defect properties discussed in this work</a:t>
            </a:r>
          </a:p>
          <a:p>
            <a:endParaRPr lang="en-US" altLang="zh-CN" dirty="0"/>
          </a:p>
          <a:p>
            <a:r>
              <a:rPr lang="en-US" altLang="zh-CN" dirty="0"/>
              <a:t>Further Process</a:t>
            </a:r>
          </a:p>
        </p:txBody>
      </p:sp>
      <p:sp>
        <p:nvSpPr>
          <p:cNvPr id="4" name="灯片编号占位符 3"/>
          <p:cNvSpPr>
            <a:spLocks noGrp="1"/>
          </p:cNvSpPr>
          <p:nvPr>
            <p:ph type="sldNum" sz="quarter" idx="5"/>
          </p:nvPr>
        </p:nvSpPr>
        <p:spPr/>
        <p:txBody>
          <a:bodyPr/>
          <a:lstStyle/>
          <a:p>
            <a:fld id="{C7286086-C16D-4AE9-B315-48AB57778428}" type="slidenum">
              <a:rPr lang="zh-CN" altLang="en-US" smtClean="0"/>
              <a:t>5</a:t>
            </a:fld>
            <a:endParaRPr lang="zh-CN" altLang="en-US"/>
          </a:p>
        </p:txBody>
      </p:sp>
    </p:spTree>
    <p:extLst>
      <p:ext uri="{BB962C8B-B14F-4D97-AF65-F5344CB8AC3E}">
        <p14:creationId xmlns:p14="http://schemas.microsoft.com/office/powerpoint/2010/main" val="137243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Unlike graphene, which is truly only one atom thick, </a:t>
            </a:r>
            <a:r>
              <a:rPr lang="en-US" altLang="zh-CN" dirty="0" err="1"/>
              <a:t>TMDs</a:t>
            </a:r>
            <a:r>
              <a:rPr lang="en-US" altLang="zh-CN" dirty="0"/>
              <a:t> are three atom thick, with the metal atom in the middle and chalcogenides top and bottom, adopting trigonal prismatic form. The host material in this work is </a:t>
            </a:r>
            <a:r>
              <a:rPr lang="en-US" altLang="zh-CN" dirty="0" err="1"/>
              <a:t>1H</a:t>
            </a:r>
            <a:r>
              <a:rPr lang="en-US" altLang="zh-CN" dirty="0"/>
              <a:t> </a:t>
            </a:r>
            <a:r>
              <a:rPr lang="en-US" altLang="zh-CN" dirty="0" err="1"/>
              <a:t>WS2</a:t>
            </a:r>
            <a:r>
              <a:rPr lang="en-US" altLang="zh-CN" dirty="0"/>
              <a:t> phase, where H stands for the hexagonal lattice. The trigonal prismatic coordination in it exhibits </a:t>
            </a:r>
            <a:r>
              <a:rPr lang="en-US" altLang="zh-CN" dirty="0" err="1"/>
              <a:t>D3h</a:t>
            </a:r>
            <a:r>
              <a:rPr lang="en-US" altLang="zh-CN" dirty="0"/>
              <a:t> point group.</a:t>
            </a:r>
          </a:p>
          <a:p>
            <a:endParaRPr lang="en-US" altLang="zh-CN" dirty="0"/>
          </a:p>
          <a:p>
            <a:r>
              <a:rPr lang="en-US" altLang="zh-CN" dirty="0"/>
              <a:t>To accurately identify the ground state. Three initial dopant positions are considered: one at the original W position, a second with a slight in-plane displacement, and a third with a displacement along a tilted out-of-plane direction. These settings have proved to be the most possible structures after relaxation.</a:t>
            </a:r>
          </a:p>
          <a:p>
            <a:endParaRPr lang="en-US" altLang="zh-CN" dirty="0"/>
          </a:p>
          <a:p>
            <a:r>
              <a:rPr lang="en-US" altLang="zh-CN" sz="1800" dirty="0">
                <a:effectLst/>
                <a:latin typeface="Arial" panose="020B0604020202020204" pitchFamily="34" charset="0"/>
                <a:ea typeface="宋体" panose="02010600030101010101" pitchFamily="2" charset="-122"/>
              </a:rPr>
              <a:t>In standard geometry relaxation, the vacancy/substitution/interstitial defect configuration is initialized on a known crystal site (Wyckoff position) with all other atoms retaining their original lattice positions. Such a simple setup tends to converge to a local minimum or a saddle point on the potential energy surface along with widely implemented gradient-based optimization algorithms in </a:t>
            </a:r>
            <a:r>
              <a:rPr lang="en-US" altLang="zh-CN" sz="1800" dirty="0" err="1">
                <a:effectLst/>
                <a:latin typeface="Arial" panose="020B0604020202020204" pitchFamily="34" charset="0"/>
                <a:ea typeface="宋体" panose="02010600030101010101" pitchFamily="2" charset="-122"/>
              </a:rPr>
              <a:t>DFT</a:t>
            </a:r>
            <a:r>
              <a:rPr lang="en-US" altLang="zh-CN" sz="1800" dirty="0">
                <a:effectLst/>
                <a:latin typeface="Arial" panose="020B0604020202020204" pitchFamily="34" charset="0"/>
                <a:ea typeface="宋体" panose="02010600030101010101" pitchFamily="2" charset="-122"/>
              </a:rPr>
              <a:t> codes. Thus, it is necessary to actively break the local symmetry of the host crystal to enable more distorted configurations to be sampled during relaxation.</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6</a:t>
            </a:fld>
            <a:endParaRPr lang="zh-CN" altLang="en-US"/>
          </a:p>
        </p:txBody>
      </p:sp>
    </p:spTree>
    <p:extLst>
      <p:ext uri="{BB962C8B-B14F-4D97-AF65-F5344CB8AC3E}">
        <p14:creationId xmlns:p14="http://schemas.microsoft.com/office/powerpoint/2010/main" val="411756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b="0" dirty="0"/>
                  <a:t>Fully-relaxed local atomic structures</a:t>
                </a:r>
              </a:p>
              <a:p>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The distribution of point groups for relaxed defect structures (in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Schönflies</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notation) is shown here. Out of the 48 relaxed structures, approximately 80% are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a:effectLst/>
                            <a:latin typeface="Cambria Math" panose="02040503050406030204" pitchFamily="18" charset="0"/>
                            <a:ea typeface="宋体" panose="02010600030101010101" pitchFamily="2" charset="-122"/>
                            <a:cs typeface="Arial" panose="020B0604020202020204" pitchFamily="34" charset="0"/>
                          </a:rPr>
                          <m:t>𝐷</m:t>
                        </m:r>
                      </m:e>
                      <m:sub>
                        <m:r>
                          <a:rPr lang="en-US" altLang="zh-CN" sz="1800" i="1">
                            <a:effectLst/>
                            <a:latin typeface="Cambria Math" panose="02040503050406030204" pitchFamily="18" charset="0"/>
                            <a:ea typeface="宋体" panose="02010600030101010101" pitchFamily="2" charset="-122"/>
                            <a:cs typeface="Arial" panose="020B0604020202020204" pitchFamily="34" charset="0"/>
                          </a:rPr>
                          <m:t>3</m:t>
                        </m:r>
                        <m:r>
                          <a:rPr lang="en-US" altLang="zh-CN" sz="1800" i="1">
                            <a:effectLst/>
                            <a:latin typeface="Cambria Math" panose="02040503050406030204" pitchFamily="18" charset="0"/>
                            <a:ea typeface="宋体" panose="02010600030101010101" pitchFamily="2" charset="-122"/>
                            <a:cs typeface="Arial" panose="020B0604020202020204" pitchFamily="34" charset="0"/>
                          </a:rPr>
                          <m:t>h</m:t>
                        </m:r>
                      </m:sub>
                    </m:sSub>
                  </m:oMath>
                </a14:m>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and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a:effectLst/>
                            <a:latin typeface="Cambria Math" panose="02040503050406030204" pitchFamily="18" charset="0"/>
                            <a:ea typeface="宋体" panose="02010600030101010101" pitchFamily="2" charset="-122"/>
                            <a:cs typeface="Arial" panose="020B0604020202020204" pitchFamily="34" charset="0"/>
                          </a:rPr>
                          <m:t>𝐶</m:t>
                        </m:r>
                      </m:e>
                      <m:sub>
                        <m:r>
                          <a:rPr lang="en-US" altLang="zh-CN" sz="1800" i="1">
                            <a:effectLst/>
                            <a:latin typeface="Cambria Math" panose="02040503050406030204" pitchFamily="18" charset="0"/>
                            <a:ea typeface="宋体" panose="02010600030101010101" pitchFamily="2" charset="-122"/>
                            <a:cs typeface="Arial" panose="020B0604020202020204" pitchFamily="34" charset="0"/>
                          </a:rPr>
                          <m:t>2</m:t>
                        </m:r>
                        <m:r>
                          <a:rPr lang="en-US" altLang="zh-CN" sz="1800" i="1">
                            <a:effectLst/>
                            <a:latin typeface="Cambria Math" panose="02040503050406030204" pitchFamily="18" charset="0"/>
                            <a:ea typeface="宋体" panose="02010600030101010101" pitchFamily="2" charset="-122"/>
                            <a:cs typeface="Arial" panose="020B0604020202020204" pitchFamily="34" charset="0"/>
                          </a:rPr>
                          <m:t>𝑣</m:t>
                        </m:r>
                      </m:sub>
                    </m:sSub>
                  </m:oMath>
                </a14:m>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accounting for 42.2% and 35.5%, respectively. Structural distortions are widely present, with more than half of the structures reducing to point groups with lower symmetry. The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subcolumns</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count the initial settings that yield the lowest energy geometries for each point group. For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a:effectLst/>
                            <a:latin typeface="Cambria Math" panose="02040503050406030204" pitchFamily="18" charset="0"/>
                            <a:ea typeface="宋体" panose="02010600030101010101" pitchFamily="2" charset="-122"/>
                            <a:cs typeface="Arial" panose="020B0604020202020204" pitchFamily="34" charset="0"/>
                          </a:rPr>
                          <m:t>𝐷</m:t>
                        </m:r>
                      </m:e>
                      <m:sub>
                        <m:r>
                          <a:rPr lang="en-US" altLang="zh-CN" sz="1800" i="1">
                            <a:effectLst/>
                            <a:latin typeface="Cambria Math" panose="02040503050406030204" pitchFamily="18" charset="0"/>
                            <a:ea typeface="宋体" panose="02010600030101010101" pitchFamily="2" charset="-122"/>
                            <a:cs typeface="Arial" panose="020B0604020202020204" pitchFamily="34" charset="0"/>
                          </a:rPr>
                          <m:t>3</m:t>
                        </m:r>
                        <m:r>
                          <a:rPr lang="en-US" altLang="zh-CN" sz="1800" i="1">
                            <a:effectLst/>
                            <a:latin typeface="Cambria Math" panose="02040503050406030204" pitchFamily="18" charset="0"/>
                            <a:ea typeface="宋体" panose="02010600030101010101" pitchFamily="2" charset="-122"/>
                            <a:cs typeface="Arial" panose="020B0604020202020204" pitchFamily="34" charset="0"/>
                          </a:rPr>
                          <m:t>h</m:t>
                        </m:r>
                      </m:sub>
                    </m:sSub>
                  </m:oMath>
                </a14:m>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all three initial coordinates consistently converge to the same configuration. However, for distorted structures, almost all lowest energy configurations are initialized by settings coordinate no. 2 and no. 3, the disrupted initial positions, whereas the first setting often traps the structure in a local minimum. This indicates that the deliberately introduced disruptions are effective.</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p>
              <a:p>
                <a:endParaRPr lang="en-SG" dirty="0"/>
              </a:p>
            </p:txBody>
          </p:sp>
        </mc:Choice>
        <mc:Fallback xmlns="">
          <p:sp>
            <p:nvSpPr>
              <p:cNvPr id="3" name="Notes Placeholder 2"/>
              <p:cNvSpPr>
                <a:spLocks noGrp="1"/>
              </p:cNvSpPr>
              <p:nvPr>
                <p:ph type="body" idx="1"/>
              </p:nvPr>
            </p:nvSpPr>
            <p:spPr/>
            <p:txBody>
              <a:bodyPr/>
              <a:lstStyle/>
              <a:p>
                <a:r>
                  <a:rPr lang="en-US" altLang="zh-CN" b="0" dirty="0"/>
                  <a:t>Fully-relaxed local atomic structures</a:t>
                </a:r>
              </a:p>
              <a:p>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The distribution of point groups for relaxed defect structures (in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Schönflies</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notation) is shown here. Out of the 48 relaxed structures, approximately 80% are </a:t>
                </a:r>
                <a:r>
                  <a:rPr lang="en-US" altLang="zh-CN" sz="1800" i="0">
                    <a:effectLst/>
                    <a:latin typeface="Cambria Math" panose="02040503050406030204" pitchFamily="18" charset="0"/>
                    <a:ea typeface="宋体" panose="02010600030101010101" pitchFamily="2" charset="-122"/>
                    <a:cs typeface="Arial" panose="020B0604020202020204" pitchFamily="34" charset="0"/>
                  </a:rPr>
                  <a:t>𝐷</a:t>
                </a:r>
                <a:r>
                  <a:rPr lang="zh-CN" altLang="zh-CN" sz="1800" i="0">
                    <a:effectLst/>
                    <a:latin typeface="Cambria Math" panose="02040503050406030204" pitchFamily="18" charset="0"/>
                    <a:ea typeface="宋体" panose="02010600030101010101" pitchFamily="2" charset="-122"/>
                    <a:cs typeface="Arial" panose="020B0604020202020204" pitchFamily="34" charset="0"/>
                  </a:rPr>
                  <a:t>_</a:t>
                </a:r>
                <a:r>
                  <a:rPr lang="en-US" altLang="zh-CN" sz="1800" i="0">
                    <a:effectLst/>
                    <a:latin typeface="Cambria Math" panose="02040503050406030204" pitchFamily="18" charset="0"/>
                    <a:ea typeface="宋体" panose="02010600030101010101" pitchFamily="2" charset="-122"/>
                    <a:cs typeface="Arial" panose="020B0604020202020204" pitchFamily="34" charset="0"/>
                  </a:rPr>
                  <a:t>3ℎ</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and </a:t>
                </a:r>
                <a:r>
                  <a:rPr lang="en-US" altLang="zh-CN" sz="1800" i="0">
                    <a:effectLst/>
                    <a:latin typeface="Cambria Math" panose="02040503050406030204" pitchFamily="18" charset="0"/>
                    <a:ea typeface="宋体" panose="02010600030101010101" pitchFamily="2" charset="-122"/>
                    <a:cs typeface="Arial" panose="020B0604020202020204" pitchFamily="34" charset="0"/>
                  </a:rPr>
                  <a:t>𝐶</a:t>
                </a:r>
                <a:r>
                  <a:rPr lang="zh-CN" altLang="zh-CN" sz="1800" i="0">
                    <a:effectLst/>
                    <a:latin typeface="Cambria Math" panose="02040503050406030204" pitchFamily="18" charset="0"/>
                    <a:ea typeface="宋体" panose="02010600030101010101" pitchFamily="2" charset="-122"/>
                    <a:cs typeface="Arial" panose="020B0604020202020204" pitchFamily="34" charset="0"/>
                  </a:rPr>
                  <a:t>_</a:t>
                </a:r>
                <a:r>
                  <a:rPr lang="en-US" altLang="zh-CN" sz="1800" i="0">
                    <a:effectLst/>
                    <a:latin typeface="Cambria Math" panose="02040503050406030204" pitchFamily="18" charset="0"/>
                    <a:ea typeface="宋体" panose="02010600030101010101" pitchFamily="2" charset="-122"/>
                    <a:cs typeface="Arial" panose="020B0604020202020204" pitchFamily="34" charset="0"/>
                  </a:rPr>
                  <a:t>2𝑣</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accounting for 42.2% and 35.5%, respectively. Structural distortions are widely present, with more than half of the structures reducing to point groups with lower symmetry. The </a:t>
                </a:r>
                <a:r>
                  <a:rPr lang="en-US" altLang="zh-CN" sz="1800" dirty="0" err="1">
                    <a:effectLst/>
                    <a:latin typeface="Arial" panose="020B0604020202020204" pitchFamily="34" charset="0"/>
                    <a:ea typeface="宋体" panose="02010600030101010101" pitchFamily="2" charset="-122"/>
                    <a:cs typeface="Times New Roman" panose="02020603050405020304" pitchFamily="18" charset="0"/>
                  </a:rPr>
                  <a:t>subcolumns</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count the initial settings that yield the lowest energy geometries for each point group. For </a:t>
                </a:r>
                <a:r>
                  <a:rPr lang="en-US" altLang="zh-CN" sz="1800" i="0">
                    <a:effectLst/>
                    <a:latin typeface="Cambria Math" panose="02040503050406030204" pitchFamily="18" charset="0"/>
                    <a:ea typeface="宋体" panose="02010600030101010101" pitchFamily="2" charset="-122"/>
                    <a:cs typeface="Arial" panose="020B0604020202020204" pitchFamily="34" charset="0"/>
                  </a:rPr>
                  <a:t>𝐷</a:t>
                </a:r>
                <a:r>
                  <a:rPr lang="zh-CN" altLang="zh-CN" sz="1800" i="0">
                    <a:effectLst/>
                    <a:latin typeface="Cambria Math" panose="02040503050406030204" pitchFamily="18" charset="0"/>
                    <a:ea typeface="宋体" panose="02010600030101010101" pitchFamily="2" charset="-122"/>
                    <a:cs typeface="Arial" panose="020B0604020202020204" pitchFamily="34" charset="0"/>
                  </a:rPr>
                  <a:t>_</a:t>
                </a:r>
                <a:r>
                  <a:rPr lang="en-US" altLang="zh-CN" sz="1800" i="0">
                    <a:effectLst/>
                    <a:latin typeface="Cambria Math" panose="02040503050406030204" pitchFamily="18" charset="0"/>
                    <a:ea typeface="宋体" panose="02010600030101010101" pitchFamily="2" charset="-122"/>
                    <a:cs typeface="Arial" panose="020B0604020202020204" pitchFamily="34" charset="0"/>
                  </a:rPr>
                  <a:t>3ℎ</a:t>
                </a:r>
                <a:r>
                  <a:rPr lang="en-US" altLang="zh-CN" sz="1800" dirty="0">
                    <a:effectLst/>
                    <a:latin typeface="Arial" panose="020B0604020202020204" pitchFamily="34" charset="0"/>
                    <a:ea typeface="宋体" panose="02010600030101010101" pitchFamily="2" charset="-122"/>
                    <a:cs typeface="Times New Roman" panose="02020603050405020304" pitchFamily="18" charset="0"/>
                  </a:rPr>
                  <a:t>, all three initial coordinates consistently converge to the same configuration. However, for distorted structures, almost all lowest energy configurations are initialized by settings coordinate no. 2 and no. 3, the disrupted initial positions, whereas the first setting often traps the structure in a local minimum. This indicates that the deliberately introduced disruptions are effective.</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p>
              <a:p>
                <a:endParaRPr lang="en-SG" dirty="0"/>
              </a:p>
            </p:txBody>
          </p:sp>
        </mc:Fallback>
      </mc:AlternateContent>
      <p:sp>
        <p:nvSpPr>
          <p:cNvPr id="4" name="Slide Number Placeholder 3"/>
          <p:cNvSpPr>
            <a:spLocks noGrp="1"/>
          </p:cNvSpPr>
          <p:nvPr>
            <p:ph type="sldNum" sz="quarter" idx="5"/>
          </p:nvPr>
        </p:nvSpPr>
        <p:spPr/>
        <p:txBody>
          <a:bodyPr/>
          <a:lstStyle/>
          <a:p>
            <a:fld id="{DE7EACB9-CA7F-4006-A79F-4CB9AE54749E}" type="slidenum">
              <a:rPr lang="en-SG" smtClean="0"/>
              <a:t>7</a:t>
            </a:fld>
            <a:endParaRPr lang="en-SG"/>
          </a:p>
        </p:txBody>
      </p:sp>
    </p:spTree>
    <p:extLst>
      <p:ext uri="{BB962C8B-B14F-4D97-AF65-F5344CB8AC3E}">
        <p14:creationId xmlns:p14="http://schemas.microsoft.com/office/powerpoint/2010/main" val="2803915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proper modeling, the formation energy of the defect D in the charge state q is calculated by this equation, and here is an illustration provided by Goyal's work: </a:t>
            </a:r>
          </a:p>
          <a:p>
            <a:endParaRPr lang="en-US" altLang="zh-CN" dirty="0"/>
          </a:p>
          <a:p>
            <a:r>
              <a:rPr lang="en-US" altLang="zh-CN" dirty="0"/>
              <a:t>There are four terms in this equation: The first term is the difference between the </a:t>
            </a:r>
            <a:r>
              <a:rPr lang="en-US" altLang="zh-CN" dirty="0" err="1"/>
              <a:t>DFT</a:t>
            </a:r>
            <a:r>
              <a:rPr lang="en-US" altLang="zh-CN" dirty="0"/>
              <a:t> calculated energies of the defect and host supercell. Terms 2 and 3 account for the energy shifts due to changes in atom and electron quantity. /</a:t>
            </a:r>
            <a:r>
              <a:rPr lang="en-US" altLang="zh-CN" dirty="0" err="1"/>
              <a:t>cuz</a:t>
            </a:r>
            <a:r>
              <a:rPr lang="en-US" altLang="zh-CN" dirty="0"/>
              <a:t> In defect formation, atoms and electrons are exchanged with the hypothetical reservoirs.  The chemical potentials are introduced to reflect the reservoirs, which equals to the required energy to add or remove one particle.</a:t>
            </a:r>
          </a:p>
          <a:p>
            <a:endParaRPr lang="en-US" altLang="zh-CN" dirty="0"/>
          </a:p>
          <a:p>
            <a:r>
              <a:rPr lang="en-US" altLang="zh-CN" dirty="0"/>
              <a:t>The last term is the charge corrections, or finite-size correction within the supercell approach.</a:t>
            </a:r>
          </a:p>
          <a:p>
            <a:endParaRPr lang="en-US" altLang="zh-CN" dirty="0"/>
          </a:p>
          <a:p>
            <a:r>
              <a:rPr lang="en-US" altLang="zh-CN" dirty="0"/>
              <a:t>Term 1 is easily determined. The following discussions focus on chemical potential and charge correction.</a:t>
            </a:r>
            <a:endParaRPr lang="zh-CN" altLang="en-US" dirty="0"/>
          </a:p>
        </p:txBody>
      </p:sp>
      <p:sp>
        <p:nvSpPr>
          <p:cNvPr id="4" name="灯片编号占位符 3"/>
          <p:cNvSpPr>
            <a:spLocks noGrp="1"/>
          </p:cNvSpPr>
          <p:nvPr>
            <p:ph type="sldNum" sz="quarter" idx="5"/>
          </p:nvPr>
        </p:nvSpPr>
        <p:spPr/>
        <p:txBody>
          <a:bodyPr/>
          <a:lstStyle/>
          <a:p>
            <a:fld id="{C7286086-C16D-4AE9-B315-48AB57778428}" type="slidenum">
              <a:rPr lang="zh-CN" altLang="en-US" smtClean="0"/>
              <a:t>8</a:t>
            </a:fld>
            <a:endParaRPr lang="zh-CN" altLang="en-US"/>
          </a:p>
        </p:txBody>
      </p:sp>
    </p:spTree>
    <p:extLst>
      <p:ext uri="{BB962C8B-B14F-4D97-AF65-F5344CB8AC3E}">
        <p14:creationId xmlns:p14="http://schemas.microsoft.com/office/powerpoint/2010/main" val="3670042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258805" cy="6937131"/>
          </a:xfrm>
          <a:prstGeom prst="rect">
            <a:avLst/>
          </a:prstGeom>
        </p:spPr>
      </p:pic>
      <p:sp>
        <p:nvSpPr>
          <p:cNvPr id="16" name="Trapezoid 15"/>
          <p:cNvSpPr/>
          <p:nvPr userDrawn="1"/>
        </p:nvSpPr>
        <p:spPr>
          <a:xfrm>
            <a:off x="-1" y="1784838"/>
            <a:ext cx="5468818" cy="3506245"/>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 fmla="*/ 4 w 5424858"/>
              <a:gd name="connsiteY0" fmla="*/ 1018237 h 1018237"/>
              <a:gd name="connsiteX1" fmla="*/ 0 w 5424858"/>
              <a:gd name="connsiteY1" fmla="*/ 8793 h 1018237"/>
              <a:gd name="connsiteX2" fmla="*/ 5345731 w 5424858"/>
              <a:gd name="connsiteY2" fmla="*/ 0 h 1018237"/>
              <a:gd name="connsiteX3" fmla="*/ 5424858 w 5424858"/>
              <a:gd name="connsiteY3" fmla="*/ 1018237 h 1018237"/>
              <a:gd name="connsiteX4" fmla="*/ 4 w 5424858"/>
              <a:gd name="connsiteY4" fmla="*/ 1018237 h 1018237"/>
              <a:gd name="connsiteX0" fmla="*/ 4 w 5433654"/>
              <a:gd name="connsiteY0" fmla="*/ 1009444 h 1009444"/>
              <a:gd name="connsiteX1" fmla="*/ 0 w 5433654"/>
              <a:gd name="connsiteY1" fmla="*/ 0 h 1009444"/>
              <a:gd name="connsiteX2" fmla="*/ 5433654 w 5433654"/>
              <a:gd name="connsiteY2" fmla="*/ 0 h 1009444"/>
              <a:gd name="connsiteX3" fmla="*/ 5424858 w 5433654"/>
              <a:gd name="connsiteY3" fmla="*/ 1009444 h 1009444"/>
              <a:gd name="connsiteX4" fmla="*/ 4 w 5433654"/>
              <a:gd name="connsiteY4" fmla="*/ 1009444 h 1009444"/>
              <a:gd name="connsiteX0" fmla="*/ 4 w 5433654"/>
              <a:gd name="connsiteY0" fmla="*/ 1009444 h 1018237"/>
              <a:gd name="connsiteX1" fmla="*/ 0 w 5433654"/>
              <a:gd name="connsiteY1" fmla="*/ 0 h 1018237"/>
              <a:gd name="connsiteX2" fmla="*/ 5433654 w 5433654"/>
              <a:gd name="connsiteY2" fmla="*/ 0 h 1018237"/>
              <a:gd name="connsiteX3" fmla="*/ 5363312 w 5433654"/>
              <a:gd name="connsiteY3" fmla="*/ 1018237 h 1018237"/>
              <a:gd name="connsiteX4" fmla="*/ 4 w 5433654"/>
              <a:gd name="connsiteY4" fmla="*/ 1009444 h 1018237"/>
              <a:gd name="connsiteX0" fmla="*/ 4 w 5540546"/>
              <a:gd name="connsiteY0" fmla="*/ 1009444 h 1018237"/>
              <a:gd name="connsiteX1" fmla="*/ 0 w 5540546"/>
              <a:gd name="connsiteY1" fmla="*/ 0 h 1018237"/>
              <a:gd name="connsiteX2" fmla="*/ 5540546 w 5540546"/>
              <a:gd name="connsiteY2" fmla="*/ 0 h 1018237"/>
              <a:gd name="connsiteX3" fmla="*/ 5363312 w 5540546"/>
              <a:gd name="connsiteY3" fmla="*/ 1018237 h 1018237"/>
              <a:gd name="connsiteX4" fmla="*/ 4 w 5540546"/>
              <a:gd name="connsiteY4" fmla="*/ 1009444 h 1018237"/>
              <a:gd name="connsiteX0" fmla="*/ 4 w 5540546"/>
              <a:gd name="connsiteY0" fmla="*/ 1009444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009444 h 1269783"/>
              <a:gd name="connsiteX0" fmla="*/ 4 w 5540546"/>
              <a:gd name="connsiteY0" fmla="*/ 1260990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260990 h 126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0546" h="1269783">
                <a:moveTo>
                  <a:pt x="4" y="1260990"/>
                </a:moveTo>
                <a:cubicBezTo>
                  <a:pt x="3" y="924509"/>
                  <a:pt x="1" y="336481"/>
                  <a:pt x="0" y="0"/>
                </a:cubicBezTo>
                <a:lnTo>
                  <a:pt x="5540546" y="0"/>
                </a:lnTo>
                <a:lnTo>
                  <a:pt x="5318774" y="1269783"/>
                </a:lnTo>
                <a:lnTo>
                  <a:pt x="4"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685801" y="2051053"/>
            <a:ext cx="4413738" cy="1584268"/>
          </a:xfrm>
          <a:effectLst>
            <a:outerShdw blurRad="50800" dist="76200" dir="2700000" algn="tl" rotWithShape="0">
              <a:prstClr val="black">
                <a:alpha val="40000"/>
              </a:prstClr>
            </a:outerShdw>
          </a:effectLst>
        </p:spPr>
        <p:txBody>
          <a:bodyPr anchor="t">
            <a:normAutofit/>
          </a:bodyPr>
          <a:lstStyle>
            <a:lvl1pPr algn="l">
              <a:defRPr sz="4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99867" y="3901536"/>
            <a:ext cx="4069082" cy="1127664"/>
          </a:xfrm>
          <a:effectLst/>
        </p:spPr>
        <p:txBody>
          <a:bodyPr>
            <a:normAutofit/>
          </a:bodyPr>
          <a:lstStyle>
            <a:lvl1pPr marL="0" indent="0" algn="l">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Text Box 20"/>
          <p:cNvSpPr txBox="1">
            <a:spLocks noChangeArrowheads="1"/>
          </p:cNvSpPr>
          <p:nvPr userDrawn="1"/>
        </p:nvSpPr>
        <p:spPr bwMode="auto">
          <a:xfrm>
            <a:off x="212772" y="6585720"/>
            <a:ext cx="2852063" cy="20005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700" dirty="0">
                <a:solidFill>
                  <a:schemeClr val="tx1">
                    <a:lumMod val="85000"/>
                    <a:lumOff val="15000"/>
                  </a:schemeClr>
                </a:solidFill>
                <a:latin typeface="Arial" panose="020B0604020202020204" pitchFamily="34" charset="0"/>
                <a:cs typeface="Arial" panose="020B0604020202020204" pitchFamily="34" charset="0"/>
              </a:rPr>
              <a:t>© Copyright National University of Singapore. All Rights Reserved. </a:t>
            </a:r>
          </a:p>
        </p:txBody>
      </p:sp>
      <p:sp>
        <p:nvSpPr>
          <p:cNvPr id="14" name="Slide Number Placeholder 5"/>
          <p:cNvSpPr>
            <a:spLocks noGrp="1"/>
          </p:cNvSpPr>
          <p:nvPr>
            <p:ph type="sldNum" sz="quarter" idx="4"/>
          </p:nvPr>
        </p:nvSpPr>
        <p:spPr>
          <a:xfrm>
            <a:off x="6914507" y="6420650"/>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75900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3819037"/>
          </a:xfrm>
        </p:spPr>
        <p:txBody>
          <a:bodyPr vert="eaVert"/>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92914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297121"/>
          </a:xfrm>
        </p:spPr>
        <p:txBody>
          <a:bodyPr vert="eaVert">
            <a:normAutofit/>
          </a:bodyPr>
          <a:lstStyle>
            <a:lvl1pPr>
              <a:defRPr sz="4000" b="1"/>
            </a:lvl1pPr>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297121"/>
          </a:xfrm>
        </p:spPr>
        <p:txBody>
          <a:bodyPr vert="eaVert"/>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853006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258805" cy="6937131"/>
          </a:xfrm>
          <a:prstGeom prst="rect">
            <a:avLst/>
          </a:prstGeom>
        </p:spPr>
      </p:pic>
      <p:sp>
        <p:nvSpPr>
          <p:cNvPr id="16" name="Trapezoid 15"/>
          <p:cNvSpPr/>
          <p:nvPr userDrawn="1"/>
        </p:nvSpPr>
        <p:spPr>
          <a:xfrm>
            <a:off x="-1" y="1784838"/>
            <a:ext cx="5468818" cy="3506245"/>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 fmla="*/ 4 w 5424858"/>
              <a:gd name="connsiteY0" fmla="*/ 1018237 h 1018237"/>
              <a:gd name="connsiteX1" fmla="*/ 0 w 5424858"/>
              <a:gd name="connsiteY1" fmla="*/ 8793 h 1018237"/>
              <a:gd name="connsiteX2" fmla="*/ 5345731 w 5424858"/>
              <a:gd name="connsiteY2" fmla="*/ 0 h 1018237"/>
              <a:gd name="connsiteX3" fmla="*/ 5424858 w 5424858"/>
              <a:gd name="connsiteY3" fmla="*/ 1018237 h 1018237"/>
              <a:gd name="connsiteX4" fmla="*/ 4 w 5424858"/>
              <a:gd name="connsiteY4" fmla="*/ 1018237 h 1018237"/>
              <a:gd name="connsiteX0" fmla="*/ 4 w 5433654"/>
              <a:gd name="connsiteY0" fmla="*/ 1009444 h 1009444"/>
              <a:gd name="connsiteX1" fmla="*/ 0 w 5433654"/>
              <a:gd name="connsiteY1" fmla="*/ 0 h 1009444"/>
              <a:gd name="connsiteX2" fmla="*/ 5433654 w 5433654"/>
              <a:gd name="connsiteY2" fmla="*/ 0 h 1009444"/>
              <a:gd name="connsiteX3" fmla="*/ 5424858 w 5433654"/>
              <a:gd name="connsiteY3" fmla="*/ 1009444 h 1009444"/>
              <a:gd name="connsiteX4" fmla="*/ 4 w 5433654"/>
              <a:gd name="connsiteY4" fmla="*/ 1009444 h 1009444"/>
              <a:gd name="connsiteX0" fmla="*/ 4 w 5433654"/>
              <a:gd name="connsiteY0" fmla="*/ 1009444 h 1018237"/>
              <a:gd name="connsiteX1" fmla="*/ 0 w 5433654"/>
              <a:gd name="connsiteY1" fmla="*/ 0 h 1018237"/>
              <a:gd name="connsiteX2" fmla="*/ 5433654 w 5433654"/>
              <a:gd name="connsiteY2" fmla="*/ 0 h 1018237"/>
              <a:gd name="connsiteX3" fmla="*/ 5363312 w 5433654"/>
              <a:gd name="connsiteY3" fmla="*/ 1018237 h 1018237"/>
              <a:gd name="connsiteX4" fmla="*/ 4 w 5433654"/>
              <a:gd name="connsiteY4" fmla="*/ 1009444 h 1018237"/>
              <a:gd name="connsiteX0" fmla="*/ 4 w 5540546"/>
              <a:gd name="connsiteY0" fmla="*/ 1009444 h 1018237"/>
              <a:gd name="connsiteX1" fmla="*/ 0 w 5540546"/>
              <a:gd name="connsiteY1" fmla="*/ 0 h 1018237"/>
              <a:gd name="connsiteX2" fmla="*/ 5540546 w 5540546"/>
              <a:gd name="connsiteY2" fmla="*/ 0 h 1018237"/>
              <a:gd name="connsiteX3" fmla="*/ 5363312 w 5540546"/>
              <a:gd name="connsiteY3" fmla="*/ 1018237 h 1018237"/>
              <a:gd name="connsiteX4" fmla="*/ 4 w 5540546"/>
              <a:gd name="connsiteY4" fmla="*/ 1009444 h 1018237"/>
              <a:gd name="connsiteX0" fmla="*/ 4 w 5540546"/>
              <a:gd name="connsiteY0" fmla="*/ 1009444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009444 h 1269783"/>
              <a:gd name="connsiteX0" fmla="*/ 4 w 5540546"/>
              <a:gd name="connsiteY0" fmla="*/ 1260990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260990 h 126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0546" h="1269783">
                <a:moveTo>
                  <a:pt x="4" y="1260990"/>
                </a:moveTo>
                <a:cubicBezTo>
                  <a:pt x="3" y="924509"/>
                  <a:pt x="1" y="336481"/>
                  <a:pt x="0" y="0"/>
                </a:cubicBezTo>
                <a:lnTo>
                  <a:pt x="5540546" y="0"/>
                </a:lnTo>
                <a:lnTo>
                  <a:pt x="5318774" y="1269783"/>
                </a:lnTo>
                <a:lnTo>
                  <a:pt x="4"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685801" y="2051053"/>
            <a:ext cx="4413738" cy="1584268"/>
          </a:xfrm>
          <a:effectLst>
            <a:outerShdw blurRad="50800" dist="76200" dir="2700000" algn="tl" rotWithShape="0">
              <a:prstClr val="black">
                <a:alpha val="40000"/>
              </a:prstClr>
            </a:outerShdw>
          </a:effectLst>
        </p:spPr>
        <p:txBody>
          <a:bodyPr anchor="t">
            <a:normAutofit/>
          </a:bodyPr>
          <a:lstStyle>
            <a:lvl1pPr algn="l">
              <a:defRPr sz="4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99867" y="3901536"/>
            <a:ext cx="4069082" cy="1127664"/>
          </a:xfrm>
          <a:effectLst/>
        </p:spPr>
        <p:txBody>
          <a:bodyPr>
            <a:normAutofit/>
          </a:bodyPr>
          <a:lstStyle>
            <a:lvl1pPr marL="0" indent="0" algn="l">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Text Box 20"/>
          <p:cNvSpPr txBox="1">
            <a:spLocks noChangeArrowheads="1"/>
          </p:cNvSpPr>
          <p:nvPr userDrawn="1"/>
        </p:nvSpPr>
        <p:spPr bwMode="auto">
          <a:xfrm>
            <a:off x="212772" y="6585720"/>
            <a:ext cx="2852063" cy="20005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700" dirty="0">
                <a:solidFill>
                  <a:schemeClr val="tx1">
                    <a:lumMod val="85000"/>
                    <a:lumOff val="15000"/>
                  </a:schemeClr>
                </a:solidFill>
                <a:latin typeface="Arial" panose="020B0604020202020204" pitchFamily="34" charset="0"/>
                <a:cs typeface="Arial" panose="020B0604020202020204" pitchFamily="34" charset="0"/>
              </a:rPr>
              <a:t>© Copyright National University of Singapore. All Rights Reserved. </a:t>
            </a:r>
          </a:p>
        </p:txBody>
      </p:sp>
      <p:sp>
        <p:nvSpPr>
          <p:cNvPr id="14" name="Slide Number Placeholder 5"/>
          <p:cNvSpPr>
            <a:spLocks noGrp="1"/>
          </p:cNvSpPr>
          <p:nvPr>
            <p:ph type="sldNum" sz="quarter" idx="4"/>
          </p:nvPr>
        </p:nvSpPr>
        <p:spPr>
          <a:xfrm>
            <a:off x="6914507" y="6420650"/>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657898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rgbClr val="004282"/>
                </a:solidFill>
              </a:defRPr>
            </a:lvl1pPr>
          </a:lstStyle>
          <a:p>
            <a:r>
              <a:rPr lang="en-US" dirty="0"/>
              <a:t>Click to edit Master title style</a:t>
            </a:r>
          </a:p>
        </p:txBody>
      </p:sp>
      <p:sp>
        <p:nvSpPr>
          <p:cNvPr id="9" name="Slide Number Placeholder 5"/>
          <p:cNvSpPr>
            <a:spLocks noGrp="1"/>
          </p:cNvSpPr>
          <p:nvPr>
            <p:ph type="sldNum" sz="quarter" idx="4"/>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7" name="Content Placeholder 2"/>
          <p:cNvSpPr>
            <a:spLocks noGrp="1"/>
          </p:cNvSpPr>
          <p:nvPr>
            <p:ph idx="1"/>
          </p:nvPr>
        </p:nvSpPr>
        <p:spPr>
          <a:xfrm>
            <a:off x="628650" y="1825625"/>
            <a:ext cx="7886700" cy="3968506"/>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6076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userDrawn="1"/>
        </p:nvSpPr>
        <p:spPr>
          <a:xfrm>
            <a:off x="193431" y="184638"/>
            <a:ext cx="8778476" cy="62428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23888" y="1709739"/>
            <a:ext cx="7886700" cy="2852737"/>
          </a:xfrm>
        </p:spPr>
        <p:txBody>
          <a:bodyPr anchor="b"/>
          <a:lstStyle>
            <a:lvl1pPr>
              <a:defRPr sz="6000" b="1"/>
            </a:lvl1pPr>
          </a:lstStyle>
          <a:p>
            <a:r>
              <a:rPr lang="en-US"/>
              <a:t>Click to edit Master title style</a:t>
            </a:r>
            <a:endParaRPr lang="en-US" dirty="0"/>
          </a:p>
        </p:txBody>
      </p:sp>
      <p:sp>
        <p:nvSpPr>
          <p:cNvPr id="3" name="Text Placeholder 2"/>
          <p:cNvSpPr>
            <a:spLocks noGrp="1"/>
          </p:cNvSpPr>
          <p:nvPr>
            <p:ph type="body" idx="1"/>
          </p:nvPr>
        </p:nvSpPr>
        <p:spPr>
          <a:xfrm>
            <a:off x="623888" y="4589465"/>
            <a:ext cx="7886700" cy="677128"/>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 name="Slide Number Placeholder 5"/>
          <p:cNvSpPr>
            <a:spLocks noGrp="1"/>
          </p:cNvSpPr>
          <p:nvPr>
            <p:ph type="sldNum" sz="quarter" idx="4"/>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3611553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userDrawn="1"/>
        </p:nvSpPr>
        <p:spPr>
          <a:xfrm>
            <a:off x="193431" y="1690689"/>
            <a:ext cx="8778476" cy="47367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lvl1pPr>
              <a:defRPr sz="4000" b="1"/>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144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144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9819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Rectangle 11"/>
          <p:cNvSpPr/>
          <p:nvPr userDrawn="1"/>
        </p:nvSpPr>
        <p:spPr>
          <a:xfrm>
            <a:off x="193431" y="1690689"/>
            <a:ext cx="8778476" cy="47367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93431" y="1700215"/>
            <a:ext cx="4369777" cy="4736770"/>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2" name="Title 1"/>
          <p:cNvSpPr>
            <a:spLocks noGrp="1"/>
          </p:cNvSpPr>
          <p:nvPr>
            <p:ph type="title"/>
          </p:nvPr>
        </p:nvSpPr>
        <p:spPr>
          <a:xfrm>
            <a:off x="629841" y="365126"/>
            <a:ext cx="7886700" cy="1325563"/>
          </a:xfrm>
        </p:spPr>
        <p:txBody>
          <a:bodyPr>
            <a:normAutofit/>
          </a:bodyPr>
          <a:lstStyle>
            <a:lvl1pPr>
              <a:defRPr sz="4000" b="1"/>
            </a:lvl1p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280263"/>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280263"/>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348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4"/>
          <p:cNvSpPr/>
          <p:nvPr userDrawn="1"/>
        </p:nvSpPr>
        <p:spPr>
          <a:xfrm>
            <a:off x="193431" y="1690689"/>
            <a:ext cx="8778476" cy="47367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userDrawn="1"/>
        </p:nvSpPr>
        <p:spPr>
          <a:xfrm>
            <a:off x="0" y="0"/>
            <a:ext cx="9214338" cy="1690689"/>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lvl1pPr>
              <a:defRPr sz="4000" b="1">
                <a:solidFill>
                  <a:schemeClr val="bg1"/>
                </a:solidFill>
              </a:defRPr>
            </a:lvl1pPr>
          </a:lstStyle>
          <a:p>
            <a:r>
              <a:rPr lang="en-US" dirty="0"/>
              <a:t>Click to edit Master title style</a:t>
            </a:r>
          </a:p>
        </p:txBody>
      </p:sp>
      <p:sp>
        <p:nvSpPr>
          <p:cNvPr id="8"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4" name="Content Placeholder 2"/>
          <p:cNvSpPr>
            <a:spLocks noGrp="1"/>
          </p:cNvSpPr>
          <p:nvPr>
            <p:ph idx="1"/>
          </p:nvPr>
        </p:nvSpPr>
        <p:spPr>
          <a:xfrm>
            <a:off x="628650" y="1825625"/>
            <a:ext cx="7886700" cy="3968506"/>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4730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3800733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userDrawn="1"/>
        </p:nvSpPr>
        <p:spPr>
          <a:xfrm>
            <a:off x="3763107" y="219808"/>
            <a:ext cx="5208799" cy="6207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93431" y="219808"/>
            <a:ext cx="3569677" cy="621717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29841" y="457200"/>
            <a:ext cx="2949178" cy="1600200"/>
          </a:xfrm>
        </p:spPr>
        <p:txBody>
          <a:bodyPr anchor="b"/>
          <a:lstStyle>
            <a:lvl1pPr>
              <a:defRPr sz="32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marL="228600" indent="-228600">
              <a:buFontTx/>
              <a:buBlip>
                <a:blip r:embed="rId2"/>
              </a:buBlip>
              <a:defRPr sz="3200" b="1"/>
            </a:lvl1pPr>
            <a:lvl2pPr marL="685800" indent="-228600">
              <a:buFontTx/>
              <a:buBlip>
                <a:blip r:embed="rId2"/>
              </a:buBlip>
              <a:defRPr sz="2800"/>
            </a:lvl2pPr>
            <a:lvl3pPr marL="1143000" indent="-228600">
              <a:buFontTx/>
              <a:buBlip>
                <a:blip r:embed="rId2"/>
              </a:buBlip>
              <a:defRPr sz="2400"/>
            </a:lvl3pPr>
            <a:lvl4pPr marL="1600200" indent="-228600">
              <a:buFontTx/>
              <a:buBlip>
                <a:blip r:embed="rId2"/>
              </a:buBlip>
              <a:defRPr sz="2000"/>
            </a:lvl4pPr>
            <a:lvl5pPr marL="2057400" indent="-228600">
              <a:buFontTx/>
              <a:buBlip>
                <a:blip r:embed="rId2"/>
              </a:buBlip>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52571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99862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rgbClr val="004282"/>
                </a:solidFill>
              </a:defRPr>
            </a:lvl1pPr>
          </a:lstStyle>
          <a:p>
            <a:r>
              <a:rPr lang="en-US" dirty="0"/>
              <a:t>Click to edit Master title style</a:t>
            </a:r>
          </a:p>
        </p:txBody>
      </p:sp>
      <p:sp>
        <p:nvSpPr>
          <p:cNvPr id="9" name="Slide Number Placeholder 5"/>
          <p:cNvSpPr>
            <a:spLocks noGrp="1"/>
          </p:cNvSpPr>
          <p:nvPr>
            <p:ph type="sldNum" sz="quarter" idx="4"/>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7" name="Content Placeholder 2"/>
          <p:cNvSpPr>
            <a:spLocks noGrp="1"/>
          </p:cNvSpPr>
          <p:nvPr>
            <p:ph idx="1"/>
          </p:nvPr>
        </p:nvSpPr>
        <p:spPr>
          <a:xfrm>
            <a:off x="628650" y="1825625"/>
            <a:ext cx="7886700" cy="3968506"/>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7184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userDrawn="1"/>
        </p:nvSpPr>
        <p:spPr>
          <a:xfrm>
            <a:off x="3763107" y="219808"/>
            <a:ext cx="5208799" cy="6207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93431" y="219808"/>
            <a:ext cx="3569677" cy="621717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29841" y="457200"/>
            <a:ext cx="2949178" cy="1600200"/>
          </a:xfrm>
        </p:spPr>
        <p:txBody>
          <a:bodyPr anchor="b"/>
          <a:lstStyle>
            <a:lvl1pPr>
              <a:defRPr sz="32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5345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3908150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3819037"/>
          </a:xfrm>
        </p:spPr>
        <p:txBody>
          <a:bodyPr vert="eaVert"/>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3432576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297121"/>
          </a:xfrm>
        </p:spPr>
        <p:txBody>
          <a:bodyPr vert="eaVert">
            <a:normAutofit/>
          </a:bodyPr>
          <a:lstStyle>
            <a:lvl1pPr>
              <a:defRPr sz="4000" b="1"/>
            </a:lvl1pPr>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297121"/>
          </a:xfrm>
        </p:spPr>
        <p:txBody>
          <a:bodyPr vert="eaVert"/>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107021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5177"/>
            <a:ext cx="7491046" cy="1965650"/>
          </a:xfrm>
          <a:effectLst/>
        </p:spPr>
        <p:txBody>
          <a:bodyPr anchor="t">
            <a:normAutofit/>
          </a:bodyPr>
          <a:lstStyle>
            <a:lvl1pPr algn="l">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93064" y="4157623"/>
            <a:ext cx="6858000" cy="1655762"/>
          </a:xfrm>
          <a:effectLst/>
        </p:spPr>
        <p:txBody>
          <a:bodyPr>
            <a:normAutofit/>
          </a:bodyPr>
          <a:lstStyle>
            <a:lvl1pPr marL="0" indent="0" algn="l">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Text Box 20"/>
          <p:cNvSpPr txBox="1">
            <a:spLocks noChangeArrowheads="1"/>
          </p:cNvSpPr>
          <p:nvPr userDrawn="1"/>
        </p:nvSpPr>
        <p:spPr bwMode="auto">
          <a:xfrm>
            <a:off x="6291937" y="6427458"/>
            <a:ext cx="2852063" cy="20005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700"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360274"/>
            <a:ext cx="1330200" cy="607622"/>
          </a:xfrm>
          <a:prstGeom prst="rect">
            <a:avLst/>
          </a:prstGeom>
        </p:spPr>
      </p:pic>
      <p:sp>
        <p:nvSpPr>
          <p:cNvPr id="14" name="Slide Number Placeholder 5"/>
          <p:cNvSpPr>
            <a:spLocks noGrp="1"/>
          </p:cNvSpPr>
          <p:nvPr>
            <p:ph type="sldNum" sz="quarter" idx="4"/>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5" name="Rectangle 4"/>
          <p:cNvSpPr/>
          <p:nvPr userDrawn="1"/>
        </p:nvSpPr>
        <p:spPr>
          <a:xfrm>
            <a:off x="0" y="1855177"/>
            <a:ext cx="685800" cy="68580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397026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p:cNvSpPr>
            <a:spLocks noGrp="1"/>
          </p:cNvSpPr>
          <p:nvPr>
            <p:ph type="sldNum" sz="quarter" idx="4"/>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72244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5"/>
            <a:ext cx="7886700" cy="677128"/>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Slide Number Placeholder 5"/>
          <p:cNvSpPr>
            <a:spLocks noGrp="1"/>
          </p:cNvSpPr>
          <p:nvPr>
            <p:ph type="sldNum" sz="quarter" idx="4"/>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8" name="Rectangle 7"/>
          <p:cNvSpPr/>
          <p:nvPr userDrawn="1"/>
        </p:nvSpPr>
        <p:spPr>
          <a:xfrm>
            <a:off x="0" y="2953422"/>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06536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144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144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9" name="Rectangle 8"/>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9097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280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280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11" name="Rectangle 10"/>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65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9549872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403014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userDrawn="1"/>
        </p:nvSpPr>
        <p:spPr>
          <a:xfrm>
            <a:off x="193431" y="184638"/>
            <a:ext cx="8778476" cy="62428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23888" y="1709739"/>
            <a:ext cx="7886700" cy="2852737"/>
          </a:xfrm>
        </p:spPr>
        <p:txBody>
          <a:bodyPr anchor="b"/>
          <a:lstStyle>
            <a:lvl1pPr>
              <a:defRPr sz="6000" b="1"/>
            </a:lvl1pPr>
          </a:lstStyle>
          <a:p>
            <a:r>
              <a:rPr lang="en-US"/>
              <a:t>Click to edit Master title style</a:t>
            </a:r>
            <a:endParaRPr lang="en-US" dirty="0"/>
          </a:p>
        </p:txBody>
      </p:sp>
      <p:sp>
        <p:nvSpPr>
          <p:cNvPr id="3" name="Text Placeholder 2"/>
          <p:cNvSpPr>
            <a:spLocks noGrp="1"/>
          </p:cNvSpPr>
          <p:nvPr>
            <p:ph type="body" idx="1"/>
          </p:nvPr>
        </p:nvSpPr>
        <p:spPr>
          <a:xfrm>
            <a:off x="623888" y="4589465"/>
            <a:ext cx="7886700" cy="677128"/>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 name="Slide Number Placeholder 5"/>
          <p:cNvSpPr>
            <a:spLocks noGrp="1"/>
          </p:cNvSpPr>
          <p:nvPr>
            <p:ph type="sldNum" sz="quarter" idx="4"/>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764034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52571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9" name="Rectangle 8"/>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4907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534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9" name="Rectangle 8"/>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95991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3819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8" name="Rectangle 7"/>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44052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2971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2971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3369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userDrawn="1"/>
        </p:nvSpPr>
        <p:spPr>
          <a:xfrm>
            <a:off x="193431" y="1690689"/>
            <a:ext cx="8778476" cy="47367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lvl1pPr>
              <a:defRPr sz="4000" b="1"/>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144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144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3047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Rectangle 11"/>
          <p:cNvSpPr/>
          <p:nvPr userDrawn="1"/>
        </p:nvSpPr>
        <p:spPr>
          <a:xfrm>
            <a:off x="193431" y="1690689"/>
            <a:ext cx="8778476" cy="47367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93431" y="1700215"/>
            <a:ext cx="4369777" cy="4736770"/>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2" name="Title 1"/>
          <p:cNvSpPr>
            <a:spLocks noGrp="1"/>
          </p:cNvSpPr>
          <p:nvPr>
            <p:ph type="title"/>
          </p:nvPr>
        </p:nvSpPr>
        <p:spPr>
          <a:xfrm>
            <a:off x="629841" y="365126"/>
            <a:ext cx="7886700" cy="1325563"/>
          </a:xfrm>
        </p:spPr>
        <p:txBody>
          <a:bodyPr>
            <a:normAutofit/>
          </a:bodyPr>
          <a:lstStyle>
            <a:lvl1pPr>
              <a:defRPr sz="4000" b="1"/>
            </a:lvl1p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280263"/>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280263"/>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650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4"/>
          <p:cNvSpPr/>
          <p:nvPr userDrawn="1"/>
        </p:nvSpPr>
        <p:spPr>
          <a:xfrm>
            <a:off x="193431" y="1690689"/>
            <a:ext cx="8778476" cy="47367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userDrawn="1"/>
        </p:nvSpPr>
        <p:spPr>
          <a:xfrm>
            <a:off x="0" y="0"/>
            <a:ext cx="9214338" cy="1690689"/>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lvl1pPr>
              <a:defRPr sz="4000" b="1">
                <a:solidFill>
                  <a:schemeClr val="bg1"/>
                </a:solidFill>
              </a:defRPr>
            </a:lvl1pPr>
          </a:lstStyle>
          <a:p>
            <a:r>
              <a:rPr lang="en-US" dirty="0"/>
              <a:t>Click to edit Master title style</a:t>
            </a:r>
          </a:p>
        </p:txBody>
      </p:sp>
      <p:sp>
        <p:nvSpPr>
          <p:cNvPr id="8"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4" name="Content Placeholder 2"/>
          <p:cNvSpPr>
            <a:spLocks noGrp="1"/>
          </p:cNvSpPr>
          <p:nvPr>
            <p:ph idx="1"/>
          </p:nvPr>
        </p:nvSpPr>
        <p:spPr>
          <a:xfrm>
            <a:off x="628650" y="1825625"/>
            <a:ext cx="7886700" cy="3968506"/>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461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3155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userDrawn="1"/>
        </p:nvSpPr>
        <p:spPr>
          <a:xfrm>
            <a:off x="3763107" y="219808"/>
            <a:ext cx="5208799" cy="6207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93431" y="219808"/>
            <a:ext cx="3569677" cy="621717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29841" y="457200"/>
            <a:ext cx="2949178" cy="1600200"/>
          </a:xfrm>
        </p:spPr>
        <p:txBody>
          <a:bodyPr anchor="b"/>
          <a:lstStyle>
            <a:lvl1pPr>
              <a:defRPr sz="32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marL="228600" indent="-228600">
              <a:buFontTx/>
              <a:buBlip>
                <a:blip r:embed="rId2"/>
              </a:buBlip>
              <a:defRPr sz="3200" b="1"/>
            </a:lvl1pPr>
            <a:lvl2pPr marL="685800" indent="-228600">
              <a:buFontTx/>
              <a:buBlip>
                <a:blip r:embed="rId2"/>
              </a:buBlip>
              <a:defRPr sz="2800"/>
            </a:lvl2pPr>
            <a:lvl3pPr marL="1143000" indent="-228600">
              <a:buFontTx/>
              <a:buBlip>
                <a:blip r:embed="rId2"/>
              </a:buBlip>
              <a:defRPr sz="2400"/>
            </a:lvl3pPr>
            <a:lvl4pPr marL="1600200" indent="-228600">
              <a:buFontTx/>
              <a:buBlip>
                <a:blip r:embed="rId2"/>
              </a:buBlip>
              <a:defRPr sz="2000"/>
            </a:lvl4pPr>
            <a:lvl5pPr marL="2057400" indent="-228600">
              <a:buFontTx/>
              <a:buBlip>
                <a:blip r:embed="rId2"/>
              </a:buBlip>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52571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43945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userDrawn="1"/>
        </p:nvSpPr>
        <p:spPr>
          <a:xfrm>
            <a:off x="3763107" y="219808"/>
            <a:ext cx="5208799" cy="6207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93431" y="219808"/>
            <a:ext cx="3569677" cy="621717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29841" y="457200"/>
            <a:ext cx="2949178" cy="1600200"/>
          </a:xfrm>
        </p:spPr>
        <p:txBody>
          <a:bodyPr anchor="b"/>
          <a:lstStyle>
            <a:lvl1pPr>
              <a:defRPr sz="32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5345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Slide Number Placeholder 5"/>
          <p:cNvSpPr>
            <a:spLocks noGrp="1"/>
          </p:cNvSpPr>
          <p:nvPr>
            <p:ph type="sldNum" sz="quarter" idx="10"/>
          </p:nvPr>
        </p:nvSpPr>
        <p:spPr>
          <a:xfrm>
            <a:off x="6914507" y="6427458"/>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75315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39685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Box 20"/>
          <p:cNvSpPr txBox="1">
            <a:spLocks noChangeArrowheads="1"/>
          </p:cNvSpPr>
          <p:nvPr userDrawn="1"/>
        </p:nvSpPr>
        <p:spPr bwMode="auto">
          <a:xfrm>
            <a:off x="212772" y="6503184"/>
            <a:ext cx="2852063" cy="20005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700" dirty="0">
                <a:solidFill>
                  <a:schemeClr val="tx1">
                    <a:lumMod val="85000"/>
                    <a:lumOff val="15000"/>
                  </a:schemeClr>
                </a:solidFill>
                <a:latin typeface="Arial" panose="020B0604020202020204" pitchFamily="34" charset="0"/>
                <a:cs typeface="Arial" panose="020B0604020202020204" pitchFamily="34" charset="0"/>
              </a:rPr>
              <a:t>© Copyright National University of Singapore. All Rights Reserved. </a:t>
            </a:r>
          </a:p>
        </p:txBody>
      </p:sp>
      <p:sp>
        <p:nvSpPr>
          <p:cNvPr id="16" name="Slide Number Placeholder 5"/>
          <p:cNvSpPr>
            <a:spLocks noGrp="1"/>
          </p:cNvSpPr>
          <p:nvPr>
            <p:ph type="sldNum" sz="quarter" idx="4"/>
          </p:nvPr>
        </p:nvSpPr>
        <p:spPr>
          <a:xfrm>
            <a:off x="6914507" y="6420650"/>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035067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b="1" kern="1200">
          <a:solidFill>
            <a:srgbClr val="004282"/>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282"/>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282"/>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282"/>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282"/>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282"/>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39685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Box 20"/>
          <p:cNvSpPr txBox="1">
            <a:spLocks noChangeArrowheads="1"/>
          </p:cNvSpPr>
          <p:nvPr userDrawn="1"/>
        </p:nvSpPr>
        <p:spPr bwMode="auto">
          <a:xfrm>
            <a:off x="212772" y="6503184"/>
            <a:ext cx="2852063" cy="20005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700" dirty="0">
                <a:solidFill>
                  <a:schemeClr val="tx1">
                    <a:lumMod val="85000"/>
                    <a:lumOff val="15000"/>
                  </a:schemeClr>
                </a:solidFill>
                <a:latin typeface="Arial" panose="020B0604020202020204" pitchFamily="34" charset="0"/>
                <a:cs typeface="Arial" panose="020B0604020202020204" pitchFamily="34" charset="0"/>
              </a:rPr>
              <a:t>© Copyright National University of Singapore. All Rights Reserved. </a:t>
            </a:r>
          </a:p>
        </p:txBody>
      </p:sp>
      <p:sp>
        <p:nvSpPr>
          <p:cNvPr id="16" name="Slide Number Placeholder 5"/>
          <p:cNvSpPr>
            <a:spLocks noGrp="1"/>
          </p:cNvSpPr>
          <p:nvPr>
            <p:ph type="sldNum" sz="quarter" idx="4"/>
          </p:nvPr>
        </p:nvSpPr>
        <p:spPr>
          <a:xfrm>
            <a:off x="6914507" y="6420650"/>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3883587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000" b="1" kern="1200">
          <a:solidFill>
            <a:srgbClr val="004282"/>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282"/>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282"/>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282"/>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282"/>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282"/>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39685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6927695" y="5929067"/>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pPr/>
              <a:t>‹#›</a:t>
            </a:fld>
            <a:endParaRPr lang="en-GB" dirty="0"/>
          </a:p>
        </p:txBody>
      </p:sp>
      <p:sp>
        <p:nvSpPr>
          <p:cNvPr id="11" name="Text Box 20"/>
          <p:cNvSpPr txBox="1">
            <a:spLocks noChangeArrowheads="1"/>
          </p:cNvSpPr>
          <p:nvPr userDrawn="1"/>
        </p:nvSpPr>
        <p:spPr bwMode="auto">
          <a:xfrm>
            <a:off x="6305125" y="6427458"/>
            <a:ext cx="2852063" cy="20005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700" dirty="0">
                <a:solidFill>
                  <a:srgbClr val="004282"/>
                </a:solidFill>
                <a:latin typeface="Arial" panose="020B0604020202020204" pitchFamily="34" charset="0"/>
                <a:cs typeface="Arial" panose="020B0604020202020204" pitchFamily="34" charset="0"/>
              </a:rPr>
              <a:t>© Copyright National University of Singapore. All Rights Reserved. </a:t>
            </a:r>
          </a:p>
        </p:txBody>
      </p:sp>
    </p:spTree>
    <p:extLst>
      <p:ext uri="{BB962C8B-B14F-4D97-AF65-F5344CB8AC3E}">
        <p14:creationId xmlns:p14="http://schemas.microsoft.com/office/powerpoint/2010/main" val="703256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282"/>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282"/>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282"/>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282"/>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282"/>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0.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tags" Target="../tags/tag2.xml"/><Relationship Id="rId16" Type="http://schemas.openxmlformats.org/officeDocument/2006/relationships/image" Target="../media/image3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8.png"/><Relationship Id="rId5" Type="http://schemas.openxmlformats.org/officeDocument/2006/relationships/tags" Target="../tags/tag5.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4.xml"/><Relationship Id="rId9" Type="http://schemas.openxmlformats.org/officeDocument/2006/relationships/notesSlide" Target="../notesSlides/notesSlide11.xml"/><Relationship Id="rId1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20.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10.xml"/><Relationship Id="rId7" Type="http://schemas.openxmlformats.org/officeDocument/2006/relationships/image" Target="../media/image3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6.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380.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855177"/>
            <a:ext cx="9136118" cy="756644"/>
          </a:xfrm>
        </p:spPr>
        <p:txBody>
          <a:bodyPr anchor="t">
            <a:normAutofit/>
          </a:bodyPr>
          <a:lstStyle/>
          <a:p>
            <a:r>
              <a:rPr lang="en-GB" sz="4400" b="1" dirty="0"/>
              <a:t>Master Project </a:t>
            </a:r>
            <a:r>
              <a:rPr lang="en-US" altLang="zh-CN" sz="4400" b="1" dirty="0"/>
              <a:t>Final</a:t>
            </a:r>
            <a:r>
              <a:rPr lang="en-GB" sz="4400" b="1" dirty="0"/>
              <a:t> Report</a:t>
            </a:r>
            <a:endParaRPr lang="en-GB" sz="2200" dirty="0"/>
          </a:p>
        </p:txBody>
      </p:sp>
      <p:sp>
        <p:nvSpPr>
          <p:cNvPr id="3" name="Subtitle 2"/>
          <p:cNvSpPr>
            <a:spLocks noGrp="1"/>
          </p:cNvSpPr>
          <p:nvPr>
            <p:ph type="subTitle" idx="1"/>
          </p:nvPr>
        </p:nvSpPr>
        <p:spPr>
          <a:xfrm>
            <a:off x="3423511" y="3694703"/>
            <a:ext cx="2296978" cy="1166331"/>
          </a:xfrm>
        </p:spPr>
        <p:txBody>
          <a:bodyPr>
            <a:normAutofit lnSpcReduction="10000"/>
          </a:bodyPr>
          <a:lstStyle/>
          <a:p>
            <a:pPr algn="ctr"/>
            <a:r>
              <a:rPr lang="en-US" altLang="en-US" sz="2200" dirty="0"/>
              <a:t>Ning </a:t>
            </a:r>
            <a:r>
              <a:rPr lang="en-US" altLang="zh-CN" sz="2200" dirty="0" err="1"/>
              <a:t>Siyuan</a:t>
            </a:r>
            <a:endParaRPr lang="en-US" altLang="zh-CN" sz="2200" dirty="0"/>
          </a:p>
          <a:p>
            <a:pPr algn="ctr"/>
            <a:endParaRPr lang="en-US" altLang="zh-CN" sz="2200" dirty="0"/>
          </a:p>
          <a:p>
            <a:pPr algn="ctr"/>
            <a:r>
              <a:rPr lang="en-US" altLang="en-US" sz="2200" dirty="0"/>
              <a:t>18/06/2024</a:t>
            </a:r>
          </a:p>
          <a:p>
            <a:pPr algn="ctr"/>
            <a:endParaRPr lang="en-GB" sz="2000" dirty="0"/>
          </a:p>
        </p:txBody>
      </p:sp>
      <p:sp>
        <p:nvSpPr>
          <p:cNvPr id="5" name="文本框 4">
            <a:extLst>
              <a:ext uri="{FF2B5EF4-FFF2-40B4-BE49-F238E27FC236}">
                <a16:creationId xmlns:a16="http://schemas.microsoft.com/office/drawing/2014/main" id="{0BD1E9A7-7CF5-CCE3-6CC9-15B14AF613CA}"/>
              </a:ext>
            </a:extLst>
          </p:cNvPr>
          <p:cNvSpPr txBox="1"/>
          <p:nvPr/>
        </p:nvSpPr>
        <p:spPr>
          <a:xfrm>
            <a:off x="559599" y="2774452"/>
            <a:ext cx="8206093" cy="430887"/>
          </a:xfrm>
          <a:prstGeom prst="rect">
            <a:avLst/>
          </a:prstGeom>
          <a:noFill/>
        </p:spPr>
        <p:txBody>
          <a:bodyPr wrap="none" rtlCol="0">
            <a:spAutoFit/>
          </a:bodyPr>
          <a:lstStyle/>
          <a:p>
            <a:r>
              <a:rPr lang="en-US" altLang="zh-CN" sz="2200" dirty="0">
                <a:solidFill>
                  <a:schemeClr val="bg1"/>
                </a:solidFill>
                <a:latin typeface="Arial" charset="0"/>
                <a:cs typeface="Arial" charset="0"/>
              </a:rPr>
              <a:t>First-principles studies of quantum defect candidates in </a:t>
            </a:r>
            <a:r>
              <a:rPr lang="en-US" altLang="zh-CN" sz="2200" dirty="0" err="1">
                <a:solidFill>
                  <a:schemeClr val="bg1"/>
                </a:solidFill>
                <a:latin typeface="Arial" charset="0"/>
                <a:cs typeface="Arial" charset="0"/>
              </a:rPr>
              <a:t>2D</a:t>
            </a:r>
            <a:r>
              <a:rPr lang="en-US" altLang="zh-CN" sz="2200" dirty="0">
                <a:solidFill>
                  <a:schemeClr val="bg1"/>
                </a:solidFill>
                <a:latin typeface="Arial" charset="0"/>
                <a:cs typeface="Arial" charset="0"/>
              </a:rPr>
              <a:t> </a:t>
            </a:r>
            <a:r>
              <a:rPr lang="en-US" altLang="zh-CN" sz="2200" dirty="0" err="1">
                <a:solidFill>
                  <a:schemeClr val="bg1"/>
                </a:solidFill>
                <a:latin typeface="Arial" charset="0"/>
                <a:cs typeface="Arial" charset="0"/>
              </a:rPr>
              <a:t>WS2</a:t>
            </a:r>
            <a:endParaRPr lang="zh-CN" altLang="en-US" sz="2200" dirty="0">
              <a:solidFill>
                <a:schemeClr val="bg1"/>
              </a:solidFill>
              <a:latin typeface="Arial" charset="0"/>
              <a:cs typeface="Arial" charset="0"/>
            </a:endParaRPr>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30710F52-8915-39E2-2356-9D67B4C9C6B1}"/>
              </a:ext>
            </a:extLst>
          </p:cNvPr>
          <p:cNvSpPr>
            <a:spLocks noGrp="1"/>
          </p:cNvSpPr>
          <p:nvPr>
            <p:ph type="sldNum" sz="quarter" idx="4"/>
          </p:nvPr>
        </p:nvSpPr>
        <p:spPr/>
        <p:txBody>
          <a:bodyPr/>
          <a:lstStyle/>
          <a:p>
            <a:fld id="{C2E482B0-A764-7649-BFD8-7624B53F13A9}" type="slidenum">
              <a:rPr lang="en-GB" smtClean="0"/>
              <a:pPr/>
              <a:t>9</a:t>
            </a:fld>
            <a:endParaRPr lang="en-GB" dirty="0"/>
          </a:p>
        </p:txBody>
      </p:sp>
      <p:sp>
        <p:nvSpPr>
          <p:cNvPr id="11" name="Title 5">
            <a:extLst>
              <a:ext uri="{FF2B5EF4-FFF2-40B4-BE49-F238E27FC236}">
                <a16:creationId xmlns:a16="http://schemas.microsoft.com/office/drawing/2014/main" id="{64B9F07F-BEF5-2F68-7004-AA604BCB2D04}"/>
              </a:ext>
            </a:extLst>
          </p:cNvPr>
          <p:cNvSpPr>
            <a:spLocks noGrp="1"/>
          </p:cNvSpPr>
          <p:nvPr>
            <p:ph type="title"/>
          </p:nvPr>
        </p:nvSpPr>
        <p:spPr>
          <a:xfrm>
            <a:off x="461800" y="276517"/>
            <a:ext cx="6706592" cy="636717"/>
          </a:xfrm>
        </p:spPr>
        <p:txBody>
          <a:bodyPr>
            <a:normAutofit/>
          </a:bodyPr>
          <a:lstStyle/>
          <a:p>
            <a:r>
              <a:rPr lang="en-GB" sz="2400" dirty="0"/>
              <a:t>Chemical Potential </a:t>
            </a:r>
            <a:r>
              <a:rPr lang="en-US" sz="2400" dirty="0"/>
              <a:t>Feasible Region &amp; Limits</a:t>
            </a:r>
            <a:endParaRPr lang="en-GB" sz="2400" dirty="0"/>
          </a:p>
        </p:txBody>
      </p:sp>
      <p:sp>
        <p:nvSpPr>
          <p:cNvPr id="12" name="Rectangle 4">
            <a:extLst>
              <a:ext uri="{FF2B5EF4-FFF2-40B4-BE49-F238E27FC236}">
                <a16:creationId xmlns:a16="http://schemas.microsoft.com/office/drawing/2014/main" id="{27C6B85D-1A73-ACBD-42BD-18DAD1B65BF6}"/>
              </a:ext>
            </a:extLst>
          </p:cNvPr>
          <p:cNvSpPr/>
          <p:nvPr/>
        </p:nvSpPr>
        <p:spPr>
          <a:xfrm>
            <a:off x="323219" y="293346"/>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图片 16">
            <a:extLst>
              <a:ext uri="{FF2B5EF4-FFF2-40B4-BE49-F238E27FC236}">
                <a16:creationId xmlns:a16="http://schemas.microsoft.com/office/drawing/2014/main" id="{CB093D8D-A53B-E4C6-3E7B-3E33BA7D594F}"/>
              </a:ext>
            </a:extLst>
          </p:cNvPr>
          <p:cNvPicPr>
            <a:picLocks noChangeAspect="1"/>
          </p:cNvPicPr>
          <p:nvPr/>
        </p:nvPicPr>
        <p:blipFill>
          <a:blip r:embed="rId3"/>
          <a:stretch>
            <a:fillRect/>
          </a:stretch>
        </p:blipFill>
        <p:spPr>
          <a:xfrm>
            <a:off x="1350953" y="1013588"/>
            <a:ext cx="5817439" cy="2614753"/>
          </a:xfrm>
          <a:prstGeom prst="rect">
            <a:avLst/>
          </a:prstGeom>
        </p:spPr>
      </p:pic>
      <p:pic>
        <p:nvPicPr>
          <p:cNvPr id="19" name="图片 18">
            <a:extLst>
              <a:ext uri="{FF2B5EF4-FFF2-40B4-BE49-F238E27FC236}">
                <a16:creationId xmlns:a16="http://schemas.microsoft.com/office/drawing/2014/main" id="{D9DA64F5-B2D8-AF67-0076-3E209FC78E48}"/>
              </a:ext>
            </a:extLst>
          </p:cNvPr>
          <p:cNvPicPr>
            <a:picLocks noChangeAspect="1"/>
          </p:cNvPicPr>
          <p:nvPr/>
        </p:nvPicPr>
        <p:blipFill>
          <a:blip r:embed="rId4"/>
          <a:stretch>
            <a:fillRect/>
          </a:stretch>
        </p:blipFill>
        <p:spPr>
          <a:xfrm>
            <a:off x="1946787" y="3628341"/>
            <a:ext cx="4874342" cy="2495254"/>
          </a:xfrm>
          <a:prstGeom prst="rect">
            <a:avLst/>
          </a:prstGeom>
        </p:spPr>
      </p:pic>
      <p:sp>
        <p:nvSpPr>
          <p:cNvPr id="21" name="文本框 20">
            <a:extLst>
              <a:ext uri="{FF2B5EF4-FFF2-40B4-BE49-F238E27FC236}">
                <a16:creationId xmlns:a16="http://schemas.microsoft.com/office/drawing/2014/main" id="{24CB673F-E7F8-FED6-9B66-236BAEF3DE08}"/>
              </a:ext>
            </a:extLst>
          </p:cNvPr>
          <p:cNvSpPr txBox="1"/>
          <p:nvPr/>
        </p:nvSpPr>
        <p:spPr>
          <a:xfrm>
            <a:off x="6982898" y="4442706"/>
            <a:ext cx="2161102" cy="830997"/>
          </a:xfrm>
          <a:prstGeom prst="rect">
            <a:avLst/>
          </a:prstGeom>
          <a:noFill/>
        </p:spPr>
        <p:txBody>
          <a:bodyPr wrap="square">
            <a:spAutoFit/>
          </a:bodyPr>
          <a:lstStyle/>
          <a:p>
            <a:pPr>
              <a:spcBef>
                <a:spcPts val="0"/>
              </a:spcBef>
              <a:spcAft>
                <a:spcPts val="0"/>
              </a:spcAft>
            </a:pPr>
            <a:r>
              <a:rPr lang="en-US" altLang="zh-CN" sz="1600" dirty="0">
                <a:effectLst/>
              </a:rPr>
              <a:t>Anand, S</a:t>
            </a:r>
            <a:r>
              <a:rPr lang="en-US" altLang="zh-CN" sz="1600" dirty="0"/>
              <a:t>.</a:t>
            </a:r>
            <a:r>
              <a:rPr lang="zh-CN" altLang="en-US" sz="1600" dirty="0"/>
              <a:t> </a:t>
            </a:r>
            <a:r>
              <a:rPr lang="en-US" altLang="zh-CN" sz="1600" dirty="0"/>
              <a:t>et</a:t>
            </a:r>
            <a:r>
              <a:rPr lang="zh-CN" altLang="en-US" sz="1600" dirty="0"/>
              <a:t> </a:t>
            </a:r>
            <a:r>
              <a:rPr lang="en-US" altLang="zh-CN" sz="1600" dirty="0"/>
              <a:t>al. </a:t>
            </a:r>
            <a:r>
              <a:rPr lang="en-US" altLang="zh-CN" sz="1600" i="1" dirty="0">
                <a:effectLst/>
              </a:rPr>
              <a:t>Acc. Mater. Res.</a:t>
            </a:r>
            <a:r>
              <a:rPr lang="en-US" altLang="zh-CN" sz="1600" dirty="0">
                <a:effectLst/>
              </a:rPr>
              <a:t> </a:t>
            </a:r>
            <a:r>
              <a:rPr lang="en-US" altLang="zh-CN" sz="1600" b="1" dirty="0">
                <a:effectLst/>
              </a:rPr>
              <a:t>2022</a:t>
            </a:r>
            <a:r>
              <a:rPr lang="en-US" altLang="zh-CN" sz="1600" dirty="0">
                <a:effectLst/>
              </a:rPr>
              <a:t>, </a:t>
            </a:r>
            <a:r>
              <a:rPr lang="en-US" altLang="zh-CN" sz="1600" i="1" dirty="0">
                <a:effectLst/>
              </a:rPr>
              <a:t>3</a:t>
            </a:r>
            <a:r>
              <a:rPr lang="en-US" altLang="zh-CN" sz="1600" dirty="0">
                <a:effectLst/>
              </a:rPr>
              <a:t> (7), 685–696.</a:t>
            </a:r>
          </a:p>
        </p:txBody>
      </p:sp>
      <p:sp>
        <p:nvSpPr>
          <p:cNvPr id="22" name="文本框 21">
            <a:extLst>
              <a:ext uri="{FF2B5EF4-FFF2-40B4-BE49-F238E27FC236}">
                <a16:creationId xmlns:a16="http://schemas.microsoft.com/office/drawing/2014/main" id="{6DE57D92-D347-A08D-D885-F44CB7B9003C}"/>
              </a:ext>
            </a:extLst>
          </p:cNvPr>
          <p:cNvSpPr txBox="1"/>
          <p:nvPr/>
        </p:nvSpPr>
        <p:spPr>
          <a:xfrm>
            <a:off x="2489528" y="3244334"/>
            <a:ext cx="947760" cy="369332"/>
          </a:xfrm>
          <a:prstGeom prst="rect">
            <a:avLst/>
          </a:prstGeom>
          <a:noFill/>
        </p:spPr>
        <p:txBody>
          <a:bodyPr wrap="none" rtlCol="0">
            <a:spAutoFit/>
          </a:bodyPr>
          <a:lstStyle/>
          <a:p>
            <a:r>
              <a:rPr lang="en-US" altLang="zh-CN" dirty="0"/>
              <a:t>Fraction</a:t>
            </a:r>
            <a:endParaRPr lang="zh-CN" altLang="en-US" dirty="0"/>
          </a:p>
        </p:txBody>
      </p:sp>
    </p:spTree>
    <p:extLst>
      <p:ext uri="{BB962C8B-B14F-4D97-AF65-F5344CB8AC3E}">
        <p14:creationId xmlns:p14="http://schemas.microsoft.com/office/powerpoint/2010/main" val="22557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1800" y="276517"/>
            <a:ext cx="4040404" cy="636717"/>
          </a:xfrm>
        </p:spPr>
        <p:txBody>
          <a:bodyPr>
            <a:normAutofit/>
          </a:bodyPr>
          <a:lstStyle/>
          <a:p>
            <a:r>
              <a:rPr lang="en-GB" sz="2400" dirty="0"/>
              <a:t>Atom Chemical Potential</a:t>
            </a:r>
          </a:p>
        </p:txBody>
      </p:sp>
      <p:sp>
        <p:nvSpPr>
          <p:cNvPr id="5" name="Rectangle 4"/>
          <p:cNvSpPr/>
          <p:nvPr/>
        </p:nvSpPr>
        <p:spPr>
          <a:xfrm>
            <a:off x="323219" y="293346"/>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图片 10" descr="\documentclass{article}&#10;\usepackage{amsmath}&#10;\pagestyle{empty}&#10;\begin{document}&#10;&#10;\begin{align*}&#10;\mu_W + 2\mu_S &amp;= E[\text{WS}_2]\\&#10;x\mu_{Nb} + y\mu_S &amp;\leq E[\text{Nb}_x{S}_y]\\&#10;\mu_W &amp;\leq E[\text{W}] \\&#10;\mu_S &amp;\leq E[\text{S}] \\&#10;\mu_{Nb} &amp;\leq E[\text{Nb}]&#10;\end{align*}&#10;&#10;&#10;\end{document}" title="IguanaTex Bitmap Display">
            <a:extLst>
              <a:ext uri="{FF2B5EF4-FFF2-40B4-BE49-F238E27FC236}">
                <a16:creationId xmlns:a16="http://schemas.microsoft.com/office/drawing/2014/main" id="{9D672641-7C42-A3F2-D6CF-7522798635DB}"/>
              </a:ext>
            </a:extLst>
          </p:cNvPr>
          <p:cNvPicPr>
            <a:picLocks noChangeAspect="1"/>
          </p:cNvPicPr>
          <p:nvPr>
            <p:custDataLst>
              <p:tags r:id="rId1"/>
            </p:custDataLst>
          </p:nvPr>
        </p:nvPicPr>
        <p:blipFill>
          <a:blip r:embed="rId10"/>
          <a:stretch>
            <a:fillRect/>
          </a:stretch>
        </p:blipFill>
        <p:spPr>
          <a:xfrm>
            <a:off x="218698" y="1852825"/>
            <a:ext cx="2697143" cy="1772190"/>
          </a:xfrm>
          <a:prstGeom prst="rect">
            <a:avLst/>
          </a:prstGeom>
        </p:spPr>
      </p:pic>
      <p:pic>
        <p:nvPicPr>
          <p:cNvPr id="13" name="图片 12" descr="\documentclass{article}&#10;\usepackage{amsmath}&#10;\pagestyle{empty}&#10;\begin{document}&#10;&#10;\begin{align*}&#10;\Delta\mu_{\text{W}} + 2\Delta\mu_{\text{S}} &amp;= \Delta E[{\text{WS}_2}]\\&#10;x\Delta\mu_{\text{Nb}} + y\Delta\mu_{\text{S}} &amp;\leq \Delta E[{\text{Nb}_x{S}_y}]\\&#10;\Delta\mu_W &amp;\leq 0\\&#10;\Delta\mu_S &amp;\leq 0\\&#10;\Delta\mu_{Nb} &amp;\leq 0&#10;\end{align*}&#10;&#10;&#10;\end{document}" title="IguanaTex Bitmap Display">
            <a:extLst>
              <a:ext uri="{FF2B5EF4-FFF2-40B4-BE49-F238E27FC236}">
                <a16:creationId xmlns:a16="http://schemas.microsoft.com/office/drawing/2014/main" id="{C8D5AF1D-F1EB-1FC1-4142-971536874396}"/>
              </a:ext>
            </a:extLst>
          </p:cNvPr>
          <p:cNvPicPr>
            <a:picLocks noChangeAspect="1"/>
          </p:cNvPicPr>
          <p:nvPr>
            <p:custDataLst>
              <p:tags r:id="rId2"/>
            </p:custDataLst>
          </p:nvPr>
        </p:nvPicPr>
        <p:blipFill>
          <a:blip r:embed="rId11"/>
          <a:stretch>
            <a:fillRect/>
          </a:stretch>
        </p:blipFill>
        <p:spPr>
          <a:xfrm>
            <a:off x="5291245" y="1883807"/>
            <a:ext cx="3300571" cy="1763047"/>
          </a:xfrm>
          <a:prstGeom prst="rect">
            <a:avLst/>
          </a:prstGeom>
        </p:spPr>
      </p:pic>
      <p:cxnSp>
        <p:nvCxnSpPr>
          <p:cNvPr id="15" name="直接箭头连接符 14">
            <a:extLst>
              <a:ext uri="{FF2B5EF4-FFF2-40B4-BE49-F238E27FC236}">
                <a16:creationId xmlns:a16="http://schemas.microsoft.com/office/drawing/2014/main" id="{22C2F842-274E-CD29-D941-FA4C48A52510}"/>
              </a:ext>
            </a:extLst>
          </p:cNvPr>
          <p:cNvCxnSpPr>
            <a:cxnSpLocks/>
          </p:cNvCxnSpPr>
          <p:nvPr/>
        </p:nvCxnSpPr>
        <p:spPr>
          <a:xfrm>
            <a:off x="3423675" y="3088929"/>
            <a:ext cx="2023583" cy="0"/>
          </a:xfrm>
          <a:prstGeom prst="straightConnector1">
            <a:avLst/>
          </a:prstGeom>
          <a:ln w="41275">
            <a:headEnd type="none" w="med" len="med"/>
            <a:tailEnd type="arrow" w="lg" len="lg"/>
          </a:ln>
        </p:spPr>
        <p:style>
          <a:lnRef idx="3">
            <a:schemeClr val="accent1"/>
          </a:lnRef>
          <a:fillRef idx="0">
            <a:schemeClr val="accent1"/>
          </a:fillRef>
          <a:effectRef idx="2">
            <a:schemeClr val="accent1"/>
          </a:effectRef>
          <a:fontRef idx="minor">
            <a:schemeClr val="tx1"/>
          </a:fontRef>
        </p:style>
      </p:cxnSp>
      <p:pic>
        <p:nvPicPr>
          <p:cNvPr id="20" name="图片 19" descr="\documentclass{article}&#10;\usepackage{amsmath}&#10;\pagestyle{empty}&#10;\begin{document}&#10;&#10;$\Delta \mu_A = \mu_A - \mu_A^0$&#10;&#10;&#10;\end{document}" title="IguanaTex Bitmap Display">
            <a:extLst>
              <a:ext uri="{FF2B5EF4-FFF2-40B4-BE49-F238E27FC236}">
                <a16:creationId xmlns:a16="http://schemas.microsoft.com/office/drawing/2014/main" id="{59A23D05-F1CA-E051-A0CF-7E54DD59D004}"/>
              </a:ext>
            </a:extLst>
          </p:cNvPr>
          <p:cNvPicPr>
            <a:picLocks noChangeAspect="1"/>
          </p:cNvPicPr>
          <p:nvPr>
            <p:custDataLst>
              <p:tags r:id="rId3"/>
            </p:custDataLst>
          </p:nvPr>
        </p:nvPicPr>
        <p:blipFill>
          <a:blip r:embed="rId12"/>
          <a:stretch>
            <a:fillRect/>
          </a:stretch>
        </p:blipFill>
        <p:spPr>
          <a:xfrm>
            <a:off x="3423675" y="2664317"/>
            <a:ext cx="1778286" cy="278857"/>
          </a:xfrm>
          <a:prstGeom prst="rect">
            <a:avLst/>
          </a:prstGeom>
        </p:spPr>
      </p:pic>
      <p:pic>
        <p:nvPicPr>
          <p:cNvPr id="22" name="图片 21" descr="\documentclass{article}&#10;\usepackage{amsmath}&#10;\pagestyle{empty}&#10;\begin{document}&#10;&#10;$\mu^0_A = E[A]$&#10;&#10;&#10;\end{document}" title="IguanaTex Bitmap Display">
            <a:extLst>
              <a:ext uri="{FF2B5EF4-FFF2-40B4-BE49-F238E27FC236}">
                <a16:creationId xmlns:a16="http://schemas.microsoft.com/office/drawing/2014/main" id="{B0133947-9065-4959-B9F9-FA3CC917F961}"/>
              </a:ext>
            </a:extLst>
          </p:cNvPr>
          <p:cNvPicPr>
            <a:picLocks noChangeAspect="1"/>
          </p:cNvPicPr>
          <p:nvPr>
            <p:custDataLst>
              <p:tags r:id="rId4"/>
            </p:custDataLst>
          </p:nvPr>
        </p:nvPicPr>
        <p:blipFill>
          <a:blip r:embed="rId13"/>
          <a:stretch>
            <a:fillRect/>
          </a:stretch>
        </p:blipFill>
        <p:spPr>
          <a:xfrm>
            <a:off x="3764309" y="3244478"/>
            <a:ext cx="1150476" cy="278857"/>
          </a:xfrm>
          <a:prstGeom prst="rect">
            <a:avLst/>
          </a:prstGeom>
        </p:spPr>
      </p:pic>
      <p:sp>
        <p:nvSpPr>
          <p:cNvPr id="24" name="文本框 23">
            <a:extLst>
              <a:ext uri="{FF2B5EF4-FFF2-40B4-BE49-F238E27FC236}">
                <a16:creationId xmlns:a16="http://schemas.microsoft.com/office/drawing/2014/main" id="{CB473F32-14F7-F13C-7BBF-753858A31B4E}"/>
              </a:ext>
            </a:extLst>
          </p:cNvPr>
          <p:cNvSpPr txBox="1"/>
          <p:nvPr/>
        </p:nvSpPr>
        <p:spPr>
          <a:xfrm>
            <a:off x="766341" y="4639398"/>
            <a:ext cx="7916138" cy="646331"/>
          </a:xfrm>
          <a:prstGeom prst="rect">
            <a:avLst/>
          </a:prstGeom>
          <a:noFill/>
        </p:spPr>
        <p:txBody>
          <a:bodyPr wrap="square">
            <a:spAutoFit/>
          </a:bodyPr>
          <a:lstStyle/>
          <a:p>
            <a:r>
              <a:rPr lang="zh-CN" altLang="en-US" dirty="0"/>
              <a:t>In electronic-structure calculations, chemical potentials can be referenced to the total energy of the elementa</a:t>
            </a:r>
            <a:r>
              <a:rPr lang="en-US" altLang="zh-CN" dirty="0"/>
              <a:t>l</a:t>
            </a:r>
            <a:r>
              <a:rPr lang="zh-CN" altLang="en-US" dirty="0"/>
              <a:t> phases at T = 0 K</a:t>
            </a:r>
            <a:r>
              <a:rPr lang="en-US" altLang="zh-CN" dirty="0"/>
              <a:t>.</a:t>
            </a:r>
            <a:endParaRPr lang="zh-CN" altLang="en-US" dirty="0"/>
          </a:p>
        </p:txBody>
      </p:sp>
      <p:pic>
        <p:nvPicPr>
          <p:cNvPr id="26" name="图片 25">
            <a:extLst>
              <a:ext uri="{FF2B5EF4-FFF2-40B4-BE49-F238E27FC236}">
                <a16:creationId xmlns:a16="http://schemas.microsoft.com/office/drawing/2014/main" id="{77EDF87A-BE25-1BCA-7B2D-4D6E7B995C6B}"/>
              </a:ext>
            </a:extLst>
          </p:cNvPr>
          <p:cNvPicPr>
            <a:picLocks noChangeAspect="1"/>
          </p:cNvPicPr>
          <p:nvPr/>
        </p:nvPicPr>
        <p:blipFill>
          <a:blip r:embed="rId14"/>
          <a:stretch>
            <a:fillRect/>
          </a:stretch>
        </p:blipFill>
        <p:spPr>
          <a:xfrm>
            <a:off x="224685" y="4763127"/>
            <a:ext cx="444523" cy="469924"/>
          </a:xfrm>
          <a:prstGeom prst="rect">
            <a:avLst/>
          </a:prstGeom>
        </p:spPr>
      </p:pic>
      <p:sp>
        <p:nvSpPr>
          <p:cNvPr id="29" name="文本框 28">
            <a:extLst>
              <a:ext uri="{FF2B5EF4-FFF2-40B4-BE49-F238E27FC236}">
                <a16:creationId xmlns:a16="http://schemas.microsoft.com/office/drawing/2014/main" id="{283310FF-C5D7-0CAB-5A04-5E1DD53C31AC}"/>
              </a:ext>
            </a:extLst>
          </p:cNvPr>
          <p:cNvSpPr txBox="1"/>
          <p:nvPr/>
        </p:nvSpPr>
        <p:spPr>
          <a:xfrm>
            <a:off x="766341" y="5527421"/>
            <a:ext cx="7677714" cy="646331"/>
          </a:xfrm>
          <a:prstGeom prst="rect">
            <a:avLst/>
          </a:prstGeom>
          <a:noFill/>
        </p:spPr>
        <p:txBody>
          <a:bodyPr wrap="square" rtlCol="0">
            <a:spAutoFit/>
          </a:bodyPr>
          <a:lstStyle/>
          <a:p>
            <a:r>
              <a:rPr lang="en-US" altLang="zh-CN" dirty="0"/>
              <a:t>Energy enthalpy and formation energy are considered to have the same value since the pressure is small enough after relaxation.</a:t>
            </a:r>
            <a:endParaRPr lang="zh-CN" altLang="en-US" dirty="0"/>
          </a:p>
        </p:txBody>
      </p:sp>
      <p:grpSp>
        <p:nvGrpSpPr>
          <p:cNvPr id="32" name="组合 31">
            <a:extLst>
              <a:ext uri="{FF2B5EF4-FFF2-40B4-BE49-F238E27FC236}">
                <a16:creationId xmlns:a16="http://schemas.microsoft.com/office/drawing/2014/main" id="{CC3EBF3C-5332-058D-D15D-34C176CDF5B0}"/>
              </a:ext>
            </a:extLst>
          </p:cNvPr>
          <p:cNvGrpSpPr/>
          <p:nvPr/>
        </p:nvGrpSpPr>
        <p:grpSpPr>
          <a:xfrm>
            <a:off x="241355" y="5565354"/>
            <a:ext cx="423619" cy="461690"/>
            <a:chOff x="212490" y="5457655"/>
            <a:chExt cx="423619" cy="461690"/>
          </a:xfrm>
        </p:grpSpPr>
        <p:pic>
          <p:nvPicPr>
            <p:cNvPr id="28" name="图片 27" descr="\documentclass{article}&#10;\usepackage{amsmath}&#10;\pagestyle{empty}&#10;\begin{document}&#10;&#10;$\Delta E $&#10;&#10;&#10;\end{document}" title="IguanaTex Bitmap Display">
              <a:extLst>
                <a:ext uri="{FF2B5EF4-FFF2-40B4-BE49-F238E27FC236}">
                  <a16:creationId xmlns:a16="http://schemas.microsoft.com/office/drawing/2014/main" id="{D5C0F74E-FF83-8AC7-8A18-0F591E34649F}"/>
                </a:ext>
              </a:extLst>
            </p:cNvPr>
            <p:cNvPicPr>
              <a:picLocks noChangeAspect="1"/>
            </p:cNvPicPr>
            <p:nvPr>
              <p:custDataLst>
                <p:tags r:id="rId6"/>
              </p:custDataLst>
            </p:nvPr>
          </p:nvPicPr>
          <p:blipFill>
            <a:blip r:embed="rId15"/>
            <a:stretch>
              <a:fillRect/>
            </a:stretch>
          </p:blipFill>
          <p:spPr>
            <a:xfrm>
              <a:off x="241442" y="5457655"/>
              <a:ext cx="394667" cy="181333"/>
            </a:xfrm>
            <a:prstGeom prst="rect">
              <a:avLst/>
            </a:prstGeom>
          </p:spPr>
        </p:pic>
        <p:pic>
          <p:nvPicPr>
            <p:cNvPr id="31" name="图片 30" descr="\documentclass{article}&#10;\usepackage{amsmath}&#10;\pagestyle{empty}&#10;\begin{document}&#10;&#10;$\Delta H $&#10;&#10;&#10;\end{document}" title="IguanaTex Bitmap Display">
              <a:extLst>
                <a:ext uri="{FF2B5EF4-FFF2-40B4-BE49-F238E27FC236}">
                  <a16:creationId xmlns:a16="http://schemas.microsoft.com/office/drawing/2014/main" id="{6A393200-D120-B06E-DF55-EC0A100B5AE5}"/>
                </a:ext>
              </a:extLst>
            </p:cNvPr>
            <p:cNvPicPr>
              <a:picLocks noChangeAspect="1"/>
            </p:cNvPicPr>
            <p:nvPr>
              <p:custDataLst>
                <p:tags r:id="rId7"/>
              </p:custDataLst>
            </p:nvPr>
          </p:nvPicPr>
          <p:blipFill>
            <a:blip r:embed="rId16"/>
            <a:stretch>
              <a:fillRect/>
            </a:stretch>
          </p:blipFill>
          <p:spPr>
            <a:xfrm>
              <a:off x="212490" y="5738012"/>
              <a:ext cx="423619" cy="181333"/>
            </a:xfrm>
            <a:prstGeom prst="rect">
              <a:avLst/>
            </a:prstGeom>
          </p:spPr>
        </p:pic>
      </p:grpSp>
      <p:sp>
        <p:nvSpPr>
          <p:cNvPr id="3" name="文本框 2">
            <a:extLst>
              <a:ext uri="{FF2B5EF4-FFF2-40B4-BE49-F238E27FC236}">
                <a16:creationId xmlns:a16="http://schemas.microsoft.com/office/drawing/2014/main" id="{3D1AAC8F-B0A7-7BF0-5423-5C2A837B5E17}"/>
              </a:ext>
            </a:extLst>
          </p:cNvPr>
          <p:cNvSpPr txBox="1"/>
          <p:nvPr/>
        </p:nvSpPr>
        <p:spPr>
          <a:xfrm>
            <a:off x="224685" y="1061801"/>
            <a:ext cx="4572000" cy="400110"/>
          </a:xfrm>
          <a:prstGeom prst="rect">
            <a:avLst/>
          </a:prstGeom>
          <a:noFill/>
        </p:spPr>
        <p:txBody>
          <a:bodyPr wrap="square">
            <a:spAutoFit/>
          </a:bodyPr>
          <a:lstStyle/>
          <a:p>
            <a:r>
              <a:rPr lang="en-US" altLang="zh-CN" sz="2000" b="1" dirty="0"/>
              <a:t>Constraints by</a:t>
            </a:r>
            <a:r>
              <a:rPr lang="zh-CN" altLang="en-US" sz="2000" b="1" dirty="0"/>
              <a:t> </a:t>
            </a:r>
            <a:r>
              <a:rPr lang="en-US" altLang="zh-CN" sz="2000" b="1" dirty="0"/>
              <a:t>phase stability: </a:t>
            </a:r>
            <a:endParaRPr lang="zh-CN" altLang="en-US" sz="2000" b="1" dirty="0"/>
          </a:p>
        </p:txBody>
      </p:sp>
      <p:pic>
        <p:nvPicPr>
          <p:cNvPr id="7" name="图片 6" descr="\documentclass{article}&#10;\usepackage{amsmath}&#10;\pagestyle{empty}&#10;\begin{document}&#10;&#10;$\Delta E [\text{A}_x\text{B}_y] = E[\text{A}_x\text{B}_y] - xE[\text{A}_x] - yE[\text{B}_y]$&#10;&#10;&#10;\end{document}" title="IguanaTex Bitmap Display">
            <a:extLst>
              <a:ext uri="{FF2B5EF4-FFF2-40B4-BE49-F238E27FC236}">
                <a16:creationId xmlns:a16="http://schemas.microsoft.com/office/drawing/2014/main" id="{DAC933D4-3DB0-2171-AAC0-FF8BB31C2FDE}"/>
              </a:ext>
            </a:extLst>
          </p:cNvPr>
          <p:cNvPicPr>
            <a:picLocks noChangeAspect="1"/>
          </p:cNvPicPr>
          <p:nvPr>
            <p:custDataLst>
              <p:tags r:id="rId5"/>
            </p:custDataLst>
          </p:nvPr>
        </p:nvPicPr>
        <p:blipFill>
          <a:blip r:embed="rId17"/>
          <a:stretch>
            <a:fillRect/>
          </a:stretch>
        </p:blipFill>
        <p:spPr>
          <a:xfrm>
            <a:off x="4836797" y="3969681"/>
            <a:ext cx="3755019" cy="215280"/>
          </a:xfrm>
          <a:prstGeom prst="rect">
            <a:avLst/>
          </a:prstGeom>
        </p:spPr>
      </p:pic>
      <p:sp>
        <p:nvSpPr>
          <p:cNvPr id="8" name="文本框 7">
            <a:extLst>
              <a:ext uri="{FF2B5EF4-FFF2-40B4-BE49-F238E27FC236}">
                <a16:creationId xmlns:a16="http://schemas.microsoft.com/office/drawing/2014/main" id="{177AAD0C-69E5-D623-3481-43F7E7D0F086}"/>
              </a:ext>
            </a:extLst>
          </p:cNvPr>
          <p:cNvSpPr txBox="1"/>
          <p:nvPr/>
        </p:nvSpPr>
        <p:spPr>
          <a:xfrm>
            <a:off x="3012477" y="1759244"/>
            <a:ext cx="442750" cy="369332"/>
          </a:xfrm>
          <a:prstGeom prst="rect">
            <a:avLst/>
          </a:prstGeom>
          <a:noFill/>
        </p:spPr>
        <p:txBody>
          <a:bodyPr wrap="none" rtlCol="0">
            <a:spAutoFit/>
          </a:bodyPr>
          <a:lstStyle/>
          <a:p>
            <a:r>
              <a:rPr lang="en-US" altLang="zh-CN" dirty="0"/>
              <a:t>(1)</a:t>
            </a:r>
            <a:endParaRPr lang="zh-CN" altLang="en-US" dirty="0"/>
          </a:p>
        </p:txBody>
      </p:sp>
      <p:sp>
        <p:nvSpPr>
          <p:cNvPr id="9" name="文本框 8">
            <a:extLst>
              <a:ext uri="{FF2B5EF4-FFF2-40B4-BE49-F238E27FC236}">
                <a16:creationId xmlns:a16="http://schemas.microsoft.com/office/drawing/2014/main" id="{EDCD5E45-5836-E78D-9BA5-2E357479BA3A}"/>
              </a:ext>
            </a:extLst>
          </p:cNvPr>
          <p:cNvSpPr txBox="1"/>
          <p:nvPr/>
        </p:nvSpPr>
        <p:spPr>
          <a:xfrm>
            <a:off x="3012477" y="2189276"/>
            <a:ext cx="442750" cy="369332"/>
          </a:xfrm>
          <a:prstGeom prst="rect">
            <a:avLst/>
          </a:prstGeom>
          <a:noFill/>
        </p:spPr>
        <p:txBody>
          <a:bodyPr wrap="none" rtlCol="0">
            <a:spAutoFit/>
          </a:bodyPr>
          <a:lstStyle/>
          <a:p>
            <a:r>
              <a:rPr lang="en-US" altLang="zh-CN" dirty="0"/>
              <a:t>(2)</a:t>
            </a:r>
            <a:endParaRPr lang="zh-CN" altLang="en-US" dirty="0"/>
          </a:p>
        </p:txBody>
      </p:sp>
      <p:sp>
        <p:nvSpPr>
          <p:cNvPr id="10" name="文本框 9">
            <a:extLst>
              <a:ext uri="{FF2B5EF4-FFF2-40B4-BE49-F238E27FC236}">
                <a16:creationId xmlns:a16="http://schemas.microsoft.com/office/drawing/2014/main" id="{28502D28-3CA3-E8B3-9E3B-1F9AB1A86125}"/>
              </a:ext>
            </a:extLst>
          </p:cNvPr>
          <p:cNvSpPr txBox="1"/>
          <p:nvPr/>
        </p:nvSpPr>
        <p:spPr>
          <a:xfrm>
            <a:off x="2545354" y="2535681"/>
            <a:ext cx="442750" cy="369332"/>
          </a:xfrm>
          <a:prstGeom prst="rect">
            <a:avLst/>
          </a:prstGeom>
          <a:noFill/>
        </p:spPr>
        <p:txBody>
          <a:bodyPr wrap="none" rtlCol="0">
            <a:spAutoFit/>
          </a:bodyPr>
          <a:lstStyle/>
          <a:p>
            <a:r>
              <a:rPr lang="en-US" altLang="zh-CN" dirty="0"/>
              <a:t>(3)</a:t>
            </a:r>
            <a:endParaRPr lang="zh-CN" altLang="en-US" dirty="0"/>
          </a:p>
        </p:txBody>
      </p:sp>
      <p:sp>
        <p:nvSpPr>
          <p:cNvPr id="12" name="文本框 11">
            <a:extLst>
              <a:ext uri="{FF2B5EF4-FFF2-40B4-BE49-F238E27FC236}">
                <a16:creationId xmlns:a16="http://schemas.microsoft.com/office/drawing/2014/main" id="{23E6AE9F-7D7F-BF8D-A336-CAF38E714097}"/>
              </a:ext>
            </a:extLst>
          </p:cNvPr>
          <p:cNvSpPr txBox="1"/>
          <p:nvPr/>
        </p:nvSpPr>
        <p:spPr>
          <a:xfrm>
            <a:off x="2545354" y="2911799"/>
            <a:ext cx="442750" cy="369332"/>
          </a:xfrm>
          <a:prstGeom prst="rect">
            <a:avLst/>
          </a:prstGeom>
          <a:noFill/>
        </p:spPr>
        <p:txBody>
          <a:bodyPr wrap="none" rtlCol="0">
            <a:spAutoFit/>
          </a:bodyPr>
          <a:lstStyle/>
          <a:p>
            <a:r>
              <a:rPr lang="en-US" altLang="zh-CN" dirty="0"/>
              <a:t>(4)</a:t>
            </a:r>
            <a:endParaRPr lang="zh-CN" altLang="en-US" dirty="0"/>
          </a:p>
        </p:txBody>
      </p:sp>
      <p:sp>
        <p:nvSpPr>
          <p:cNvPr id="14" name="文本框 13">
            <a:extLst>
              <a:ext uri="{FF2B5EF4-FFF2-40B4-BE49-F238E27FC236}">
                <a16:creationId xmlns:a16="http://schemas.microsoft.com/office/drawing/2014/main" id="{EA860D6B-8F34-45AC-1D0F-8D65EF35C18F}"/>
              </a:ext>
            </a:extLst>
          </p:cNvPr>
          <p:cNvSpPr txBox="1"/>
          <p:nvPr/>
        </p:nvSpPr>
        <p:spPr>
          <a:xfrm>
            <a:off x="2545354" y="3274729"/>
            <a:ext cx="442750" cy="369332"/>
          </a:xfrm>
          <a:prstGeom prst="rect">
            <a:avLst/>
          </a:prstGeom>
          <a:noFill/>
        </p:spPr>
        <p:txBody>
          <a:bodyPr wrap="none" rtlCol="0">
            <a:spAutoFit/>
          </a:bodyPr>
          <a:lstStyle/>
          <a:p>
            <a:r>
              <a:rPr lang="en-US" altLang="zh-CN" dirty="0"/>
              <a:t>(5)</a:t>
            </a:r>
            <a:endParaRPr lang="zh-CN" altLang="en-US" dirty="0"/>
          </a:p>
        </p:txBody>
      </p:sp>
      <p:sp>
        <p:nvSpPr>
          <p:cNvPr id="16" name="文本框 15">
            <a:extLst>
              <a:ext uri="{FF2B5EF4-FFF2-40B4-BE49-F238E27FC236}">
                <a16:creationId xmlns:a16="http://schemas.microsoft.com/office/drawing/2014/main" id="{C80A9575-90A7-F9CA-5115-4EC46190038C}"/>
              </a:ext>
            </a:extLst>
          </p:cNvPr>
          <p:cNvSpPr txBox="1"/>
          <p:nvPr/>
        </p:nvSpPr>
        <p:spPr>
          <a:xfrm>
            <a:off x="323219" y="3844830"/>
            <a:ext cx="3064813" cy="384721"/>
          </a:xfrm>
          <a:prstGeom prst="rect">
            <a:avLst/>
          </a:prstGeom>
          <a:noFill/>
        </p:spPr>
        <p:txBody>
          <a:bodyPr wrap="none" rtlCol="0">
            <a:spAutoFit/>
          </a:bodyPr>
          <a:lstStyle/>
          <a:p>
            <a:r>
              <a:rPr lang="en-US" altLang="zh-CN" sz="1900" dirty="0"/>
              <a:t>E[A]: energy per </a:t>
            </a:r>
            <a:r>
              <a:rPr lang="en-US" altLang="zh-CN" dirty="0"/>
              <a:t>formula</a:t>
            </a:r>
            <a:r>
              <a:rPr lang="en-US" altLang="zh-CN" sz="1900" dirty="0"/>
              <a:t> unit</a:t>
            </a:r>
          </a:p>
        </p:txBody>
      </p:sp>
      <p:sp>
        <p:nvSpPr>
          <p:cNvPr id="17" name="文本框 16">
            <a:extLst>
              <a:ext uri="{FF2B5EF4-FFF2-40B4-BE49-F238E27FC236}">
                <a16:creationId xmlns:a16="http://schemas.microsoft.com/office/drawing/2014/main" id="{584BE5B1-2419-81D1-8ECE-D40C2CC2220E}"/>
              </a:ext>
            </a:extLst>
          </p:cNvPr>
          <p:cNvSpPr txBox="1"/>
          <p:nvPr/>
        </p:nvSpPr>
        <p:spPr>
          <a:xfrm>
            <a:off x="8641051" y="1793881"/>
            <a:ext cx="442750" cy="369332"/>
          </a:xfrm>
          <a:prstGeom prst="rect">
            <a:avLst/>
          </a:prstGeom>
          <a:noFill/>
        </p:spPr>
        <p:txBody>
          <a:bodyPr wrap="none" rtlCol="0">
            <a:spAutoFit/>
          </a:bodyPr>
          <a:lstStyle/>
          <a:p>
            <a:r>
              <a:rPr lang="en-US" altLang="zh-CN" dirty="0"/>
              <a:t>(7)</a:t>
            </a:r>
            <a:endParaRPr lang="zh-CN" altLang="en-US" dirty="0"/>
          </a:p>
        </p:txBody>
      </p:sp>
      <p:sp>
        <p:nvSpPr>
          <p:cNvPr id="19" name="文本框 18">
            <a:extLst>
              <a:ext uri="{FF2B5EF4-FFF2-40B4-BE49-F238E27FC236}">
                <a16:creationId xmlns:a16="http://schemas.microsoft.com/office/drawing/2014/main" id="{75148B44-9A1E-9996-3FF8-89E658DEA17F}"/>
              </a:ext>
            </a:extLst>
          </p:cNvPr>
          <p:cNvSpPr txBox="1"/>
          <p:nvPr/>
        </p:nvSpPr>
        <p:spPr>
          <a:xfrm>
            <a:off x="8641051" y="2166349"/>
            <a:ext cx="442750" cy="369332"/>
          </a:xfrm>
          <a:prstGeom prst="rect">
            <a:avLst/>
          </a:prstGeom>
          <a:noFill/>
        </p:spPr>
        <p:txBody>
          <a:bodyPr wrap="none" rtlCol="0">
            <a:spAutoFit/>
          </a:bodyPr>
          <a:lstStyle/>
          <a:p>
            <a:r>
              <a:rPr lang="en-US" altLang="zh-CN" dirty="0"/>
              <a:t>(8)</a:t>
            </a:r>
            <a:endParaRPr lang="zh-CN" altLang="en-US" dirty="0"/>
          </a:p>
        </p:txBody>
      </p:sp>
      <p:sp>
        <p:nvSpPr>
          <p:cNvPr id="21" name="文本框 20">
            <a:extLst>
              <a:ext uri="{FF2B5EF4-FFF2-40B4-BE49-F238E27FC236}">
                <a16:creationId xmlns:a16="http://schemas.microsoft.com/office/drawing/2014/main" id="{FE0BC017-F95B-4637-1F8D-1CA70F0B79F2}"/>
              </a:ext>
            </a:extLst>
          </p:cNvPr>
          <p:cNvSpPr txBox="1"/>
          <p:nvPr/>
        </p:nvSpPr>
        <p:spPr>
          <a:xfrm>
            <a:off x="7577365" y="2548491"/>
            <a:ext cx="442750" cy="369332"/>
          </a:xfrm>
          <a:prstGeom prst="rect">
            <a:avLst/>
          </a:prstGeom>
          <a:noFill/>
        </p:spPr>
        <p:txBody>
          <a:bodyPr wrap="none" rtlCol="0">
            <a:spAutoFit/>
          </a:bodyPr>
          <a:lstStyle/>
          <a:p>
            <a:r>
              <a:rPr lang="en-US" altLang="zh-CN" dirty="0"/>
              <a:t>(9)</a:t>
            </a:r>
            <a:endParaRPr lang="zh-CN" altLang="en-US" dirty="0"/>
          </a:p>
        </p:txBody>
      </p:sp>
      <p:sp>
        <p:nvSpPr>
          <p:cNvPr id="23" name="文本框 22">
            <a:extLst>
              <a:ext uri="{FF2B5EF4-FFF2-40B4-BE49-F238E27FC236}">
                <a16:creationId xmlns:a16="http://schemas.microsoft.com/office/drawing/2014/main" id="{6BD8BA18-B7DD-B683-C735-5AF141178E6B}"/>
              </a:ext>
            </a:extLst>
          </p:cNvPr>
          <p:cNvSpPr txBox="1"/>
          <p:nvPr/>
        </p:nvSpPr>
        <p:spPr>
          <a:xfrm>
            <a:off x="7518855" y="2931381"/>
            <a:ext cx="559769" cy="369332"/>
          </a:xfrm>
          <a:prstGeom prst="rect">
            <a:avLst/>
          </a:prstGeom>
          <a:noFill/>
        </p:spPr>
        <p:txBody>
          <a:bodyPr wrap="none" rtlCol="0">
            <a:spAutoFit/>
          </a:bodyPr>
          <a:lstStyle/>
          <a:p>
            <a:r>
              <a:rPr lang="en-US" altLang="zh-CN" dirty="0"/>
              <a:t>(10)</a:t>
            </a:r>
            <a:endParaRPr lang="zh-CN" altLang="en-US" dirty="0"/>
          </a:p>
        </p:txBody>
      </p:sp>
      <p:sp>
        <p:nvSpPr>
          <p:cNvPr id="25" name="文本框 24">
            <a:extLst>
              <a:ext uri="{FF2B5EF4-FFF2-40B4-BE49-F238E27FC236}">
                <a16:creationId xmlns:a16="http://schemas.microsoft.com/office/drawing/2014/main" id="{48ED6FF8-6D5B-7BC8-8897-E26375979709}"/>
              </a:ext>
            </a:extLst>
          </p:cNvPr>
          <p:cNvSpPr txBox="1"/>
          <p:nvPr/>
        </p:nvSpPr>
        <p:spPr>
          <a:xfrm>
            <a:off x="7518855" y="3320074"/>
            <a:ext cx="559769" cy="369332"/>
          </a:xfrm>
          <a:prstGeom prst="rect">
            <a:avLst/>
          </a:prstGeom>
          <a:noFill/>
        </p:spPr>
        <p:txBody>
          <a:bodyPr wrap="none" rtlCol="0">
            <a:spAutoFit/>
          </a:bodyPr>
          <a:lstStyle/>
          <a:p>
            <a:r>
              <a:rPr lang="en-US" altLang="zh-CN" dirty="0"/>
              <a:t>(11)</a:t>
            </a:r>
            <a:endParaRPr lang="zh-CN" altLang="en-US" dirty="0"/>
          </a:p>
        </p:txBody>
      </p:sp>
      <p:sp>
        <p:nvSpPr>
          <p:cNvPr id="27" name="文本框 26">
            <a:extLst>
              <a:ext uri="{FF2B5EF4-FFF2-40B4-BE49-F238E27FC236}">
                <a16:creationId xmlns:a16="http://schemas.microsoft.com/office/drawing/2014/main" id="{B13EEEBB-F3CC-2BAE-5F73-4C602FDA9196}"/>
              </a:ext>
            </a:extLst>
          </p:cNvPr>
          <p:cNvSpPr txBox="1"/>
          <p:nvPr/>
        </p:nvSpPr>
        <p:spPr>
          <a:xfrm>
            <a:off x="8641293" y="3860219"/>
            <a:ext cx="559769" cy="369332"/>
          </a:xfrm>
          <a:prstGeom prst="rect">
            <a:avLst/>
          </a:prstGeom>
          <a:noFill/>
        </p:spPr>
        <p:txBody>
          <a:bodyPr wrap="none" rtlCol="0">
            <a:spAutoFit/>
          </a:bodyPr>
          <a:lstStyle/>
          <a:p>
            <a:r>
              <a:rPr lang="en-US" altLang="zh-CN" dirty="0"/>
              <a:t>(12)</a:t>
            </a:r>
            <a:endParaRPr lang="zh-CN" altLang="en-US" dirty="0"/>
          </a:p>
        </p:txBody>
      </p:sp>
      <p:sp>
        <p:nvSpPr>
          <p:cNvPr id="30" name="文本框 29">
            <a:extLst>
              <a:ext uri="{FF2B5EF4-FFF2-40B4-BE49-F238E27FC236}">
                <a16:creationId xmlns:a16="http://schemas.microsoft.com/office/drawing/2014/main" id="{5DBCC797-9294-05E2-0D3C-B9E7C509F2F7}"/>
              </a:ext>
            </a:extLst>
          </p:cNvPr>
          <p:cNvSpPr txBox="1"/>
          <p:nvPr/>
        </p:nvSpPr>
        <p:spPr>
          <a:xfrm>
            <a:off x="5276640" y="2632583"/>
            <a:ext cx="442750" cy="369332"/>
          </a:xfrm>
          <a:prstGeom prst="rect">
            <a:avLst/>
          </a:prstGeom>
          <a:noFill/>
        </p:spPr>
        <p:txBody>
          <a:bodyPr wrap="none" rtlCol="0">
            <a:spAutoFit/>
          </a:bodyPr>
          <a:lstStyle/>
          <a:p>
            <a:r>
              <a:rPr lang="en-US" altLang="zh-CN" dirty="0"/>
              <a:t>(6)</a:t>
            </a:r>
            <a:endParaRPr lang="zh-CN" altLang="en-US" dirty="0"/>
          </a:p>
        </p:txBody>
      </p:sp>
      <p:sp>
        <p:nvSpPr>
          <p:cNvPr id="36" name="灯片编号占位符 35">
            <a:extLst>
              <a:ext uri="{FF2B5EF4-FFF2-40B4-BE49-F238E27FC236}">
                <a16:creationId xmlns:a16="http://schemas.microsoft.com/office/drawing/2014/main" id="{5A2AAC4E-BADE-AFC1-8729-4797A26EB7F9}"/>
              </a:ext>
            </a:extLst>
          </p:cNvPr>
          <p:cNvSpPr>
            <a:spLocks noGrp="1"/>
          </p:cNvSpPr>
          <p:nvPr>
            <p:ph type="sldNum" sz="quarter" idx="4"/>
          </p:nvPr>
        </p:nvSpPr>
        <p:spPr>
          <a:xfrm>
            <a:off x="6991415" y="6365181"/>
            <a:ext cx="2057400" cy="365125"/>
          </a:xfrm>
        </p:spPr>
        <p:txBody>
          <a:bodyPr/>
          <a:lstStyle/>
          <a:p>
            <a:fld id="{C2E482B0-A764-7649-BFD8-7624B53F13A9}" type="slidenum">
              <a:rPr lang="en-GB" sz="2400" b="1" smtClean="0">
                <a:solidFill>
                  <a:schemeClr val="tx1"/>
                </a:solidFill>
              </a:rPr>
              <a:pPr/>
              <a:t>10</a:t>
            </a:fld>
            <a:endParaRPr lang="en-GB" sz="2400" b="1" dirty="0">
              <a:solidFill>
                <a:schemeClr val="tx1"/>
              </a:solidFill>
            </a:endParaRPr>
          </a:p>
        </p:txBody>
      </p:sp>
    </p:spTree>
    <p:extLst>
      <p:ext uri="{BB962C8B-B14F-4D97-AF65-F5344CB8AC3E}">
        <p14:creationId xmlns:p14="http://schemas.microsoft.com/office/powerpoint/2010/main" val="339798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1800" y="276517"/>
            <a:ext cx="4040404" cy="636717"/>
          </a:xfrm>
        </p:spPr>
        <p:txBody>
          <a:bodyPr>
            <a:normAutofit/>
          </a:bodyPr>
          <a:lstStyle/>
          <a:p>
            <a:r>
              <a:rPr lang="en-GB" sz="2400" dirty="0"/>
              <a:t>Atom Chemical Potential</a:t>
            </a:r>
          </a:p>
        </p:txBody>
      </p:sp>
      <p:sp>
        <p:nvSpPr>
          <p:cNvPr id="5" name="Rectangle 4"/>
          <p:cNvSpPr/>
          <p:nvPr/>
        </p:nvSpPr>
        <p:spPr>
          <a:xfrm>
            <a:off x="323219" y="293346"/>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灯片编号占位符 35">
            <a:extLst>
              <a:ext uri="{FF2B5EF4-FFF2-40B4-BE49-F238E27FC236}">
                <a16:creationId xmlns:a16="http://schemas.microsoft.com/office/drawing/2014/main" id="{5A2AAC4E-BADE-AFC1-8729-4797A26EB7F9}"/>
              </a:ext>
            </a:extLst>
          </p:cNvPr>
          <p:cNvSpPr>
            <a:spLocks noGrp="1"/>
          </p:cNvSpPr>
          <p:nvPr>
            <p:ph type="sldNum" sz="quarter" idx="4"/>
          </p:nvPr>
        </p:nvSpPr>
        <p:spPr>
          <a:xfrm>
            <a:off x="6991415" y="6365181"/>
            <a:ext cx="2057400" cy="365125"/>
          </a:xfrm>
        </p:spPr>
        <p:txBody>
          <a:bodyPr/>
          <a:lstStyle/>
          <a:p>
            <a:fld id="{C2E482B0-A764-7649-BFD8-7624B53F13A9}" type="slidenum">
              <a:rPr lang="en-GB" sz="2400" b="1" smtClean="0">
                <a:solidFill>
                  <a:schemeClr val="tx1"/>
                </a:solidFill>
              </a:rPr>
              <a:pPr/>
              <a:t>11</a:t>
            </a:fld>
            <a:endParaRPr lang="en-GB" sz="2400" b="1" dirty="0">
              <a:solidFill>
                <a:schemeClr val="tx1"/>
              </a:solidFill>
            </a:endParaRPr>
          </a:p>
        </p:txBody>
      </p:sp>
      <p:pic>
        <p:nvPicPr>
          <p:cNvPr id="4" name="图片 3">
            <a:extLst>
              <a:ext uri="{FF2B5EF4-FFF2-40B4-BE49-F238E27FC236}">
                <a16:creationId xmlns:a16="http://schemas.microsoft.com/office/drawing/2014/main" id="{BCFA89C3-1FDA-1219-98BC-D3B213CE5FA1}"/>
              </a:ext>
            </a:extLst>
          </p:cNvPr>
          <p:cNvPicPr>
            <a:picLocks noChangeAspect="1"/>
          </p:cNvPicPr>
          <p:nvPr/>
        </p:nvPicPr>
        <p:blipFill>
          <a:blip r:embed="rId3"/>
          <a:stretch>
            <a:fillRect/>
          </a:stretch>
        </p:blipFill>
        <p:spPr>
          <a:xfrm>
            <a:off x="849056" y="3215148"/>
            <a:ext cx="7171059" cy="3243172"/>
          </a:xfrm>
          <a:prstGeom prst="rect">
            <a:avLst/>
          </a:prstGeom>
        </p:spPr>
      </p:pic>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28C3DCB5-BC99-EF05-A592-431863B291AC}"/>
                  </a:ext>
                </a:extLst>
              </p:cNvPr>
              <p:cNvSpPr txBox="1"/>
              <p:nvPr/>
            </p:nvSpPr>
            <p:spPr>
              <a:xfrm>
                <a:off x="410005" y="1206913"/>
                <a:ext cx="8503920" cy="878574"/>
              </a:xfrm>
              <a:prstGeom prst="rect">
                <a:avLst/>
              </a:prstGeom>
              <a:noFill/>
            </p:spPr>
            <p:txBody>
              <a:bodyPr wrap="square">
                <a:spAutoFit/>
              </a:bodyPr>
              <a:lstStyle/>
              <a:p>
                <a:pPr>
                  <a:lnSpc>
                    <a:spcPct val="150000"/>
                  </a:lnSpc>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As specifically corrected to fit experimental formation enthalpies, the formation enthalpy data from the Materials Project is implemented here to build </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constraints</a:t>
                </a:r>
                <a:endParaRPr lang="zh-CN" altLang="en-US" dirty="0"/>
              </a:p>
            </p:txBody>
          </p:sp>
        </mc:Choice>
        <mc:Fallback xmlns="">
          <p:sp>
            <p:nvSpPr>
              <p:cNvPr id="35" name="文本框 34">
                <a:extLst>
                  <a:ext uri="{FF2B5EF4-FFF2-40B4-BE49-F238E27FC236}">
                    <a16:creationId xmlns:a16="http://schemas.microsoft.com/office/drawing/2014/main" id="{28C3DCB5-BC99-EF05-A592-431863B291AC}"/>
                  </a:ext>
                </a:extLst>
              </p:cNvPr>
              <p:cNvSpPr txBox="1">
                <a:spLocks noRot="1" noChangeAspect="1" noMove="1" noResize="1" noEditPoints="1" noAdjustHandles="1" noChangeArrowheads="1" noChangeShapeType="1" noTextEdit="1"/>
              </p:cNvSpPr>
              <p:nvPr/>
            </p:nvSpPr>
            <p:spPr>
              <a:xfrm>
                <a:off x="410005" y="1206913"/>
                <a:ext cx="8503920" cy="878574"/>
              </a:xfrm>
              <a:prstGeom prst="rect">
                <a:avLst/>
              </a:prstGeom>
              <a:blipFill>
                <a:blip r:embed="rId4"/>
                <a:stretch>
                  <a:fillRect l="-573" r="-645" b="-90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0EEB039-2EF7-4FF8-FFE9-3AEE0FB34623}"/>
                  </a:ext>
                </a:extLst>
              </p:cNvPr>
              <p:cNvSpPr txBox="1"/>
              <p:nvPr/>
            </p:nvSpPr>
            <p:spPr>
              <a:xfrm>
                <a:off x="763967" y="2286184"/>
                <a:ext cx="7795997" cy="944361"/>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up>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DFT</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up>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MP</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𝑊</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𝑇𝑀</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𝑊𝑖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𝑇𝑀𝑖</m:t>
                                  </m:r>
                                </m:sub>
                              </m:sSub>
                            </m:e>
                          </m:d>
                        </m:e>
                        <m:sup>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DFT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𝑊</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𝑇𝑀</m:t>
                                  </m:r>
                                </m:sub>
                              </m:sSub>
                            </m:e>
                          </m:d>
                        </m:e>
                        <m:sup>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MP</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38" name="文本框 37">
                <a:extLst>
                  <a:ext uri="{FF2B5EF4-FFF2-40B4-BE49-F238E27FC236}">
                    <a16:creationId xmlns:a16="http://schemas.microsoft.com/office/drawing/2014/main" id="{F0EEB039-2EF7-4FF8-FFE9-3AEE0FB34623}"/>
                  </a:ext>
                </a:extLst>
              </p:cNvPr>
              <p:cNvSpPr txBox="1">
                <a:spLocks noRot="1" noChangeAspect="1" noMove="1" noResize="1" noEditPoints="1" noAdjustHandles="1" noChangeArrowheads="1" noChangeShapeType="1" noTextEdit="1"/>
              </p:cNvSpPr>
              <p:nvPr/>
            </p:nvSpPr>
            <p:spPr>
              <a:xfrm>
                <a:off x="763967" y="2286184"/>
                <a:ext cx="7795997" cy="94436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423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954E5B-4FFB-189F-E24C-A336BBEE2CAC}"/>
              </a:ext>
            </a:extLst>
          </p:cNvPr>
          <p:cNvSpPr txBox="1"/>
          <p:nvPr/>
        </p:nvSpPr>
        <p:spPr>
          <a:xfrm>
            <a:off x="230358" y="3152986"/>
            <a:ext cx="8528900" cy="2583912"/>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t>Determine the z-dependent dielectric function </a:t>
            </a:r>
          </a:p>
          <a:p>
            <a:pPr marL="285750" indent="-285750">
              <a:lnSpc>
                <a:spcPct val="130000"/>
              </a:lnSpc>
              <a:buFont typeface="Arial" panose="020B0604020202020204" pitchFamily="34" charset="0"/>
              <a:buChar char="•"/>
            </a:pPr>
            <a:r>
              <a:rPr lang="en-US" altLang="zh-CN" dirty="0"/>
              <a:t>use a model charge distribution to emulate the behavior of the defect charge state, and find the model potential by solving the Poisson equation.</a:t>
            </a:r>
          </a:p>
          <a:p>
            <a:pPr>
              <a:lnSpc>
                <a:spcPct val="130000"/>
              </a:lnSpc>
            </a:pPr>
            <a:endParaRPr lang="en-US" altLang="zh-CN" dirty="0"/>
          </a:p>
          <a:p>
            <a:pPr>
              <a:lnSpc>
                <a:spcPct val="130000"/>
              </a:lnSpc>
            </a:pPr>
            <a:endParaRPr lang="en-US" altLang="zh-CN" dirty="0"/>
          </a:p>
          <a:p>
            <a:pPr marL="285750" indent="-285750">
              <a:lnSpc>
                <a:spcPct val="130000"/>
              </a:lnSpc>
              <a:buFont typeface="Arial" panose="020B0604020202020204" pitchFamily="34" charset="0"/>
              <a:buChar char="•"/>
            </a:pPr>
            <a:r>
              <a:rPr lang="en-US" altLang="zh-CN" dirty="0"/>
              <a:t>Do it twice with periodic boundary conditions and zero boundary conditions. The electrostatic energy is given by:</a:t>
            </a:r>
            <a:endParaRPr lang="zh-CN" altLang="en-US" dirty="0"/>
          </a:p>
        </p:txBody>
      </p:sp>
      <p:sp>
        <p:nvSpPr>
          <p:cNvPr id="6" name="Title 5"/>
          <p:cNvSpPr>
            <a:spLocks noGrp="1"/>
          </p:cNvSpPr>
          <p:nvPr>
            <p:ph type="title"/>
          </p:nvPr>
        </p:nvSpPr>
        <p:spPr>
          <a:xfrm>
            <a:off x="334682" y="261195"/>
            <a:ext cx="4564695" cy="636717"/>
          </a:xfrm>
        </p:spPr>
        <p:txBody>
          <a:bodyPr>
            <a:normAutofit/>
          </a:bodyPr>
          <a:lstStyle/>
          <a:p>
            <a:r>
              <a:rPr lang="en-GB" sz="2400" dirty="0"/>
              <a:t>Charge Correction</a:t>
            </a:r>
          </a:p>
        </p:txBody>
      </p:sp>
      <p:sp>
        <p:nvSpPr>
          <p:cNvPr id="5" name="Rectangle 4"/>
          <p:cNvSpPr/>
          <p:nvPr/>
        </p:nvSpPr>
        <p:spPr>
          <a:xfrm>
            <a:off x="230358" y="270161"/>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文本框 10">
            <a:extLst>
              <a:ext uri="{FF2B5EF4-FFF2-40B4-BE49-F238E27FC236}">
                <a16:creationId xmlns:a16="http://schemas.microsoft.com/office/drawing/2014/main" id="{03A2EB9C-EC94-F404-69D9-2240AC38D0CF}"/>
              </a:ext>
            </a:extLst>
          </p:cNvPr>
          <p:cNvSpPr txBox="1"/>
          <p:nvPr/>
        </p:nvSpPr>
        <p:spPr>
          <a:xfrm>
            <a:off x="276078" y="2229535"/>
            <a:ext cx="2018501" cy="400110"/>
          </a:xfrm>
          <a:prstGeom prst="rect">
            <a:avLst/>
          </a:prstGeom>
          <a:noFill/>
        </p:spPr>
        <p:txBody>
          <a:bodyPr wrap="none" rtlCol="0">
            <a:spAutoFit/>
          </a:bodyPr>
          <a:lstStyle/>
          <a:p>
            <a:r>
              <a:rPr lang="en-US" altLang="zh-CN" sz="2000" b="1" dirty="0"/>
              <a:t>The FNV scheme:</a:t>
            </a:r>
            <a:endParaRPr lang="zh-CN" altLang="en-US" sz="2000" b="1" dirty="0"/>
          </a:p>
        </p:txBody>
      </p:sp>
      <p:pic>
        <p:nvPicPr>
          <p:cNvPr id="12" name="图片 11" descr="\documentclass{article}&#10;\usepackage{amsmath}&#10;\pagestyle{empty}&#10;\begin{document}&#10;&#10;$$&#10;\Delta E^{\text {corr }}=E_{\text {model }}^{\text{iso}}-E_{\text {model }}^{\text{periodic}}+QC &#10;$$&#10;\end{document}" title="IguanaTex Bitmap Display">
            <a:extLst>
              <a:ext uri="{FF2B5EF4-FFF2-40B4-BE49-F238E27FC236}">
                <a16:creationId xmlns:a16="http://schemas.microsoft.com/office/drawing/2014/main" id="{97358590-9B1B-C808-F240-D6BC89B85F0B}"/>
              </a:ext>
            </a:extLst>
          </p:cNvPr>
          <p:cNvPicPr>
            <a:picLocks noChangeAspect="1"/>
          </p:cNvPicPr>
          <p:nvPr>
            <p:custDataLst>
              <p:tags r:id="rId1"/>
            </p:custDataLst>
          </p:nvPr>
        </p:nvPicPr>
        <p:blipFill>
          <a:blip r:embed="rId6"/>
          <a:stretch>
            <a:fillRect/>
          </a:stretch>
        </p:blipFill>
        <p:spPr>
          <a:xfrm>
            <a:off x="2615591" y="2295684"/>
            <a:ext cx="3065570" cy="307226"/>
          </a:xfrm>
          <a:prstGeom prst="rect">
            <a:avLst/>
          </a:prstGeom>
        </p:spPr>
      </p:pic>
      <p:sp>
        <p:nvSpPr>
          <p:cNvPr id="29" name="文本框 28">
            <a:extLst>
              <a:ext uri="{FF2B5EF4-FFF2-40B4-BE49-F238E27FC236}">
                <a16:creationId xmlns:a16="http://schemas.microsoft.com/office/drawing/2014/main" id="{37A37F6C-165C-B6F0-828D-EA6B9051BEC0}"/>
              </a:ext>
            </a:extLst>
          </p:cNvPr>
          <p:cNvSpPr txBox="1"/>
          <p:nvPr/>
        </p:nvSpPr>
        <p:spPr>
          <a:xfrm>
            <a:off x="2496461" y="1183182"/>
            <a:ext cx="6556903" cy="783420"/>
          </a:xfrm>
          <a:prstGeom prst="rect">
            <a:avLst/>
          </a:prstGeom>
          <a:noFill/>
        </p:spPr>
        <p:txBody>
          <a:bodyPr wrap="square">
            <a:spAutoFit/>
          </a:bodyPr>
          <a:lstStyle/>
          <a:p>
            <a:pPr>
              <a:lnSpc>
                <a:spcPct val="130000"/>
              </a:lnSpc>
            </a:pPr>
            <a:r>
              <a:rPr lang="en-US" altLang="zh-CN" dirty="0"/>
              <a:t>The isolated charged defect </a:t>
            </a:r>
            <a:r>
              <a:rPr lang="en-US" altLang="zh-CN" dirty="0">
                <a:sym typeface="Wingdings" panose="05000000000000000000" pitchFamily="2" charset="2"/>
              </a:rPr>
              <a:t> </a:t>
            </a:r>
            <a:r>
              <a:rPr lang="en-US" altLang="zh-CN" dirty="0"/>
              <a:t>periodically repeated array of defects</a:t>
            </a:r>
          </a:p>
          <a:p>
            <a:pPr marL="285750" indent="-285750">
              <a:lnSpc>
                <a:spcPct val="130000"/>
              </a:lnSpc>
              <a:buFont typeface="Wingdings" panose="05000000000000000000" pitchFamily="2" charset="2"/>
              <a:buChar char="à"/>
            </a:pPr>
            <a:r>
              <a:rPr lang="en-US" altLang="zh-CN" dirty="0">
                <a:sym typeface="Wingdings" panose="05000000000000000000" pitchFamily="2" charset="2"/>
              </a:rPr>
              <a:t>artificial electrostatic interactions</a:t>
            </a:r>
          </a:p>
        </p:txBody>
      </p:sp>
      <p:sp>
        <p:nvSpPr>
          <p:cNvPr id="30" name="文本框 29">
            <a:extLst>
              <a:ext uri="{FF2B5EF4-FFF2-40B4-BE49-F238E27FC236}">
                <a16:creationId xmlns:a16="http://schemas.microsoft.com/office/drawing/2014/main" id="{90963F05-A8AD-12CE-4831-DBC29300BA40}"/>
              </a:ext>
            </a:extLst>
          </p:cNvPr>
          <p:cNvSpPr txBox="1"/>
          <p:nvPr/>
        </p:nvSpPr>
        <p:spPr>
          <a:xfrm>
            <a:off x="230358" y="1360514"/>
            <a:ext cx="2275110" cy="400110"/>
          </a:xfrm>
          <a:prstGeom prst="rect">
            <a:avLst/>
          </a:prstGeom>
          <a:noFill/>
        </p:spPr>
        <p:txBody>
          <a:bodyPr wrap="none" rtlCol="0">
            <a:spAutoFit/>
          </a:bodyPr>
          <a:lstStyle/>
          <a:p>
            <a:r>
              <a:rPr lang="en-US" altLang="zh-CN" sz="2000" b="1" dirty="0"/>
              <a:t>Supercell approach:</a:t>
            </a:r>
            <a:endParaRPr lang="zh-CN" altLang="en-US" sz="2000" b="1" dirty="0"/>
          </a:p>
        </p:txBody>
      </p:sp>
      <p:sp>
        <p:nvSpPr>
          <p:cNvPr id="37" name="灯片编号占位符 36">
            <a:extLst>
              <a:ext uri="{FF2B5EF4-FFF2-40B4-BE49-F238E27FC236}">
                <a16:creationId xmlns:a16="http://schemas.microsoft.com/office/drawing/2014/main" id="{AB474BCB-FB30-8828-A2AF-DD79CDC18CDE}"/>
              </a:ext>
            </a:extLst>
          </p:cNvPr>
          <p:cNvSpPr>
            <a:spLocks noGrp="1"/>
          </p:cNvSpPr>
          <p:nvPr>
            <p:ph type="sldNum" sz="quarter" idx="4"/>
          </p:nvPr>
        </p:nvSpPr>
        <p:spPr>
          <a:xfrm>
            <a:off x="6995964" y="6355386"/>
            <a:ext cx="2057400" cy="365125"/>
          </a:xfrm>
        </p:spPr>
        <p:txBody>
          <a:bodyPr/>
          <a:lstStyle/>
          <a:p>
            <a:fld id="{C2E482B0-A764-7649-BFD8-7624B53F13A9}" type="slidenum">
              <a:rPr lang="en-GB" sz="2400" b="1" smtClean="0">
                <a:solidFill>
                  <a:schemeClr val="tx1"/>
                </a:solidFill>
              </a:rPr>
              <a:pPr/>
              <a:t>12</a:t>
            </a:fld>
            <a:endParaRPr lang="en-GB" sz="2400" b="1" dirty="0">
              <a:solidFill>
                <a:schemeClr val="tx1"/>
              </a:solidFill>
            </a:endParaRPr>
          </a:p>
        </p:txBody>
      </p:sp>
      <p:pic>
        <p:nvPicPr>
          <p:cNvPr id="44" name="图片 43" descr="\documentclass{article}&#10;\usepackage{amsmath}&#10;\pagestyle{empty}&#10;\begin{document}&#10;&#10;$U = \frac{1}{2} \int_{\Omega} \rho V $&#10;&#10;&#10;&#10;\end{document}" title="IguanaTex Bitmap Display">
            <a:extLst>
              <a:ext uri="{FF2B5EF4-FFF2-40B4-BE49-F238E27FC236}">
                <a16:creationId xmlns:a16="http://schemas.microsoft.com/office/drawing/2014/main" id="{8176E1C0-CA7C-2941-8FCF-31AEB93D3DAB}"/>
              </a:ext>
            </a:extLst>
          </p:cNvPr>
          <p:cNvPicPr>
            <a:picLocks noChangeAspect="1"/>
          </p:cNvPicPr>
          <p:nvPr>
            <p:custDataLst>
              <p:tags r:id="rId2"/>
            </p:custDataLst>
          </p:nvPr>
        </p:nvPicPr>
        <p:blipFill>
          <a:blip r:embed="rId7"/>
          <a:stretch>
            <a:fillRect/>
          </a:stretch>
        </p:blipFill>
        <p:spPr>
          <a:xfrm>
            <a:off x="3617712" y="5851082"/>
            <a:ext cx="1329367" cy="317339"/>
          </a:xfrm>
          <a:prstGeom prst="rect">
            <a:avLst/>
          </a:prstGeom>
        </p:spPr>
      </p:pic>
      <p:pic>
        <p:nvPicPr>
          <p:cNvPr id="8" name="图片 7" descr="\documentclass{article}&#10;\usepackage{amsmath}&#10;\pagestyle{empty}&#10;\begin{document}&#10;$$&#10;\rho(\mathbf{r}) = \frac{1}{\left(\sqrt{2\pi}\sigma\right)^3} e^{-\frac{(\mathbf{r}-\mathbf{r_0})^2}{2\sigma^2}}.&#10;$$&#10;&#10;&#10;&#10;\end{document}" title="IguanaTex Bitmap Display">
            <a:extLst>
              <a:ext uri="{FF2B5EF4-FFF2-40B4-BE49-F238E27FC236}">
                <a16:creationId xmlns:a16="http://schemas.microsoft.com/office/drawing/2014/main" id="{BFA5260C-FEDA-E905-3BB9-530C20409008}"/>
              </a:ext>
            </a:extLst>
          </p:cNvPr>
          <p:cNvPicPr>
            <a:picLocks noChangeAspect="1"/>
          </p:cNvPicPr>
          <p:nvPr>
            <p:custDataLst>
              <p:tags r:id="rId3"/>
            </p:custDataLst>
          </p:nvPr>
        </p:nvPicPr>
        <p:blipFill>
          <a:blip r:embed="rId8"/>
          <a:stretch>
            <a:fillRect/>
          </a:stretch>
        </p:blipFill>
        <p:spPr>
          <a:xfrm>
            <a:off x="3303638" y="4417089"/>
            <a:ext cx="2213815" cy="529621"/>
          </a:xfrm>
          <a:prstGeom prst="rect">
            <a:avLst/>
          </a:prstGeom>
        </p:spPr>
      </p:pic>
      <p:sp>
        <p:nvSpPr>
          <p:cNvPr id="4" name="文本框 3">
            <a:extLst>
              <a:ext uri="{FF2B5EF4-FFF2-40B4-BE49-F238E27FC236}">
                <a16:creationId xmlns:a16="http://schemas.microsoft.com/office/drawing/2014/main" id="{2E45BE77-0204-2687-4F95-2EB466E244A5}"/>
              </a:ext>
            </a:extLst>
          </p:cNvPr>
          <p:cNvSpPr txBox="1"/>
          <p:nvPr/>
        </p:nvSpPr>
        <p:spPr>
          <a:xfrm>
            <a:off x="276078" y="2738834"/>
            <a:ext cx="1765099" cy="400110"/>
          </a:xfrm>
          <a:prstGeom prst="rect">
            <a:avLst/>
          </a:prstGeom>
          <a:noFill/>
        </p:spPr>
        <p:txBody>
          <a:bodyPr wrap="square">
            <a:spAutoFit/>
          </a:bodyPr>
          <a:lstStyle/>
          <a:p>
            <a:r>
              <a:rPr lang="zh-CN" altLang="en-US" sz="2000" b="1" dirty="0"/>
              <a:t>Image charge</a:t>
            </a:r>
          </a:p>
        </p:txBody>
      </p:sp>
    </p:spTree>
    <p:extLst>
      <p:ext uri="{BB962C8B-B14F-4D97-AF65-F5344CB8AC3E}">
        <p14:creationId xmlns:p14="http://schemas.microsoft.com/office/powerpoint/2010/main" val="404815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4682" y="261195"/>
            <a:ext cx="4564695" cy="636717"/>
          </a:xfrm>
        </p:spPr>
        <p:txBody>
          <a:bodyPr>
            <a:normAutofit/>
          </a:bodyPr>
          <a:lstStyle/>
          <a:p>
            <a:r>
              <a:rPr lang="en-GB" sz="2400" dirty="0"/>
              <a:t>Charge Correction</a:t>
            </a:r>
          </a:p>
        </p:txBody>
      </p:sp>
      <p:sp>
        <p:nvSpPr>
          <p:cNvPr id="5" name="Rectangle 4"/>
          <p:cNvSpPr/>
          <p:nvPr/>
        </p:nvSpPr>
        <p:spPr>
          <a:xfrm>
            <a:off x="230358" y="270161"/>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图片 2">
            <a:extLst>
              <a:ext uri="{FF2B5EF4-FFF2-40B4-BE49-F238E27FC236}">
                <a16:creationId xmlns:a16="http://schemas.microsoft.com/office/drawing/2014/main" id="{0B81F64F-30FD-8BD7-E0FA-1B70C2200D9E}"/>
              </a:ext>
            </a:extLst>
          </p:cNvPr>
          <p:cNvPicPr>
            <a:picLocks noChangeAspect="1"/>
          </p:cNvPicPr>
          <p:nvPr/>
        </p:nvPicPr>
        <p:blipFill>
          <a:blip r:embed="rId4"/>
          <a:stretch>
            <a:fillRect/>
          </a:stretch>
        </p:blipFill>
        <p:spPr>
          <a:xfrm>
            <a:off x="4687031" y="3376388"/>
            <a:ext cx="3151198" cy="2621317"/>
          </a:xfrm>
          <a:prstGeom prst="rect">
            <a:avLst/>
          </a:prstGeom>
        </p:spPr>
      </p:pic>
      <p:pic>
        <p:nvPicPr>
          <p:cNvPr id="7" name="图片 6">
            <a:extLst>
              <a:ext uri="{FF2B5EF4-FFF2-40B4-BE49-F238E27FC236}">
                <a16:creationId xmlns:a16="http://schemas.microsoft.com/office/drawing/2014/main" id="{82F01FE4-D4EC-F492-9D09-13F241A119D0}"/>
              </a:ext>
            </a:extLst>
          </p:cNvPr>
          <p:cNvPicPr>
            <a:picLocks noChangeAspect="1"/>
          </p:cNvPicPr>
          <p:nvPr/>
        </p:nvPicPr>
        <p:blipFill>
          <a:blip r:embed="rId5"/>
          <a:stretch>
            <a:fillRect/>
          </a:stretch>
        </p:blipFill>
        <p:spPr>
          <a:xfrm>
            <a:off x="1266092" y="3376389"/>
            <a:ext cx="3151198" cy="2621317"/>
          </a:xfrm>
          <a:prstGeom prst="rect">
            <a:avLst/>
          </a:prstGeom>
        </p:spPr>
      </p:pic>
      <p:sp>
        <p:nvSpPr>
          <p:cNvPr id="37" name="灯片编号占位符 36">
            <a:extLst>
              <a:ext uri="{FF2B5EF4-FFF2-40B4-BE49-F238E27FC236}">
                <a16:creationId xmlns:a16="http://schemas.microsoft.com/office/drawing/2014/main" id="{AB474BCB-FB30-8828-A2AF-DD79CDC18CDE}"/>
              </a:ext>
            </a:extLst>
          </p:cNvPr>
          <p:cNvSpPr>
            <a:spLocks noGrp="1"/>
          </p:cNvSpPr>
          <p:nvPr>
            <p:ph type="sldNum" sz="quarter" idx="4"/>
          </p:nvPr>
        </p:nvSpPr>
        <p:spPr>
          <a:xfrm>
            <a:off x="6995964" y="6355386"/>
            <a:ext cx="2057400" cy="365125"/>
          </a:xfrm>
        </p:spPr>
        <p:txBody>
          <a:bodyPr/>
          <a:lstStyle/>
          <a:p>
            <a:fld id="{C2E482B0-A764-7649-BFD8-7624B53F13A9}" type="slidenum">
              <a:rPr lang="en-GB" sz="2400" b="1" smtClean="0">
                <a:solidFill>
                  <a:schemeClr val="tx1"/>
                </a:solidFill>
              </a:rPr>
              <a:pPr/>
              <a:t>13</a:t>
            </a:fld>
            <a:endParaRPr lang="en-GB" sz="2400" b="1" dirty="0">
              <a:solidFill>
                <a:schemeClr val="tx1"/>
              </a:solidFill>
            </a:endParaRPr>
          </a:p>
        </p:txBody>
      </p:sp>
      <p:sp>
        <p:nvSpPr>
          <p:cNvPr id="23" name="文本框 22">
            <a:extLst>
              <a:ext uri="{FF2B5EF4-FFF2-40B4-BE49-F238E27FC236}">
                <a16:creationId xmlns:a16="http://schemas.microsoft.com/office/drawing/2014/main" id="{229A88B6-0F29-86ED-ADDB-E1FE2E81D648}"/>
              </a:ext>
            </a:extLst>
          </p:cNvPr>
          <p:cNvSpPr txBox="1"/>
          <p:nvPr/>
        </p:nvSpPr>
        <p:spPr>
          <a:xfrm>
            <a:off x="408307" y="1377586"/>
            <a:ext cx="4008983" cy="400110"/>
          </a:xfrm>
          <a:prstGeom prst="rect">
            <a:avLst/>
          </a:prstGeom>
          <a:noFill/>
        </p:spPr>
        <p:txBody>
          <a:bodyPr wrap="none" rtlCol="0">
            <a:spAutoFit/>
          </a:bodyPr>
          <a:lstStyle/>
          <a:p>
            <a:r>
              <a:rPr lang="en-US" altLang="zh-CN" dirty="0"/>
              <a:t>Manually set C until potential alignment</a:t>
            </a:r>
            <a:r>
              <a:rPr lang="en-US" altLang="zh-CN" sz="2000" dirty="0"/>
              <a:t>:</a:t>
            </a:r>
            <a:endParaRPr lang="zh-CN" altLang="en-US" sz="2000" dirty="0"/>
          </a:p>
        </p:txBody>
      </p:sp>
      <p:pic>
        <p:nvPicPr>
          <p:cNvPr id="46" name="图片 45" descr="\documentclass{article}&#10;\usepackage{amsmath}&#10;\pagestyle{empty}&#10;\begin{document}&#10;&#10;$\Delta\text{V}^{\text{DFT}}-\text{V}^{\text{model}}-\text{C}\rightarrow 0 \quad \text{away from defect}$&#10;&#10;&#10;&#10;\end{document}" title="IguanaTex Bitmap Display">
            <a:extLst>
              <a:ext uri="{FF2B5EF4-FFF2-40B4-BE49-F238E27FC236}">
                <a16:creationId xmlns:a16="http://schemas.microsoft.com/office/drawing/2014/main" id="{48DA44D0-0F1F-CACB-C0F8-82D8DF5B8448}"/>
              </a:ext>
            </a:extLst>
          </p:cNvPr>
          <p:cNvPicPr>
            <a:picLocks noChangeAspect="1"/>
          </p:cNvPicPr>
          <p:nvPr>
            <p:custDataLst>
              <p:tags r:id="rId1"/>
            </p:custDataLst>
          </p:nvPr>
        </p:nvPicPr>
        <p:blipFill rotWithShape="1">
          <a:blip r:embed="rId6"/>
          <a:srcRect r="37915" b="4758"/>
          <a:stretch/>
        </p:blipFill>
        <p:spPr>
          <a:xfrm>
            <a:off x="887736" y="1922134"/>
            <a:ext cx="2472089" cy="251321"/>
          </a:xfrm>
          <a:prstGeom prst="rect">
            <a:avLst/>
          </a:prstGeom>
        </p:spPr>
      </p:pic>
      <p:sp>
        <p:nvSpPr>
          <p:cNvPr id="47" name="文本框 46">
            <a:extLst>
              <a:ext uri="{FF2B5EF4-FFF2-40B4-BE49-F238E27FC236}">
                <a16:creationId xmlns:a16="http://schemas.microsoft.com/office/drawing/2014/main" id="{5BF20D0A-299C-02A1-968B-46406DABE499}"/>
              </a:ext>
            </a:extLst>
          </p:cNvPr>
          <p:cNvSpPr txBox="1"/>
          <p:nvPr/>
        </p:nvSpPr>
        <p:spPr>
          <a:xfrm>
            <a:off x="3431138" y="1858240"/>
            <a:ext cx="1955664" cy="369332"/>
          </a:xfrm>
          <a:prstGeom prst="rect">
            <a:avLst/>
          </a:prstGeom>
          <a:noFill/>
        </p:spPr>
        <p:txBody>
          <a:bodyPr wrap="none" rtlCol="0">
            <a:spAutoFit/>
          </a:bodyPr>
          <a:lstStyle/>
          <a:p>
            <a:r>
              <a:rPr lang="en-US" altLang="zh-CN" dirty="0"/>
              <a:t>(away form defect)</a:t>
            </a:r>
            <a:endParaRPr lang="zh-CN" altLang="en-US" dirty="0"/>
          </a:p>
        </p:txBody>
      </p:sp>
      <p:sp>
        <p:nvSpPr>
          <p:cNvPr id="48" name="文本框 47">
            <a:extLst>
              <a:ext uri="{FF2B5EF4-FFF2-40B4-BE49-F238E27FC236}">
                <a16:creationId xmlns:a16="http://schemas.microsoft.com/office/drawing/2014/main" id="{1D3BB48E-36E8-4DC1-64F7-2B4E88A77F0F}"/>
              </a:ext>
            </a:extLst>
          </p:cNvPr>
          <p:cNvSpPr txBox="1"/>
          <p:nvPr/>
        </p:nvSpPr>
        <p:spPr>
          <a:xfrm>
            <a:off x="408307" y="2365596"/>
            <a:ext cx="5382620" cy="400110"/>
          </a:xfrm>
          <a:prstGeom prst="rect">
            <a:avLst/>
          </a:prstGeom>
          <a:noFill/>
        </p:spPr>
        <p:txBody>
          <a:bodyPr wrap="square" rtlCol="0">
            <a:spAutoFit/>
          </a:bodyPr>
          <a:lstStyle/>
          <a:p>
            <a:r>
              <a:rPr lang="en-US" altLang="zh-CN" sz="2000" dirty="0"/>
              <a:t>Correction Energy</a:t>
            </a:r>
            <a:r>
              <a:rPr lang="en-US" altLang="zh-CN" dirty="0"/>
              <a:t>:    +1 :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0.094 eV</a:t>
            </a:r>
            <a:r>
              <a:rPr lang="zh-CN" altLang="en-US"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-1 :</a:t>
            </a:r>
            <a:r>
              <a:rPr lang="zh-CN" altLang="en-US"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0.071 eV</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B5D02ECD-D283-E6FF-572D-3434C3FFCAED}"/>
              </a:ext>
            </a:extLst>
          </p:cNvPr>
          <p:cNvSpPr txBox="1"/>
          <p:nvPr/>
        </p:nvSpPr>
        <p:spPr>
          <a:xfrm>
            <a:off x="408307" y="991807"/>
            <a:ext cx="2346348" cy="400110"/>
          </a:xfrm>
          <a:prstGeom prst="rect">
            <a:avLst/>
          </a:prstGeom>
          <a:noFill/>
        </p:spPr>
        <p:txBody>
          <a:bodyPr wrap="none" rtlCol="0">
            <a:spAutoFit/>
          </a:bodyPr>
          <a:lstStyle/>
          <a:p>
            <a:r>
              <a:rPr lang="en-US" altLang="zh-CN" sz="2000" b="1" dirty="0"/>
              <a:t>Potential alignment:</a:t>
            </a:r>
            <a:endParaRPr lang="zh-CN" altLang="en-US" sz="2000" b="1" dirty="0"/>
          </a:p>
        </p:txBody>
      </p:sp>
    </p:spTree>
    <p:extLst>
      <p:ext uri="{BB962C8B-B14F-4D97-AF65-F5344CB8AC3E}">
        <p14:creationId xmlns:p14="http://schemas.microsoft.com/office/powerpoint/2010/main" val="411119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7296" y="261964"/>
            <a:ext cx="4224704" cy="641255"/>
          </a:xfrm>
        </p:spPr>
        <p:txBody>
          <a:bodyPr>
            <a:normAutofit/>
          </a:bodyPr>
          <a:lstStyle/>
          <a:p>
            <a:r>
              <a:rPr lang="en-GB" sz="2400" dirty="0"/>
              <a:t>Formation Energy Diagram</a:t>
            </a:r>
          </a:p>
        </p:txBody>
      </p:sp>
      <p:sp>
        <p:nvSpPr>
          <p:cNvPr id="5" name="Rectangle 4"/>
          <p:cNvSpPr/>
          <p:nvPr/>
        </p:nvSpPr>
        <p:spPr>
          <a:xfrm>
            <a:off x="301576" y="308271"/>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图片 7">
            <a:extLst>
              <a:ext uri="{FF2B5EF4-FFF2-40B4-BE49-F238E27FC236}">
                <a16:creationId xmlns:a16="http://schemas.microsoft.com/office/drawing/2014/main" id="{BE1A2E1F-130A-35BB-E34C-1C8A4DDF6295}"/>
              </a:ext>
            </a:extLst>
          </p:cNvPr>
          <p:cNvPicPr>
            <a:picLocks noChangeAspect="1"/>
          </p:cNvPicPr>
          <p:nvPr/>
        </p:nvPicPr>
        <p:blipFill>
          <a:blip r:embed="rId4"/>
          <a:stretch>
            <a:fillRect/>
          </a:stretch>
        </p:blipFill>
        <p:spPr>
          <a:xfrm>
            <a:off x="4572000" y="3146014"/>
            <a:ext cx="4086969" cy="3058400"/>
          </a:xfrm>
          <a:prstGeom prst="rect">
            <a:avLst/>
          </a:prstGeom>
        </p:spPr>
      </p:pic>
      <p:graphicFrame>
        <p:nvGraphicFramePr>
          <p:cNvPr id="10" name="表格 9">
            <a:extLst>
              <a:ext uri="{FF2B5EF4-FFF2-40B4-BE49-F238E27FC236}">
                <a16:creationId xmlns:a16="http://schemas.microsoft.com/office/drawing/2014/main" id="{6A217C9A-A828-E8E0-50AA-0497D6C2A167}"/>
              </a:ext>
            </a:extLst>
          </p:cNvPr>
          <p:cNvGraphicFramePr>
            <a:graphicFrameLocks noGrp="1"/>
          </p:cNvGraphicFramePr>
          <p:nvPr>
            <p:extLst>
              <p:ext uri="{D42A27DB-BD31-4B8C-83A1-F6EECF244321}">
                <p14:modId xmlns:p14="http://schemas.microsoft.com/office/powerpoint/2010/main" val="2819450756"/>
              </p:ext>
            </p:extLst>
          </p:nvPr>
        </p:nvGraphicFramePr>
        <p:xfrm>
          <a:off x="875544" y="1366440"/>
          <a:ext cx="6759324" cy="1446139"/>
        </p:xfrm>
        <a:graphic>
          <a:graphicData uri="http://schemas.openxmlformats.org/drawingml/2006/table">
            <a:tbl>
              <a:tblPr firstRow="1" bandRow="1" bandCol="1"/>
              <a:tblGrid>
                <a:gridCol w="808438">
                  <a:extLst>
                    <a:ext uri="{9D8B030D-6E8A-4147-A177-3AD203B41FA5}">
                      <a16:colId xmlns:a16="http://schemas.microsoft.com/office/drawing/2014/main" val="1426857631"/>
                    </a:ext>
                  </a:extLst>
                </a:gridCol>
                <a:gridCol w="577530">
                  <a:extLst>
                    <a:ext uri="{9D8B030D-6E8A-4147-A177-3AD203B41FA5}">
                      <a16:colId xmlns:a16="http://schemas.microsoft.com/office/drawing/2014/main" val="1881449249"/>
                    </a:ext>
                  </a:extLst>
                </a:gridCol>
                <a:gridCol w="967513">
                  <a:extLst>
                    <a:ext uri="{9D8B030D-6E8A-4147-A177-3AD203B41FA5}">
                      <a16:colId xmlns:a16="http://schemas.microsoft.com/office/drawing/2014/main" val="3310350818"/>
                    </a:ext>
                  </a:extLst>
                </a:gridCol>
                <a:gridCol w="897943">
                  <a:extLst>
                    <a:ext uri="{9D8B030D-6E8A-4147-A177-3AD203B41FA5}">
                      <a16:colId xmlns:a16="http://schemas.microsoft.com/office/drawing/2014/main" val="1661050648"/>
                    </a:ext>
                  </a:extLst>
                </a:gridCol>
                <a:gridCol w="1255370">
                  <a:extLst>
                    <a:ext uri="{9D8B030D-6E8A-4147-A177-3AD203B41FA5}">
                      <a16:colId xmlns:a16="http://schemas.microsoft.com/office/drawing/2014/main" val="2708308514"/>
                    </a:ext>
                  </a:extLst>
                </a:gridCol>
                <a:gridCol w="774342">
                  <a:extLst>
                    <a:ext uri="{9D8B030D-6E8A-4147-A177-3AD203B41FA5}">
                      <a16:colId xmlns:a16="http://schemas.microsoft.com/office/drawing/2014/main" val="306632324"/>
                    </a:ext>
                  </a:extLst>
                </a:gridCol>
                <a:gridCol w="1478188">
                  <a:extLst>
                    <a:ext uri="{9D8B030D-6E8A-4147-A177-3AD203B41FA5}">
                      <a16:colId xmlns:a16="http://schemas.microsoft.com/office/drawing/2014/main" val="2938190071"/>
                    </a:ext>
                  </a:extLst>
                </a:gridCol>
              </a:tblGrid>
              <a:tr h="482047">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Defect</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q</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180"/>
                        </a:spcBef>
                        <a:spcAft>
                          <a:spcPts val="180"/>
                        </a:spcAft>
                      </a:pPr>
                      <a:r>
                        <a:rPr lang="en-US" sz="1400" dirty="0" err="1">
                          <a:effectLst/>
                          <a:latin typeface="Cambria" panose="02040503050406030204" pitchFamily="18" charset="0"/>
                          <a:ea typeface="Cambria" panose="02040503050406030204" pitchFamily="18" charset="0"/>
                          <a:cs typeface="Times New Roman" panose="02020603050405020304" pitchFamily="18" charset="0"/>
                        </a:rPr>
                        <a:t>E</a:t>
                      </a:r>
                      <a:r>
                        <a:rPr lang="en-US" sz="1400" baseline="-25000" dirty="0" err="1">
                          <a:effectLst/>
                          <a:latin typeface="Cambria" panose="02040503050406030204" pitchFamily="18" charset="0"/>
                          <a:ea typeface="Cambria" panose="02040503050406030204" pitchFamily="18" charset="0"/>
                          <a:cs typeface="Times New Roman" panose="02020603050405020304" pitchFamily="18" charset="0"/>
                        </a:rPr>
                        <a:t>D,q</a:t>
                      </a:r>
                      <a:r>
                        <a:rPr lang="en-US" sz="1400" dirty="0">
                          <a:effectLst/>
                          <a:latin typeface="Cambria" panose="02040503050406030204" pitchFamily="18" charset="0"/>
                          <a:ea typeface="Cambria" panose="02040503050406030204" pitchFamily="18" charset="0"/>
                          <a:cs typeface="Times New Roman" panose="02020603050405020304" pitchFamily="18" charset="0"/>
                        </a:rPr>
                        <a:t> - </a:t>
                      </a:r>
                      <a:r>
                        <a:rPr lang="en-US" sz="1400" dirty="0" err="1">
                          <a:effectLst/>
                          <a:latin typeface="Cambria" panose="02040503050406030204" pitchFamily="18" charset="0"/>
                          <a:ea typeface="Cambria" panose="02040503050406030204" pitchFamily="18" charset="0"/>
                          <a:cs typeface="Times New Roman" panose="02020603050405020304" pitchFamily="18" charset="0"/>
                        </a:rPr>
                        <a:t>E</a:t>
                      </a:r>
                      <a:r>
                        <a:rPr lang="en-US" sz="1400" baseline="-25000" dirty="0" err="1">
                          <a:effectLst/>
                          <a:latin typeface="Cambria" panose="02040503050406030204" pitchFamily="18" charset="0"/>
                          <a:ea typeface="Cambria" panose="02040503050406030204" pitchFamily="18" charset="0"/>
                          <a:cs typeface="Times New Roman" panose="02020603050405020304" pitchFamily="18" charset="0"/>
                        </a:rPr>
                        <a:t>Host</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180"/>
                        </a:spcBef>
                        <a:spcAft>
                          <a:spcPts val="180"/>
                        </a:spcAft>
                      </a:pPr>
                      <a:r>
                        <a:rPr lang="en-US" sz="1400" dirty="0" err="1">
                          <a:effectLst/>
                          <a:latin typeface="Cambria" panose="02040503050406030204" pitchFamily="18" charset="0"/>
                          <a:ea typeface="Cambria" panose="02040503050406030204" pitchFamily="18" charset="0"/>
                          <a:cs typeface="Times New Roman" panose="02020603050405020304" pitchFamily="18" charset="0"/>
                        </a:rPr>
                        <a:t>qE</a:t>
                      </a:r>
                      <a:r>
                        <a:rPr lang="en-US" sz="1400" baseline="-25000" dirty="0" err="1">
                          <a:effectLst/>
                          <a:latin typeface="Cambria" panose="02040503050406030204" pitchFamily="18" charset="0"/>
                          <a:ea typeface="Cambria" panose="02040503050406030204" pitchFamily="18" charset="0"/>
                          <a:cs typeface="Times New Roman" panose="02020603050405020304" pitchFamily="18" charset="0"/>
                        </a:rPr>
                        <a:t>VBM</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180"/>
                        </a:spcBef>
                        <a:spcAft>
                          <a:spcPts val="180"/>
                        </a:spcAft>
                      </a:pPr>
                      <a:r>
                        <a:rPr lang="en-US" sz="1400" dirty="0" err="1">
                          <a:effectLst/>
                          <a:latin typeface="Cambria" panose="02040503050406030204" pitchFamily="18" charset="0"/>
                          <a:ea typeface="Cambria" panose="02040503050406030204" pitchFamily="18" charset="0"/>
                          <a:cs typeface="Times New Roman" panose="02020603050405020304" pitchFamily="18" charset="0"/>
                        </a:rPr>
                        <a:t>Σn</a:t>
                      </a:r>
                      <a:r>
                        <a:rPr lang="en-US" sz="1400" baseline="-25000" dirty="0" err="1">
                          <a:effectLst/>
                          <a:latin typeface="Cambria" panose="02040503050406030204" pitchFamily="18" charset="0"/>
                          <a:ea typeface="Cambria" panose="02040503050406030204" pitchFamily="18" charset="0"/>
                          <a:cs typeface="Times New Roman" panose="02020603050405020304" pitchFamily="18" charset="0"/>
                        </a:rPr>
                        <a:t>i</a:t>
                      </a:r>
                      <a:r>
                        <a:rPr lang="en-US" sz="1400" dirty="0" err="1">
                          <a:effectLst/>
                          <a:latin typeface="Cambria" panose="02040503050406030204" pitchFamily="18" charset="0"/>
                          <a:ea typeface="Cambria" panose="02040503050406030204" pitchFamily="18" charset="0"/>
                          <a:cs typeface="Times New Roman" panose="02020603050405020304" pitchFamily="18" charset="0"/>
                        </a:rPr>
                        <a:t>μ</a:t>
                      </a:r>
                      <a:r>
                        <a:rPr lang="en-US" sz="1400" baseline="-25000" dirty="0" err="1">
                          <a:effectLst/>
                          <a:latin typeface="Cambria" panose="02040503050406030204" pitchFamily="18" charset="0"/>
                          <a:ea typeface="Cambria" panose="02040503050406030204" pitchFamily="18" charset="0"/>
                          <a:cs typeface="Times New Roman" panose="02020603050405020304" pitchFamily="18" charset="0"/>
                        </a:rPr>
                        <a:t>i</a:t>
                      </a:r>
                      <a:r>
                        <a:rPr lang="en-US" sz="1400" baseline="-25000" dirty="0">
                          <a:effectLst/>
                          <a:latin typeface="Cambria" panose="02040503050406030204" pitchFamily="18" charset="0"/>
                          <a:ea typeface="Cambria" panose="02040503050406030204" pitchFamily="18" charset="0"/>
                          <a:cs typeface="Times New Roman" panose="02020603050405020304" pitchFamily="18" charset="0"/>
                        </a:rPr>
                        <a:t> </a:t>
                      </a:r>
                      <a:br>
                        <a:rPr lang="en-US" sz="1400" dirty="0">
                          <a:effectLst/>
                          <a:latin typeface="Cambria" panose="02040503050406030204" pitchFamily="18" charset="0"/>
                          <a:ea typeface="Cambria" panose="02040503050406030204" pitchFamily="18" charset="0"/>
                          <a:cs typeface="Times New Roman" panose="02020603050405020304" pitchFamily="18" charset="0"/>
                        </a:rPr>
                      </a:br>
                      <a:r>
                        <a:rPr lang="en-US" sz="1400" dirty="0">
                          <a:effectLst/>
                          <a:latin typeface="Cambria" panose="02040503050406030204" pitchFamily="18" charset="0"/>
                          <a:ea typeface="Cambria" panose="02040503050406030204" pitchFamily="18" charset="0"/>
                          <a:cs typeface="Times New Roman" panose="02020603050405020304" pitchFamily="18" charset="0"/>
                        </a:rPr>
                        <a:t>(S-</a:t>
                      </a:r>
                      <a:r>
                        <a:rPr lang="en-US" sz="1400" dirty="0" err="1">
                          <a:effectLst/>
                          <a:latin typeface="Cambria" panose="02040503050406030204" pitchFamily="18" charset="0"/>
                          <a:ea typeface="Cambria" panose="02040503050406030204" pitchFamily="18" charset="0"/>
                          <a:cs typeface="Times New Roman" panose="02020603050405020304" pitchFamily="18" charset="0"/>
                        </a:rPr>
                        <a:t>rch</a:t>
                      </a:r>
                      <a:r>
                        <a:rPr lang="en-US" sz="1400" dirty="0">
                          <a:effectLst/>
                          <a:latin typeface="Cambria" panose="02040503050406030204" pitchFamily="18" charset="0"/>
                          <a:ea typeface="Cambria" panose="02040503050406030204" pitchFamily="18" charset="0"/>
                          <a:cs typeface="Times New Roman" panose="02020603050405020304" pitchFamily="18" charset="0"/>
                        </a:rPr>
                        <a:t>/</a:t>
                      </a:r>
                      <a:r>
                        <a:rPr lang="en-US" sz="1400" dirty="0" err="1">
                          <a:effectLst/>
                          <a:latin typeface="Cambria" panose="02040503050406030204" pitchFamily="18" charset="0"/>
                          <a:ea typeface="Cambria" panose="02040503050406030204" pitchFamily="18" charset="0"/>
                          <a:cs typeface="Times New Roman" panose="02020603050405020304" pitchFamily="18" charset="0"/>
                        </a:rPr>
                        <a:t>Wrich</a:t>
                      </a:r>
                      <a:r>
                        <a:rPr lang="en-US" sz="1400" dirty="0">
                          <a:effectLst/>
                          <a:latin typeface="Cambria" panose="02040503050406030204" pitchFamily="18" charset="0"/>
                          <a:ea typeface="Cambria" panose="02040503050406030204" pitchFamily="18" charset="0"/>
                          <a:cs typeface="Times New Roman" panose="02020603050405020304" pitchFamily="18" charset="0"/>
                        </a:rPr>
                        <a:t>)</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180"/>
                        </a:spcBef>
                        <a:spcAft>
                          <a:spcPts val="180"/>
                        </a:spcAft>
                      </a:pPr>
                      <a:r>
                        <a:rPr lang="en-US" sz="1400" dirty="0" err="1">
                          <a:effectLst/>
                          <a:latin typeface="Cambria" panose="02040503050406030204" pitchFamily="18" charset="0"/>
                          <a:ea typeface="Cambria" panose="02040503050406030204" pitchFamily="18" charset="0"/>
                          <a:cs typeface="Times New Roman" panose="02020603050405020304" pitchFamily="18" charset="0"/>
                        </a:rPr>
                        <a:t>E</a:t>
                      </a:r>
                      <a:r>
                        <a:rPr lang="en-US" sz="1400" baseline="-25000" dirty="0" err="1">
                          <a:effectLst/>
                          <a:latin typeface="Cambria" panose="02040503050406030204" pitchFamily="18" charset="0"/>
                          <a:ea typeface="Cambria" panose="02040503050406030204" pitchFamily="18" charset="0"/>
                          <a:cs typeface="Times New Roman" panose="02020603050405020304" pitchFamily="18" charset="0"/>
                        </a:rPr>
                        <a:t>corr</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Ef(E</a:t>
                      </a:r>
                      <a:r>
                        <a:rPr lang="en-US" sz="1400" baseline="-25000" dirty="0">
                          <a:effectLst/>
                          <a:latin typeface="Cambria" panose="02040503050406030204" pitchFamily="18" charset="0"/>
                          <a:ea typeface="Cambria" panose="02040503050406030204" pitchFamily="18" charset="0"/>
                          <a:cs typeface="Times New Roman" panose="02020603050405020304" pitchFamily="18" charset="0"/>
                        </a:rPr>
                        <a:t>F</a:t>
                      </a:r>
                      <a:r>
                        <a:rPr lang="en-US" sz="1400" dirty="0">
                          <a:effectLst/>
                          <a:latin typeface="Cambria" panose="02040503050406030204" pitchFamily="18" charset="0"/>
                          <a:ea typeface="Cambria" panose="02040503050406030204" pitchFamily="18" charset="0"/>
                          <a:cs typeface="Times New Roman" panose="02020603050405020304" pitchFamily="18" charset="0"/>
                        </a:rPr>
                        <a:t>=VBM)</a:t>
                      </a:r>
                      <a:br>
                        <a:rPr lang="en-US" sz="1400" dirty="0">
                          <a:effectLst/>
                          <a:latin typeface="Cambria" panose="02040503050406030204" pitchFamily="18" charset="0"/>
                          <a:ea typeface="Cambria" panose="02040503050406030204" pitchFamily="18" charset="0"/>
                          <a:cs typeface="Times New Roman" panose="02020603050405020304" pitchFamily="18" charset="0"/>
                        </a:rPr>
                      </a:br>
                      <a:r>
                        <a:rPr lang="en-US" sz="1400" dirty="0">
                          <a:effectLst/>
                          <a:latin typeface="Cambria" panose="02040503050406030204" pitchFamily="18" charset="0"/>
                          <a:ea typeface="Cambria" panose="02040503050406030204" pitchFamily="18" charset="0"/>
                          <a:cs typeface="Times New Roman" panose="02020603050405020304" pitchFamily="18" charset="0"/>
                        </a:rPr>
                        <a:t>(S-</a:t>
                      </a:r>
                      <a:r>
                        <a:rPr lang="en-US" sz="1400" dirty="0" err="1">
                          <a:effectLst/>
                          <a:latin typeface="Cambria" panose="02040503050406030204" pitchFamily="18" charset="0"/>
                          <a:ea typeface="Cambria" panose="02040503050406030204" pitchFamily="18" charset="0"/>
                          <a:cs typeface="Times New Roman" panose="02020603050405020304" pitchFamily="18" charset="0"/>
                        </a:rPr>
                        <a:t>rch</a:t>
                      </a:r>
                      <a:r>
                        <a:rPr lang="en-US" sz="1400" dirty="0">
                          <a:effectLst/>
                          <a:latin typeface="Cambria" panose="02040503050406030204" pitchFamily="18" charset="0"/>
                          <a:ea typeface="Cambria" panose="02040503050406030204" pitchFamily="18" charset="0"/>
                          <a:cs typeface="Times New Roman" panose="02020603050405020304" pitchFamily="18" charset="0"/>
                        </a:rPr>
                        <a:t>/W-rich)</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9402564"/>
                  </a:ext>
                </a:extLst>
              </a:tr>
              <a:tr h="321364">
                <a:tc>
                  <a:txBody>
                    <a:bodyPr/>
                    <a:lstStyle/>
                    <a:p>
                      <a:pPr algn="ctr">
                        <a:spcBef>
                          <a:spcPts val="180"/>
                        </a:spcBef>
                        <a:spcAft>
                          <a:spcPts val="180"/>
                        </a:spcAft>
                      </a:pPr>
                      <a:r>
                        <a:rPr lang="en-US" sz="1400" dirty="0" err="1">
                          <a:effectLst/>
                          <a:latin typeface="Cambria" panose="02040503050406030204" pitchFamily="18" charset="0"/>
                          <a:ea typeface="Cambria" panose="02040503050406030204" pitchFamily="18" charset="0"/>
                          <a:cs typeface="Times New Roman" panose="02020603050405020304" pitchFamily="18" charset="0"/>
                        </a:rPr>
                        <a:t>Nb</a:t>
                      </a:r>
                      <a:r>
                        <a:rPr lang="en-US" sz="1400" baseline="-25000" dirty="0" err="1">
                          <a:effectLst/>
                          <a:latin typeface="Cambria" panose="02040503050406030204" pitchFamily="18" charset="0"/>
                          <a:ea typeface="Cambria" panose="02040503050406030204" pitchFamily="18" charset="0"/>
                          <a:cs typeface="Times New Roman" panose="02020603050405020304" pitchFamily="18" charset="0"/>
                        </a:rPr>
                        <a:t>W</a:t>
                      </a:r>
                      <a:r>
                        <a:rPr lang="en-US" sz="1400" baseline="30000" dirty="0" err="1">
                          <a:effectLst/>
                          <a:latin typeface="Cambria" panose="02040503050406030204" pitchFamily="18" charset="0"/>
                          <a:ea typeface="Cambria" panose="02040503050406030204" pitchFamily="18" charset="0"/>
                          <a:cs typeface="Times New Roman" panose="02020603050405020304" pitchFamily="18" charset="0"/>
                        </a:rPr>
                        <a:t>+1</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+1</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4.076</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-1.518</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-2.001/-1.675</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0.094</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0.651/0,977</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388343039"/>
                  </a:ext>
                </a:extLst>
              </a:tr>
              <a:tr h="321364">
                <a:tc>
                  <a:txBody>
                    <a:bodyPr/>
                    <a:lstStyle/>
                    <a:p>
                      <a:pPr algn="ctr">
                        <a:spcBef>
                          <a:spcPts val="180"/>
                        </a:spcBef>
                        <a:spcAft>
                          <a:spcPts val="180"/>
                        </a:spcAft>
                      </a:pPr>
                      <a:r>
                        <a:rPr lang="en-US" sz="1400">
                          <a:effectLst/>
                          <a:latin typeface="Cambria" panose="02040503050406030204" pitchFamily="18" charset="0"/>
                          <a:ea typeface="Cambria" panose="02040503050406030204" pitchFamily="18" charset="0"/>
                          <a:cs typeface="Times New Roman" panose="02020603050405020304" pitchFamily="18" charset="0"/>
                        </a:rPr>
                        <a:t>Nb</a:t>
                      </a:r>
                      <a:r>
                        <a:rPr lang="en-US" sz="1400" baseline="-25000">
                          <a:effectLst/>
                          <a:latin typeface="Cambria" panose="02040503050406030204" pitchFamily="18" charset="0"/>
                          <a:ea typeface="Cambria" panose="02040503050406030204" pitchFamily="18" charset="0"/>
                          <a:cs typeface="Times New Roman" panose="02020603050405020304" pitchFamily="18" charset="0"/>
                        </a:rPr>
                        <a:t>W</a:t>
                      </a:r>
                      <a:r>
                        <a:rPr lang="en-US" sz="1400" baseline="30000">
                          <a:effectLst/>
                          <a:latin typeface="Cambria" panose="02040503050406030204" pitchFamily="18" charset="0"/>
                          <a:ea typeface="Cambria" panose="02040503050406030204" pitchFamily="18" charset="0"/>
                          <a:cs typeface="Times New Roman" panose="02020603050405020304" pitchFamily="18" charset="0"/>
                        </a:rPr>
                        <a:t>0</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a:effectLst/>
                          <a:latin typeface="Cambria" panose="02040503050406030204" pitchFamily="18" charset="0"/>
                          <a:ea typeface="Cambria" panose="02040503050406030204" pitchFamily="18" charset="0"/>
                          <a:cs typeface="Times New Roman" panose="02020603050405020304" pitchFamily="18" charset="0"/>
                        </a:rPr>
                        <a:t>0</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2.232</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0</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-2.001/-1.675</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0</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0.231/0.557</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059973980"/>
                  </a:ext>
                </a:extLst>
              </a:tr>
              <a:tr h="321364">
                <a:tc>
                  <a:txBody>
                    <a:bodyPr/>
                    <a:lstStyle/>
                    <a:p>
                      <a:pPr algn="ctr">
                        <a:spcBef>
                          <a:spcPts val="180"/>
                        </a:spcBef>
                        <a:spcAft>
                          <a:spcPts val="180"/>
                        </a:spcAft>
                      </a:pPr>
                      <a:r>
                        <a:rPr lang="en-US" sz="1400">
                          <a:effectLst/>
                          <a:latin typeface="Cambria" panose="02040503050406030204" pitchFamily="18" charset="0"/>
                          <a:ea typeface="Cambria" panose="02040503050406030204" pitchFamily="18" charset="0"/>
                          <a:cs typeface="Times New Roman" panose="02020603050405020304" pitchFamily="18" charset="0"/>
                        </a:rPr>
                        <a:t>Nb</a:t>
                      </a:r>
                      <a:r>
                        <a:rPr lang="en-US" sz="1400" baseline="-25000">
                          <a:effectLst/>
                          <a:latin typeface="Cambria" panose="02040503050406030204" pitchFamily="18" charset="0"/>
                          <a:ea typeface="Cambria" panose="02040503050406030204" pitchFamily="18" charset="0"/>
                          <a:cs typeface="Times New Roman" panose="02020603050405020304" pitchFamily="18" charset="0"/>
                        </a:rPr>
                        <a:t>W</a:t>
                      </a:r>
                      <a:r>
                        <a:rPr lang="en-US" sz="1400" baseline="30000">
                          <a:effectLst/>
                          <a:latin typeface="Cambria" panose="02040503050406030204" pitchFamily="18" charset="0"/>
                          <a:ea typeface="Cambria" panose="02040503050406030204" pitchFamily="18" charset="0"/>
                          <a:cs typeface="Times New Roman" panose="02020603050405020304" pitchFamily="18" charset="0"/>
                        </a:rPr>
                        <a:t>-1</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a:effectLst/>
                          <a:latin typeface="Cambria" panose="02040503050406030204" pitchFamily="18" charset="0"/>
                          <a:ea typeface="Cambria" panose="02040503050406030204" pitchFamily="18" charset="0"/>
                          <a:cs typeface="Times New Roman" panose="02020603050405020304" pitchFamily="18" charset="0"/>
                        </a:rPr>
                        <a:t>-1</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a:effectLst/>
                          <a:latin typeface="Cambria" panose="02040503050406030204" pitchFamily="18" charset="0"/>
                          <a:ea typeface="Cambria" panose="02040503050406030204" pitchFamily="18" charset="0"/>
                          <a:cs typeface="Times New Roman" panose="02020603050405020304" pitchFamily="18" charset="0"/>
                        </a:rPr>
                        <a:t>1.098</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1.518</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-2.001/-1.675</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0.071</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spcBef>
                          <a:spcPts val="180"/>
                        </a:spcBef>
                        <a:spcAft>
                          <a:spcPts val="18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0.686/1.012</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346846079"/>
                  </a:ext>
                </a:extLst>
              </a:tr>
            </a:tbl>
          </a:graphicData>
        </a:graphic>
      </p:graphicFrame>
      <p:sp>
        <p:nvSpPr>
          <p:cNvPr id="9" name="文本框 8">
            <a:extLst>
              <a:ext uri="{FF2B5EF4-FFF2-40B4-BE49-F238E27FC236}">
                <a16:creationId xmlns:a16="http://schemas.microsoft.com/office/drawing/2014/main" id="{CE5CC352-FF01-D70D-9704-E5068A04EAD5}"/>
              </a:ext>
            </a:extLst>
          </p:cNvPr>
          <p:cNvSpPr txBox="1"/>
          <p:nvPr/>
        </p:nvSpPr>
        <p:spPr>
          <a:xfrm>
            <a:off x="1767660" y="1002387"/>
            <a:ext cx="4975093" cy="338554"/>
          </a:xfrm>
          <a:prstGeom prst="rect">
            <a:avLst/>
          </a:prstGeom>
          <a:noFill/>
        </p:spPr>
        <p:txBody>
          <a:bodyPr wrap="square">
            <a:spAutoFit/>
          </a:bodyPr>
          <a:lstStyle/>
          <a:p>
            <a:pPr algn="just">
              <a:spcBef>
                <a:spcPts val="900"/>
              </a:spcBef>
              <a:spcAft>
                <a:spcPts val="900"/>
              </a:spcAft>
            </a:pPr>
            <a:r>
              <a:rPr lang="en-US" altLang="zh-CN" sz="1600" dirty="0"/>
              <a:t>Table 3 Formation energy values of charge states +1, 0, -1. </a:t>
            </a:r>
            <a:endParaRPr lang="zh-CN" altLang="zh-CN" sz="1600" dirty="0"/>
          </a:p>
        </p:txBody>
      </p:sp>
      <p:sp>
        <p:nvSpPr>
          <p:cNvPr id="15" name="灯片编号占位符 14">
            <a:extLst>
              <a:ext uri="{FF2B5EF4-FFF2-40B4-BE49-F238E27FC236}">
                <a16:creationId xmlns:a16="http://schemas.microsoft.com/office/drawing/2014/main" id="{58623DDB-49D7-3036-4C37-CE4A5C5A4C85}"/>
              </a:ext>
            </a:extLst>
          </p:cNvPr>
          <p:cNvSpPr>
            <a:spLocks noGrp="1"/>
          </p:cNvSpPr>
          <p:nvPr>
            <p:ph type="sldNum" sz="quarter" idx="4"/>
          </p:nvPr>
        </p:nvSpPr>
        <p:spPr>
          <a:xfrm>
            <a:off x="6977569" y="6365206"/>
            <a:ext cx="2057400" cy="365125"/>
          </a:xfrm>
        </p:spPr>
        <p:txBody>
          <a:bodyPr/>
          <a:lstStyle/>
          <a:p>
            <a:fld id="{C2E482B0-A764-7649-BFD8-7624B53F13A9}" type="slidenum">
              <a:rPr lang="en-GB" sz="2400" b="1" smtClean="0">
                <a:solidFill>
                  <a:schemeClr val="tx1"/>
                </a:solidFill>
              </a:rPr>
              <a:pPr/>
              <a:t>14</a:t>
            </a:fld>
            <a:endParaRPr lang="en-GB" sz="2400" b="1" dirty="0">
              <a:solidFill>
                <a:schemeClr val="tx1"/>
              </a:solidFill>
            </a:endParaRPr>
          </a:p>
        </p:txBody>
      </p:sp>
      <p:pic>
        <p:nvPicPr>
          <p:cNvPr id="2" name="图片 1" descr="IguanaTex Bitmap Display&#10;&#10;\documentclass{article}&#10;\usepackage{amsmath}&#10;\pagestyle{empty}&#10;\begin{document}&#10;&#10;\begin{align*}&#10;\sum n_i\mu_i &amp;= 1\Delta \mu_W - 1\Delta\mu_{Nb} =\\&#10;&amp;=(\Delta \mu_W + \mu_W^0)-(\Delta \mu_{Nb} + \mu_{Nb}^0)\\&#10;&amp;=\begin{cases} &#10;-2.001 \text{eV} &amp; \text{S rich}\\&#10;-1.675 \text{eV} &amp; \text{W rich}&#10;\end{cases}&#10;\end{align*}&#10;&#10;&#10;\end{document}">
            <a:extLst>
              <a:ext uri="{FF2B5EF4-FFF2-40B4-BE49-F238E27FC236}">
                <a16:creationId xmlns:a16="http://schemas.microsoft.com/office/drawing/2014/main" id="{1510820A-28F8-39F8-F904-E3A4EECDF7E0}"/>
              </a:ext>
            </a:extLst>
          </p:cNvPr>
          <p:cNvPicPr>
            <a:picLocks noChangeAspect="1"/>
          </p:cNvPicPr>
          <p:nvPr>
            <p:custDataLst>
              <p:tags r:id="rId1"/>
            </p:custDataLst>
          </p:nvPr>
        </p:nvPicPr>
        <p:blipFill>
          <a:blip r:embed="rId5"/>
          <a:stretch>
            <a:fillRect/>
          </a:stretch>
        </p:blipFill>
        <p:spPr>
          <a:xfrm>
            <a:off x="847285" y="3519673"/>
            <a:ext cx="3586979" cy="1300100"/>
          </a:xfrm>
          <a:prstGeom prst="rect">
            <a:avLst/>
          </a:prstGeom>
        </p:spPr>
      </p:pic>
    </p:spTree>
    <p:extLst>
      <p:ext uri="{BB962C8B-B14F-4D97-AF65-F5344CB8AC3E}">
        <p14:creationId xmlns:p14="http://schemas.microsoft.com/office/powerpoint/2010/main" val="60868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7296" y="261964"/>
            <a:ext cx="4224704" cy="641255"/>
          </a:xfrm>
        </p:spPr>
        <p:txBody>
          <a:bodyPr>
            <a:normAutofit/>
          </a:bodyPr>
          <a:lstStyle/>
          <a:p>
            <a:r>
              <a:rPr lang="en-US" altLang="zh-CN" sz="2400" dirty="0"/>
              <a:t>Charge Transition Level</a:t>
            </a:r>
            <a:endParaRPr lang="en-GB" sz="2400" dirty="0"/>
          </a:p>
        </p:txBody>
      </p:sp>
      <p:sp>
        <p:nvSpPr>
          <p:cNvPr id="5" name="Rectangle 4"/>
          <p:cNvSpPr/>
          <p:nvPr/>
        </p:nvSpPr>
        <p:spPr>
          <a:xfrm>
            <a:off x="301576" y="308271"/>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灯片编号占位符 14">
            <a:extLst>
              <a:ext uri="{FF2B5EF4-FFF2-40B4-BE49-F238E27FC236}">
                <a16:creationId xmlns:a16="http://schemas.microsoft.com/office/drawing/2014/main" id="{58623DDB-49D7-3036-4C37-CE4A5C5A4C85}"/>
              </a:ext>
            </a:extLst>
          </p:cNvPr>
          <p:cNvSpPr>
            <a:spLocks noGrp="1"/>
          </p:cNvSpPr>
          <p:nvPr>
            <p:ph type="sldNum" sz="quarter" idx="4"/>
          </p:nvPr>
        </p:nvSpPr>
        <p:spPr>
          <a:xfrm>
            <a:off x="6977569" y="6365206"/>
            <a:ext cx="2057400" cy="365125"/>
          </a:xfrm>
        </p:spPr>
        <p:txBody>
          <a:bodyPr/>
          <a:lstStyle/>
          <a:p>
            <a:fld id="{C2E482B0-A764-7649-BFD8-7624B53F13A9}" type="slidenum">
              <a:rPr lang="en-GB" sz="2400" b="1" smtClean="0">
                <a:solidFill>
                  <a:schemeClr val="tx1"/>
                </a:solidFill>
              </a:rPr>
              <a:pPr/>
              <a:t>15</a:t>
            </a:fld>
            <a:endParaRPr lang="en-GB" sz="2400" b="1" dirty="0">
              <a:solidFill>
                <a:schemeClr val="tx1"/>
              </a:solidFill>
            </a:endParaRPr>
          </a:p>
        </p:txBody>
      </p:sp>
      <p:graphicFrame>
        <p:nvGraphicFramePr>
          <p:cNvPr id="2" name="图表 1">
            <a:extLst>
              <a:ext uri="{FF2B5EF4-FFF2-40B4-BE49-F238E27FC236}">
                <a16:creationId xmlns:a16="http://schemas.microsoft.com/office/drawing/2014/main" id="{BE1E5257-491A-C889-A6CA-FB1980B86711}"/>
              </a:ext>
            </a:extLst>
          </p:cNvPr>
          <p:cNvGraphicFramePr>
            <a:graphicFrameLocks/>
          </p:cNvGraphicFramePr>
          <p:nvPr>
            <p:extLst>
              <p:ext uri="{D42A27DB-BD31-4B8C-83A1-F6EECF244321}">
                <p14:modId xmlns:p14="http://schemas.microsoft.com/office/powerpoint/2010/main" val="100301937"/>
              </p:ext>
            </p:extLst>
          </p:nvPr>
        </p:nvGraphicFramePr>
        <p:xfrm>
          <a:off x="215900" y="418544"/>
          <a:ext cx="87122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9" name="图片 8">
            <a:extLst>
              <a:ext uri="{FF2B5EF4-FFF2-40B4-BE49-F238E27FC236}">
                <a16:creationId xmlns:a16="http://schemas.microsoft.com/office/drawing/2014/main" id="{F9DEBF4B-C0EB-4FA5-7C0C-167BD47D3717}"/>
              </a:ext>
            </a:extLst>
          </p:cNvPr>
          <p:cNvPicPr>
            <a:picLocks noChangeAspect="1"/>
          </p:cNvPicPr>
          <p:nvPr/>
        </p:nvPicPr>
        <p:blipFill>
          <a:blip r:embed="rId4"/>
          <a:stretch>
            <a:fillRect/>
          </a:stretch>
        </p:blipFill>
        <p:spPr>
          <a:xfrm>
            <a:off x="1675417" y="3318324"/>
            <a:ext cx="5981946" cy="2919360"/>
          </a:xfrm>
          <a:prstGeom prst="rect">
            <a:avLst/>
          </a:prstGeom>
        </p:spPr>
      </p:pic>
      <p:cxnSp>
        <p:nvCxnSpPr>
          <p:cNvPr id="13" name="直接连接符 12">
            <a:extLst>
              <a:ext uri="{FF2B5EF4-FFF2-40B4-BE49-F238E27FC236}">
                <a16:creationId xmlns:a16="http://schemas.microsoft.com/office/drawing/2014/main" id="{6B68DB26-8919-D704-E389-B60B8790BED0}"/>
              </a:ext>
            </a:extLst>
          </p:cNvPr>
          <p:cNvCxnSpPr>
            <a:cxnSpLocks/>
          </p:cNvCxnSpPr>
          <p:nvPr/>
        </p:nvCxnSpPr>
        <p:spPr>
          <a:xfrm>
            <a:off x="1793404" y="1173972"/>
            <a:ext cx="0" cy="194088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E46886E-84F6-48D2-A4BE-DA60BEF6DEA3}"/>
              </a:ext>
            </a:extLst>
          </p:cNvPr>
          <p:cNvCxnSpPr>
            <a:cxnSpLocks/>
          </p:cNvCxnSpPr>
          <p:nvPr/>
        </p:nvCxnSpPr>
        <p:spPr>
          <a:xfrm>
            <a:off x="2571136" y="3763315"/>
            <a:ext cx="0" cy="202937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6227120-00B0-9FE2-D32B-22EC3494BEE3}"/>
              </a:ext>
            </a:extLst>
          </p:cNvPr>
          <p:cNvCxnSpPr>
            <a:cxnSpLocks/>
          </p:cNvCxnSpPr>
          <p:nvPr/>
        </p:nvCxnSpPr>
        <p:spPr>
          <a:xfrm>
            <a:off x="5342849" y="3763315"/>
            <a:ext cx="0" cy="202937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1">
            <a:extLst>
              <a:ext uri="{FF2B5EF4-FFF2-40B4-BE49-F238E27FC236}">
                <a16:creationId xmlns:a16="http://schemas.microsoft.com/office/drawing/2014/main" id="{B9DECC4A-58F6-D7AE-A297-E746CD72F5A4}"/>
              </a:ext>
            </a:extLst>
          </p:cNvPr>
          <p:cNvSpPr txBox="1"/>
          <p:nvPr/>
        </p:nvSpPr>
        <p:spPr>
          <a:xfrm>
            <a:off x="2622263" y="3493294"/>
            <a:ext cx="654828" cy="44954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1800" dirty="0"/>
              <a:t>Mo</a:t>
            </a:r>
            <a:endParaRPr lang="zh-CN" altLang="en-US" sz="2400" dirty="0"/>
          </a:p>
        </p:txBody>
      </p:sp>
      <p:sp>
        <p:nvSpPr>
          <p:cNvPr id="24" name="文本框 1">
            <a:extLst>
              <a:ext uri="{FF2B5EF4-FFF2-40B4-BE49-F238E27FC236}">
                <a16:creationId xmlns:a16="http://schemas.microsoft.com/office/drawing/2014/main" id="{B9DECC4A-58F6-D7AE-A297-E746CD72F5A4}"/>
              </a:ext>
            </a:extLst>
          </p:cNvPr>
          <p:cNvSpPr txBox="1"/>
          <p:nvPr/>
        </p:nvSpPr>
        <p:spPr>
          <a:xfrm>
            <a:off x="5393975" y="3493294"/>
            <a:ext cx="654828" cy="44954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1800" dirty="0"/>
              <a:t>W</a:t>
            </a:r>
            <a:endParaRPr lang="zh-CN" altLang="en-US" sz="2400" dirty="0"/>
          </a:p>
        </p:txBody>
      </p:sp>
      <p:cxnSp>
        <p:nvCxnSpPr>
          <p:cNvPr id="26" name="直接连接符 25">
            <a:extLst>
              <a:ext uri="{FF2B5EF4-FFF2-40B4-BE49-F238E27FC236}">
                <a16:creationId xmlns:a16="http://schemas.microsoft.com/office/drawing/2014/main" id="{40DF13B0-1D18-C1E7-AE86-17842E767391}"/>
              </a:ext>
            </a:extLst>
          </p:cNvPr>
          <p:cNvCxnSpPr>
            <a:cxnSpLocks/>
          </p:cNvCxnSpPr>
          <p:nvPr/>
        </p:nvCxnSpPr>
        <p:spPr>
          <a:xfrm>
            <a:off x="4548402" y="3763315"/>
            <a:ext cx="0" cy="202937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4535986-CE41-2947-DE85-727704924D1C}"/>
              </a:ext>
            </a:extLst>
          </p:cNvPr>
          <p:cNvCxnSpPr>
            <a:cxnSpLocks/>
          </p:cNvCxnSpPr>
          <p:nvPr/>
        </p:nvCxnSpPr>
        <p:spPr>
          <a:xfrm>
            <a:off x="4335042" y="1019132"/>
            <a:ext cx="0" cy="202937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738091B5-3154-2948-15EE-69CFBB865F5B}"/>
              </a:ext>
            </a:extLst>
          </p:cNvPr>
          <p:cNvSpPr txBox="1"/>
          <p:nvPr/>
        </p:nvSpPr>
        <p:spPr>
          <a:xfrm>
            <a:off x="4572000" y="3597107"/>
            <a:ext cx="423514" cy="369332"/>
          </a:xfrm>
          <a:prstGeom prst="rect">
            <a:avLst/>
          </a:prstGeom>
          <a:noFill/>
        </p:spPr>
        <p:txBody>
          <a:bodyPr wrap="none" rtlCol="0">
            <a:spAutoFit/>
          </a:bodyPr>
          <a:lstStyle/>
          <a:p>
            <a:r>
              <a:rPr lang="en-US" altLang="zh-CN" dirty="0" err="1"/>
              <a:t>5d</a:t>
            </a:r>
            <a:endParaRPr lang="zh-CN" altLang="en-US" dirty="0"/>
          </a:p>
        </p:txBody>
      </p:sp>
      <p:sp>
        <p:nvSpPr>
          <p:cNvPr id="30" name="文本框 29">
            <a:extLst>
              <a:ext uri="{FF2B5EF4-FFF2-40B4-BE49-F238E27FC236}">
                <a16:creationId xmlns:a16="http://schemas.microsoft.com/office/drawing/2014/main" id="{EEB65FE0-541E-4F0A-E870-54A50B86AB89}"/>
              </a:ext>
            </a:extLst>
          </p:cNvPr>
          <p:cNvSpPr txBox="1"/>
          <p:nvPr/>
        </p:nvSpPr>
        <p:spPr>
          <a:xfrm>
            <a:off x="1851414" y="3566111"/>
            <a:ext cx="423514" cy="369332"/>
          </a:xfrm>
          <a:prstGeom prst="rect">
            <a:avLst/>
          </a:prstGeom>
          <a:noFill/>
        </p:spPr>
        <p:txBody>
          <a:bodyPr wrap="none" rtlCol="0">
            <a:spAutoFit/>
          </a:bodyPr>
          <a:lstStyle/>
          <a:p>
            <a:r>
              <a:rPr lang="en-US" altLang="zh-CN" dirty="0" err="1"/>
              <a:t>4d</a:t>
            </a:r>
            <a:endParaRPr lang="zh-CN" altLang="en-US" dirty="0"/>
          </a:p>
        </p:txBody>
      </p:sp>
    </p:spTree>
    <p:extLst>
      <p:ext uri="{BB962C8B-B14F-4D97-AF65-F5344CB8AC3E}">
        <p14:creationId xmlns:p14="http://schemas.microsoft.com/office/powerpoint/2010/main" val="141969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7296" y="261964"/>
            <a:ext cx="4224704" cy="641255"/>
          </a:xfrm>
        </p:spPr>
        <p:txBody>
          <a:bodyPr>
            <a:normAutofit/>
          </a:bodyPr>
          <a:lstStyle/>
          <a:p>
            <a:r>
              <a:rPr lang="en-US" altLang="zh-CN" sz="2400" dirty="0"/>
              <a:t>Spin Configuration</a:t>
            </a:r>
            <a:endParaRPr lang="en-GB" sz="2400" dirty="0"/>
          </a:p>
        </p:txBody>
      </p:sp>
      <p:sp>
        <p:nvSpPr>
          <p:cNvPr id="5" name="Rectangle 4"/>
          <p:cNvSpPr/>
          <p:nvPr/>
        </p:nvSpPr>
        <p:spPr>
          <a:xfrm>
            <a:off x="301576" y="308271"/>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灯片编号占位符 14">
            <a:extLst>
              <a:ext uri="{FF2B5EF4-FFF2-40B4-BE49-F238E27FC236}">
                <a16:creationId xmlns:a16="http://schemas.microsoft.com/office/drawing/2014/main" id="{58623DDB-49D7-3036-4C37-CE4A5C5A4C85}"/>
              </a:ext>
            </a:extLst>
          </p:cNvPr>
          <p:cNvSpPr>
            <a:spLocks noGrp="1"/>
          </p:cNvSpPr>
          <p:nvPr>
            <p:ph type="sldNum" sz="quarter" idx="4"/>
          </p:nvPr>
        </p:nvSpPr>
        <p:spPr>
          <a:xfrm>
            <a:off x="6977569" y="6365206"/>
            <a:ext cx="2057400" cy="365125"/>
          </a:xfrm>
        </p:spPr>
        <p:txBody>
          <a:bodyPr/>
          <a:lstStyle/>
          <a:p>
            <a:fld id="{C2E482B0-A764-7649-BFD8-7624B53F13A9}" type="slidenum">
              <a:rPr lang="en-GB" sz="2400" b="1" smtClean="0">
                <a:solidFill>
                  <a:schemeClr val="tx1"/>
                </a:solidFill>
              </a:rPr>
              <a:pPr/>
              <a:t>16</a:t>
            </a:fld>
            <a:endParaRPr lang="en-GB" sz="2400" b="1" dirty="0">
              <a:solidFill>
                <a:schemeClr val="tx1"/>
              </a:solidFill>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730B3D15-F56A-A6E0-F1F4-192C64F502D9}"/>
                  </a:ext>
                </a:extLst>
              </p:cNvPr>
              <p:cNvGraphicFramePr>
                <a:graphicFrameLocks noGrp="1"/>
              </p:cNvGraphicFramePr>
              <p:nvPr>
                <p:extLst>
                  <p:ext uri="{D42A27DB-BD31-4B8C-83A1-F6EECF244321}">
                    <p14:modId xmlns:p14="http://schemas.microsoft.com/office/powerpoint/2010/main" val="4106803681"/>
                  </p:ext>
                </p:extLst>
              </p:nvPr>
            </p:nvGraphicFramePr>
            <p:xfrm>
              <a:off x="75954" y="1173744"/>
              <a:ext cx="8992091" cy="1932178"/>
            </p:xfrm>
            <a:graphic>
              <a:graphicData uri="http://schemas.openxmlformats.org/drawingml/2006/table">
                <a:tbl>
                  <a:tblPr>
                    <a:tableStyleId>{5C22544A-7EE6-4342-B048-85BDC9FD1C3A}</a:tableStyleId>
                  </a:tblPr>
                  <a:tblGrid>
                    <a:gridCol w="2248023">
                      <a:extLst>
                        <a:ext uri="{9D8B030D-6E8A-4147-A177-3AD203B41FA5}">
                          <a16:colId xmlns:a16="http://schemas.microsoft.com/office/drawing/2014/main" val="3252682102"/>
                        </a:ext>
                      </a:extLst>
                    </a:gridCol>
                    <a:gridCol w="2248023">
                      <a:extLst>
                        <a:ext uri="{9D8B030D-6E8A-4147-A177-3AD203B41FA5}">
                          <a16:colId xmlns:a16="http://schemas.microsoft.com/office/drawing/2014/main" val="1536639101"/>
                        </a:ext>
                      </a:extLst>
                    </a:gridCol>
                    <a:gridCol w="1875423">
                      <a:extLst>
                        <a:ext uri="{9D8B030D-6E8A-4147-A177-3AD203B41FA5}">
                          <a16:colId xmlns:a16="http://schemas.microsoft.com/office/drawing/2014/main" val="158299196"/>
                        </a:ext>
                      </a:extLst>
                    </a:gridCol>
                    <a:gridCol w="2620622">
                      <a:extLst>
                        <a:ext uri="{9D8B030D-6E8A-4147-A177-3AD203B41FA5}">
                          <a16:colId xmlns:a16="http://schemas.microsoft.com/office/drawing/2014/main" val="4032502310"/>
                        </a:ext>
                      </a:extLst>
                    </a:gridCol>
                  </a:tblGrid>
                  <a:tr h="264827">
                    <a:tc>
                      <a:txBody>
                        <a:bodyPr/>
                        <a:lstStyle/>
                        <a:p>
                          <a:pPr algn="ctr">
                            <a:lnSpc>
                              <a:spcPts val="1200"/>
                            </a:lnSpc>
                            <a:spcAft>
                              <a:spcPts val="600"/>
                            </a:spcAft>
                          </a:pPr>
                          <a:r>
                            <a:rPr lang="en-US" sz="2000" dirty="0">
                              <a:effectLst/>
                            </a:rPr>
                            <a:t>TM Defect</a:t>
                          </a:r>
                          <a:endParaRPr lang="zh-CN" sz="20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600"/>
                            </a:spcAft>
                          </a:pPr>
                          <a:r>
                            <a:rPr lang="en-US" sz="2000" dirty="0">
                              <a:effectLst/>
                            </a:rPr>
                            <a:t>Charged state</a:t>
                          </a:r>
                          <a:endParaRPr lang="zh-CN" sz="20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600"/>
                            </a:spcAft>
                          </a:pPr>
                          <a:r>
                            <a:rPr lang="en-US" sz="2000" dirty="0">
                              <a:effectLst/>
                            </a:rPr>
                            <a:t>Symmetry</a:t>
                          </a:r>
                          <a:endParaRPr lang="zh-CN" sz="20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600"/>
                            </a:spcAft>
                          </a:pPr>
                          <a14:m>
                            <m:oMath xmlns:m="http://schemas.openxmlformats.org/officeDocument/2006/math">
                              <m:r>
                                <a:rPr lang="en-US" sz="2000">
                                  <a:effectLst/>
                                  <a:latin typeface="Cambria Math" panose="02040503050406030204" pitchFamily="18" charset="0"/>
                                </a:rPr>
                                <m:t>𝚫</m:t>
                              </m:r>
                              <m:r>
                                <a:rPr lang="en-US" sz="2000">
                                  <a:effectLst/>
                                  <a:latin typeface="Cambria Math" panose="02040503050406030204" pitchFamily="18" charset="0"/>
                                </a:rPr>
                                <m:t>𝑬</m:t>
                              </m:r>
                            </m:oMath>
                          </a14:m>
                          <a:r>
                            <a:rPr lang="en-US" sz="2000" dirty="0">
                              <a:effectLst/>
                            </a:rPr>
                            <a:t> (Singlet-Triplet)(eV)</a:t>
                          </a:r>
                          <a:endParaRPr lang="zh-CN" sz="20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832546"/>
                      </a:ext>
                    </a:extLst>
                  </a:tr>
                  <a:tr h="254857">
                    <a:tc>
                      <a:txBody>
                        <a:bodyPr/>
                        <a:lstStyle/>
                        <a:p>
                          <a:pPr algn="ctr">
                            <a:lnSpc>
                              <a:spcPts val="1200"/>
                            </a:lnSpc>
                            <a:spcAft>
                              <a:spcPts val="600"/>
                            </a:spcAft>
                          </a:pPr>
                          <a:r>
                            <a:rPr lang="en-US" sz="1800" dirty="0">
                              <a:effectLst/>
                            </a:rPr>
                            <a:t>Rh</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T w="12700" cap="flat" cmpd="sng" algn="ctr">
                          <a:solidFill>
                            <a:schemeClr val="tx1"/>
                          </a:solidFill>
                          <a:prstDash val="solid"/>
                          <a:round/>
                          <a:headEnd type="none" w="med" len="med"/>
                          <a:tailEnd type="none" w="med" len="med"/>
                        </a:lnT>
                        <a:noFill/>
                      </a:tcPr>
                    </a:tc>
                    <a:tc>
                      <a:txBody>
                        <a:bodyPr/>
                        <a:lstStyle/>
                        <a:p>
                          <a:pPr algn="ctr">
                            <a:lnSpc>
                              <a:spcPts val="1200"/>
                            </a:lnSpc>
                            <a:spcAft>
                              <a:spcPts val="600"/>
                            </a:spcAft>
                          </a:pPr>
                          <a:r>
                            <a:rPr lang="en-US" sz="1800" dirty="0">
                              <a:effectLst/>
                            </a:rPr>
                            <a:t>+1</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T w="12700" cap="flat" cmpd="sng" algn="ctr">
                          <a:solidFill>
                            <a:schemeClr val="tx1"/>
                          </a:solidFill>
                          <a:prstDash val="solid"/>
                          <a:round/>
                          <a:headEnd type="none" w="med" len="med"/>
                          <a:tailEnd type="none" w="med" len="med"/>
                        </a:lnT>
                        <a:noFill/>
                      </a:tcPr>
                    </a:tc>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sSub>
                                  <m:sSubPr>
                                    <m:ctrlPr>
                                      <a:rPr lang="zh-CN" sz="1800" i="1" smtClean="0">
                                        <a:effectLst/>
                                        <a:latin typeface="Cambria Math" panose="02040503050406030204" pitchFamily="18" charset="0"/>
                                      </a:rPr>
                                    </m:ctrlPr>
                                  </m:sSubPr>
                                  <m:e>
                                    <m:r>
                                      <m:rPr>
                                        <m:sty m:val="p"/>
                                      </m:rPr>
                                      <a:rPr lang="en-US" sz="1800">
                                        <a:effectLst/>
                                        <a:latin typeface="Cambria Math" panose="02040503050406030204" pitchFamily="18" charset="0"/>
                                      </a:rPr>
                                      <m:t>C</m:t>
                                    </m:r>
                                  </m:e>
                                  <m:sub>
                                    <m:r>
                                      <m:rPr>
                                        <m:sty m:val="p"/>
                                      </m:rPr>
                                      <a:rPr lang="en-US" altLang="zh-CN" sz="1800" b="0" i="1" smtClean="0">
                                        <a:effectLst/>
                                        <a:latin typeface="Cambria Math" panose="02040503050406030204" pitchFamily="18" charset="0"/>
                                      </a:rPr>
                                      <m:t>S</m:t>
                                    </m:r>
                                  </m:sub>
                                </m:sSub>
                              </m:oMath>
                            </m:oMathPara>
                          </a14:m>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T w="12700" cap="flat" cmpd="sng" algn="ctr">
                          <a:solidFill>
                            <a:schemeClr val="tx1"/>
                          </a:solidFill>
                          <a:prstDash val="solid"/>
                          <a:round/>
                          <a:headEnd type="none" w="med" len="med"/>
                          <a:tailEnd type="none" w="med" len="med"/>
                        </a:lnT>
                        <a:noFill/>
                      </a:tcPr>
                    </a:tc>
                    <a:tc>
                      <a:txBody>
                        <a:bodyPr/>
                        <a:lstStyle/>
                        <a:p>
                          <a:pPr algn="ctr">
                            <a:lnSpc>
                              <a:spcPts val="1200"/>
                            </a:lnSpc>
                            <a:spcAft>
                              <a:spcPts val="600"/>
                            </a:spcAft>
                          </a:pPr>
                          <a:r>
                            <a:rPr lang="en-US" sz="1800" dirty="0">
                              <a:solidFill>
                                <a:srgbClr val="FF0000"/>
                              </a:solidFill>
                              <a:effectLst/>
                            </a:rPr>
                            <a:t>0.06</a:t>
                          </a:r>
                          <a:endParaRPr lang="zh-CN" sz="1800" dirty="0">
                            <a:solidFill>
                              <a:srgbClr val="FF0000"/>
                            </a:solidFill>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6881906"/>
                      </a:ext>
                    </a:extLst>
                  </a:tr>
                  <a:tr h="254857">
                    <a:tc>
                      <a:txBody>
                        <a:bodyPr/>
                        <a:lstStyle/>
                        <a:p>
                          <a:pPr algn="ctr">
                            <a:lnSpc>
                              <a:spcPts val="1200"/>
                            </a:lnSpc>
                            <a:spcAft>
                              <a:spcPts val="600"/>
                            </a:spcAft>
                          </a:pPr>
                          <a:r>
                            <a:rPr lang="en-US" sz="1800" dirty="0">
                              <a:effectLst/>
                            </a:rPr>
                            <a:t>Hg</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effectLst/>
                            </a:rPr>
                            <a:t>0</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rPr>
                                    </m:ctrlPr>
                                  </m:sSubPr>
                                  <m:e>
                                    <m:r>
                                      <m:rPr>
                                        <m:sty m:val="p"/>
                                      </m:rPr>
                                      <a:rPr lang="en-US" altLang="zh-CN" sz="1800" b="0" i="0" smtClean="0">
                                        <a:effectLst/>
                                        <a:latin typeface="Cambria Math" panose="02040503050406030204" pitchFamily="18" charset="0"/>
                                      </a:rPr>
                                      <m:t>D</m:t>
                                    </m:r>
                                  </m:e>
                                  <m:sub>
                                    <m:r>
                                      <a:rPr lang="en-US" altLang="zh-CN" sz="1800" b="0" i="0" smtClean="0">
                                        <a:effectLst/>
                                        <a:latin typeface="Cambria Math" panose="02040503050406030204" pitchFamily="18" charset="0"/>
                                      </a:rPr>
                                      <m:t>3</m:t>
                                    </m:r>
                                    <m:r>
                                      <m:rPr>
                                        <m:nor/>
                                      </m:rPr>
                                      <a:rPr lang="en-US" altLang="zh-CN" sz="1800" b="0" i="0" smtClean="0">
                                        <a:effectLst/>
                                        <a:latin typeface="+mn-lt"/>
                                      </a:rPr>
                                      <m:t>h</m:t>
                                    </m:r>
                                  </m:sub>
                                </m:sSub>
                              </m:oMath>
                            </m:oMathPara>
                          </a14:m>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solidFill>
                                <a:srgbClr val="FF0000"/>
                              </a:solidFill>
                              <a:effectLst/>
                            </a:rPr>
                            <a:t>0.04</a:t>
                          </a:r>
                          <a:endParaRPr lang="zh-CN" sz="1800" dirty="0">
                            <a:solidFill>
                              <a:srgbClr val="FF0000"/>
                            </a:solidFill>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extLst>
                      <a:ext uri="{0D108BD9-81ED-4DB2-BD59-A6C34878D82A}">
                        <a16:rowId xmlns:a16="http://schemas.microsoft.com/office/drawing/2014/main" val="3865659747"/>
                      </a:ext>
                    </a:extLst>
                  </a:tr>
                  <a:tr h="254857">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r>
                                  <m:rPr>
                                    <m:sty m:val="p"/>
                                  </m:rPr>
                                  <a:rPr lang="en-US" sz="1800" b="0" i="0" smtClean="0">
                                    <a:effectLst/>
                                    <a:latin typeface="Cambria Math" panose="02040503050406030204" pitchFamily="18" charset="0"/>
                                  </a:rPr>
                                  <m:t>Cd</m:t>
                                </m:r>
                              </m:oMath>
                            </m:oMathPara>
                          </a14:m>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effectLst/>
                            </a:rPr>
                            <a:t>0</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sSub>
                                  <m:sSubPr>
                                    <m:ctrlPr>
                                      <a:rPr lang="zh-CN" sz="1800" i="1" smtClean="0">
                                        <a:effectLst/>
                                        <a:latin typeface="Cambria Math" panose="02040503050406030204" pitchFamily="18" charset="0"/>
                                      </a:rPr>
                                    </m:ctrlPr>
                                  </m:sSubPr>
                                  <m:e>
                                    <m:r>
                                      <m:rPr>
                                        <m:sty m:val="p"/>
                                      </m:rPr>
                                      <a:rPr lang="en-US" altLang="zh-CN" sz="1800" b="0" i="0" smtClean="0">
                                        <a:effectLst/>
                                        <a:latin typeface="Cambria Math" panose="02040503050406030204" pitchFamily="18" charset="0"/>
                                      </a:rPr>
                                      <m:t>D</m:t>
                                    </m:r>
                                  </m:e>
                                  <m:sub>
                                    <m:r>
                                      <a:rPr lang="en-US" sz="1800" b="0" i="0" smtClean="0">
                                        <a:effectLst/>
                                        <a:latin typeface="Cambria Math" panose="02040503050406030204" pitchFamily="18" charset="0"/>
                                      </a:rPr>
                                      <m:t>3</m:t>
                                    </m:r>
                                    <m:r>
                                      <m:rPr>
                                        <m:nor/>
                                      </m:rPr>
                                      <a:rPr lang="en-US" sz="1800" b="0" i="0" smtClean="0">
                                        <a:effectLst/>
                                        <a:latin typeface="+mn-lt"/>
                                      </a:rPr>
                                      <m:t>h</m:t>
                                    </m:r>
                                  </m:sub>
                                </m:sSub>
                              </m:oMath>
                            </m:oMathPara>
                          </a14:m>
                          <a:endParaRPr lang="zh-CN" sz="1800" dirty="0">
                            <a:effectLst/>
                            <a:latin typeface="+mn-lt"/>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solidFill>
                                <a:srgbClr val="FF0000"/>
                              </a:solidFill>
                              <a:effectLst/>
                            </a:rPr>
                            <a:t>0.03</a:t>
                          </a:r>
                          <a:endParaRPr lang="zh-CN" sz="1800" dirty="0">
                            <a:solidFill>
                              <a:srgbClr val="FF0000"/>
                            </a:solidFill>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extLst>
                      <a:ext uri="{0D108BD9-81ED-4DB2-BD59-A6C34878D82A}">
                        <a16:rowId xmlns:a16="http://schemas.microsoft.com/office/drawing/2014/main" val="67376054"/>
                      </a:ext>
                    </a:extLst>
                  </a:tr>
                  <a:tr h="254857">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r>
                                  <m:rPr>
                                    <m:sty m:val="p"/>
                                  </m:rPr>
                                  <a:rPr lang="en-US" sz="1800" b="0" i="0" smtClean="0">
                                    <a:effectLst/>
                                    <a:latin typeface="Cambria Math" panose="02040503050406030204" pitchFamily="18" charset="0"/>
                                  </a:rPr>
                                  <m:t>Ag</m:t>
                                </m:r>
                              </m:oMath>
                            </m:oMathPara>
                          </a14:m>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effectLst/>
                            </a:rPr>
                            <a:t>-1</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sSub>
                                  <m:sSubPr>
                                    <m:ctrlPr>
                                      <a:rPr lang="zh-CN" sz="1800" i="1">
                                        <a:effectLst/>
                                        <a:latin typeface="Cambria Math" panose="02040503050406030204" pitchFamily="18" charset="0"/>
                                      </a:rPr>
                                    </m:ctrlPr>
                                  </m:sSubPr>
                                  <m:e>
                                    <m:r>
                                      <m:rPr>
                                        <m:sty m:val="p"/>
                                      </m:rPr>
                                      <a:rPr lang="en-US" sz="1800">
                                        <a:effectLst/>
                                        <a:latin typeface="Cambria Math" panose="02040503050406030204" pitchFamily="18" charset="0"/>
                                      </a:rPr>
                                      <m:t>C</m:t>
                                    </m:r>
                                  </m:e>
                                  <m:sub>
                                    <m:r>
                                      <a:rPr lang="en-US" sz="1800">
                                        <a:effectLst/>
                                        <a:latin typeface="Cambria Math" panose="02040503050406030204" pitchFamily="18" charset="0"/>
                                      </a:rPr>
                                      <m:t>2</m:t>
                                    </m:r>
                                    <m:r>
                                      <m:rPr>
                                        <m:sty m:val="p"/>
                                      </m:rPr>
                                      <a:rPr lang="en-US" sz="1800">
                                        <a:effectLst/>
                                        <a:latin typeface="Cambria Math" panose="02040503050406030204" pitchFamily="18" charset="0"/>
                                      </a:rPr>
                                      <m:t>v</m:t>
                                    </m:r>
                                  </m:sub>
                                </m:sSub>
                              </m:oMath>
                            </m:oMathPara>
                          </a14:m>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effectLst/>
                            </a:rPr>
                            <a:t>-0.05</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extLst>
                      <a:ext uri="{0D108BD9-81ED-4DB2-BD59-A6C34878D82A}">
                        <a16:rowId xmlns:a16="http://schemas.microsoft.com/office/drawing/2014/main" val="550629462"/>
                      </a:ext>
                    </a:extLst>
                  </a:tr>
                  <a:tr h="254857">
                    <a:tc>
                      <a:txBody>
                        <a:bodyPr/>
                        <a:lstStyle/>
                        <a:p>
                          <a:pPr algn="ctr">
                            <a:lnSpc>
                              <a:spcPts val="1200"/>
                            </a:lnSpc>
                            <a:spcAft>
                              <a:spcPts val="600"/>
                            </a:spcAft>
                          </a:pPr>
                          <a:r>
                            <a:rPr lang="en-US" sz="1800" dirty="0">
                              <a:effectLst/>
                            </a:rPr>
                            <a:t>…</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effectLst/>
                            </a:rPr>
                            <a:t>…</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r>
                                  <a:rPr lang="en-US" altLang="zh-CN" sz="1800" b="0" i="0" smtClean="0">
                                    <a:effectLst/>
                                    <a:latin typeface="Cambria Math" panose="02040503050406030204" pitchFamily="18" charset="0"/>
                                  </a:rPr>
                                  <m:t>…</m:t>
                                </m:r>
                              </m:oMath>
                            </m:oMathPara>
                          </a14:m>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effectLst/>
                            </a:rPr>
                            <a:t>…</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extLst>
                      <a:ext uri="{0D108BD9-81ED-4DB2-BD59-A6C34878D82A}">
                        <a16:rowId xmlns:a16="http://schemas.microsoft.com/office/drawing/2014/main" val="3778068480"/>
                      </a:ext>
                    </a:extLst>
                  </a:tr>
                </a:tbl>
              </a:graphicData>
            </a:graphic>
          </p:graphicFrame>
        </mc:Choice>
        <mc:Fallback xmlns="">
          <p:graphicFrame>
            <p:nvGraphicFramePr>
              <p:cNvPr id="4" name="表格 3">
                <a:extLst>
                  <a:ext uri="{FF2B5EF4-FFF2-40B4-BE49-F238E27FC236}">
                    <a16:creationId xmlns:a16="http://schemas.microsoft.com/office/drawing/2014/main" id="{730B3D15-F56A-A6E0-F1F4-192C64F502D9}"/>
                  </a:ext>
                </a:extLst>
              </p:cNvPr>
              <p:cNvGraphicFramePr>
                <a:graphicFrameLocks noGrp="1"/>
              </p:cNvGraphicFramePr>
              <p:nvPr>
                <p:extLst>
                  <p:ext uri="{D42A27DB-BD31-4B8C-83A1-F6EECF244321}">
                    <p14:modId xmlns:p14="http://schemas.microsoft.com/office/powerpoint/2010/main" val="4106803681"/>
                  </p:ext>
                </p:extLst>
              </p:nvPr>
            </p:nvGraphicFramePr>
            <p:xfrm>
              <a:off x="75954" y="1173744"/>
              <a:ext cx="8992091" cy="1932178"/>
            </p:xfrm>
            <a:graphic>
              <a:graphicData uri="http://schemas.openxmlformats.org/drawingml/2006/table">
                <a:tbl>
                  <a:tblPr>
                    <a:tableStyleId>{5C22544A-7EE6-4342-B048-85BDC9FD1C3A}</a:tableStyleId>
                  </a:tblPr>
                  <a:tblGrid>
                    <a:gridCol w="2248023">
                      <a:extLst>
                        <a:ext uri="{9D8B030D-6E8A-4147-A177-3AD203B41FA5}">
                          <a16:colId xmlns:a16="http://schemas.microsoft.com/office/drawing/2014/main" val="3252682102"/>
                        </a:ext>
                      </a:extLst>
                    </a:gridCol>
                    <a:gridCol w="2248023">
                      <a:extLst>
                        <a:ext uri="{9D8B030D-6E8A-4147-A177-3AD203B41FA5}">
                          <a16:colId xmlns:a16="http://schemas.microsoft.com/office/drawing/2014/main" val="1536639101"/>
                        </a:ext>
                      </a:extLst>
                    </a:gridCol>
                    <a:gridCol w="1875423">
                      <a:extLst>
                        <a:ext uri="{9D8B030D-6E8A-4147-A177-3AD203B41FA5}">
                          <a16:colId xmlns:a16="http://schemas.microsoft.com/office/drawing/2014/main" val="158299196"/>
                        </a:ext>
                      </a:extLst>
                    </a:gridCol>
                    <a:gridCol w="2620622">
                      <a:extLst>
                        <a:ext uri="{9D8B030D-6E8A-4147-A177-3AD203B41FA5}">
                          <a16:colId xmlns:a16="http://schemas.microsoft.com/office/drawing/2014/main" val="4032502310"/>
                        </a:ext>
                      </a:extLst>
                    </a:gridCol>
                  </a:tblGrid>
                  <a:tr h="281178">
                    <a:tc>
                      <a:txBody>
                        <a:bodyPr/>
                        <a:lstStyle/>
                        <a:p>
                          <a:pPr algn="ctr">
                            <a:lnSpc>
                              <a:spcPts val="1200"/>
                            </a:lnSpc>
                            <a:spcAft>
                              <a:spcPts val="600"/>
                            </a:spcAft>
                          </a:pPr>
                          <a:r>
                            <a:rPr lang="en-US" sz="2000" dirty="0">
                              <a:effectLst/>
                            </a:rPr>
                            <a:t>TM Defect</a:t>
                          </a:r>
                          <a:endParaRPr lang="zh-CN" sz="20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600"/>
                            </a:spcAft>
                          </a:pPr>
                          <a:r>
                            <a:rPr lang="en-US" sz="2000" dirty="0">
                              <a:effectLst/>
                            </a:rPr>
                            <a:t>Charged state</a:t>
                          </a:r>
                          <a:endParaRPr lang="zh-CN" sz="20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600"/>
                            </a:spcAft>
                          </a:pPr>
                          <a:r>
                            <a:rPr lang="en-US" sz="2000" dirty="0">
                              <a:effectLst/>
                            </a:rPr>
                            <a:t>Symmetry</a:t>
                          </a:r>
                          <a:endParaRPr lang="zh-CN" sz="20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B w="12700" cap="flat" cmpd="sng" algn="ctr">
                          <a:solidFill>
                            <a:schemeClr val="tx1"/>
                          </a:solidFill>
                          <a:prstDash val="solid"/>
                          <a:round/>
                          <a:headEnd type="none" w="med" len="med"/>
                          <a:tailEnd type="none" w="med" len="med"/>
                        </a:lnB>
                        <a:noFill/>
                      </a:tcPr>
                    </a:tc>
                    <a:tc>
                      <a:txBody>
                        <a:bodyPr/>
                        <a:lstStyle/>
                        <a:p>
                          <a:endParaRPr lang="zh-CN"/>
                        </a:p>
                      </a:txBody>
                      <a:tcPr marL="101600" marR="101600" marT="50800" marB="50800" anchor="ctr">
                        <a:lnB w="12700" cap="flat" cmpd="sng" algn="ctr">
                          <a:solidFill>
                            <a:schemeClr val="tx1"/>
                          </a:solidFill>
                          <a:prstDash val="solid"/>
                          <a:round/>
                          <a:headEnd type="none" w="med" len="med"/>
                          <a:tailEnd type="none" w="med" len="med"/>
                        </a:lnB>
                        <a:blipFill>
                          <a:blip r:embed="rId3"/>
                          <a:stretch>
                            <a:fillRect l="-243488" t="-52174" r="-465" b="-615217"/>
                          </a:stretch>
                        </a:blipFill>
                      </a:tcPr>
                    </a:tc>
                    <a:extLst>
                      <a:ext uri="{0D108BD9-81ED-4DB2-BD59-A6C34878D82A}">
                        <a16:rowId xmlns:a16="http://schemas.microsoft.com/office/drawing/2014/main" val="784832546"/>
                      </a:ext>
                    </a:extLst>
                  </a:tr>
                  <a:tr h="330200">
                    <a:tc>
                      <a:txBody>
                        <a:bodyPr/>
                        <a:lstStyle/>
                        <a:p>
                          <a:pPr algn="ctr">
                            <a:lnSpc>
                              <a:spcPts val="1200"/>
                            </a:lnSpc>
                            <a:spcAft>
                              <a:spcPts val="600"/>
                            </a:spcAft>
                          </a:pPr>
                          <a:r>
                            <a:rPr lang="en-US" sz="1800" dirty="0">
                              <a:effectLst/>
                            </a:rPr>
                            <a:t>Rh</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T w="12700" cap="flat" cmpd="sng" algn="ctr">
                          <a:solidFill>
                            <a:schemeClr val="tx1"/>
                          </a:solidFill>
                          <a:prstDash val="solid"/>
                          <a:round/>
                          <a:headEnd type="none" w="med" len="med"/>
                          <a:tailEnd type="none" w="med" len="med"/>
                        </a:lnT>
                        <a:noFill/>
                      </a:tcPr>
                    </a:tc>
                    <a:tc>
                      <a:txBody>
                        <a:bodyPr/>
                        <a:lstStyle/>
                        <a:p>
                          <a:pPr algn="ctr">
                            <a:lnSpc>
                              <a:spcPts val="1200"/>
                            </a:lnSpc>
                            <a:spcAft>
                              <a:spcPts val="600"/>
                            </a:spcAft>
                          </a:pPr>
                          <a:r>
                            <a:rPr lang="en-US" sz="1800" dirty="0">
                              <a:effectLst/>
                            </a:rPr>
                            <a:t>+1</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T w="12700" cap="flat" cmpd="sng" algn="ctr">
                          <a:solidFill>
                            <a:schemeClr val="tx1"/>
                          </a:solidFill>
                          <a:prstDash val="solid"/>
                          <a:round/>
                          <a:headEnd type="none" w="med" len="med"/>
                          <a:tailEnd type="none" w="med" len="med"/>
                        </a:lnT>
                        <a:noFill/>
                      </a:tcPr>
                    </a:tc>
                    <a:tc>
                      <a:txBody>
                        <a:bodyPr/>
                        <a:lstStyle/>
                        <a:p>
                          <a:endParaRPr lang="zh-CN"/>
                        </a:p>
                      </a:txBody>
                      <a:tcPr marL="101600" marR="101600" marT="50800" marB="50800" anchor="ctr">
                        <a:lnT w="12700" cap="flat" cmpd="sng" algn="ctr">
                          <a:solidFill>
                            <a:schemeClr val="tx1"/>
                          </a:solidFill>
                          <a:prstDash val="solid"/>
                          <a:round/>
                          <a:headEnd type="none" w="med" len="med"/>
                          <a:tailEnd type="none" w="med" len="med"/>
                        </a:lnT>
                        <a:blipFill>
                          <a:blip r:embed="rId3"/>
                          <a:stretch>
                            <a:fillRect l="-239935" t="-127273" r="-140260" b="-414545"/>
                          </a:stretch>
                        </a:blipFill>
                      </a:tcPr>
                    </a:tc>
                    <a:tc>
                      <a:txBody>
                        <a:bodyPr/>
                        <a:lstStyle/>
                        <a:p>
                          <a:pPr algn="ctr">
                            <a:lnSpc>
                              <a:spcPts val="1200"/>
                            </a:lnSpc>
                            <a:spcAft>
                              <a:spcPts val="600"/>
                            </a:spcAft>
                          </a:pPr>
                          <a:r>
                            <a:rPr lang="en-US" sz="1800" dirty="0">
                              <a:solidFill>
                                <a:srgbClr val="FF0000"/>
                              </a:solidFill>
                              <a:effectLst/>
                            </a:rPr>
                            <a:t>0.06</a:t>
                          </a:r>
                          <a:endParaRPr lang="zh-CN" sz="1800" dirty="0">
                            <a:solidFill>
                              <a:srgbClr val="FF0000"/>
                            </a:solidFill>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6881906"/>
                      </a:ext>
                    </a:extLst>
                  </a:tr>
                  <a:tr h="330200">
                    <a:tc>
                      <a:txBody>
                        <a:bodyPr/>
                        <a:lstStyle/>
                        <a:p>
                          <a:pPr algn="ctr">
                            <a:lnSpc>
                              <a:spcPts val="1200"/>
                            </a:lnSpc>
                            <a:spcAft>
                              <a:spcPts val="600"/>
                            </a:spcAft>
                          </a:pPr>
                          <a:r>
                            <a:rPr lang="en-US" sz="1800" dirty="0">
                              <a:effectLst/>
                            </a:rPr>
                            <a:t>Hg</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effectLst/>
                            </a:rPr>
                            <a:t>0</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endParaRPr lang="zh-CN"/>
                        </a:p>
                      </a:txBody>
                      <a:tcPr marL="101600" marR="101600" marT="50800" marB="50800" anchor="ctr">
                        <a:blipFill>
                          <a:blip r:embed="rId3"/>
                          <a:stretch>
                            <a:fillRect l="-239935" t="-231481" r="-140260" b="-322222"/>
                          </a:stretch>
                        </a:blipFill>
                      </a:tcPr>
                    </a:tc>
                    <a:tc>
                      <a:txBody>
                        <a:bodyPr/>
                        <a:lstStyle/>
                        <a:p>
                          <a:pPr algn="ctr">
                            <a:lnSpc>
                              <a:spcPts val="1200"/>
                            </a:lnSpc>
                            <a:spcAft>
                              <a:spcPts val="600"/>
                            </a:spcAft>
                          </a:pPr>
                          <a:r>
                            <a:rPr lang="en-US" sz="1800" dirty="0">
                              <a:solidFill>
                                <a:srgbClr val="FF0000"/>
                              </a:solidFill>
                              <a:effectLst/>
                            </a:rPr>
                            <a:t>0.04</a:t>
                          </a:r>
                          <a:endParaRPr lang="zh-CN" sz="1800" dirty="0">
                            <a:solidFill>
                              <a:srgbClr val="FF0000"/>
                            </a:solidFill>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extLst>
                      <a:ext uri="{0D108BD9-81ED-4DB2-BD59-A6C34878D82A}">
                        <a16:rowId xmlns:a16="http://schemas.microsoft.com/office/drawing/2014/main" val="3865659747"/>
                      </a:ext>
                    </a:extLst>
                  </a:tr>
                  <a:tr h="330200">
                    <a:tc>
                      <a:txBody>
                        <a:bodyPr/>
                        <a:lstStyle/>
                        <a:p>
                          <a:endParaRPr lang="zh-CN"/>
                        </a:p>
                      </a:txBody>
                      <a:tcPr marL="101600" marR="101600" marT="50800" marB="50800" anchor="ctr">
                        <a:blipFill>
                          <a:blip r:embed="rId3"/>
                          <a:stretch>
                            <a:fillRect l="-271" t="-331481" r="-300542" b="-222222"/>
                          </a:stretch>
                        </a:blipFill>
                      </a:tcPr>
                    </a:tc>
                    <a:tc>
                      <a:txBody>
                        <a:bodyPr/>
                        <a:lstStyle/>
                        <a:p>
                          <a:pPr algn="ctr">
                            <a:lnSpc>
                              <a:spcPts val="1200"/>
                            </a:lnSpc>
                            <a:spcAft>
                              <a:spcPts val="600"/>
                            </a:spcAft>
                          </a:pPr>
                          <a:r>
                            <a:rPr lang="en-US" sz="1800" dirty="0">
                              <a:effectLst/>
                            </a:rPr>
                            <a:t>0</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endParaRPr lang="zh-CN"/>
                        </a:p>
                      </a:txBody>
                      <a:tcPr marL="101600" marR="101600" marT="50800" marB="50800" anchor="ctr">
                        <a:blipFill>
                          <a:blip r:embed="rId3"/>
                          <a:stretch>
                            <a:fillRect l="-239935" t="-331481" r="-140260" b="-222222"/>
                          </a:stretch>
                        </a:blipFill>
                      </a:tcPr>
                    </a:tc>
                    <a:tc>
                      <a:txBody>
                        <a:bodyPr/>
                        <a:lstStyle/>
                        <a:p>
                          <a:pPr algn="ctr">
                            <a:lnSpc>
                              <a:spcPts val="1200"/>
                            </a:lnSpc>
                            <a:spcAft>
                              <a:spcPts val="600"/>
                            </a:spcAft>
                          </a:pPr>
                          <a:r>
                            <a:rPr lang="en-US" sz="1800" dirty="0">
                              <a:solidFill>
                                <a:srgbClr val="FF0000"/>
                              </a:solidFill>
                              <a:effectLst/>
                            </a:rPr>
                            <a:t>0.03</a:t>
                          </a:r>
                          <a:endParaRPr lang="zh-CN" sz="1800" dirty="0">
                            <a:solidFill>
                              <a:srgbClr val="FF0000"/>
                            </a:solidFill>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extLst>
                      <a:ext uri="{0D108BD9-81ED-4DB2-BD59-A6C34878D82A}">
                        <a16:rowId xmlns:a16="http://schemas.microsoft.com/office/drawing/2014/main" val="67376054"/>
                      </a:ext>
                    </a:extLst>
                  </a:tr>
                  <a:tr h="330200">
                    <a:tc>
                      <a:txBody>
                        <a:bodyPr/>
                        <a:lstStyle/>
                        <a:p>
                          <a:endParaRPr lang="zh-CN"/>
                        </a:p>
                      </a:txBody>
                      <a:tcPr marL="101600" marR="101600" marT="50800" marB="50800" anchor="ctr">
                        <a:blipFill>
                          <a:blip r:embed="rId3"/>
                          <a:stretch>
                            <a:fillRect l="-271" t="-423636" r="-300542" b="-118182"/>
                          </a:stretch>
                        </a:blipFill>
                      </a:tcPr>
                    </a:tc>
                    <a:tc>
                      <a:txBody>
                        <a:bodyPr/>
                        <a:lstStyle/>
                        <a:p>
                          <a:pPr algn="ctr">
                            <a:lnSpc>
                              <a:spcPts val="1200"/>
                            </a:lnSpc>
                            <a:spcAft>
                              <a:spcPts val="600"/>
                            </a:spcAft>
                          </a:pPr>
                          <a:r>
                            <a:rPr lang="en-US" sz="1800" dirty="0">
                              <a:effectLst/>
                            </a:rPr>
                            <a:t>-1</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endParaRPr lang="zh-CN"/>
                        </a:p>
                      </a:txBody>
                      <a:tcPr marL="101600" marR="101600" marT="50800" marB="50800" anchor="ctr">
                        <a:blipFill>
                          <a:blip r:embed="rId3"/>
                          <a:stretch>
                            <a:fillRect l="-239935" t="-423636" r="-140260" b="-118182"/>
                          </a:stretch>
                        </a:blipFill>
                      </a:tcPr>
                    </a:tc>
                    <a:tc>
                      <a:txBody>
                        <a:bodyPr/>
                        <a:lstStyle/>
                        <a:p>
                          <a:pPr algn="ctr">
                            <a:lnSpc>
                              <a:spcPts val="1200"/>
                            </a:lnSpc>
                            <a:spcAft>
                              <a:spcPts val="600"/>
                            </a:spcAft>
                          </a:pPr>
                          <a:r>
                            <a:rPr lang="en-US" sz="1800" dirty="0">
                              <a:effectLst/>
                            </a:rPr>
                            <a:t>-0.05</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extLst>
                      <a:ext uri="{0D108BD9-81ED-4DB2-BD59-A6C34878D82A}">
                        <a16:rowId xmlns:a16="http://schemas.microsoft.com/office/drawing/2014/main" val="550629462"/>
                      </a:ext>
                    </a:extLst>
                  </a:tr>
                  <a:tr h="330200">
                    <a:tc>
                      <a:txBody>
                        <a:bodyPr/>
                        <a:lstStyle/>
                        <a:p>
                          <a:pPr algn="ctr">
                            <a:lnSpc>
                              <a:spcPts val="1200"/>
                            </a:lnSpc>
                            <a:spcAft>
                              <a:spcPts val="600"/>
                            </a:spcAft>
                          </a:pPr>
                          <a:r>
                            <a:rPr lang="en-US" sz="1800" dirty="0">
                              <a:effectLst/>
                            </a:rPr>
                            <a:t>…</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pPr algn="ctr">
                            <a:lnSpc>
                              <a:spcPts val="1200"/>
                            </a:lnSpc>
                            <a:spcAft>
                              <a:spcPts val="600"/>
                            </a:spcAft>
                          </a:pPr>
                          <a:r>
                            <a:rPr lang="en-US" sz="1800" dirty="0">
                              <a:effectLst/>
                            </a:rPr>
                            <a:t>…</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tc>
                      <a:txBody>
                        <a:bodyPr/>
                        <a:lstStyle/>
                        <a:p>
                          <a:endParaRPr lang="zh-CN"/>
                        </a:p>
                      </a:txBody>
                      <a:tcPr marL="101600" marR="101600" marT="50800" marB="50800" anchor="ctr">
                        <a:blipFill>
                          <a:blip r:embed="rId3"/>
                          <a:stretch>
                            <a:fillRect l="-239935" t="-533333" r="-140260" b="-20370"/>
                          </a:stretch>
                        </a:blipFill>
                      </a:tcPr>
                    </a:tc>
                    <a:tc>
                      <a:txBody>
                        <a:bodyPr/>
                        <a:lstStyle/>
                        <a:p>
                          <a:pPr algn="ctr">
                            <a:lnSpc>
                              <a:spcPts val="1200"/>
                            </a:lnSpc>
                            <a:spcAft>
                              <a:spcPts val="600"/>
                            </a:spcAft>
                          </a:pPr>
                          <a:r>
                            <a:rPr lang="en-US" sz="1800" dirty="0">
                              <a:effectLst/>
                            </a:rPr>
                            <a:t>…</a:t>
                          </a:r>
                          <a:endParaRPr lang="zh-CN" sz="1800" dirty="0">
                            <a:effectLst/>
                            <a:latin typeface="Georgia" panose="02040502050405020303" pitchFamily="18" charset="0"/>
                            <a:ea typeface="等线" panose="02010600030101010101" pitchFamily="2" charset="-122"/>
                            <a:cs typeface="Times New Roman" panose="02020603050405020304" pitchFamily="18" charset="0"/>
                          </a:endParaRPr>
                        </a:p>
                      </a:txBody>
                      <a:tcPr marL="101600" marR="101600" marT="50800" marB="50800" anchor="ctr">
                        <a:noFill/>
                      </a:tcPr>
                    </a:tc>
                    <a:extLst>
                      <a:ext uri="{0D108BD9-81ED-4DB2-BD59-A6C34878D82A}">
                        <a16:rowId xmlns:a16="http://schemas.microsoft.com/office/drawing/2014/main" val="3778068480"/>
                      </a:ext>
                    </a:extLst>
                  </a:tr>
                </a:tbl>
              </a:graphicData>
            </a:graphic>
          </p:graphicFrame>
        </mc:Fallback>
      </mc:AlternateContent>
      <p:grpSp>
        <p:nvGrpSpPr>
          <p:cNvPr id="25" name="组合 24">
            <a:extLst>
              <a:ext uri="{FF2B5EF4-FFF2-40B4-BE49-F238E27FC236}">
                <a16:creationId xmlns:a16="http://schemas.microsoft.com/office/drawing/2014/main" id="{4EE6F4BC-201C-8940-6CF6-37009F1A4347}"/>
              </a:ext>
            </a:extLst>
          </p:cNvPr>
          <p:cNvGrpSpPr/>
          <p:nvPr/>
        </p:nvGrpSpPr>
        <p:grpSpPr>
          <a:xfrm>
            <a:off x="2459648" y="4176414"/>
            <a:ext cx="1821526" cy="1826649"/>
            <a:chOff x="3474091" y="4238734"/>
            <a:chExt cx="1713743" cy="1667781"/>
          </a:xfrm>
        </p:grpSpPr>
        <p:pic>
          <p:nvPicPr>
            <p:cNvPr id="3" name="图片 2">
              <a:extLst>
                <a:ext uri="{FF2B5EF4-FFF2-40B4-BE49-F238E27FC236}">
                  <a16:creationId xmlns:a16="http://schemas.microsoft.com/office/drawing/2014/main" id="{5ABA477C-C429-83D4-733D-3EABFADC6229}"/>
                </a:ext>
              </a:extLst>
            </p:cNvPr>
            <p:cNvPicPr>
              <a:picLocks noChangeAspect="1"/>
            </p:cNvPicPr>
            <p:nvPr/>
          </p:nvPicPr>
          <p:blipFill>
            <a:blip r:embed="rId4"/>
            <a:stretch>
              <a:fillRect/>
            </a:stretch>
          </p:blipFill>
          <p:spPr>
            <a:xfrm>
              <a:off x="3474091" y="4238734"/>
              <a:ext cx="1713743" cy="1667781"/>
            </a:xfrm>
            <a:prstGeom prst="rect">
              <a:avLst/>
            </a:prstGeom>
          </p:spPr>
        </p:pic>
        <p:sp>
          <p:nvSpPr>
            <p:cNvPr id="2" name="流程图: 摘录 1">
              <a:extLst>
                <a:ext uri="{FF2B5EF4-FFF2-40B4-BE49-F238E27FC236}">
                  <a16:creationId xmlns:a16="http://schemas.microsoft.com/office/drawing/2014/main" id="{E0FC1D61-FCBB-F054-E1E5-B2D22EE2FC2E}"/>
                </a:ext>
              </a:extLst>
            </p:cNvPr>
            <p:cNvSpPr/>
            <p:nvPr/>
          </p:nvSpPr>
          <p:spPr>
            <a:xfrm>
              <a:off x="3939397" y="4559380"/>
              <a:ext cx="784614" cy="637678"/>
            </a:xfrm>
            <a:prstGeom prst="flowChartExtra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21FCAD3-BC9A-CDB0-83A5-7CFD46DDE34B}"/>
              </a:ext>
            </a:extLst>
          </p:cNvPr>
          <p:cNvGrpSpPr/>
          <p:nvPr/>
        </p:nvGrpSpPr>
        <p:grpSpPr>
          <a:xfrm>
            <a:off x="4468993" y="4176413"/>
            <a:ext cx="1821526" cy="1826649"/>
            <a:chOff x="5456118" y="4238734"/>
            <a:chExt cx="1713745" cy="1667782"/>
          </a:xfrm>
        </p:grpSpPr>
        <p:pic>
          <p:nvPicPr>
            <p:cNvPr id="8" name="图片 7">
              <a:extLst>
                <a:ext uri="{FF2B5EF4-FFF2-40B4-BE49-F238E27FC236}">
                  <a16:creationId xmlns:a16="http://schemas.microsoft.com/office/drawing/2014/main" id="{B0BC55AC-3E6F-F76C-0F50-B179989952C2}"/>
                </a:ext>
              </a:extLst>
            </p:cNvPr>
            <p:cNvPicPr>
              <a:picLocks noChangeAspect="1"/>
            </p:cNvPicPr>
            <p:nvPr/>
          </p:nvPicPr>
          <p:blipFill>
            <a:blip r:embed="rId5"/>
            <a:stretch>
              <a:fillRect/>
            </a:stretch>
          </p:blipFill>
          <p:spPr>
            <a:xfrm>
              <a:off x="5456118" y="4238734"/>
              <a:ext cx="1713745" cy="1667782"/>
            </a:xfrm>
            <a:prstGeom prst="rect">
              <a:avLst/>
            </a:prstGeom>
          </p:spPr>
        </p:pic>
        <p:sp>
          <p:nvSpPr>
            <p:cNvPr id="7" name="流程图: 摘录 6">
              <a:extLst>
                <a:ext uri="{FF2B5EF4-FFF2-40B4-BE49-F238E27FC236}">
                  <a16:creationId xmlns:a16="http://schemas.microsoft.com/office/drawing/2014/main" id="{BC04F652-4CB4-CBD0-8B8D-3B7E811F0D2B}"/>
                </a:ext>
              </a:extLst>
            </p:cNvPr>
            <p:cNvSpPr/>
            <p:nvPr/>
          </p:nvSpPr>
          <p:spPr>
            <a:xfrm>
              <a:off x="5920683" y="4505303"/>
              <a:ext cx="784614" cy="691755"/>
            </a:xfrm>
            <a:prstGeom prst="flowChartExtra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0B4D50EA-5D5D-1775-C4DC-E1FEDC831360}"/>
              </a:ext>
            </a:extLst>
          </p:cNvPr>
          <p:cNvSpPr txBox="1"/>
          <p:nvPr/>
        </p:nvSpPr>
        <p:spPr>
          <a:xfrm>
            <a:off x="3044092" y="3819629"/>
            <a:ext cx="551754" cy="400110"/>
          </a:xfrm>
          <a:prstGeom prst="rect">
            <a:avLst/>
          </a:prstGeom>
          <a:noFill/>
        </p:spPr>
        <p:txBody>
          <a:bodyPr wrap="none" rtlCol="0">
            <a:spAutoFit/>
          </a:bodyPr>
          <a:lstStyle/>
          <a:p>
            <a:r>
              <a:rPr lang="en-US" altLang="zh-CN" sz="2000" dirty="0"/>
              <a:t>Hg</a:t>
            </a:r>
            <a:r>
              <a:rPr lang="en-US" altLang="zh-CN" sz="2000" baseline="30000" dirty="0"/>
              <a:t>0</a:t>
            </a:r>
            <a:endParaRPr lang="zh-CN" altLang="en-US" sz="2000" baseline="30000" dirty="0"/>
          </a:p>
        </p:txBody>
      </p:sp>
      <p:sp>
        <p:nvSpPr>
          <p:cNvPr id="11" name="文本框 10">
            <a:extLst>
              <a:ext uri="{FF2B5EF4-FFF2-40B4-BE49-F238E27FC236}">
                <a16:creationId xmlns:a16="http://schemas.microsoft.com/office/drawing/2014/main" id="{FF85B189-6B1C-B7ED-5C83-A793E29B3C39}"/>
              </a:ext>
            </a:extLst>
          </p:cNvPr>
          <p:cNvSpPr txBox="1"/>
          <p:nvPr/>
        </p:nvSpPr>
        <p:spPr>
          <a:xfrm>
            <a:off x="5148441" y="3797739"/>
            <a:ext cx="586986" cy="400110"/>
          </a:xfrm>
          <a:prstGeom prst="rect">
            <a:avLst/>
          </a:prstGeom>
          <a:noFill/>
        </p:spPr>
        <p:txBody>
          <a:bodyPr wrap="square">
            <a:spAutoFit/>
          </a:bodyPr>
          <a:lstStyle/>
          <a:p>
            <a:r>
              <a:rPr lang="en-US" altLang="zh-CN" sz="2000" dirty="0" err="1"/>
              <a:t>Cd</a:t>
            </a:r>
            <a:r>
              <a:rPr lang="en-US" altLang="zh-CN" sz="2000" baseline="30000" dirty="0" err="1"/>
              <a:t>0</a:t>
            </a:r>
            <a:endParaRPr lang="zh-CN" altLang="en-US" sz="2000" baseline="30000" dirty="0"/>
          </a:p>
        </p:txBody>
      </p:sp>
      <p:sp>
        <p:nvSpPr>
          <p:cNvPr id="12" name="文本框 11">
            <a:extLst>
              <a:ext uri="{FF2B5EF4-FFF2-40B4-BE49-F238E27FC236}">
                <a16:creationId xmlns:a16="http://schemas.microsoft.com/office/drawing/2014/main" id="{D732383A-D970-0FAB-59A7-C2AC03151102}"/>
              </a:ext>
            </a:extLst>
          </p:cNvPr>
          <p:cNvSpPr txBox="1"/>
          <p:nvPr/>
        </p:nvSpPr>
        <p:spPr>
          <a:xfrm>
            <a:off x="2975838" y="5217602"/>
            <a:ext cx="790601" cy="369332"/>
          </a:xfrm>
          <a:prstGeom prst="rect">
            <a:avLst/>
          </a:prstGeom>
          <a:noFill/>
        </p:spPr>
        <p:txBody>
          <a:bodyPr wrap="none" rtlCol="0">
            <a:spAutoFit/>
          </a:bodyPr>
          <a:lstStyle/>
          <a:p>
            <a:r>
              <a:rPr lang="en-US" altLang="zh-CN" dirty="0"/>
              <a:t>3.61 </a:t>
            </a:r>
            <a:r>
              <a:rPr lang="en-US" altLang="zh-CN" b="0" i="0" dirty="0">
                <a:solidFill>
                  <a:srgbClr val="202122"/>
                </a:solidFill>
                <a:effectLst/>
                <a:highlight>
                  <a:srgbClr val="FFFFFF"/>
                </a:highlight>
                <a:latin typeface="Arial" panose="020B0604020202020204" pitchFamily="34" charset="0"/>
              </a:rPr>
              <a:t>Å</a:t>
            </a:r>
            <a:endParaRPr lang="zh-CN" altLang="en-US" dirty="0"/>
          </a:p>
        </p:txBody>
      </p:sp>
      <p:sp>
        <p:nvSpPr>
          <p:cNvPr id="13" name="文本框 12">
            <a:extLst>
              <a:ext uri="{FF2B5EF4-FFF2-40B4-BE49-F238E27FC236}">
                <a16:creationId xmlns:a16="http://schemas.microsoft.com/office/drawing/2014/main" id="{FF76D59A-8407-F5C6-939E-19CCCD45BC85}"/>
              </a:ext>
            </a:extLst>
          </p:cNvPr>
          <p:cNvSpPr txBox="1"/>
          <p:nvPr/>
        </p:nvSpPr>
        <p:spPr>
          <a:xfrm>
            <a:off x="5006134" y="5238685"/>
            <a:ext cx="790601" cy="369332"/>
          </a:xfrm>
          <a:prstGeom prst="rect">
            <a:avLst/>
          </a:prstGeom>
          <a:noFill/>
        </p:spPr>
        <p:txBody>
          <a:bodyPr wrap="none" rtlCol="0">
            <a:spAutoFit/>
          </a:bodyPr>
          <a:lstStyle/>
          <a:p>
            <a:r>
              <a:rPr lang="en-US" altLang="zh-CN" dirty="0"/>
              <a:t>3.56 </a:t>
            </a:r>
            <a:r>
              <a:rPr lang="en-US" altLang="zh-CN" b="0" i="0" dirty="0">
                <a:solidFill>
                  <a:srgbClr val="202122"/>
                </a:solidFill>
                <a:effectLst/>
                <a:highlight>
                  <a:srgbClr val="FFFFFF"/>
                </a:highlight>
                <a:latin typeface="Arial" panose="020B0604020202020204" pitchFamily="34" charset="0"/>
              </a:rPr>
              <a:t>Å</a:t>
            </a:r>
            <a:endParaRPr lang="zh-CN" altLang="en-US" dirty="0"/>
          </a:p>
        </p:txBody>
      </p:sp>
      <p:sp>
        <p:nvSpPr>
          <p:cNvPr id="17" name="文本框 16">
            <a:extLst>
              <a:ext uri="{FF2B5EF4-FFF2-40B4-BE49-F238E27FC236}">
                <a16:creationId xmlns:a16="http://schemas.microsoft.com/office/drawing/2014/main" id="{71A23ECA-7EEF-2E1A-3C85-4F2F952B735A}"/>
              </a:ext>
            </a:extLst>
          </p:cNvPr>
          <p:cNvSpPr txBox="1"/>
          <p:nvPr/>
        </p:nvSpPr>
        <p:spPr>
          <a:xfrm>
            <a:off x="98700" y="3362845"/>
            <a:ext cx="5302734" cy="400110"/>
          </a:xfrm>
          <a:prstGeom prst="rect">
            <a:avLst/>
          </a:prstGeom>
          <a:noFill/>
        </p:spPr>
        <p:txBody>
          <a:bodyPr wrap="none" rtlCol="0">
            <a:spAutoFit/>
          </a:bodyPr>
          <a:lstStyle/>
          <a:p>
            <a:r>
              <a:rPr lang="en-US" altLang="zh-CN" sz="2000" b="1" dirty="0"/>
              <a:t>In-plane strain for triplet ground state structure:</a:t>
            </a:r>
            <a:endParaRPr lang="zh-CN" altLang="en-US" sz="2000" b="1" dirty="0"/>
          </a:p>
        </p:txBody>
      </p:sp>
      <p:grpSp>
        <p:nvGrpSpPr>
          <p:cNvPr id="24" name="组合 23">
            <a:extLst>
              <a:ext uri="{FF2B5EF4-FFF2-40B4-BE49-F238E27FC236}">
                <a16:creationId xmlns:a16="http://schemas.microsoft.com/office/drawing/2014/main" id="{359694FE-E6CD-E59E-ADA0-4AC5A8FABE22}"/>
              </a:ext>
            </a:extLst>
          </p:cNvPr>
          <p:cNvGrpSpPr/>
          <p:nvPr/>
        </p:nvGrpSpPr>
        <p:grpSpPr>
          <a:xfrm>
            <a:off x="324436" y="4163751"/>
            <a:ext cx="1832266" cy="1742765"/>
            <a:chOff x="469275" y="4317946"/>
            <a:chExt cx="1632348" cy="1588569"/>
          </a:xfrm>
        </p:grpSpPr>
        <p:pic>
          <p:nvPicPr>
            <p:cNvPr id="16" name="图片 15">
              <a:extLst>
                <a:ext uri="{FF2B5EF4-FFF2-40B4-BE49-F238E27FC236}">
                  <a16:creationId xmlns:a16="http://schemas.microsoft.com/office/drawing/2014/main" id="{98BEF287-9A82-44DA-80EE-B0C728091425}"/>
                </a:ext>
              </a:extLst>
            </p:cNvPr>
            <p:cNvPicPr>
              <a:picLocks noChangeAspect="1"/>
            </p:cNvPicPr>
            <p:nvPr/>
          </p:nvPicPr>
          <p:blipFill>
            <a:blip r:embed="rId6"/>
            <a:stretch>
              <a:fillRect/>
            </a:stretch>
          </p:blipFill>
          <p:spPr>
            <a:xfrm>
              <a:off x="469275" y="4317946"/>
              <a:ext cx="1632348" cy="1588569"/>
            </a:xfrm>
            <a:prstGeom prst="rect">
              <a:avLst/>
            </a:prstGeom>
          </p:spPr>
        </p:pic>
        <p:sp>
          <p:nvSpPr>
            <p:cNvPr id="21" name="流程图: 摘录 20">
              <a:extLst>
                <a:ext uri="{FF2B5EF4-FFF2-40B4-BE49-F238E27FC236}">
                  <a16:creationId xmlns:a16="http://schemas.microsoft.com/office/drawing/2014/main" id="{8C4040AC-1A71-797D-FB84-1E7537D7E02B}"/>
                </a:ext>
              </a:extLst>
            </p:cNvPr>
            <p:cNvSpPr/>
            <p:nvPr/>
          </p:nvSpPr>
          <p:spPr>
            <a:xfrm rot="14246254">
              <a:off x="846202" y="4778536"/>
              <a:ext cx="701808" cy="628597"/>
            </a:xfrm>
            <a:prstGeom prst="flowChartExtra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a:extLst>
              <a:ext uri="{FF2B5EF4-FFF2-40B4-BE49-F238E27FC236}">
                <a16:creationId xmlns:a16="http://schemas.microsoft.com/office/drawing/2014/main" id="{E52F52CA-55F5-A56C-1565-BA32F86D3D22}"/>
              </a:ext>
            </a:extLst>
          </p:cNvPr>
          <p:cNvPicPr>
            <a:picLocks noChangeAspect="1"/>
          </p:cNvPicPr>
          <p:nvPr/>
        </p:nvPicPr>
        <p:blipFill>
          <a:blip r:embed="rId7"/>
          <a:stretch>
            <a:fillRect/>
          </a:stretch>
        </p:blipFill>
        <p:spPr>
          <a:xfrm>
            <a:off x="6654515" y="4256863"/>
            <a:ext cx="1695117" cy="1649653"/>
          </a:xfrm>
          <a:prstGeom prst="rect">
            <a:avLst/>
          </a:prstGeom>
        </p:spPr>
      </p:pic>
      <p:sp>
        <p:nvSpPr>
          <p:cNvPr id="26" name="文本框 25">
            <a:extLst>
              <a:ext uri="{FF2B5EF4-FFF2-40B4-BE49-F238E27FC236}">
                <a16:creationId xmlns:a16="http://schemas.microsoft.com/office/drawing/2014/main" id="{658954D5-309F-9F65-3871-3D7FCB0E2913}"/>
              </a:ext>
            </a:extLst>
          </p:cNvPr>
          <p:cNvSpPr txBox="1"/>
          <p:nvPr/>
        </p:nvSpPr>
        <p:spPr>
          <a:xfrm>
            <a:off x="851598" y="5171648"/>
            <a:ext cx="790601" cy="369332"/>
          </a:xfrm>
          <a:prstGeom prst="rect">
            <a:avLst/>
          </a:prstGeom>
          <a:noFill/>
        </p:spPr>
        <p:txBody>
          <a:bodyPr wrap="none" rtlCol="0">
            <a:spAutoFit/>
          </a:bodyPr>
          <a:lstStyle/>
          <a:p>
            <a:r>
              <a:rPr lang="en-US" altLang="zh-CN" dirty="0"/>
              <a:t>3.28 </a:t>
            </a:r>
            <a:r>
              <a:rPr lang="en-US" altLang="zh-CN" b="0" i="0" dirty="0">
                <a:solidFill>
                  <a:srgbClr val="202122"/>
                </a:solidFill>
                <a:effectLst/>
                <a:highlight>
                  <a:srgbClr val="FFFFFF"/>
                </a:highlight>
                <a:latin typeface="Arial" panose="020B0604020202020204" pitchFamily="34" charset="0"/>
              </a:rPr>
              <a:t>Å</a:t>
            </a:r>
            <a:endParaRPr lang="zh-CN" altLang="en-US" dirty="0"/>
          </a:p>
        </p:txBody>
      </p:sp>
      <p:sp>
        <p:nvSpPr>
          <p:cNvPr id="27" name="文本框 26">
            <a:extLst>
              <a:ext uri="{FF2B5EF4-FFF2-40B4-BE49-F238E27FC236}">
                <a16:creationId xmlns:a16="http://schemas.microsoft.com/office/drawing/2014/main" id="{EC90F970-3725-2E67-18D3-E5E4D5C50E61}"/>
              </a:ext>
            </a:extLst>
          </p:cNvPr>
          <p:cNvSpPr txBox="1"/>
          <p:nvPr/>
        </p:nvSpPr>
        <p:spPr>
          <a:xfrm>
            <a:off x="1408338" y="4516024"/>
            <a:ext cx="790601" cy="369332"/>
          </a:xfrm>
          <a:prstGeom prst="rect">
            <a:avLst/>
          </a:prstGeom>
          <a:noFill/>
        </p:spPr>
        <p:txBody>
          <a:bodyPr wrap="none" rtlCol="0">
            <a:spAutoFit/>
          </a:bodyPr>
          <a:lstStyle/>
          <a:p>
            <a:r>
              <a:rPr lang="en-US" altLang="zh-CN" dirty="0"/>
              <a:t>3.12 </a:t>
            </a:r>
            <a:r>
              <a:rPr lang="en-US" altLang="zh-CN" b="0" i="0" dirty="0">
                <a:solidFill>
                  <a:srgbClr val="202122"/>
                </a:solidFill>
                <a:effectLst/>
                <a:highlight>
                  <a:srgbClr val="FFFFFF"/>
                </a:highlight>
                <a:latin typeface="Arial" panose="020B0604020202020204" pitchFamily="34" charset="0"/>
              </a:rPr>
              <a:t>Å</a:t>
            </a:r>
            <a:endParaRPr lang="zh-CN" altLang="en-US" dirty="0"/>
          </a:p>
        </p:txBody>
      </p:sp>
      <p:sp>
        <p:nvSpPr>
          <p:cNvPr id="29" name="文本框 28">
            <a:extLst>
              <a:ext uri="{FF2B5EF4-FFF2-40B4-BE49-F238E27FC236}">
                <a16:creationId xmlns:a16="http://schemas.microsoft.com/office/drawing/2014/main" id="{298EC848-C750-ECEA-AC11-8A294B4250FD}"/>
              </a:ext>
            </a:extLst>
          </p:cNvPr>
          <p:cNvSpPr txBox="1"/>
          <p:nvPr/>
        </p:nvSpPr>
        <p:spPr>
          <a:xfrm>
            <a:off x="911641" y="3797739"/>
            <a:ext cx="689838" cy="400110"/>
          </a:xfrm>
          <a:prstGeom prst="rect">
            <a:avLst/>
          </a:prstGeom>
          <a:noFill/>
        </p:spPr>
        <p:txBody>
          <a:bodyPr wrap="square">
            <a:spAutoFit/>
          </a:bodyPr>
          <a:lstStyle/>
          <a:p>
            <a:r>
              <a:rPr lang="en-US" altLang="zh-CN" sz="2000" dirty="0" err="1"/>
              <a:t>Rh</a:t>
            </a:r>
            <a:r>
              <a:rPr lang="en-US" altLang="zh-CN" sz="2000" baseline="30000" dirty="0" err="1"/>
              <a:t>1</a:t>
            </a:r>
            <a:r>
              <a:rPr lang="en-US" altLang="zh-CN" sz="1800" baseline="30000" dirty="0"/>
              <a:t>+</a:t>
            </a:r>
            <a:endParaRPr lang="zh-CN" altLang="en-US" sz="1800" baseline="30000" dirty="0"/>
          </a:p>
        </p:txBody>
      </p:sp>
      <p:sp>
        <p:nvSpPr>
          <p:cNvPr id="31" name="流程图: 摘录 30">
            <a:extLst>
              <a:ext uri="{FF2B5EF4-FFF2-40B4-BE49-F238E27FC236}">
                <a16:creationId xmlns:a16="http://schemas.microsoft.com/office/drawing/2014/main" id="{4B26DF7C-3C6B-68D7-0EFB-6B89F5A78935}"/>
              </a:ext>
            </a:extLst>
          </p:cNvPr>
          <p:cNvSpPr/>
          <p:nvPr/>
        </p:nvSpPr>
        <p:spPr>
          <a:xfrm>
            <a:off x="7085092" y="4597413"/>
            <a:ext cx="833961" cy="620189"/>
          </a:xfrm>
          <a:prstGeom prst="flowChartExtra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2342BE30-F9CC-DD9F-3EC3-975544BE5B29}"/>
              </a:ext>
            </a:extLst>
          </p:cNvPr>
          <p:cNvSpPr txBox="1"/>
          <p:nvPr/>
        </p:nvSpPr>
        <p:spPr>
          <a:xfrm>
            <a:off x="7043469" y="3805706"/>
            <a:ext cx="1223576" cy="400110"/>
          </a:xfrm>
          <a:prstGeom prst="rect">
            <a:avLst/>
          </a:prstGeom>
          <a:noFill/>
        </p:spPr>
        <p:txBody>
          <a:bodyPr wrap="square">
            <a:spAutoFit/>
          </a:bodyPr>
          <a:lstStyle/>
          <a:p>
            <a:r>
              <a:rPr lang="en-US" altLang="zh-CN" sz="2000" dirty="0"/>
              <a:t>Pristine</a:t>
            </a:r>
            <a:endParaRPr lang="zh-CN" altLang="en-US" sz="2000" baseline="30000" dirty="0"/>
          </a:p>
        </p:txBody>
      </p:sp>
      <p:sp>
        <p:nvSpPr>
          <p:cNvPr id="33" name="文本框 32">
            <a:extLst>
              <a:ext uri="{FF2B5EF4-FFF2-40B4-BE49-F238E27FC236}">
                <a16:creationId xmlns:a16="http://schemas.microsoft.com/office/drawing/2014/main" id="{47F5B1E6-E3DD-6FEE-3669-A49BF8F8C6CC}"/>
              </a:ext>
            </a:extLst>
          </p:cNvPr>
          <p:cNvSpPr txBox="1"/>
          <p:nvPr/>
        </p:nvSpPr>
        <p:spPr>
          <a:xfrm>
            <a:off x="7181107" y="5226025"/>
            <a:ext cx="790601" cy="369332"/>
          </a:xfrm>
          <a:prstGeom prst="rect">
            <a:avLst/>
          </a:prstGeom>
          <a:noFill/>
        </p:spPr>
        <p:txBody>
          <a:bodyPr wrap="none" rtlCol="0">
            <a:spAutoFit/>
          </a:bodyPr>
          <a:lstStyle/>
          <a:p>
            <a:r>
              <a:rPr lang="en-US" altLang="zh-CN" dirty="0"/>
              <a:t>3.19 </a:t>
            </a:r>
            <a:r>
              <a:rPr lang="en-US" altLang="zh-CN" b="0" i="0" dirty="0">
                <a:solidFill>
                  <a:srgbClr val="202122"/>
                </a:solidFill>
                <a:effectLst/>
                <a:highlight>
                  <a:srgbClr val="FFFFFF"/>
                </a:highlight>
                <a:latin typeface="Arial" panose="020B0604020202020204" pitchFamily="34" charset="0"/>
              </a:rPr>
              <a:t>Å</a:t>
            </a:r>
            <a:endParaRPr lang="zh-CN" altLang="en-US" dirty="0"/>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5348415-0855-8300-2BAD-14E25679B299}"/>
                  </a:ext>
                </a:extLst>
              </p:cNvPr>
              <p:cNvSpPr txBox="1"/>
              <p:nvPr/>
            </p:nvSpPr>
            <p:spPr>
              <a:xfrm>
                <a:off x="1056213" y="5985364"/>
                <a:ext cx="52209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rPr>
                          </m:ctrlPr>
                        </m:sSubPr>
                        <m:e>
                          <m:r>
                            <m:rPr>
                              <m:sty m:val="p"/>
                            </m:rPr>
                            <a:rPr lang="en-US" altLang="zh-CN">
                              <a:effectLst/>
                              <a:latin typeface="Cambria Math" panose="02040503050406030204" pitchFamily="18" charset="0"/>
                            </a:rPr>
                            <m:t>C</m:t>
                          </m:r>
                        </m:e>
                        <m:sub>
                          <m:r>
                            <m:rPr>
                              <m:sty m:val="p"/>
                            </m:rPr>
                            <a:rPr lang="en-US" altLang="zh-CN" b="0" i="1" smtClean="0">
                              <a:effectLst/>
                              <a:latin typeface="Cambria Math" panose="02040503050406030204" pitchFamily="18" charset="0"/>
                            </a:rPr>
                            <m:t>S</m:t>
                          </m:r>
                        </m:sub>
                      </m:sSub>
                    </m:oMath>
                  </m:oMathPara>
                </a14:m>
                <a:endParaRPr lang="zh-CN" altLang="en-US" dirty="0"/>
              </a:p>
            </p:txBody>
          </p:sp>
        </mc:Choice>
        <mc:Fallback xmlns="">
          <p:sp>
            <p:nvSpPr>
              <p:cNvPr id="35" name="文本框 34">
                <a:extLst>
                  <a:ext uri="{FF2B5EF4-FFF2-40B4-BE49-F238E27FC236}">
                    <a16:creationId xmlns:a16="http://schemas.microsoft.com/office/drawing/2014/main" id="{15348415-0855-8300-2BAD-14E25679B299}"/>
                  </a:ext>
                </a:extLst>
              </p:cNvPr>
              <p:cNvSpPr txBox="1">
                <a:spLocks noRot="1" noChangeAspect="1" noMove="1" noResize="1" noEditPoints="1" noAdjustHandles="1" noChangeArrowheads="1" noChangeShapeType="1" noTextEdit="1"/>
              </p:cNvSpPr>
              <p:nvPr/>
            </p:nvSpPr>
            <p:spPr>
              <a:xfrm>
                <a:off x="1056213" y="5985364"/>
                <a:ext cx="522093"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BA2C163-7196-3C22-B432-B644B270D7CB}"/>
                  </a:ext>
                </a:extLst>
              </p:cNvPr>
              <p:cNvSpPr txBox="1"/>
              <p:nvPr/>
            </p:nvSpPr>
            <p:spPr>
              <a:xfrm>
                <a:off x="3126200" y="5985364"/>
                <a:ext cx="569288" cy="384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rPr>
                          </m:ctrlPr>
                        </m:sSubPr>
                        <m:e>
                          <m:r>
                            <m:rPr>
                              <m:sty m:val="p"/>
                            </m:rPr>
                            <a:rPr lang="en-US" altLang="zh-CN" b="0" i="0" smtClean="0">
                              <a:effectLst/>
                              <a:latin typeface="Cambria Math" panose="02040503050406030204" pitchFamily="18" charset="0"/>
                            </a:rPr>
                            <m:t>D</m:t>
                          </m:r>
                        </m:e>
                        <m:sub>
                          <m:r>
                            <a:rPr lang="en-US" altLang="zh-CN" b="0" i="0" smtClean="0">
                              <a:effectLst/>
                              <a:latin typeface="Cambria Math" panose="02040503050406030204" pitchFamily="18" charset="0"/>
                            </a:rPr>
                            <m:t>3</m:t>
                          </m:r>
                          <m:r>
                            <m:rPr>
                              <m:nor/>
                            </m:rPr>
                            <a:rPr lang="en-US" altLang="zh-CN" b="0" i="0" smtClean="0">
                              <a:effectLst/>
                            </a:rPr>
                            <m:t>h</m:t>
                          </m:r>
                        </m:sub>
                      </m:sSub>
                    </m:oMath>
                  </m:oMathPara>
                </a14:m>
                <a:endParaRPr lang="zh-CN" altLang="en-US" dirty="0"/>
              </a:p>
            </p:txBody>
          </p:sp>
        </mc:Choice>
        <mc:Fallback xmlns="">
          <p:sp>
            <p:nvSpPr>
              <p:cNvPr id="37" name="文本框 36">
                <a:extLst>
                  <a:ext uri="{FF2B5EF4-FFF2-40B4-BE49-F238E27FC236}">
                    <a16:creationId xmlns:a16="http://schemas.microsoft.com/office/drawing/2014/main" id="{FBA2C163-7196-3C22-B432-B644B270D7CB}"/>
                  </a:ext>
                </a:extLst>
              </p:cNvPr>
              <p:cNvSpPr txBox="1">
                <a:spLocks noRot="1" noChangeAspect="1" noMove="1" noResize="1" noEditPoints="1" noAdjustHandles="1" noChangeArrowheads="1" noChangeShapeType="1" noTextEdit="1"/>
              </p:cNvSpPr>
              <p:nvPr/>
            </p:nvSpPr>
            <p:spPr>
              <a:xfrm>
                <a:off x="3126200" y="5985364"/>
                <a:ext cx="569288" cy="384464"/>
              </a:xfrm>
              <a:prstGeom prst="rect">
                <a:avLst/>
              </a:prstGeom>
              <a:blipFill>
                <a:blip r:embed="rId9"/>
                <a:stretch>
                  <a:fillRect b="-9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29BCA29-7992-004E-301C-50A7ADCEBEB5}"/>
                  </a:ext>
                </a:extLst>
              </p:cNvPr>
              <p:cNvSpPr txBox="1"/>
              <p:nvPr/>
            </p:nvSpPr>
            <p:spPr>
              <a:xfrm>
                <a:off x="5148441" y="5966551"/>
                <a:ext cx="569288" cy="384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rPr>
                          </m:ctrlPr>
                        </m:sSubPr>
                        <m:e>
                          <m:r>
                            <m:rPr>
                              <m:sty m:val="p"/>
                            </m:rPr>
                            <a:rPr lang="en-US" altLang="zh-CN" b="0" i="0" smtClean="0">
                              <a:effectLst/>
                              <a:latin typeface="Cambria Math" panose="02040503050406030204" pitchFamily="18" charset="0"/>
                            </a:rPr>
                            <m:t>D</m:t>
                          </m:r>
                        </m:e>
                        <m:sub>
                          <m:r>
                            <a:rPr lang="en-US" altLang="zh-CN" b="0" i="0" smtClean="0">
                              <a:effectLst/>
                              <a:latin typeface="Cambria Math" panose="02040503050406030204" pitchFamily="18" charset="0"/>
                            </a:rPr>
                            <m:t>3</m:t>
                          </m:r>
                          <m:r>
                            <m:rPr>
                              <m:nor/>
                            </m:rPr>
                            <a:rPr lang="en-US" altLang="zh-CN" b="0" i="0" smtClean="0">
                              <a:effectLst/>
                            </a:rPr>
                            <m:t>h</m:t>
                          </m:r>
                        </m:sub>
                      </m:sSub>
                    </m:oMath>
                  </m:oMathPara>
                </a14:m>
                <a:endParaRPr lang="zh-CN" altLang="en-US" dirty="0"/>
              </a:p>
            </p:txBody>
          </p:sp>
        </mc:Choice>
        <mc:Fallback xmlns="">
          <p:sp>
            <p:nvSpPr>
              <p:cNvPr id="38" name="文本框 37">
                <a:extLst>
                  <a:ext uri="{FF2B5EF4-FFF2-40B4-BE49-F238E27FC236}">
                    <a16:creationId xmlns:a16="http://schemas.microsoft.com/office/drawing/2014/main" id="{E29BCA29-7992-004E-301C-50A7ADCEBEB5}"/>
                  </a:ext>
                </a:extLst>
              </p:cNvPr>
              <p:cNvSpPr txBox="1">
                <a:spLocks noRot="1" noChangeAspect="1" noMove="1" noResize="1" noEditPoints="1" noAdjustHandles="1" noChangeArrowheads="1" noChangeShapeType="1" noTextEdit="1"/>
              </p:cNvSpPr>
              <p:nvPr/>
            </p:nvSpPr>
            <p:spPr>
              <a:xfrm>
                <a:off x="5148441" y="5966551"/>
                <a:ext cx="569288" cy="384464"/>
              </a:xfrm>
              <a:prstGeom prst="rect">
                <a:avLst/>
              </a:prstGeom>
              <a:blipFill>
                <a:blip r:embed="rId10"/>
                <a:stretch>
                  <a:fillRect b="-9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BE7EAF5-FBB2-6262-DCEA-8D7E64CB3483}"/>
                  </a:ext>
                </a:extLst>
              </p:cNvPr>
              <p:cNvSpPr txBox="1"/>
              <p:nvPr/>
            </p:nvSpPr>
            <p:spPr>
              <a:xfrm>
                <a:off x="7294119" y="5966551"/>
                <a:ext cx="569288" cy="384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rPr>
                          </m:ctrlPr>
                        </m:sSubPr>
                        <m:e>
                          <m:r>
                            <m:rPr>
                              <m:sty m:val="p"/>
                            </m:rPr>
                            <a:rPr lang="en-US" altLang="zh-CN" b="0" i="0" smtClean="0">
                              <a:effectLst/>
                              <a:latin typeface="Cambria Math" panose="02040503050406030204" pitchFamily="18" charset="0"/>
                            </a:rPr>
                            <m:t>D</m:t>
                          </m:r>
                        </m:e>
                        <m:sub>
                          <m:r>
                            <a:rPr lang="en-US" altLang="zh-CN" b="0" i="0" smtClean="0">
                              <a:effectLst/>
                              <a:latin typeface="Cambria Math" panose="02040503050406030204" pitchFamily="18" charset="0"/>
                            </a:rPr>
                            <m:t>3</m:t>
                          </m:r>
                          <m:r>
                            <m:rPr>
                              <m:nor/>
                            </m:rPr>
                            <a:rPr lang="en-US" altLang="zh-CN" b="0" i="0" smtClean="0">
                              <a:effectLst/>
                            </a:rPr>
                            <m:t>h</m:t>
                          </m:r>
                        </m:sub>
                      </m:sSub>
                    </m:oMath>
                  </m:oMathPara>
                </a14:m>
                <a:endParaRPr lang="zh-CN" altLang="en-US" sz="1600" dirty="0"/>
              </a:p>
            </p:txBody>
          </p:sp>
        </mc:Choice>
        <mc:Fallback xmlns="">
          <p:sp>
            <p:nvSpPr>
              <p:cNvPr id="39" name="文本框 38">
                <a:extLst>
                  <a:ext uri="{FF2B5EF4-FFF2-40B4-BE49-F238E27FC236}">
                    <a16:creationId xmlns:a16="http://schemas.microsoft.com/office/drawing/2014/main" id="{BBE7EAF5-FBB2-6262-DCEA-8D7E64CB3483}"/>
                  </a:ext>
                </a:extLst>
              </p:cNvPr>
              <p:cNvSpPr txBox="1">
                <a:spLocks noRot="1" noChangeAspect="1" noMove="1" noResize="1" noEditPoints="1" noAdjustHandles="1" noChangeArrowheads="1" noChangeShapeType="1" noTextEdit="1"/>
              </p:cNvSpPr>
              <p:nvPr/>
            </p:nvSpPr>
            <p:spPr>
              <a:xfrm>
                <a:off x="7294119" y="5966551"/>
                <a:ext cx="569288" cy="384464"/>
              </a:xfrm>
              <a:prstGeom prst="rect">
                <a:avLst/>
              </a:prstGeom>
              <a:blipFill>
                <a:blip r:embed="rId11"/>
                <a:stretch>
                  <a:fillRect b="-9524"/>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A0F36EA1-B22D-4FFE-2CDE-1D391EC1479B}"/>
              </a:ext>
            </a:extLst>
          </p:cNvPr>
          <p:cNvSpPr txBox="1"/>
          <p:nvPr/>
        </p:nvSpPr>
        <p:spPr>
          <a:xfrm>
            <a:off x="435739" y="4527604"/>
            <a:ext cx="790601" cy="369332"/>
          </a:xfrm>
          <a:prstGeom prst="rect">
            <a:avLst/>
          </a:prstGeom>
          <a:noFill/>
        </p:spPr>
        <p:txBody>
          <a:bodyPr wrap="none" rtlCol="0">
            <a:spAutoFit/>
          </a:bodyPr>
          <a:lstStyle/>
          <a:p>
            <a:r>
              <a:rPr lang="en-US" altLang="zh-CN" dirty="0"/>
              <a:t>3.28 </a:t>
            </a:r>
            <a:r>
              <a:rPr lang="en-US" altLang="zh-CN" b="0" i="0" dirty="0">
                <a:solidFill>
                  <a:srgbClr val="202122"/>
                </a:solidFill>
                <a:effectLst/>
                <a:highlight>
                  <a:srgbClr val="FFFFFF"/>
                </a:highlight>
                <a:latin typeface="Arial" panose="020B0604020202020204" pitchFamily="34" charset="0"/>
              </a:rPr>
              <a:t>Å</a:t>
            </a:r>
            <a:endParaRPr lang="zh-CN" altLang="en-US" dirty="0"/>
          </a:p>
        </p:txBody>
      </p:sp>
    </p:spTree>
    <p:extLst>
      <p:ext uri="{BB962C8B-B14F-4D97-AF65-F5344CB8AC3E}">
        <p14:creationId xmlns:p14="http://schemas.microsoft.com/office/powerpoint/2010/main" val="1276300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5423" y="376621"/>
            <a:ext cx="4564695" cy="636717"/>
          </a:xfrm>
        </p:spPr>
        <p:txBody>
          <a:bodyPr>
            <a:normAutofit/>
          </a:bodyPr>
          <a:lstStyle/>
          <a:p>
            <a:r>
              <a:rPr lang="en-GB" sz="2400" dirty="0" err="1"/>
              <a:t>Bandstructure</a:t>
            </a:r>
            <a:endParaRPr lang="en-GB" sz="2400" dirty="0"/>
          </a:p>
        </p:txBody>
      </p:sp>
      <p:sp>
        <p:nvSpPr>
          <p:cNvPr id="5" name="Rectangle 4"/>
          <p:cNvSpPr/>
          <p:nvPr/>
        </p:nvSpPr>
        <p:spPr>
          <a:xfrm>
            <a:off x="404378" y="347788"/>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文本框 6">
            <a:extLst>
              <a:ext uri="{FF2B5EF4-FFF2-40B4-BE49-F238E27FC236}">
                <a16:creationId xmlns:a16="http://schemas.microsoft.com/office/drawing/2014/main" id="{99283FF8-BE7E-06D3-7AE6-AD54E33F2FC6}"/>
              </a:ext>
            </a:extLst>
          </p:cNvPr>
          <p:cNvSpPr txBox="1"/>
          <p:nvPr/>
        </p:nvSpPr>
        <p:spPr>
          <a:xfrm>
            <a:off x="1965483" y="4825014"/>
            <a:ext cx="4850495" cy="338554"/>
          </a:xfrm>
          <a:prstGeom prst="rect">
            <a:avLst/>
          </a:prstGeom>
          <a:noFill/>
        </p:spPr>
        <p:txBody>
          <a:bodyPr wrap="none" rtlCol="0">
            <a:spAutoFit/>
          </a:bodyPr>
          <a:lstStyle/>
          <a:p>
            <a:pPr algn="ctr"/>
            <a:r>
              <a:rPr lang="en-US" altLang="zh-CN" sz="1600" dirty="0"/>
              <a:t>Calculated band structure of triplet ground state defects</a:t>
            </a:r>
            <a:endParaRPr lang="zh-CN" altLang="en-US" sz="1600" dirty="0"/>
          </a:p>
        </p:txBody>
      </p:sp>
      <p:sp>
        <p:nvSpPr>
          <p:cNvPr id="16" name="灯片编号占位符 15">
            <a:extLst>
              <a:ext uri="{FF2B5EF4-FFF2-40B4-BE49-F238E27FC236}">
                <a16:creationId xmlns:a16="http://schemas.microsoft.com/office/drawing/2014/main" id="{66F74424-C552-27EB-5698-54F59F82B731}"/>
              </a:ext>
            </a:extLst>
          </p:cNvPr>
          <p:cNvSpPr>
            <a:spLocks noGrp="1"/>
          </p:cNvSpPr>
          <p:nvPr>
            <p:ph type="sldNum" sz="quarter" idx="4"/>
          </p:nvPr>
        </p:nvSpPr>
        <p:spPr>
          <a:xfrm>
            <a:off x="6957241" y="6380161"/>
            <a:ext cx="2057400" cy="365125"/>
          </a:xfrm>
        </p:spPr>
        <p:txBody>
          <a:bodyPr/>
          <a:lstStyle/>
          <a:p>
            <a:fld id="{C2E482B0-A764-7649-BFD8-7624B53F13A9}" type="slidenum">
              <a:rPr lang="en-GB" sz="2400" b="1" smtClean="0">
                <a:solidFill>
                  <a:schemeClr val="tx1"/>
                </a:solidFill>
              </a:rPr>
              <a:pPr/>
              <a:t>17</a:t>
            </a:fld>
            <a:endParaRPr lang="en-GB" sz="2400" b="1" dirty="0">
              <a:solidFill>
                <a:schemeClr val="tx1"/>
              </a:solidFill>
            </a:endParaRPr>
          </a:p>
        </p:txBody>
      </p:sp>
      <p:pic>
        <p:nvPicPr>
          <p:cNvPr id="3" name="图片 2">
            <a:extLst>
              <a:ext uri="{FF2B5EF4-FFF2-40B4-BE49-F238E27FC236}">
                <a16:creationId xmlns:a16="http://schemas.microsoft.com/office/drawing/2014/main" id="{845D1E05-A0A7-9AB3-B06C-B5BEC79508E0}"/>
              </a:ext>
            </a:extLst>
          </p:cNvPr>
          <p:cNvPicPr>
            <a:picLocks noChangeAspect="1"/>
          </p:cNvPicPr>
          <p:nvPr/>
        </p:nvPicPr>
        <p:blipFill>
          <a:blip r:embed="rId3"/>
          <a:stretch>
            <a:fillRect/>
          </a:stretch>
        </p:blipFill>
        <p:spPr>
          <a:xfrm>
            <a:off x="233259" y="1236733"/>
            <a:ext cx="8225677" cy="3588281"/>
          </a:xfrm>
          <a:prstGeom prst="rect">
            <a:avLst/>
          </a:prstGeom>
        </p:spPr>
      </p:pic>
      <p:sp>
        <p:nvSpPr>
          <p:cNvPr id="4" name="文本框 3">
            <a:extLst>
              <a:ext uri="{FF2B5EF4-FFF2-40B4-BE49-F238E27FC236}">
                <a16:creationId xmlns:a16="http://schemas.microsoft.com/office/drawing/2014/main" id="{5C24BDDE-1F04-B882-8C07-71ED28FE4BBF}"/>
              </a:ext>
            </a:extLst>
          </p:cNvPr>
          <p:cNvSpPr txBox="1"/>
          <p:nvPr/>
        </p:nvSpPr>
        <p:spPr>
          <a:xfrm>
            <a:off x="4955459" y="2820630"/>
            <a:ext cx="1014689" cy="369332"/>
          </a:xfrm>
          <a:prstGeom prst="rect">
            <a:avLst/>
          </a:prstGeom>
          <a:noFill/>
        </p:spPr>
        <p:txBody>
          <a:bodyPr wrap="square" rtlCol="0">
            <a:spAutoFit/>
          </a:bodyPr>
          <a:lstStyle/>
          <a:p>
            <a:r>
              <a:rPr lang="en-US" altLang="zh-CN" dirty="0" err="1"/>
              <a:t>e’x</a:t>
            </a:r>
            <a:r>
              <a:rPr lang="en-US" altLang="zh-CN" dirty="0"/>
              <a:t> ,</a:t>
            </a:r>
            <a:r>
              <a:rPr lang="en-US" altLang="zh-CN" dirty="0" err="1"/>
              <a:t>e’y</a:t>
            </a:r>
            <a:endParaRPr lang="zh-CN" altLang="en-US" baseline="-25000" dirty="0"/>
          </a:p>
        </p:txBody>
      </p:sp>
      <p:sp>
        <p:nvSpPr>
          <p:cNvPr id="8" name="文本框 7">
            <a:extLst>
              <a:ext uri="{FF2B5EF4-FFF2-40B4-BE49-F238E27FC236}">
                <a16:creationId xmlns:a16="http://schemas.microsoft.com/office/drawing/2014/main" id="{9321BCB6-1517-5E49-4CC3-95D60297005A}"/>
              </a:ext>
            </a:extLst>
          </p:cNvPr>
          <p:cNvSpPr txBox="1"/>
          <p:nvPr/>
        </p:nvSpPr>
        <p:spPr>
          <a:xfrm>
            <a:off x="7827461" y="2820630"/>
            <a:ext cx="1014689" cy="369332"/>
          </a:xfrm>
          <a:prstGeom prst="rect">
            <a:avLst/>
          </a:prstGeom>
          <a:noFill/>
        </p:spPr>
        <p:txBody>
          <a:bodyPr wrap="square" rtlCol="0">
            <a:spAutoFit/>
          </a:bodyPr>
          <a:lstStyle/>
          <a:p>
            <a:r>
              <a:rPr lang="en-US" altLang="zh-CN" dirty="0" err="1"/>
              <a:t>e’x</a:t>
            </a:r>
            <a:r>
              <a:rPr lang="en-US" altLang="zh-CN" dirty="0"/>
              <a:t> ,</a:t>
            </a:r>
            <a:r>
              <a:rPr lang="en-US" altLang="zh-CN" dirty="0" err="1"/>
              <a:t>e’y</a:t>
            </a:r>
            <a:endParaRPr lang="zh-CN" altLang="en-US" baseline="-25000" dirty="0"/>
          </a:p>
        </p:txBody>
      </p:sp>
      <p:sp>
        <p:nvSpPr>
          <p:cNvPr id="11" name="文本框 10">
            <a:extLst>
              <a:ext uri="{FF2B5EF4-FFF2-40B4-BE49-F238E27FC236}">
                <a16:creationId xmlns:a16="http://schemas.microsoft.com/office/drawing/2014/main" id="{8F21B6CB-4380-6DF2-0D6F-DFF116F71F81}"/>
              </a:ext>
            </a:extLst>
          </p:cNvPr>
          <p:cNvSpPr txBox="1"/>
          <p:nvPr/>
        </p:nvSpPr>
        <p:spPr>
          <a:xfrm>
            <a:off x="5212215" y="2462823"/>
            <a:ext cx="501176" cy="369332"/>
          </a:xfrm>
          <a:prstGeom prst="rect">
            <a:avLst/>
          </a:prstGeom>
          <a:noFill/>
        </p:spPr>
        <p:txBody>
          <a:bodyPr wrap="square">
            <a:spAutoFit/>
          </a:bodyPr>
          <a:lstStyle/>
          <a:p>
            <a:r>
              <a:rPr lang="en-US" altLang="zh-CN" dirty="0" err="1"/>
              <a:t>a</a:t>
            </a:r>
            <a:r>
              <a:rPr lang="en-US" altLang="zh-CN" baseline="-25000" dirty="0" err="1"/>
              <a:t>1</a:t>
            </a:r>
            <a:r>
              <a:rPr lang="en-US" altLang="zh-CN" dirty="0"/>
              <a:t>’</a:t>
            </a:r>
            <a:endParaRPr lang="zh-CN" altLang="en-US" dirty="0"/>
          </a:p>
        </p:txBody>
      </p:sp>
      <p:sp>
        <p:nvSpPr>
          <p:cNvPr id="12" name="文本框 11">
            <a:extLst>
              <a:ext uri="{FF2B5EF4-FFF2-40B4-BE49-F238E27FC236}">
                <a16:creationId xmlns:a16="http://schemas.microsoft.com/office/drawing/2014/main" id="{ED4CB561-3730-3553-60D5-D22DCBE5B999}"/>
              </a:ext>
            </a:extLst>
          </p:cNvPr>
          <p:cNvSpPr txBox="1"/>
          <p:nvPr/>
        </p:nvSpPr>
        <p:spPr>
          <a:xfrm>
            <a:off x="7985941" y="2430557"/>
            <a:ext cx="501176" cy="369332"/>
          </a:xfrm>
          <a:prstGeom prst="rect">
            <a:avLst/>
          </a:prstGeom>
          <a:noFill/>
        </p:spPr>
        <p:txBody>
          <a:bodyPr wrap="square">
            <a:spAutoFit/>
          </a:bodyPr>
          <a:lstStyle/>
          <a:p>
            <a:r>
              <a:rPr lang="en-US" altLang="zh-CN" dirty="0" err="1"/>
              <a:t>a</a:t>
            </a:r>
            <a:r>
              <a:rPr lang="en-US" altLang="zh-CN" baseline="-25000" dirty="0" err="1"/>
              <a:t>1</a:t>
            </a:r>
            <a:r>
              <a:rPr lang="en-US" altLang="zh-CN" dirty="0"/>
              <a:t>’</a:t>
            </a:r>
            <a:endParaRPr lang="zh-CN" altLang="en-US" dirty="0"/>
          </a:p>
        </p:txBody>
      </p:sp>
    </p:spTree>
    <p:extLst>
      <p:ext uri="{BB962C8B-B14F-4D97-AF65-F5344CB8AC3E}">
        <p14:creationId xmlns:p14="http://schemas.microsoft.com/office/powerpoint/2010/main" val="294262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8183AE-584A-AE50-E5BF-608DC27EB631}"/>
              </a:ext>
            </a:extLst>
          </p:cNvPr>
          <p:cNvSpPr>
            <a:spLocks noGrp="1"/>
          </p:cNvSpPr>
          <p:nvPr>
            <p:ph type="sldNum" sz="quarter" idx="4"/>
          </p:nvPr>
        </p:nvSpPr>
        <p:spPr/>
        <p:txBody>
          <a:bodyPr/>
          <a:lstStyle/>
          <a:p>
            <a:fld id="{C2E482B0-A764-7649-BFD8-7624B53F13A9}" type="slidenum">
              <a:rPr lang="en-GB" smtClean="0"/>
              <a:pPr/>
              <a:t>18</a:t>
            </a:fld>
            <a:endParaRPr lang="en-GB" dirty="0"/>
          </a:p>
        </p:txBody>
      </p:sp>
      <p:pic>
        <p:nvPicPr>
          <p:cNvPr id="6" name="图片 5">
            <a:extLst>
              <a:ext uri="{FF2B5EF4-FFF2-40B4-BE49-F238E27FC236}">
                <a16:creationId xmlns:a16="http://schemas.microsoft.com/office/drawing/2014/main" id="{C06872F5-41BB-06B1-93A0-6249167C3BE7}"/>
              </a:ext>
            </a:extLst>
          </p:cNvPr>
          <p:cNvPicPr>
            <a:picLocks noChangeAspect="1"/>
          </p:cNvPicPr>
          <p:nvPr/>
        </p:nvPicPr>
        <p:blipFill>
          <a:blip r:embed="rId2"/>
          <a:stretch>
            <a:fillRect/>
          </a:stretch>
        </p:blipFill>
        <p:spPr>
          <a:xfrm>
            <a:off x="2785043" y="965035"/>
            <a:ext cx="3935362" cy="4927930"/>
          </a:xfrm>
          <a:prstGeom prst="rect">
            <a:avLst/>
          </a:prstGeom>
        </p:spPr>
      </p:pic>
    </p:spTree>
    <p:extLst>
      <p:ext uri="{BB962C8B-B14F-4D97-AF65-F5344CB8AC3E}">
        <p14:creationId xmlns:p14="http://schemas.microsoft.com/office/powerpoint/2010/main" val="398591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A818F59-AD64-5C81-FAA3-C7DEE98CB0FD}"/>
              </a:ext>
            </a:extLst>
          </p:cNvPr>
          <p:cNvSpPr>
            <a:spLocks noGrp="1"/>
          </p:cNvSpPr>
          <p:nvPr>
            <p:ph type="sldNum" sz="quarter" idx="4"/>
          </p:nvPr>
        </p:nvSpPr>
        <p:spPr/>
        <p:txBody>
          <a:bodyPr/>
          <a:lstStyle/>
          <a:p>
            <a:fld id="{C2E482B0-A764-7649-BFD8-7624B53F13A9}" type="slidenum">
              <a:rPr lang="en-GB" smtClean="0"/>
              <a:pPr/>
              <a:t>1</a:t>
            </a:fld>
            <a:endParaRPr lang="en-GB" dirty="0"/>
          </a:p>
        </p:txBody>
      </p:sp>
      <p:sp>
        <p:nvSpPr>
          <p:cNvPr id="7" name="文本框 6">
            <a:extLst>
              <a:ext uri="{FF2B5EF4-FFF2-40B4-BE49-F238E27FC236}">
                <a16:creationId xmlns:a16="http://schemas.microsoft.com/office/drawing/2014/main" id="{C5ECE902-038C-55F3-DCA2-45152F525A2E}"/>
              </a:ext>
            </a:extLst>
          </p:cNvPr>
          <p:cNvSpPr txBox="1"/>
          <p:nvPr/>
        </p:nvSpPr>
        <p:spPr>
          <a:xfrm>
            <a:off x="295287" y="1401857"/>
            <a:ext cx="4322434" cy="400110"/>
          </a:xfrm>
          <a:prstGeom prst="rect">
            <a:avLst/>
          </a:prstGeom>
          <a:noFill/>
        </p:spPr>
        <p:txBody>
          <a:bodyPr wrap="square" rtlCol="0">
            <a:spAutoFit/>
          </a:bodyPr>
          <a:lstStyle/>
          <a:p>
            <a:r>
              <a:rPr lang="en-US" altLang="zh-CN" sz="2000" b="1" dirty="0"/>
              <a:t> Quantum point defect</a:t>
            </a:r>
            <a:endParaRPr lang="zh-CN" altLang="en-US" sz="2000" b="1" dirty="0"/>
          </a:p>
        </p:txBody>
      </p:sp>
      <p:sp>
        <p:nvSpPr>
          <p:cNvPr id="8" name="Title 5">
            <a:extLst>
              <a:ext uri="{FF2B5EF4-FFF2-40B4-BE49-F238E27FC236}">
                <a16:creationId xmlns:a16="http://schemas.microsoft.com/office/drawing/2014/main" id="{101B33F8-2E7B-8B91-D6E1-37832A719427}"/>
              </a:ext>
            </a:extLst>
          </p:cNvPr>
          <p:cNvSpPr>
            <a:spLocks noGrp="1"/>
          </p:cNvSpPr>
          <p:nvPr>
            <p:ph type="title"/>
          </p:nvPr>
        </p:nvSpPr>
        <p:spPr>
          <a:xfrm>
            <a:off x="295287" y="366888"/>
            <a:ext cx="1914517" cy="636717"/>
          </a:xfrm>
        </p:spPr>
        <p:txBody>
          <a:bodyPr>
            <a:normAutofit fontScale="90000"/>
          </a:bodyPr>
          <a:lstStyle/>
          <a:p>
            <a:r>
              <a:rPr lang="en-GB" sz="2400" dirty="0"/>
              <a:t>Background</a:t>
            </a:r>
          </a:p>
        </p:txBody>
      </p:sp>
      <p:sp>
        <p:nvSpPr>
          <p:cNvPr id="9" name="Rectangle 4">
            <a:extLst>
              <a:ext uri="{FF2B5EF4-FFF2-40B4-BE49-F238E27FC236}">
                <a16:creationId xmlns:a16="http://schemas.microsoft.com/office/drawing/2014/main" id="{4DA28A11-43C4-99A6-341F-B2BC8438860F}"/>
              </a:ext>
            </a:extLst>
          </p:cNvPr>
          <p:cNvSpPr/>
          <p:nvPr/>
        </p:nvSpPr>
        <p:spPr>
          <a:xfrm>
            <a:off x="249567" y="382974"/>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descr="image-20240606115153988" title="fig:">
            <a:extLst>
              <a:ext uri="{FF2B5EF4-FFF2-40B4-BE49-F238E27FC236}">
                <a16:creationId xmlns:a16="http://schemas.microsoft.com/office/drawing/2014/main" id="{C9DF7A98-700A-BB77-72C3-4B9ED338FBA1}"/>
              </a:ext>
            </a:extLst>
          </p:cNvPr>
          <p:cNvPicPr/>
          <p:nvPr/>
        </p:nvPicPr>
        <p:blipFill>
          <a:blip r:embed="rId3"/>
          <a:stretch>
            <a:fillRect/>
          </a:stretch>
        </p:blipFill>
        <p:spPr bwMode="auto">
          <a:xfrm>
            <a:off x="1755210" y="2078321"/>
            <a:ext cx="4887463" cy="3377822"/>
          </a:xfrm>
          <a:prstGeom prst="rect">
            <a:avLst/>
          </a:prstGeom>
          <a:noFill/>
          <a:ln w="9525">
            <a:noFill/>
            <a:headEnd/>
            <a:tailEnd/>
          </a:ln>
        </p:spPr>
      </p:pic>
    </p:spTree>
    <p:extLst>
      <p:ext uri="{BB962C8B-B14F-4D97-AF65-F5344CB8AC3E}">
        <p14:creationId xmlns:p14="http://schemas.microsoft.com/office/powerpoint/2010/main" val="1464239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876793"/>
            <a:ext cx="7886700" cy="2852737"/>
          </a:xfrm>
        </p:spPr>
        <p:txBody>
          <a:bodyPr anchor="ctr">
            <a:normAutofit/>
          </a:bodyPr>
          <a:lstStyle/>
          <a:p>
            <a:r>
              <a:rPr lang="en-US" sz="4400" b="1" dirty="0">
                <a:ea typeface="ＭＳ Ｐゴシック" charset="0"/>
              </a:rPr>
              <a:t>THANK YOU</a:t>
            </a:r>
            <a:endParaRPr lang="en-GB" sz="4400" b="1" dirty="0"/>
          </a:p>
        </p:txBody>
      </p:sp>
      <p:sp>
        <p:nvSpPr>
          <p:cNvPr id="6" name="灯片编号占位符 5">
            <a:extLst>
              <a:ext uri="{FF2B5EF4-FFF2-40B4-BE49-F238E27FC236}">
                <a16:creationId xmlns:a16="http://schemas.microsoft.com/office/drawing/2014/main" id="{17D79659-2DE3-2A55-18F2-C490315AC0F6}"/>
              </a:ext>
            </a:extLst>
          </p:cNvPr>
          <p:cNvSpPr>
            <a:spLocks noGrp="1"/>
          </p:cNvSpPr>
          <p:nvPr>
            <p:ph type="sldNum" sz="quarter" idx="4"/>
          </p:nvPr>
        </p:nvSpPr>
        <p:spPr/>
        <p:txBody>
          <a:bodyPr/>
          <a:lstStyle/>
          <a:p>
            <a:fld id="{C2E482B0-A764-7649-BFD8-7624B53F13A9}" type="slidenum">
              <a:rPr lang="en-GB" smtClean="0"/>
              <a:pPr/>
              <a:t>19</a:t>
            </a:fld>
            <a:endParaRPr lang="en-GB" dirty="0"/>
          </a:p>
        </p:txBody>
      </p:sp>
    </p:spTree>
    <p:extLst>
      <p:ext uri="{BB962C8B-B14F-4D97-AF65-F5344CB8AC3E}">
        <p14:creationId xmlns:p14="http://schemas.microsoft.com/office/powerpoint/2010/main" val="607984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33BDB86F-D281-5DAE-3945-9CDD42D9170D}"/>
              </a:ext>
            </a:extLst>
          </p:cNvPr>
          <p:cNvSpPr>
            <a:spLocks noGrp="1"/>
          </p:cNvSpPr>
          <p:nvPr>
            <p:ph type="sldNum" sz="quarter" idx="4"/>
          </p:nvPr>
        </p:nvSpPr>
        <p:spPr/>
        <p:txBody>
          <a:bodyPr/>
          <a:lstStyle/>
          <a:p>
            <a:fld id="{C2E482B0-A764-7649-BFD8-7624B53F13A9}" type="slidenum">
              <a:rPr lang="en-GB" smtClean="0"/>
              <a:pPr/>
              <a:t>20</a:t>
            </a:fld>
            <a:endParaRPr lang="en-GB"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485031F-8673-75E3-42A7-B046DDD43A0A}"/>
                  </a:ext>
                </a:extLst>
              </p:cNvPr>
              <p:cNvSpPr txBox="1"/>
              <p:nvPr/>
            </p:nvSpPr>
            <p:spPr>
              <a:xfrm>
                <a:off x="491462" y="4107698"/>
                <a:ext cx="2557370" cy="1135439"/>
              </a:xfrm>
              <a:prstGeom prst="rect">
                <a:avLst/>
              </a:prstGeom>
              <a:noFill/>
            </p:spPr>
            <p:txBody>
              <a:bodyPr wrap="square">
                <a:spAutoFit/>
              </a:bodyPr>
              <a:lstStyle/>
              <a:p>
                <a:pPr lvl="0" algn="just">
                  <a:spcAft>
                    <a:spcPts val="600"/>
                  </a:spcAft>
                  <a:tabLst>
                    <a:tab pos="457200" algn="l"/>
                  </a:tabLst>
                </a:pPr>
                <a14:m>
                  <m:oMath xmlns:m="http://schemas.openxmlformats.org/officeDocument/2006/math">
                    <m:sSubSup>
                      <m:sSubSup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bSup>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e>
                      <m:sub>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m:t>
                            </m:r>
                          </m:sup>
                        </m:sSup>
                      </m:sub>
                    </m:sSub>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p>
              <a:p>
                <a:pPr lvl="0" algn="just">
                  <a:spcAft>
                    <a:spcPts val="600"/>
                  </a:spcAft>
                  <a:tabLst>
                    <a:tab pos="457200" algn="l"/>
                  </a:tabLst>
                </a:pP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𝐸</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e>
                      <m:sub>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m:t>
                            </m:r>
                          </m:sup>
                        </m:sSup>
                      </m:sub>
                    </m:sSub>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𝑥𝑦</m:t>
                        </m:r>
                      </m:sub>
                    </m:sSub>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pPr lvl="0" algn="just">
                  <a:spcAft>
                    <a:spcPts val="600"/>
                  </a:spcAft>
                  <a:tabLst>
                    <a:tab pos="457200" algn="l"/>
                  </a:tabLst>
                </a:pP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𝐸</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𝑥𝑧</m:t>
                        </m:r>
                      </m:sub>
                    </m:sSub>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𝑦𝑧</m:t>
                        </m:r>
                      </m:sub>
                    </m:sSub>
                  </m:oMath>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485031F-8673-75E3-42A7-B046DDD43A0A}"/>
                  </a:ext>
                </a:extLst>
              </p:cNvPr>
              <p:cNvSpPr txBox="1">
                <a:spLocks noRot="1" noChangeAspect="1" noMove="1" noResize="1" noEditPoints="1" noAdjustHandles="1" noChangeArrowheads="1" noChangeShapeType="1" noTextEdit="1"/>
              </p:cNvSpPr>
              <p:nvPr/>
            </p:nvSpPr>
            <p:spPr>
              <a:xfrm>
                <a:off x="491462" y="4107698"/>
                <a:ext cx="2557370" cy="1135439"/>
              </a:xfrm>
              <a:prstGeom prst="rect">
                <a:avLst/>
              </a:prstGeom>
              <a:blipFill>
                <a:blip r:embed="rId3"/>
                <a:stretch>
                  <a:fillRect t="-2688" b="-6452"/>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6B5247BB-DF3C-B8D9-778F-125D68624C16}"/>
              </a:ext>
            </a:extLst>
          </p:cNvPr>
          <p:cNvPicPr>
            <a:picLocks noChangeAspect="1"/>
          </p:cNvPicPr>
          <p:nvPr/>
        </p:nvPicPr>
        <p:blipFill>
          <a:blip r:embed="rId4"/>
          <a:stretch>
            <a:fillRect/>
          </a:stretch>
        </p:blipFill>
        <p:spPr>
          <a:xfrm>
            <a:off x="237790" y="967494"/>
            <a:ext cx="3265775" cy="213556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025F938-302F-E2EA-796C-399968FAD876}"/>
                  </a:ext>
                </a:extLst>
              </p:cNvPr>
              <p:cNvSpPr txBox="1"/>
              <p:nvPr/>
            </p:nvSpPr>
            <p:spPr>
              <a:xfrm>
                <a:off x="-515853" y="3707588"/>
                <a:ext cx="4572000" cy="400110"/>
              </a:xfrm>
              <a:prstGeom prst="rect">
                <a:avLst/>
              </a:prstGeom>
              <a:noFill/>
            </p:spPr>
            <p:txBody>
              <a:bodyPr wrap="square">
                <a:spAutoFit/>
              </a:bodyPr>
              <a:lstStyle/>
              <a:p>
                <a:pPr algn="just">
                  <a:lnSpc>
                    <a:spcPts val="1200"/>
                  </a:lnSpc>
                  <a:spcAft>
                    <a:spcPts val="1200"/>
                  </a:spcAft>
                </a:pPr>
                <a14:m>
                  <m:oMathPara xmlns:m="http://schemas.openxmlformats.org/officeDocument/2006/math">
                    <m:oMathParaPr>
                      <m:jc m:val="centerGroup"/>
                    </m:oMathParaPr>
                    <m:oMath xmlns:m="http://schemas.openxmlformats.org/officeDocument/2006/math">
                      <m:r>
                        <a:rPr lang="en-US" altLang="zh-CN" sz="1800" b="1" i="1" smtClean="0">
                          <a:effectLst/>
                          <a:latin typeface="Cambria Math" panose="02040503050406030204" pitchFamily="18" charset="0"/>
                          <a:ea typeface="Cambria Math" panose="02040503050406030204" pitchFamily="18" charset="0"/>
                          <a:cs typeface="Times New Roman" panose="02020603050405020304" pitchFamily="18" charset="0"/>
                        </a:rPr>
                        <m:t>𝒅</m:t>
                      </m:r>
                      <m:r>
                        <a:rPr lang="en-US" altLang="zh-CN" sz="1800" b="0" i="1"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𝐀</m:t>
                          </m:r>
                        </m:e>
                        <m: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𝐄</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等线" panose="02010600030101010101" pitchFamily="2" charset="-122"/>
                              <a:cs typeface="Times New Roman" panose="02020603050405020304" pitchFamily="18" charset="0"/>
                            </a:rPr>
                            <m:t>𝐄</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4025F938-302F-E2EA-796C-399968FAD876}"/>
                  </a:ext>
                </a:extLst>
              </p:cNvPr>
              <p:cNvSpPr txBox="1">
                <a:spLocks noRot="1" noChangeAspect="1" noMove="1" noResize="1" noEditPoints="1" noAdjustHandles="1" noChangeArrowheads="1" noChangeShapeType="1" noTextEdit="1"/>
              </p:cNvSpPr>
              <p:nvPr/>
            </p:nvSpPr>
            <p:spPr>
              <a:xfrm>
                <a:off x="-515853" y="3707588"/>
                <a:ext cx="4572000" cy="400110"/>
              </a:xfrm>
              <a:prstGeom prst="rect">
                <a:avLst/>
              </a:prstGeom>
              <a:blipFill>
                <a:blip r:embed="rId5"/>
                <a:stretch>
                  <a:fillRect t="-13636"/>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81B8796A-7139-1AE7-CC1F-5394A22591E9}"/>
              </a:ext>
            </a:extLst>
          </p:cNvPr>
          <p:cNvPicPr>
            <a:picLocks noChangeAspect="1"/>
          </p:cNvPicPr>
          <p:nvPr/>
        </p:nvPicPr>
        <p:blipFill>
          <a:blip r:embed="rId6"/>
          <a:stretch>
            <a:fillRect/>
          </a:stretch>
        </p:blipFill>
        <p:spPr>
          <a:xfrm>
            <a:off x="4329081" y="260618"/>
            <a:ext cx="3614126" cy="2876549"/>
          </a:xfrm>
          <a:prstGeom prst="rect">
            <a:avLst/>
          </a:prstGeom>
        </p:spPr>
      </p:pic>
      <p:pic>
        <p:nvPicPr>
          <p:cNvPr id="18" name="图片 17">
            <a:extLst>
              <a:ext uri="{FF2B5EF4-FFF2-40B4-BE49-F238E27FC236}">
                <a16:creationId xmlns:a16="http://schemas.microsoft.com/office/drawing/2014/main" id="{82A3C362-B378-42FA-AC46-FB56E68726C7}"/>
              </a:ext>
            </a:extLst>
          </p:cNvPr>
          <p:cNvPicPr>
            <a:picLocks noChangeAspect="1"/>
          </p:cNvPicPr>
          <p:nvPr/>
        </p:nvPicPr>
        <p:blipFill>
          <a:blip r:embed="rId7"/>
          <a:stretch>
            <a:fillRect/>
          </a:stretch>
        </p:blipFill>
        <p:spPr>
          <a:xfrm>
            <a:off x="4080537" y="3441938"/>
            <a:ext cx="4853353" cy="2985520"/>
          </a:xfrm>
          <a:prstGeom prst="rect">
            <a:avLst/>
          </a:prstGeom>
        </p:spPr>
      </p:pic>
    </p:spTree>
    <p:extLst>
      <p:ext uri="{BB962C8B-B14F-4D97-AF65-F5344CB8AC3E}">
        <p14:creationId xmlns:p14="http://schemas.microsoft.com/office/powerpoint/2010/main" val="966781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箭头连接符 22">
            <a:extLst>
              <a:ext uri="{FF2B5EF4-FFF2-40B4-BE49-F238E27FC236}">
                <a16:creationId xmlns:a16="http://schemas.microsoft.com/office/drawing/2014/main" id="{D31A384B-9947-DAE6-EB65-11E74EA158E6}"/>
              </a:ext>
            </a:extLst>
          </p:cNvPr>
          <p:cNvCxnSpPr>
            <a:cxnSpLocks/>
          </p:cNvCxnSpPr>
          <p:nvPr/>
        </p:nvCxnSpPr>
        <p:spPr>
          <a:xfrm>
            <a:off x="6502093" y="3429000"/>
            <a:ext cx="0" cy="819323"/>
          </a:xfrm>
          <a:prstGeom prst="straightConnector1">
            <a:avLst/>
          </a:prstGeom>
          <a:ln w="57150">
            <a:solidFill>
              <a:schemeClr val="accent5">
                <a:lumMod val="60000"/>
                <a:lumOff val="40000"/>
              </a:schemeClr>
            </a:solidFill>
            <a:tailEnd type="triangle"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a:extLst>
              <a:ext uri="{FF2B5EF4-FFF2-40B4-BE49-F238E27FC236}">
                <a16:creationId xmlns:a16="http://schemas.microsoft.com/office/drawing/2014/main" id="{ED6D40BD-ED69-F5CB-B3C0-B5CDC1E04166}"/>
              </a:ext>
            </a:extLst>
          </p:cNvPr>
          <p:cNvCxnSpPr>
            <a:cxnSpLocks/>
          </p:cNvCxnSpPr>
          <p:nvPr/>
        </p:nvCxnSpPr>
        <p:spPr>
          <a:xfrm>
            <a:off x="6513891" y="4589733"/>
            <a:ext cx="0" cy="819323"/>
          </a:xfrm>
          <a:prstGeom prst="straightConnector1">
            <a:avLst/>
          </a:prstGeom>
          <a:ln w="57150">
            <a:solidFill>
              <a:schemeClr val="accent5">
                <a:lumMod val="60000"/>
                <a:lumOff val="40000"/>
              </a:schemeClr>
            </a:solidFill>
            <a:tailEnd type="triangle" w="med" len="med"/>
          </a:ln>
        </p:spPr>
        <p:style>
          <a:lnRef idx="3">
            <a:schemeClr val="accent1"/>
          </a:lnRef>
          <a:fillRef idx="0">
            <a:schemeClr val="accent1"/>
          </a:fillRef>
          <a:effectRef idx="2">
            <a:schemeClr val="accent1"/>
          </a:effectRef>
          <a:fontRef idx="minor">
            <a:schemeClr val="tx1"/>
          </a:fontRef>
        </p:style>
      </p:cxnSp>
      <p:cxnSp>
        <p:nvCxnSpPr>
          <p:cNvPr id="28" name="直接箭头连接符 27">
            <a:extLst>
              <a:ext uri="{FF2B5EF4-FFF2-40B4-BE49-F238E27FC236}">
                <a16:creationId xmlns:a16="http://schemas.microsoft.com/office/drawing/2014/main" id="{CB3C8996-4819-004D-B2A9-742DC730632C}"/>
              </a:ext>
            </a:extLst>
          </p:cNvPr>
          <p:cNvCxnSpPr>
            <a:cxnSpLocks/>
          </p:cNvCxnSpPr>
          <p:nvPr/>
        </p:nvCxnSpPr>
        <p:spPr>
          <a:xfrm>
            <a:off x="6520825" y="2018600"/>
            <a:ext cx="0" cy="1030481"/>
          </a:xfrm>
          <a:prstGeom prst="straightConnector1">
            <a:avLst/>
          </a:prstGeom>
          <a:ln w="57150">
            <a:solidFill>
              <a:schemeClr val="accent5">
                <a:lumMod val="60000"/>
                <a:lumOff val="40000"/>
              </a:schemeClr>
            </a:solidFill>
            <a:tailEnd type="triangle" w="med" len="med"/>
          </a:ln>
        </p:spPr>
        <p:style>
          <a:lnRef idx="3">
            <a:schemeClr val="accent1"/>
          </a:lnRef>
          <a:fillRef idx="0">
            <a:schemeClr val="accent1"/>
          </a:fillRef>
          <a:effectRef idx="2">
            <a:schemeClr val="accent1"/>
          </a:effectRef>
          <a:fontRef idx="minor">
            <a:schemeClr val="tx1"/>
          </a:fontRef>
        </p:style>
      </p:cxnSp>
      <p:sp>
        <p:nvSpPr>
          <p:cNvPr id="6" name="Title 5"/>
          <p:cNvSpPr>
            <a:spLocks noGrp="1"/>
          </p:cNvSpPr>
          <p:nvPr>
            <p:ph type="title"/>
          </p:nvPr>
        </p:nvSpPr>
        <p:spPr>
          <a:xfrm>
            <a:off x="433848" y="345492"/>
            <a:ext cx="1914517" cy="636717"/>
          </a:xfrm>
        </p:spPr>
        <p:txBody>
          <a:bodyPr>
            <a:normAutofit/>
          </a:bodyPr>
          <a:lstStyle/>
          <a:p>
            <a:r>
              <a:rPr lang="en-US" altLang="zh-CN" sz="2400" dirty="0"/>
              <a:t>Future Plan</a:t>
            </a:r>
            <a:endParaRPr lang="en-GB" sz="2400" dirty="0"/>
          </a:p>
        </p:txBody>
      </p:sp>
      <p:sp>
        <p:nvSpPr>
          <p:cNvPr id="5" name="Rectangle 4"/>
          <p:cNvSpPr/>
          <p:nvPr/>
        </p:nvSpPr>
        <p:spPr>
          <a:xfrm>
            <a:off x="295287" y="382974"/>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文本框 1">
            <a:extLst>
              <a:ext uri="{FF2B5EF4-FFF2-40B4-BE49-F238E27FC236}">
                <a16:creationId xmlns:a16="http://schemas.microsoft.com/office/drawing/2014/main" id="{B7DBC1A5-73F1-A02C-2903-600A759FAFAE}"/>
              </a:ext>
            </a:extLst>
          </p:cNvPr>
          <p:cNvSpPr txBox="1"/>
          <p:nvPr/>
        </p:nvSpPr>
        <p:spPr>
          <a:xfrm>
            <a:off x="4393394" y="763091"/>
            <a:ext cx="4507057" cy="1623778"/>
          </a:xfrm>
          <a:prstGeom prst="rect">
            <a:avLst/>
          </a:prstGeom>
          <a:noFill/>
          <a:ln>
            <a:solidFill>
              <a:schemeClr val="tx1">
                <a:lumMod val="75000"/>
                <a:lumOff val="25000"/>
              </a:schemeClr>
            </a:solidFill>
            <a:prstDash val="lgDash"/>
          </a:ln>
        </p:spPr>
        <p:txBody>
          <a:bodyPr wrap="square" rtlCol="0">
            <a:spAutoFit/>
          </a:bodyPr>
          <a:lstStyle/>
          <a:p>
            <a:pPr algn="ctr">
              <a:lnSpc>
                <a:spcPct val="120000"/>
              </a:lnSpc>
            </a:pPr>
            <a:r>
              <a:rPr lang="en-US" altLang="zh-CN" b="1" dirty="0"/>
              <a:t>Determine defect supercell</a:t>
            </a:r>
          </a:p>
          <a:p>
            <a:pPr>
              <a:lnSpc>
                <a:spcPct val="120000"/>
              </a:lnSpc>
            </a:pPr>
            <a:endParaRPr lang="en-US" altLang="zh-CN" dirty="0"/>
          </a:p>
          <a:p>
            <a:pPr>
              <a:lnSpc>
                <a:spcPct val="120000"/>
              </a:lnSpc>
            </a:pPr>
            <a:endParaRPr lang="en-US" altLang="zh-CN" sz="1600" dirty="0"/>
          </a:p>
          <a:p>
            <a:pPr>
              <a:lnSpc>
                <a:spcPct val="120000"/>
              </a:lnSpc>
            </a:pPr>
            <a:endParaRPr lang="en-US" altLang="zh-CN" sz="1600" dirty="0"/>
          </a:p>
          <a:p>
            <a:pPr>
              <a:lnSpc>
                <a:spcPct val="120000"/>
              </a:lnSpc>
            </a:pPr>
            <a:endParaRPr lang="en-US" altLang="zh-CN" sz="1600" dirty="0"/>
          </a:p>
        </p:txBody>
      </p:sp>
      <p:sp>
        <p:nvSpPr>
          <p:cNvPr id="3" name="文本框 2">
            <a:extLst>
              <a:ext uri="{FF2B5EF4-FFF2-40B4-BE49-F238E27FC236}">
                <a16:creationId xmlns:a16="http://schemas.microsoft.com/office/drawing/2014/main" id="{14AC723A-715F-7F70-BF2D-A8A9F841AC97}"/>
              </a:ext>
            </a:extLst>
          </p:cNvPr>
          <p:cNvSpPr txBox="1"/>
          <p:nvPr/>
        </p:nvSpPr>
        <p:spPr>
          <a:xfrm>
            <a:off x="4406818" y="2529895"/>
            <a:ext cx="4507057" cy="1107996"/>
          </a:xfrm>
          <a:prstGeom prst="rect">
            <a:avLst/>
          </a:prstGeom>
          <a:noFill/>
          <a:ln>
            <a:solidFill>
              <a:schemeClr val="tx1"/>
            </a:solidFill>
            <a:prstDash val="lgDash"/>
          </a:ln>
        </p:spPr>
        <p:txBody>
          <a:bodyPr wrap="square" rtlCol="0">
            <a:spAutoFit/>
          </a:bodyPr>
          <a:lstStyle/>
          <a:p>
            <a:pPr algn="ctr"/>
            <a:r>
              <a:rPr lang="en-US" altLang="zh-CN" b="1" dirty="0"/>
              <a:t>Calculate formation energy</a:t>
            </a:r>
          </a:p>
          <a:p>
            <a:endParaRPr lang="en-US" altLang="zh-CN" sz="1600" dirty="0"/>
          </a:p>
          <a:p>
            <a:endParaRPr lang="en-US" altLang="zh-CN" sz="1600" dirty="0"/>
          </a:p>
          <a:p>
            <a:endParaRPr lang="zh-CN" altLang="en-US" sz="1600" dirty="0"/>
          </a:p>
        </p:txBody>
      </p:sp>
      <p:sp>
        <p:nvSpPr>
          <p:cNvPr id="4" name="文本框 3">
            <a:extLst>
              <a:ext uri="{FF2B5EF4-FFF2-40B4-BE49-F238E27FC236}">
                <a16:creationId xmlns:a16="http://schemas.microsoft.com/office/drawing/2014/main" id="{DDA0530C-243D-FA96-8331-E2B26F23C6B0}"/>
              </a:ext>
            </a:extLst>
          </p:cNvPr>
          <p:cNvSpPr txBox="1"/>
          <p:nvPr/>
        </p:nvSpPr>
        <p:spPr>
          <a:xfrm>
            <a:off x="4409128" y="4861691"/>
            <a:ext cx="4507057" cy="954107"/>
          </a:xfrm>
          <a:prstGeom prst="rect">
            <a:avLst/>
          </a:prstGeom>
          <a:noFill/>
          <a:ln>
            <a:solidFill>
              <a:schemeClr val="tx1"/>
            </a:solidFill>
            <a:prstDash val="lgDash"/>
          </a:ln>
        </p:spPr>
        <p:txBody>
          <a:bodyPr wrap="square" rtlCol="0">
            <a:spAutoFit/>
          </a:bodyPr>
          <a:lstStyle/>
          <a:p>
            <a:pPr algn="ctr"/>
            <a:r>
              <a:rPr lang="en-US" altLang="zh-CN" b="1" dirty="0"/>
              <a:t>Evaluate spin </a:t>
            </a:r>
            <a:r>
              <a:rPr lang="en-US" altLang="zh-CN" b="1" dirty="0" err="1"/>
              <a:t>multiplet</a:t>
            </a:r>
            <a:endParaRPr lang="en-US" altLang="zh-CN" b="1" dirty="0"/>
          </a:p>
          <a:p>
            <a:pPr algn="ctr"/>
            <a:endParaRPr lang="en-US" altLang="zh-CN" b="1" dirty="0"/>
          </a:p>
          <a:p>
            <a:pPr algn="ctr"/>
            <a:endParaRPr lang="en-US" altLang="zh-CN" sz="2000" dirty="0"/>
          </a:p>
        </p:txBody>
      </p:sp>
      <p:sp>
        <p:nvSpPr>
          <p:cNvPr id="14" name="文本框 13">
            <a:extLst>
              <a:ext uri="{FF2B5EF4-FFF2-40B4-BE49-F238E27FC236}">
                <a16:creationId xmlns:a16="http://schemas.microsoft.com/office/drawing/2014/main" id="{CC02541A-A83E-5789-F6EF-D11C78B8B913}"/>
              </a:ext>
            </a:extLst>
          </p:cNvPr>
          <p:cNvSpPr txBox="1"/>
          <p:nvPr/>
        </p:nvSpPr>
        <p:spPr>
          <a:xfrm>
            <a:off x="4593987" y="1132149"/>
            <a:ext cx="4125169" cy="338554"/>
          </a:xfrm>
          <a:prstGeom prst="rect">
            <a:avLst/>
          </a:prstGeom>
          <a:noFill/>
        </p:spPr>
        <p:txBody>
          <a:bodyPr wrap="square" rtlCol="0">
            <a:spAutoFit/>
          </a:bodyPr>
          <a:lstStyle/>
          <a:p>
            <a:pPr algn="ctr"/>
            <a:r>
              <a:rPr lang="en-US" altLang="zh-CN" sz="1600" dirty="0"/>
              <a:t>manually set different initial dopant positions </a:t>
            </a:r>
          </a:p>
        </p:txBody>
      </p:sp>
      <p:sp>
        <p:nvSpPr>
          <p:cNvPr id="18" name="文本框 17">
            <a:extLst>
              <a:ext uri="{FF2B5EF4-FFF2-40B4-BE49-F238E27FC236}">
                <a16:creationId xmlns:a16="http://schemas.microsoft.com/office/drawing/2014/main" id="{3BC08D39-47E3-CC76-2E11-DC7DD2A9724E}"/>
              </a:ext>
            </a:extLst>
          </p:cNvPr>
          <p:cNvSpPr txBox="1"/>
          <p:nvPr/>
        </p:nvSpPr>
        <p:spPr>
          <a:xfrm>
            <a:off x="5021763" y="1554512"/>
            <a:ext cx="3184640" cy="663515"/>
          </a:xfrm>
          <a:prstGeom prst="rect">
            <a:avLst/>
          </a:prstGeom>
          <a:noFill/>
          <a:ln>
            <a:solidFill>
              <a:schemeClr val="tx1"/>
            </a:solidFill>
            <a:prstDash val="solid"/>
          </a:ln>
        </p:spPr>
        <p:txBody>
          <a:bodyPr wrap="square" rtlCol="0">
            <a:spAutoFit/>
          </a:bodyPr>
          <a:lstStyle/>
          <a:p>
            <a:pPr algn="ctr">
              <a:lnSpc>
                <a:spcPct val="120000"/>
              </a:lnSpc>
            </a:pPr>
            <a:r>
              <a:rPr lang="en-US" altLang="zh-CN" sz="1600" dirty="0"/>
              <a:t>ground state structure</a:t>
            </a:r>
            <a:r>
              <a:rPr lang="zh-CN" altLang="en-US" sz="1600" dirty="0"/>
              <a:t> </a:t>
            </a:r>
            <a:endParaRPr lang="en-US" altLang="zh-CN" sz="1600" dirty="0"/>
          </a:p>
          <a:p>
            <a:pPr algn="ctr">
              <a:lnSpc>
                <a:spcPct val="120000"/>
              </a:lnSpc>
            </a:pPr>
            <a:r>
              <a:rPr lang="en-US" altLang="zh-CN" sz="1600" dirty="0"/>
              <a:t>with possible symmetry distortion</a:t>
            </a:r>
          </a:p>
        </p:txBody>
      </p:sp>
      <p:sp>
        <p:nvSpPr>
          <p:cNvPr id="20" name="文本框 19">
            <a:extLst>
              <a:ext uri="{FF2B5EF4-FFF2-40B4-BE49-F238E27FC236}">
                <a16:creationId xmlns:a16="http://schemas.microsoft.com/office/drawing/2014/main" id="{B709E72D-0830-8ABD-549B-6DAEF036E54C}"/>
              </a:ext>
            </a:extLst>
          </p:cNvPr>
          <p:cNvSpPr txBox="1"/>
          <p:nvPr/>
        </p:nvSpPr>
        <p:spPr>
          <a:xfrm>
            <a:off x="5519863" y="2891928"/>
            <a:ext cx="2200774" cy="663515"/>
          </a:xfrm>
          <a:prstGeom prst="rect">
            <a:avLst/>
          </a:prstGeom>
          <a:noFill/>
          <a:ln>
            <a:solidFill>
              <a:schemeClr val="tx1"/>
            </a:solidFill>
            <a:prstDash val="solid"/>
          </a:ln>
        </p:spPr>
        <p:txBody>
          <a:bodyPr wrap="square" rtlCol="0">
            <a:spAutoFit/>
          </a:bodyPr>
          <a:lstStyle/>
          <a:p>
            <a:pPr algn="ctr">
              <a:lnSpc>
                <a:spcPct val="120000"/>
              </a:lnSpc>
            </a:pPr>
            <a:r>
              <a:rPr lang="en-US" altLang="zh-CN" sz="1600" dirty="0"/>
              <a:t>defect charge states within pristine bandgap?</a:t>
            </a:r>
          </a:p>
        </p:txBody>
      </p:sp>
      <p:sp>
        <p:nvSpPr>
          <p:cNvPr id="22" name="文本框 21">
            <a:extLst>
              <a:ext uri="{FF2B5EF4-FFF2-40B4-BE49-F238E27FC236}">
                <a16:creationId xmlns:a16="http://schemas.microsoft.com/office/drawing/2014/main" id="{E688679A-7EAC-9455-74A6-0F8D4A488337}"/>
              </a:ext>
            </a:extLst>
          </p:cNvPr>
          <p:cNvSpPr txBox="1"/>
          <p:nvPr/>
        </p:nvSpPr>
        <p:spPr>
          <a:xfrm>
            <a:off x="5231669" y="5302176"/>
            <a:ext cx="2794963" cy="338554"/>
          </a:xfrm>
          <a:prstGeom prst="rect">
            <a:avLst/>
          </a:prstGeom>
          <a:noFill/>
          <a:ln>
            <a:solidFill>
              <a:schemeClr val="tx1"/>
            </a:solidFill>
            <a:prstDash val="solid"/>
          </a:ln>
        </p:spPr>
        <p:txBody>
          <a:bodyPr wrap="square" rtlCol="0">
            <a:spAutoFit/>
          </a:bodyPr>
          <a:lstStyle/>
          <a:p>
            <a:pPr algn="ctr"/>
            <a:r>
              <a:rPr lang="en-US" altLang="zh-CN" sz="1600" dirty="0"/>
              <a:t>triplet ground state?</a:t>
            </a:r>
            <a:endParaRPr lang="zh-CN" altLang="en-US" sz="1600" dirty="0"/>
          </a:p>
        </p:txBody>
      </p:sp>
      <p:cxnSp>
        <p:nvCxnSpPr>
          <p:cNvPr id="35" name="直接箭头连接符 34">
            <a:extLst>
              <a:ext uri="{FF2B5EF4-FFF2-40B4-BE49-F238E27FC236}">
                <a16:creationId xmlns:a16="http://schemas.microsoft.com/office/drawing/2014/main" id="{853B7E73-C789-8275-B13A-8E03589525C0}"/>
              </a:ext>
            </a:extLst>
          </p:cNvPr>
          <p:cNvCxnSpPr>
            <a:cxnSpLocks/>
          </p:cNvCxnSpPr>
          <p:nvPr/>
        </p:nvCxnSpPr>
        <p:spPr>
          <a:xfrm>
            <a:off x="6530671" y="5645639"/>
            <a:ext cx="0" cy="590144"/>
          </a:xfrm>
          <a:prstGeom prst="straightConnector1">
            <a:avLst/>
          </a:prstGeom>
          <a:ln w="57150">
            <a:solidFill>
              <a:schemeClr val="accent5">
                <a:lumMod val="60000"/>
                <a:lumOff val="40000"/>
              </a:schemeClr>
            </a:solidFill>
            <a:tailEnd type="triangle" w="med" len="med"/>
          </a:ln>
        </p:spPr>
        <p:style>
          <a:lnRef idx="3">
            <a:schemeClr val="accent1"/>
          </a:lnRef>
          <a:fillRef idx="0">
            <a:schemeClr val="accent1"/>
          </a:fillRef>
          <a:effectRef idx="2">
            <a:schemeClr val="accent1"/>
          </a:effectRef>
          <a:fontRef idx="minor">
            <a:schemeClr val="tx1"/>
          </a:fontRef>
        </p:style>
      </p:cxnSp>
      <p:sp>
        <p:nvSpPr>
          <p:cNvPr id="38" name="文本框 37">
            <a:extLst>
              <a:ext uri="{FF2B5EF4-FFF2-40B4-BE49-F238E27FC236}">
                <a16:creationId xmlns:a16="http://schemas.microsoft.com/office/drawing/2014/main" id="{BA668B26-DF92-50F5-5D20-792F5E0E2A0D}"/>
              </a:ext>
            </a:extLst>
          </p:cNvPr>
          <p:cNvSpPr txBox="1"/>
          <p:nvPr/>
        </p:nvSpPr>
        <p:spPr>
          <a:xfrm>
            <a:off x="5823243" y="6229396"/>
            <a:ext cx="1395163" cy="369332"/>
          </a:xfrm>
          <a:prstGeom prst="rect">
            <a:avLst/>
          </a:prstGeom>
          <a:noFill/>
        </p:spPr>
        <p:txBody>
          <a:bodyPr wrap="square" rtlCol="0">
            <a:spAutoFit/>
          </a:bodyPr>
          <a:lstStyle/>
          <a:p>
            <a:r>
              <a:rPr lang="en-US" altLang="zh-CN" b="1" dirty="0">
                <a:latin typeface="Arial" charset="0"/>
                <a:cs typeface="Arial" charset="0"/>
              </a:rPr>
              <a:t>candidates</a:t>
            </a:r>
            <a:endParaRPr lang="zh-CN" altLang="en-US" sz="2000" b="1" dirty="0"/>
          </a:p>
        </p:txBody>
      </p:sp>
      <p:sp>
        <p:nvSpPr>
          <p:cNvPr id="42" name="灯片编号占位符 41">
            <a:extLst>
              <a:ext uri="{FF2B5EF4-FFF2-40B4-BE49-F238E27FC236}">
                <a16:creationId xmlns:a16="http://schemas.microsoft.com/office/drawing/2014/main" id="{71900537-0BBC-8F19-84B7-DB830598FE88}"/>
              </a:ext>
            </a:extLst>
          </p:cNvPr>
          <p:cNvSpPr>
            <a:spLocks noGrp="1"/>
          </p:cNvSpPr>
          <p:nvPr>
            <p:ph type="sldNum" sz="quarter" idx="4"/>
          </p:nvPr>
        </p:nvSpPr>
        <p:spPr>
          <a:xfrm>
            <a:off x="6944534" y="6311844"/>
            <a:ext cx="2057400" cy="365125"/>
          </a:xfrm>
        </p:spPr>
        <p:txBody>
          <a:bodyPr/>
          <a:lstStyle/>
          <a:p>
            <a:fld id="{C2E482B0-A764-7649-BFD8-7624B53F13A9}" type="slidenum">
              <a:rPr lang="en-GB" sz="2400" b="1" smtClean="0">
                <a:solidFill>
                  <a:schemeClr val="tx1"/>
                </a:solidFill>
              </a:rPr>
              <a:pPr/>
              <a:t>21</a:t>
            </a:fld>
            <a:endParaRPr lang="en-GB" b="1" dirty="0">
              <a:solidFill>
                <a:schemeClr val="tx1"/>
              </a:solidFill>
            </a:endParaRPr>
          </a:p>
        </p:txBody>
      </p:sp>
      <p:sp>
        <p:nvSpPr>
          <p:cNvPr id="7" name="文本框 6">
            <a:extLst>
              <a:ext uri="{FF2B5EF4-FFF2-40B4-BE49-F238E27FC236}">
                <a16:creationId xmlns:a16="http://schemas.microsoft.com/office/drawing/2014/main" id="{65235C98-F08D-B811-DB2F-4410F14FF80A}"/>
              </a:ext>
            </a:extLst>
          </p:cNvPr>
          <p:cNvSpPr txBox="1"/>
          <p:nvPr/>
        </p:nvSpPr>
        <p:spPr>
          <a:xfrm>
            <a:off x="157117" y="1301426"/>
            <a:ext cx="4181218" cy="2860783"/>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sz="2000" dirty="0"/>
              <a:t>Apply the above analysis for TM substitutional defects in </a:t>
            </a:r>
            <a:r>
              <a:rPr lang="en-US" altLang="zh-CN" sz="2000" dirty="0" err="1"/>
              <a:t>2D</a:t>
            </a:r>
            <a:r>
              <a:rPr lang="en-US" altLang="zh-CN" sz="2000" dirty="0"/>
              <a:t> </a:t>
            </a:r>
            <a:r>
              <a:rPr lang="en-US" altLang="zh-CN" sz="2000" dirty="0" err="1"/>
              <a:t>WS</a:t>
            </a:r>
            <a:r>
              <a:rPr lang="en-US" altLang="zh-CN" sz="2000" baseline="-25000" dirty="0" err="1"/>
              <a:t>2</a:t>
            </a:r>
            <a:r>
              <a:rPr lang="en-US" altLang="zh-CN" sz="2000" dirty="0"/>
              <a:t> and make it a screening workflow</a:t>
            </a:r>
          </a:p>
          <a:p>
            <a:pPr marL="285750" indent="-285750">
              <a:lnSpc>
                <a:spcPct val="130000"/>
              </a:lnSpc>
              <a:buFont typeface="Arial" panose="020B0604020202020204" pitchFamily="34" charset="0"/>
              <a:buChar char="•"/>
            </a:pPr>
            <a:r>
              <a:rPr lang="en-US" altLang="zh-CN" sz="2000" dirty="0"/>
              <a:t>Explore the automation of the computational process</a:t>
            </a:r>
          </a:p>
          <a:p>
            <a:pPr marL="285750" indent="-285750">
              <a:lnSpc>
                <a:spcPct val="130000"/>
              </a:lnSpc>
              <a:buFont typeface="Arial" panose="020B0604020202020204" pitchFamily="34" charset="0"/>
              <a:buChar char="•"/>
            </a:pPr>
            <a:r>
              <a:rPr lang="en-US" altLang="zh-CN" sz="2000" dirty="0"/>
              <a:t>More </a:t>
            </a:r>
            <a:r>
              <a:rPr lang="en-US" altLang="zh-CN" sz="2000" dirty="0" err="1"/>
              <a:t>preoerties</a:t>
            </a:r>
            <a:r>
              <a:rPr lang="en-US" altLang="zh-CN" sz="2000" dirty="0"/>
              <a:t> about selected candidates</a:t>
            </a:r>
            <a:endParaRPr lang="zh-CN" altLang="en-US" dirty="0"/>
          </a:p>
        </p:txBody>
      </p:sp>
      <p:pic>
        <p:nvPicPr>
          <p:cNvPr id="9" name="图片 8">
            <a:extLst>
              <a:ext uri="{FF2B5EF4-FFF2-40B4-BE49-F238E27FC236}">
                <a16:creationId xmlns:a16="http://schemas.microsoft.com/office/drawing/2014/main" id="{CC427789-09AA-F234-8C61-BBA999890777}"/>
              </a:ext>
            </a:extLst>
          </p:cNvPr>
          <p:cNvPicPr>
            <a:picLocks noChangeAspect="1"/>
          </p:cNvPicPr>
          <p:nvPr/>
        </p:nvPicPr>
        <p:blipFill>
          <a:blip r:embed="rId3"/>
          <a:stretch>
            <a:fillRect/>
          </a:stretch>
        </p:blipFill>
        <p:spPr>
          <a:xfrm>
            <a:off x="343324" y="4485456"/>
            <a:ext cx="3580144" cy="1296556"/>
          </a:xfrm>
          <a:prstGeom prst="rect">
            <a:avLst/>
          </a:prstGeom>
        </p:spPr>
      </p:pic>
      <p:sp>
        <p:nvSpPr>
          <p:cNvPr id="19" name="文本框 18">
            <a:extLst>
              <a:ext uri="{FF2B5EF4-FFF2-40B4-BE49-F238E27FC236}">
                <a16:creationId xmlns:a16="http://schemas.microsoft.com/office/drawing/2014/main" id="{0C6A4EA8-7B68-FA0B-4BBB-5FAA76B5FD50}"/>
              </a:ext>
            </a:extLst>
          </p:cNvPr>
          <p:cNvSpPr txBox="1"/>
          <p:nvPr/>
        </p:nvSpPr>
        <p:spPr>
          <a:xfrm>
            <a:off x="4409128" y="3802993"/>
            <a:ext cx="4507057" cy="861774"/>
          </a:xfrm>
          <a:prstGeom prst="rect">
            <a:avLst/>
          </a:prstGeom>
          <a:noFill/>
          <a:ln>
            <a:solidFill>
              <a:schemeClr val="tx1"/>
            </a:solidFill>
            <a:prstDash val="lgDash"/>
          </a:ln>
        </p:spPr>
        <p:txBody>
          <a:bodyPr wrap="square" rtlCol="0">
            <a:spAutoFit/>
          </a:bodyPr>
          <a:lstStyle/>
          <a:p>
            <a:pPr algn="ctr"/>
            <a:r>
              <a:rPr lang="en-US" altLang="zh-CN" b="1" dirty="0" err="1"/>
              <a:t>Bandstructure</a:t>
            </a:r>
            <a:r>
              <a:rPr lang="en-US" altLang="zh-CN" b="1" dirty="0"/>
              <a:t> analysis</a:t>
            </a:r>
            <a:endParaRPr lang="en-US" altLang="zh-CN" sz="1600" dirty="0"/>
          </a:p>
          <a:p>
            <a:endParaRPr lang="en-US" altLang="zh-CN" sz="1600" dirty="0"/>
          </a:p>
          <a:p>
            <a:endParaRPr lang="zh-CN" altLang="en-US" sz="1600" dirty="0"/>
          </a:p>
        </p:txBody>
      </p:sp>
      <p:sp>
        <p:nvSpPr>
          <p:cNvPr id="21" name="文本框 20">
            <a:extLst>
              <a:ext uri="{FF2B5EF4-FFF2-40B4-BE49-F238E27FC236}">
                <a16:creationId xmlns:a16="http://schemas.microsoft.com/office/drawing/2014/main" id="{A0913923-145E-CC1C-5843-D7A9005D4D11}"/>
              </a:ext>
            </a:extLst>
          </p:cNvPr>
          <p:cNvSpPr txBox="1"/>
          <p:nvPr/>
        </p:nvSpPr>
        <p:spPr>
          <a:xfrm>
            <a:off x="5519863" y="4221684"/>
            <a:ext cx="2200774" cy="368049"/>
          </a:xfrm>
          <a:prstGeom prst="rect">
            <a:avLst/>
          </a:prstGeom>
          <a:noFill/>
          <a:ln>
            <a:solidFill>
              <a:schemeClr val="tx1"/>
            </a:solidFill>
            <a:prstDash val="solid"/>
          </a:ln>
        </p:spPr>
        <p:txBody>
          <a:bodyPr wrap="square" rtlCol="0">
            <a:spAutoFit/>
          </a:bodyPr>
          <a:lstStyle/>
          <a:p>
            <a:pPr algn="ctr">
              <a:lnSpc>
                <a:spcPct val="120000"/>
              </a:lnSpc>
            </a:pPr>
            <a:r>
              <a:rPr lang="en-US" altLang="zh-CN" sz="1600" dirty="0"/>
              <a:t>deep level?</a:t>
            </a:r>
          </a:p>
        </p:txBody>
      </p:sp>
      <p:sp>
        <p:nvSpPr>
          <p:cNvPr id="24" name="文本框 23">
            <a:extLst>
              <a:ext uri="{FF2B5EF4-FFF2-40B4-BE49-F238E27FC236}">
                <a16:creationId xmlns:a16="http://schemas.microsoft.com/office/drawing/2014/main" id="{82303A00-0885-7C10-F70F-C7ACDA87CE46}"/>
              </a:ext>
            </a:extLst>
          </p:cNvPr>
          <p:cNvSpPr txBox="1"/>
          <p:nvPr/>
        </p:nvSpPr>
        <p:spPr>
          <a:xfrm>
            <a:off x="6530671" y="3599709"/>
            <a:ext cx="278594" cy="369332"/>
          </a:xfrm>
          <a:prstGeom prst="rect">
            <a:avLst/>
          </a:prstGeom>
          <a:noFill/>
        </p:spPr>
        <p:txBody>
          <a:bodyPr wrap="square" rtlCol="0">
            <a:spAutoFit/>
          </a:bodyPr>
          <a:lstStyle/>
          <a:p>
            <a:r>
              <a:rPr lang="en-US" altLang="zh-CN" b="1" dirty="0"/>
              <a:t>Y</a:t>
            </a:r>
            <a:endParaRPr lang="zh-CN" altLang="en-US" b="1" dirty="0"/>
          </a:p>
        </p:txBody>
      </p:sp>
      <p:sp>
        <p:nvSpPr>
          <p:cNvPr id="25" name="文本框 24">
            <a:extLst>
              <a:ext uri="{FF2B5EF4-FFF2-40B4-BE49-F238E27FC236}">
                <a16:creationId xmlns:a16="http://schemas.microsoft.com/office/drawing/2014/main" id="{D937405E-91A1-DAE7-348A-569A9BADDBDC}"/>
              </a:ext>
            </a:extLst>
          </p:cNvPr>
          <p:cNvSpPr txBox="1"/>
          <p:nvPr/>
        </p:nvSpPr>
        <p:spPr>
          <a:xfrm>
            <a:off x="6543774" y="4695161"/>
            <a:ext cx="278594" cy="369332"/>
          </a:xfrm>
          <a:prstGeom prst="rect">
            <a:avLst/>
          </a:prstGeom>
          <a:noFill/>
        </p:spPr>
        <p:txBody>
          <a:bodyPr wrap="square" rtlCol="0">
            <a:spAutoFit/>
          </a:bodyPr>
          <a:lstStyle/>
          <a:p>
            <a:r>
              <a:rPr lang="en-US" altLang="zh-CN" b="1" dirty="0"/>
              <a:t>Y</a:t>
            </a:r>
            <a:endParaRPr lang="zh-CN" altLang="en-US" b="1" dirty="0"/>
          </a:p>
        </p:txBody>
      </p:sp>
      <p:sp>
        <p:nvSpPr>
          <p:cNvPr id="26" name="文本框 25">
            <a:extLst>
              <a:ext uri="{FF2B5EF4-FFF2-40B4-BE49-F238E27FC236}">
                <a16:creationId xmlns:a16="http://schemas.microsoft.com/office/drawing/2014/main" id="{C057AD8B-F8D5-084E-5A6D-578F1070C79D}"/>
              </a:ext>
            </a:extLst>
          </p:cNvPr>
          <p:cNvSpPr txBox="1"/>
          <p:nvPr/>
        </p:nvSpPr>
        <p:spPr>
          <a:xfrm>
            <a:off x="6593913" y="5684149"/>
            <a:ext cx="278594" cy="369332"/>
          </a:xfrm>
          <a:prstGeom prst="rect">
            <a:avLst/>
          </a:prstGeom>
          <a:noFill/>
        </p:spPr>
        <p:txBody>
          <a:bodyPr wrap="square" rtlCol="0">
            <a:spAutoFit/>
          </a:bodyPr>
          <a:lstStyle/>
          <a:p>
            <a:r>
              <a:rPr lang="en-US" altLang="zh-CN" b="1" dirty="0"/>
              <a:t>Y</a:t>
            </a:r>
            <a:endParaRPr lang="zh-CN" altLang="en-US" b="1" dirty="0"/>
          </a:p>
        </p:txBody>
      </p:sp>
      <p:sp>
        <p:nvSpPr>
          <p:cNvPr id="29" name="文本框 28">
            <a:extLst>
              <a:ext uri="{FF2B5EF4-FFF2-40B4-BE49-F238E27FC236}">
                <a16:creationId xmlns:a16="http://schemas.microsoft.com/office/drawing/2014/main" id="{91DD89F5-80FE-D1A2-ABE0-BE1E7692821E}"/>
              </a:ext>
            </a:extLst>
          </p:cNvPr>
          <p:cNvSpPr txBox="1"/>
          <p:nvPr/>
        </p:nvSpPr>
        <p:spPr>
          <a:xfrm>
            <a:off x="647148" y="5897229"/>
            <a:ext cx="2878104" cy="338554"/>
          </a:xfrm>
          <a:prstGeom prst="rect">
            <a:avLst/>
          </a:prstGeom>
          <a:noFill/>
        </p:spPr>
        <p:txBody>
          <a:bodyPr wrap="square">
            <a:spAutoFit/>
          </a:bodyPr>
          <a:lstStyle/>
          <a:p>
            <a:r>
              <a:rPr lang="en-US" altLang="zh-CN" sz="1600" dirty="0"/>
              <a:t>Fig. 9 </a:t>
            </a:r>
            <a:r>
              <a:rPr lang="en-US" altLang="zh-CN" sz="1600" dirty="0" err="1"/>
              <a:t>3d</a:t>
            </a:r>
            <a:r>
              <a:rPr lang="en-US" altLang="zh-CN" sz="1600" dirty="0"/>
              <a:t>, </a:t>
            </a:r>
            <a:r>
              <a:rPr lang="en-US" altLang="zh-CN" sz="1600" dirty="0" err="1"/>
              <a:t>4d</a:t>
            </a:r>
            <a:r>
              <a:rPr lang="en-US" altLang="zh-CN" sz="1600" dirty="0"/>
              <a:t> and </a:t>
            </a:r>
            <a:r>
              <a:rPr lang="en-US" altLang="zh-CN" sz="1600" dirty="0" err="1"/>
              <a:t>5d</a:t>
            </a:r>
            <a:r>
              <a:rPr lang="en-US" altLang="zh-CN" sz="1600" dirty="0"/>
              <a:t> TM element</a:t>
            </a:r>
            <a:endParaRPr lang="zh-CN" altLang="en-US" sz="1600" dirty="0"/>
          </a:p>
        </p:txBody>
      </p:sp>
    </p:spTree>
    <p:extLst>
      <p:ext uri="{BB962C8B-B14F-4D97-AF65-F5344CB8AC3E}">
        <p14:creationId xmlns:p14="http://schemas.microsoft.com/office/powerpoint/2010/main" val="316462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A818F59-AD64-5C81-FAA3-C7DEE98CB0FD}"/>
              </a:ext>
            </a:extLst>
          </p:cNvPr>
          <p:cNvSpPr>
            <a:spLocks noGrp="1"/>
          </p:cNvSpPr>
          <p:nvPr>
            <p:ph type="sldNum" sz="quarter" idx="4"/>
          </p:nvPr>
        </p:nvSpPr>
        <p:spPr/>
        <p:txBody>
          <a:bodyPr/>
          <a:lstStyle/>
          <a:p>
            <a:fld id="{C2E482B0-A764-7649-BFD8-7624B53F13A9}" type="slidenum">
              <a:rPr lang="en-GB" smtClean="0"/>
              <a:pPr/>
              <a:t>2</a:t>
            </a:fld>
            <a:endParaRPr lang="en-GB" dirty="0"/>
          </a:p>
        </p:txBody>
      </p:sp>
      <p:sp>
        <p:nvSpPr>
          <p:cNvPr id="7" name="文本框 6">
            <a:extLst>
              <a:ext uri="{FF2B5EF4-FFF2-40B4-BE49-F238E27FC236}">
                <a16:creationId xmlns:a16="http://schemas.microsoft.com/office/drawing/2014/main" id="{C5ECE902-038C-55F3-DCA2-45152F525A2E}"/>
              </a:ext>
            </a:extLst>
          </p:cNvPr>
          <p:cNvSpPr txBox="1"/>
          <p:nvPr/>
        </p:nvSpPr>
        <p:spPr>
          <a:xfrm>
            <a:off x="48587" y="1195380"/>
            <a:ext cx="4322434" cy="400110"/>
          </a:xfrm>
          <a:prstGeom prst="rect">
            <a:avLst/>
          </a:prstGeom>
          <a:noFill/>
        </p:spPr>
        <p:txBody>
          <a:bodyPr wrap="square" rtlCol="0">
            <a:spAutoFit/>
          </a:bodyPr>
          <a:lstStyle/>
          <a:p>
            <a:r>
              <a:rPr lang="en-US" altLang="zh-CN" sz="2000" b="1" dirty="0"/>
              <a:t> Quantum point defect in </a:t>
            </a:r>
            <a:r>
              <a:rPr lang="en-US" altLang="zh-CN" sz="2000" b="1" dirty="0" err="1"/>
              <a:t>2D</a:t>
            </a:r>
            <a:r>
              <a:rPr lang="en-US" altLang="zh-CN" sz="2000" b="1" dirty="0"/>
              <a:t> material</a:t>
            </a:r>
            <a:endParaRPr lang="zh-CN" altLang="en-US" sz="2000" b="1" dirty="0"/>
          </a:p>
        </p:txBody>
      </p:sp>
      <p:sp>
        <p:nvSpPr>
          <p:cNvPr id="8" name="Title 5">
            <a:extLst>
              <a:ext uri="{FF2B5EF4-FFF2-40B4-BE49-F238E27FC236}">
                <a16:creationId xmlns:a16="http://schemas.microsoft.com/office/drawing/2014/main" id="{101B33F8-2E7B-8B91-D6E1-37832A719427}"/>
              </a:ext>
            </a:extLst>
          </p:cNvPr>
          <p:cNvSpPr>
            <a:spLocks noGrp="1"/>
          </p:cNvSpPr>
          <p:nvPr>
            <p:ph type="title"/>
          </p:nvPr>
        </p:nvSpPr>
        <p:spPr>
          <a:xfrm>
            <a:off x="295287" y="366888"/>
            <a:ext cx="1914517" cy="636717"/>
          </a:xfrm>
        </p:spPr>
        <p:txBody>
          <a:bodyPr>
            <a:normAutofit fontScale="90000"/>
          </a:bodyPr>
          <a:lstStyle/>
          <a:p>
            <a:r>
              <a:rPr lang="en-GB" sz="2400" dirty="0"/>
              <a:t>Background</a:t>
            </a:r>
          </a:p>
        </p:txBody>
      </p:sp>
      <p:sp>
        <p:nvSpPr>
          <p:cNvPr id="9" name="Rectangle 4">
            <a:extLst>
              <a:ext uri="{FF2B5EF4-FFF2-40B4-BE49-F238E27FC236}">
                <a16:creationId xmlns:a16="http://schemas.microsoft.com/office/drawing/2014/main" id="{4DA28A11-43C4-99A6-341F-B2BC8438860F}"/>
              </a:ext>
            </a:extLst>
          </p:cNvPr>
          <p:cNvSpPr/>
          <p:nvPr/>
        </p:nvSpPr>
        <p:spPr>
          <a:xfrm>
            <a:off x="249567" y="382974"/>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文本框 10">
            <a:extLst>
              <a:ext uri="{FF2B5EF4-FFF2-40B4-BE49-F238E27FC236}">
                <a16:creationId xmlns:a16="http://schemas.microsoft.com/office/drawing/2014/main" id="{A26513B8-F661-BC95-DA54-9F4660E0BFB6}"/>
              </a:ext>
            </a:extLst>
          </p:cNvPr>
          <p:cNvSpPr txBox="1"/>
          <p:nvPr/>
        </p:nvSpPr>
        <p:spPr>
          <a:xfrm>
            <a:off x="130313" y="1711041"/>
            <a:ext cx="8883373" cy="880369"/>
          </a:xfrm>
          <a:prstGeom prst="rect">
            <a:avLst/>
          </a:prstGeom>
          <a:noFill/>
        </p:spPr>
        <p:txBody>
          <a:bodyPr wrap="square">
            <a:spAutoFit/>
          </a:bodyPr>
          <a:lstStyle/>
          <a:p>
            <a:pPr latinLnBrk="1">
              <a:lnSpc>
                <a:spcPct val="150000"/>
              </a:lnSpc>
              <a:spcBef>
                <a:spcPts val="900"/>
              </a:spcBef>
              <a:spcAft>
                <a:spcPts val="900"/>
              </a:spcAft>
            </a:pPr>
            <a:r>
              <a:rPr lang="en-US" altLang="zh-CN" sz="1800" b="1" dirty="0">
                <a:effectLst/>
                <a:ea typeface="宋体" panose="02010600030101010101" pitchFamily="2" charset="-122"/>
                <a:cs typeface="Times New Roman" panose="02020603050405020304" pitchFamily="18" charset="0"/>
              </a:rPr>
              <a:t>Controllable Defect Positions</a:t>
            </a:r>
            <a:r>
              <a:rPr lang="en-US" altLang="zh-CN" sz="1600" b="1" dirty="0">
                <a:effectLst/>
                <a:ea typeface="宋体" panose="02010600030101010101" pitchFamily="2" charset="-122"/>
                <a:cs typeface="Times New Roman" panose="02020603050405020304" pitchFamily="18" charset="0"/>
              </a:rPr>
              <a:t>:</a:t>
            </a:r>
            <a:r>
              <a:rPr lang="en-US" altLang="zh-CN" sz="1600" dirty="0">
                <a:effectLst/>
                <a:ea typeface="宋体" panose="02010600030101010101" pitchFamily="2" charset="-122"/>
                <a:cs typeface="Times New Roman" panose="02020603050405020304" pitchFamily="18" charset="0"/>
              </a:rPr>
              <a:t> </a:t>
            </a:r>
            <a:r>
              <a:rPr lang="en-US" altLang="zh-CN" dirty="0">
                <a:effectLst/>
                <a:ea typeface="宋体" panose="02010600030101010101" pitchFamily="2" charset="-122"/>
                <a:cs typeface="Times New Roman" panose="02020603050405020304" pitchFamily="18" charset="0"/>
              </a:rPr>
              <a:t>Current experimental techniques </a:t>
            </a:r>
            <a:r>
              <a:rPr lang="en-US" altLang="zh-CN" dirty="0"/>
              <a:t>enabling nearly deterministic defect positions. Also, strain, electric and magnetic fields can be intentionally engineered.</a:t>
            </a:r>
            <a:endParaRPr lang="zh-CN" altLang="zh-CN" sz="1600" dirty="0"/>
          </a:p>
        </p:txBody>
      </p:sp>
      <p:sp>
        <p:nvSpPr>
          <p:cNvPr id="14" name="文本框 13">
            <a:extLst>
              <a:ext uri="{FF2B5EF4-FFF2-40B4-BE49-F238E27FC236}">
                <a16:creationId xmlns:a16="http://schemas.microsoft.com/office/drawing/2014/main" id="{D4106BBF-9990-B3B2-02D6-335659D794FB}"/>
              </a:ext>
            </a:extLst>
          </p:cNvPr>
          <p:cNvSpPr txBox="1"/>
          <p:nvPr/>
        </p:nvSpPr>
        <p:spPr>
          <a:xfrm>
            <a:off x="201105" y="2712751"/>
            <a:ext cx="8883373" cy="1295868"/>
          </a:xfrm>
          <a:prstGeom prst="rect">
            <a:avLst/>
          </a:prstGeom>
          <a:noFill/>
        </p:spPr>
        <p:txBody>
          <a:bodyPr wrap="square">
            <a:spAutoFit/>
          </a:bodyPr>
          <a:lstStyle/>
          <a:p>
            <a:pPr latinLnBrk="1">
              <a:lnSpc>
                <a:spcPct val="150000"/>
              </a:lnSpc>
              <a:spcBef>
                <a:spcPts val="900"/>
              </a:spcBef>
              <a:spcAft>
                <a:spcPts val="900"/>
              </a:spcAft>
            </a:pPr>
            <a:r>
              <a:rPr lang="en-US" altLang="zh-CN" b="1" dirty="0">
                <a:effectLst/>
                <a:ea typeface="宋体" panose="02010600030101010101" pitchFamily="2" charset="-122"/>
                <a:cs typeface="Times New Roman" panose="02020603050405020304" pitchFamily="18" charset="0"/>
              </a:rPr>
              <a:t>Stacking</a:t>
            </a:r>
            <a:r>
              <a:rPr lang="en-US" altLang="zh-CN" dirty="0">
                <a:effectLst/>
                <a:ea typeface="宋体" panose="02010600030101010101" pitchFamily="2" charset="-122"/>
                <a:cs typeface="Times New Roman" panose="02020603050405020304" pitchFamily="18" charset="0"/>
              </a:rPr>
              <a:t>: </a:t>
            </a:r>
            <a:r>
              <a:rPr lang="en-US" altLang="zh-CN" dirty="0" err="1">
                <a:effectLst/>
                <a:ea typeface="宋体" panose="02010600030101010101" pitchFamily="2" charset="-122"/>
                <a:cs typeface="Times New Roman" panose="02020603050405020304" pitchFamily="18" charset="0"/>
              </a:rPr>
              <a:t>2D</a:t>
            </a:r>
            <a:r>
              <a:rPr lang="en-US" altLang="zh-CN" dirty="0">
                <a:effectLst/>
                <a:ea typeface="宋体" panose="02010600030101010101" pitchFamily="2" charset="-122"/>
                <a:cs typeface="Times New Roman" panose="02020603050405020304" pitchFamily="18" charset="0"/>
              </a:rPr>
              <a:t> materials offer substantial flexibility in forming multi-layer structures . The layer-dependent electronic structures and interlayer couplings provide opportunities by incorporating an atom or molecule between layers</a:t>
            </a:r>
            <a:endParaRPr lang="zh-CN" altLang="zh-CN" sz="1600" dirty="0"/>
          </a:p>
        </p:txBody>
      </p:sp>
      <p:sp>
        <p:nvSpPr>
          <p:cNvPr id="17" name="文本框 16">
            <a:extLst>
              <a:ext uri="{FF2B5EF4-FFF2-40B4-BE49-F238E27FC236}">
                <a16:creationId xmlns:a16="http://schemas.microsoft.com/office/drawing/2014/main" id="{854A2210-3D44-F6AA-9AE0-08635FAB44D2}"/>
              </a:ext>
            </a:extLst>
          </p:cNvPr>
          <p:cNvSpPr txBox="1"/>
          <p:nvPr/>
        </p:nvSpPr>
        <p:spPr>
          <a:xfrm>
            <a:off x="201104" y="4086051"/>
            <a:ext cx="8883373" cy="1295868"/>
          </a:xfrm>
          <a:prstGeom prst="rect">
            <a:avLst/>
          </a:prstGeom>
          <a:noFill/>
        </p:spPr>
        <p:txBody>
          <a:bodyPr wrap="square">
            <a:spAutoFit/>
          </a:bodyPr>
          <a:lstStyle/>
          <a:p>
            <a:pPr latinLnBrk="1">
              <a:lnSpc>
                <a:spcPct val="150000"/>
              </a:lnSpc>
              <a:spcBef>
                <a:spcPts val="900"/>
              </a:spcBef>
              <a:spcAft>
                <a:spcPts val="900"/>
              </a:spcAft>
            </a:pPr>
            <a:r>
              <a:rPr lang="en-US" altLang="zh-CN" b="1" dirty="0">
                <a:effectLst/>
                <a:ea typeface="宋体" panose="02010600030101010101" pitchFamily="2" charset="-122"/>
                <a:cs typeface="Times New Roman" panose="02020603050405020304" pitchFamily="18" charset="0"/>
              </a:rPr>
              <a:t>Surface</a:t>
            </a:r>
            <a:r>
              <a:rPr lang="en-US" altLang="zh-CN" dirty="0">
                <a:effectLst/>
                <a:ea typeface="宋体" panose="02010600030101010101" pitchFamily="2" charset="-122"/>
                <a:cs typeface="Times New Roman" panose="02020603050405020304" pitchFamily="18" charset="0"/>
              </a:rPr>
              <a:t>: </a:t>
            </a:r>
            <a:r>
              <a:rPr lang="en-US" altLang="zh-CN" dirty="0" err="1">
                <a:effectLst/>
                <a:ea typeface="宋体" panose="02010600030101010101" pitchFamily="2" charset="-122"/>
                <a:cs typeface="Times New Roman" panose="02020603050405020304" pitchFamily="18" charset="0"/>
              </a:rPr>
              <a:t>2D</a:t>
            </a:r>
            <a:r>
              <a:rPr lang="en-US" altLang="zh-CN" dirty="0">
                <a:effectLst/>
                <a:ea typeface="宋体" panose="02010600030101010101" pitchFamily="2" charset="-122"/>
                <a:cs typeface="Times New Roman" panose="02020603050405020304" pitchFamily="18" charset="0"/>
              </a:rPr>
              <a:t> materials inherently serve as excellent platforms for quantum sensing due to their surface properties. The embedding of </a:t>
            </a:r>
            <a:r>
              <a:rPr lang="en-US" altLang="zh-CN" dirty="0" err="1">
                <a:effectLst/>
                <a:ea typeface="宋体" panose="02010600030101010101" pitchFamily="2" charset="-122"/>
                <a:cs typeface="Times New Roman" panose="02020603050405020304" pitchFamily="18" charset="0"/>
              </a:rPr>
              <a:t>SPEs</a:t>
            </a:r>
            <a:r>
              <a:rPr lang="en-US" altLang="zh-CN" dirty="0">
                <a:effectLst/>
                <a:ea typeface="宋体" panose="02010600030101010101" pitchFamily="2" charset="-122"/>
                <a:cs typeface="Times New Roman" panose="02020603050405020304" pitchFamily="18" charset="0"/>
              </a:rPr>
              <a:t> in monolayers circumvents issues like total internal reflection common in 3D color centers, significantly improving light extraction efficiency. </a:t>
            </a:r>
            <a:endParaRPr lang="zh-CN" altLang="zh-CN" sz="1600" dirty="0"/>
          </a:p>
        </p:txBody>
      </p:sp>
    </p:spTree>
    <p:extLst>
      <p:ext uri="{BB962C8B-B14F-4D97-AF65-F5344CB8AC3E}">
        <p14:creationId xmlns:p14="http://schemas.microsoft.com/office/powerpoint/2010/main" val="414783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1007" y="366888"/>
            <a:ext cx="1914517" cy="636717"/>
          </a:xfrm>
        </p:spPr>
        <p:txBody>
          <a:bodyPr>
            <a:normAutofit fontScale="90000"/>
          </a:bodyPr>
          <a:lstStyle/>
          <a:p>
            <a:r>
              <a:rPr lang="en-GB" sz="2400" dirty="0"/>
              <a:t>Background</a:t>
            </a:r>
          </a:p>
        </p:txBody>
      </p:sp>
      <p:sp>
        <p:nvSpPr>
          <p:cNvPr id="5" name="Rectangle 4"/>
          <p:cNvSpPr/>
          <p:nvPr/>
        </p:nvSpPr>
        <p:spPr>
          <a:xfrm>
            <a:off x="295287" y="382974"/>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灯片编号占位符 41">
            <a:extLst>
              <a:ext uri="{FF2B5EF4-FFF2-40B4-BE49-F238E27FC236}">
                <a16:creationId xmlns:a16="http://schemas.microsoft.com/office/drawing/2014/main" id="{71900537-0BBC-8F19-84B7-DB830598FE88}"/>
              </a:ext>
            </a:extLst>
          </p:cNvPr>
          <p:cNvSpPr>
            <a:spLocks noGrp="1"/>
          </p:cNvSpPr>
          <p:nvPr>
            <p:ph type="sldNum" sz="quarter" idx="4"/>
          </p:nvPr>
        </p:nvSpPr>
        <p:spPr>
          <a:xfrm>
            <a:off x="6944534" y="6311844"/>
            <a:ext cx="2057400" cy="365125"/>
          </a:xfrm>
        </p:spPr>
        <p:txBody>
          <a:bodyPr/>
          <a:lstStyle/>
          <a:p>
            <a:fld id="{C2E482B0-A764-7649-BFD8-7624B53F13A9}" type="slidenum">
              <a:rPr lang="en-GB" sz="2400" b="1" smtClean="0">
                <a:solidFill>
                  <a:schemeClr val="tx1"/>
                </a:solidFill>
              </a:rPr>
              <a:pPr/>
              <a:t>3</a:t>
            </a:fld>
            <a:endParaRPr lang="en-GB" b="1" dirty="0">
              <a:solidFill>
                <a:schemeClr val="tx1"/>
              </a:solidFill>
            </a:endParaRPr>
          </a:p>
        </p:txBody>
      </p:sp>
      <p:sp>
        <p:nvSpPr>
          <p:cNvPr id="10" name="文本框 9">
            <a:extLst>
              <a:ext uri="{FF2B5EF4-FFF2-40B4-BE49-F238E27FC236}">
                <a16:creationId xmlns:a16="http://schemas.microsoft.com/office/drawing/2014/main" id="{09D912AE-9033-682A-E965-2FFA0BFAE5F6}"/>
              </a:ext>
            </a:extLst>
          </p:cNvPr>
          <p:cNvSpPr txBox="1"/>
          <p:nvPr/>
        </p:nvSpPr>
        <p:spPr>
          <a:xfrm>
            <a:off x="2255524" y="531504"/>
            <a:ext cx="3368532" cy="400110"/>
          </a:xfrm>
          <a:prstGeom prst="rect">
            <a:avLst/>
          </a:prstGeom>
          <a:noFill/>
        </p:spPr>
        <p:txBody>
          <a:bodyPr wrap="square" rtlCol="0">
            <a:spAutoFit/>
          </a:bodyPr>
          <a:lstStyle/>
          <a:p>
            <a:r>
              <a:rPr lang="en-US" altLang="zh-CN" sz="2000" b="1" dirty="0"/>
              <a:t> Key quantities</a:t>
            </a:r>
            <a:endParaRPr lang="zh-CN" altLang="en-US" sz="2000" b="1" dirty="0"/>
          </a:p>
        </p:txBody>
      </p:sp>
      <p:graphicFrame>
        <p:nvGraphicFramePr>
          <p:cNvPr id="2" name="表格 1">
            <a:extLst>
              <a:ext uri="{FF2B5EF4-FFF2-40B4-BE49-F238E27FC236}">
                <a16:creationId xmlns:a16="http://schemas.microsoft.com/office/drawing/2014/main" id="{9D46DA9A-2493-DDD0-81C8-862949B15513}"/>
              </a:ext>
            </a:extLst>
          </p:cNvPr>
          <p:cNvGraphicFramePr>
            <a:graphicFrameLocks noGrp="1"/>
          </p:cNvGraphicFramePr>
          <p:nvPr>
            <p:extLst>
              <p:ext uri="{D42A27DB-BD31-4B8C-83A1-F6EECF244321}">
                <p14:modId xmlns:p14="http://schemas.microsoft.com/office/powerpoint/2010/main" val="3219252379"/>
              </p:ext>
            </p:extLst>
          </p:nvPr>
        </p:nvGraphicFramePr>
        <p:xfrm>
          <a:off x="401156" y="1078165"/>
          <a:ext cx="8600778" cy="4605109"/>
        </p:xfrm>
        <a:graphic>
          <a:graphicData uri="http://schemas.openxmlformats.org/drawingml/2006/table">
            <a:tbl>
              <a:tblPr firstRow="1" bandRow="1" bandCol="1">
                <a:tableStyleId>{5C22544A-7EE6-4342-B048-85BDC9FD1C3A}</a:tableStyleId>
              </a:tblPr>
              <a:tblGrid>
                <a:gridCol w="3847948">
                  <a:extLst>
                    <a:ext uri="{9D8B030D-6E8A-4147-A177-3AD203B41FA5}">
                      <a16:colId xmlns:a16="http://schemas.microsoft.com/office/drawing/2014/main" val="1437183912"/>
                    </a:ext>
                  </a:extLst>
                </a:gridCol>
                <a:gridCol w="4752830">
                  <a:extLst>
                    <a:ext uri="{9D8B030D-6E8A-4147-A177-3AD203B41FA5}">
                      <a16:colId xmlns:a16="http://schemas.microsoft.com/office/drawing/2014/main" val="53891790"/>
                    </a:ext>
                  </a:extLst>
                </a:gridCol>
              </a:tblGrid>
              <a:tr h="486087">
                <a:tc>
                  <a:txBody>
                    <a:bodyPr/>
                    <a:lstStyle/>
                    <a:p>
                      <a:pPr algn="ctr" latinLnBrk="1">
                        <a:lnSpc>
                          <a:spcPct val="200000"/>
                        </a:lnSpc>
                        <a:spcBef>
                          <a:spcPts val="180"/>
                        </a:spcBef>
                        <a:spcAft>
                          <a:spcPts val="180"/>
                        </a:spcAft>
                      </a:pPr>
                      <a:r>
                        <a:rPr lang="en-US" sz="2000" dirty="0">
                          <a:solidFill>
                            <a:schemeClr val="tx1"/>
                          </a:solidFill>
                          <a:effectLst/>
                        </a:rPr>
                        <a:t>Category</a:t>
                      </a:r>
                      <a:endParaRPr lang="zh-CN" sz="2400" dirty="0">
                        <a:solidFill>
                          <a:schemeClr val="tx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ctr" latinLnBrk="1">
                        <a:lnSpc>
                          <a:spcPct val="200000"/>
                        </a:lnSpc>
                        <a:spcBef>
                          <a:spcPts val="180"/>
                        </a:spcBef>
                        <a:spcAft>
                          <a:spcPts val="180"/>
                        </a:spcAft>
                      </a:pPr>
                      <a:r>
                        <a:rPr lang="en-US" sz="2000" dirty="0">
                          <a:solidFill>
                            <a:schemeClr val="tx1"/>
                          </a:solidFill>
                          <a:effectLst/>
                        </a:rPr>
                        <a:t>Defect properties</a:t>
                      </a:r>
                      <a:endParaRPr lang="zh-CN" sz="2400" dirty="0">
                        <a:solidFill>
                          <a:schemeClr val="tx1"/>
                        </a:solidFill>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4147282"/>
                  </a:ext>
                </a:extLst>
              </a:tr>
              <a:tr h="1296567">
                <a:tc>
                  <a:txBody>
                    <a:bodyPr/>
                    <a:lstStyle/>
                    <a:p>
                      <a:pPr algn="ctr" latinLnBrk="0">
                        <a:lnSpc>
                          <a:spcPct val="200000"/>
                        </a:lnSpc>
                        <a:spcBef>
                          <a:spcPts val="180"/>
                        </a:spcBef>
                        <a:spcAft>
                          <a:spcPts val="180"/>
                        </a:spcAft>
                      </a:pPr>
                      <a:r>
                        <a:rPr lang="en-US" sz="1800" dirty="0">
                          <a:effectLst/>
                        </a:rPr>
                        <a:t>Basic ground-state properties</a:t>
                      </a:r>
                      <a:endParaRPr lang="zh-CN" sz="20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0">
                        <a:lnSpc>
                          <a:spcPct val="200000"/>
                        </a:lnSpc>
                        <a:spcBef>
                          <a:spcPts val="180"/>
                        </a:spcBef>
                        <a:spcAft>
                          <a:spcPts val="180"/>
                        </a:spcAft>
                      </a:pPr>
                      <a:r>
                        <a:rPr lang="en-US" sz="1600" dirty="0">
                          <a:effectLst/>
                        </a:rPr>
                        <a:t>Geometries, defect formation energies,  charge-state transition levels, ground-state spin multiplicity</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6662442"/>
                  </a:ext>
                </a:extLst>
              </a:tr>
              <a:tr h="1296567">
                <a:tc>
                  <a:txBody>
                    <a:bodyPr/>
                    <a:lstStyle/>
                    <a:p>
                      <a:pPr algn="ctr" latinLnBrk="0">
                        <a:lnSpc>
                          <a:spcPct val="200000"/>
                        </a:lnSpc>
                        <a:spcBef>
                          <a:spcPts val="180"/>
                        </a:spcBef>
                        <a:spcAft>
                          <a:spcPts val="180"/>
                        </a:spcAft>
                      </a:pPr>
                      <a:r>
                        <a:rPr lang="en-US" sz="1800" dirty="0">
                          <a:effectLst/>
                        </a:rPr>
                        <a:t>Specific ground-state properties</a:t>
                      </a:r>
                      <a:endParaRPr lang="zh-CN" sz="20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0">
                        <a:lnSpc>
                          <a:spcPct val="200000"/>
                        </a:lnSpc>
                        <a:spcBef>
                          <a:spcPts val="180"/>
                        </a:spcBef>
                        <a:spcAft>
                          <a:spcPts val="180"/>
                        </a:spcAft>
                      </a:pPr>
                      <a:r>
                        <a:rPr lang="en-US" sz="1600" dirty="0">
                          <a:effectLst/>
                        </a:rPr>
                        <a:t>Magnetic interactions (zero-field splitting, spin-orbit, hyperfine), </a:t>
                      </a:r>
                      <a:r>
                        <a:rPr lang="en-US" altLang="zh-CN" sz="1600" dirty="0">
                          <a:effectLst/>
                        </a:rPr>
                        <a:t>vibrational modes and frequencies, </a:t>
                      </a:r>
                      <a:r>
                        <a:rPr lang="en-US" sz="1600" dirty="0">
                          <a:effectLst/>
                        </a:rPr>
                        <a:t>electron-phonon coupling, spin-phonon coupling</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3157138"/>
                  </a:ext>
                </a:extLst>
              </a:tr>
              <a:tr h="1296567">
                <a:tc>
                  <a:txBody>
                    <a:bodyPr/>
                    <a:lstStyle/>
                    <a:p>
                      <a:pPr algn="ctr" latinLnBrk="0">
                        <a:lnSpc>
                          <a:spcPct val="200000"/>
                        </a:lnSpc>
                        <a:spcBef>
                          <a:spcPts val="180"/>
                        </a:spcBef>
                        <a:spcAft>
                          <a:spcPts val="180"/>
                        </a:spcAft>
                      </a:pPr>
                      <a:r>
                        <a:rPr lang="en-US" sz="1800" dirty="0">
                          <a:effectLst/>
                        </a:rPr>
                        <a:t>Excited-state properties</a:t>
                      </a:r>
                      <a:endParaRPr lang="zh-CN" sz="20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0">
                        <a:lnSpc>
                          <a:spcPct val="200000"/>
                        </a:lnSpc>
                        <a:spcBef>
                          <a:spcPts val="180"/>
                        </a:spcBef>
                        <a:spcAft>
                          <a:spcPts val="180"/>
                        </a:spcAft>
                      </a:pPr>
                      <a:r>
                        <a:rPr lang="en-US" sz="1600" dirty="0">
                          <a:effectLst/>
                        </a:rPr>
                        <a:t>Excited-state energies and geometries,   </a:t>
                      </a:r>
                      <a:r>
                        <a:rPr lang="en-US" sz="1600" dirty="0" err="1">
                          <a:effectLst/>
                        </a:rPr>
                        <a:t>multiplet</a:t>
                      </a:r>
                      <a:r>
                        <a:rPr lang="en-US" sz="1600" dirty="0">
                          <a:effectLst/>
                        </a:rPr>
                        <a:t> structure, transition dipole moments, radiative rates, optical </a:t>
                      </a:r>
                      <a:r>
                        <a:rPr lang="en-US" sz="1600" dirty="0" err="1">
                          <a:effectLst/>
                        </a:rPr>
                        <a:t>lineshapes</a:t>
                      </a:r>
                      <a:r>
                        <a:rPr lang="en-US" sz="1600" dirty="0">
                          <a:effectLst/>
                        </a:rPr>
                        <a:t>,  nonradiative transitions</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1573157"/>
                  </a:ext>
                </a:extLst>
              </a:tr>
            </a:tbl>
          </a:graphicData>
        </a:graphic>
      </p:graphicFrame>
    </p:spTree>
    <p:extLst>
      <p:ext uri="{BB962C8B-B14F-4D97-AF65-F5344CB8AC3E}">
        <p14:creationId xmlns:p14="http://schemas.microsoft.com/office/powerpoint/2010/main" val="374910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1007" y="366888"/>
            <a:ext cx="1914517" cy="636717"/>
          </a:xfrm>
        </p:spPr>
        <p:txBody>
          <a:bodyPr>
            <a:normAutofit fontScale="90000"/>
          </a:bodyPr>
          <a:lstStyle/>
          <a:p>
            <a:r>
              <a:rPr lang="en-GB" sz="2400" dirty="0"/>
              <a:t>Background</a:t>
            </a:r>
          </a:p>
        </p:txBody>
      </p:sp>
      <p:sp>
        <p:nvSpPr>
          <p:cNvPr id="5" name="Rectangle 4"/>
          <p:cNvSpPr/>
          <p:nvPr/>
        </p:nvSpPr>
        <p:spPr>
          <a:xfrm>
            <a:off x="295287" y="382974"/>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灯片编号占位符 41">
            <a:extLst>
              <a:ext uri="{FF2B5EF4-FFF2-40B4-BE49-F238E27FC236}">
                <a16:creationId xmlns:a16="http://schemas.microsoft.com/office/drawing/2014/main" id="{71900537-0BBC-8F19-84B7-DB830598FE88}"/>
              </a:ext>
            </a:extLst>
          </p:cNvPr>
          <p:cNvSpPr>
            <a:spLocks noGrp="1"/>
          </p:cNvSpPr>
          <p:nvPr>
            <p:ph type="sldNum" sz="quarter" idx="4"/>
          </p:nvPr>
        </p:nvSpPr>
        <p:spPr>
          <a:xfrm>
            <a:off x="6944534" y="6311844"/>
            <a:ext cx="2057400" cy="365125"/>
          </a:xfrm>
        </p:spPr>
        <p:txBody>
          <a:bodyPr/>
          <a:lstStyle/>
          <a:p>
            <a:fld id="{C2E482B0-A764-7649-BFD8-7624B53F13A9}" type="slidenum">
              <a:rPr lang="en-GB" sz="2400" b="1" smtClean="0">
                <a:solidFill>
                  <a:schemeClr val="tx1"/>
                </a:solidFill>
              </a:rPr>
              <a:pPr/>
              <a:t>4</a:t>
            </a:fld>
            <a:endParaRPr lang="en-GB" b="1" dirty="0">
              <a:solidFill>
                <a:schemeClr val="tx1"/>
              </a:solidFill>
            </a:endParaRPr>
          </a:p>
        </p:txBody>
      </p:sp>
      <p:sp>
        <p:nvSpPr>
          <p:cNvPr id="9" name="文本框 8">
            <a:extLst>
              <a:ext uri="{FF2B5EF4-FFF2-40B4-BE49-F238E27FC236}">
                <a16:creationId xmlns:a16="http://schemas.microsoft.com/office/drawing/2014/main" id="{744E02F1-048F-EC5C-B57C-BDBF50A2DFE5}"/>
              </a:ext>
            </a:extLst>
          </p:cNvPr>
          <p:cNvSpPr txBox="1"/>
          <p:nvPr/>
        </p:nvSpPr>
        <p:spPr>
          <a:xfrm>
            <a:off x="135685" y="1749240"/>
            <a:ext cx="8403632" cy="42043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1" dirty="0"/>
              <a:t>Deep defect levels: </a:t>
            </a:r>
            <a:r>
              <a:rPr lang="en-US" altLang="zh-CN" dirty="0"/>
              <a:t>Enhance the fidelity of stored quantum information. To prevent resonance with pristine band edges, quantum defects should have energy levels distinctly separated from the band edges.</a:t>
            </a:r>
          </a:p>
          <a:p>
            <a:pPr marL="285750" indent="-285750">
              <a:lnSpc>
                <a:spcPct val="150000"/>
              </a:lnSpc>
              <a:buFont typeface="Arial" panose="020B0604020202020204" pitchFamily="34" charset="0"/>
              <a:buChar char="•"/>
            </a:pPr>
            <a:r>
              <a:rPr lang="en-US" altLang="zh-CN" b="1" dirty="0"/>
              <a:t>High spin states: </a:t>
            </a:r>
            <a:r>
              <a:rPr lang="en-US" altLang="zh-CN" dirty="0"/>
              <a:t>Essential for the initialization, operation, and readout of spin qubits. The simplest example of this would be two parallel unpaired spins.</a:t>
            </a:r>
          </a:p>
          <a:p>
            <a:pPr marL="285750" indent="-285750">
              <a:lnSpc>
                <a:spcPct val="150000"/>
              </a:lnSpc>
              <a:buFont typeface="Arial" panose="020B0604020202020204" pitchFamily="34" charset="0"/>
              <a:buChar char="•"/>
            </a:pPr>
            <a:r>
              <a:rPr lang="en-US" altLang="zh-CN" b="1" dirty="0"/>
              <a:t>Radiative recombination rate: </a:t>
            </a:r>
            <a:r>
              <a:rPr lang="en-US" altLang="zh-CN" dirty="0"/>
              <a:t>Should be greater than the non-radiative rate, it ensures effective readout of spin qubits.</a:t>
            </a:r>
          </a:p>
          <a:p>
            <a:pPr marL="285750" indent="-285750">
              <a:lnSpc>
                <a:spcPct val="150000"/>
              </a:lnSpc>
              <a:buFont typeface="Arial" panose="020B0604020202020204" pitchFamily="34" charset="0"/>
              <a:buChar char="•"/>
            </a:pPr>
            <a:r>
              <a:rPr lang="en-US" altLang="zh-CN" b="1" dirty="0"/>
              <a:t>Weak coupling with environmental factors: </a:t>
            </a:r>
            <a:r>
              <a:rPr lang="en-US" altLang="zh-CN" dirty="0"/>
              <a:t>When there's limited interaction with elements like phonons and nuclear spins, spin lifetime at room temperature is extended. This improves the duration of stored information and reduces qubit errors.</a:t>
            </a:r>
          </a:p>
        </p:txBody>
      </p:sp>
      <p:sp>
        <p:nvSpPr>
          <p:cNvPr id="10" name="文本框 9">
            <a:extLst>
              <a:ext uri="{FF2B5EF4-FFF2-40B4-BE49-F238E27FC236}">
                <a16:creationId xmlns:a16="http://schemas.microsoft.com/office/drawing/2014/main" id="{09D912AE-9033-682A-E965-2FFA0BFAE5F6}"/>
              </a:ext>
            </a:extLst>
          </p:cNvPr>
          <p:cNvSpPr txBox="1"/>
          <p:nvPr/>
        </p:nvSpPr>
        <p:spPr>
          <a:xfrm>
            <a:off x="206477" y="1140372"/>
            <a:ext cx="3368532" cy="400110"/>
          </a:xfrm>
          <a:prstGeom prst="rect">
            <a:avLst/>
          </a:prstGeom>
          <a:noFill/>
        </p:spPr>
        <p:txBody>
          <a:bodyPr wrap="square" rtlCol="0">
            <a:spAutoFit/>
          </a:bodyPr>
          <a:lstStyle/>
          <a:p>
            <a:r>
              <a:rPr lang="en-US" altLang="zh-CN" sz="2000" b="1" dirty="0"/>
              <a:t> Defects as spin qubits </a:t>
            </a:r>
            <a:endParaRPr lang="zh-CN" altLang="en-US" sz="2000" b="1" dirty="0"/>
          </a:p>
        </p:txBody>
      </p:sp>
    </p:spTree>
    <p:extLst>
      <p:ext uri="{BB962C8B-B14F-4D97-AF65-F5344CB8AC3E}">
        <p14:creationId xmlns:p14="http://schemas.microsoft.com/office/powerpoint/2010/main" val="214738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848" y="345492"/>
            <a:ext cx="1914517" cy="636717"/>
          </a:xfrm>
        </p:spPr>
        <p:txBody>
          <a:bodyPr>
            <a:normAutofit/>
          </a:bodyPr>
          <a:lstStyle/>
          <a:p>
            <a:r>
              <a:rPr lang="en-GB" sz="2400" dirty="0"/>
              <a:t>Workflow</a:t>
            </a:r>
          </a:p>
        </p:txBody>
      </p:sp>
      <p:sp>
        <p:nvSpPr>
          <p:cNvPr id="5" name="Rectangle 4"/>
          <p:cNvSpPr/>
          <p:nvPr/>
        </p:nvSpPr>
        <p:spPr>
          <a:xfrm>
            <a:off x="295287" y="382974"/>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灯片编号占位符 41">
            <a:extLst>
              <a:ext uri="{FF2B5EF4-FFF2-40B4-BE49-F238E27FC236}">
                <a16:creationId xmlns:a16="http://schemas.microsoft.com/office/drawing/2014/main" id="{71900537-0BBC-8F19-84B7-DB830598FE88}"/>
              </a:ext>
            </a:extLst>
          </p:cNvPr>
          <p:cNvSpPr>
            <a:spLocks noGrp="1"/>
          </p:cNvSpPr>
          <p:nvPr>
            <p:ph type="sldNum" sz="quarter" idx="4"/>
          </p:nvPr>
        </p:nvSpPr>
        <p:spPr>
          <a:xfrm>
            <a:off x="6944534" y="6311844"/>
            <a:ext cx="2057400" cy="365125"/>
          </a:xfrm>
        </p:spPr>
        <p:txBody>
          <a:bodyPr/>
          <a:lstStyle/>
          <a:p>
            <a:fld id="{C2E482B0-A764-7649-BFD8-7624B53F13A9}" type="slidenum">
              <a:rPr lang="en-GB" sz="2400" b="1" smtClean="0">
                <a:solidFill>
                  <a:schemeClr val="tx1"/>
                </a:solidFill>
              </a:rPr>
              <a:pPr/>
              <a:t>5</a:t>
            </a:fld>
            <a:endParaRPr lang="en-GB" b="1" dirty="0">
              <a:solidFill>
                <a:schemeClr val="tx1"/>
              </a:solidFill>
            </a:endParaRPr>
          </a:p>
        </p:txBody>
      </p:sp>
      <p:sp>
        <p:nvSpPr>
          <p:cNvPr id="7" name="文本框 6">
            <a:extLst>
              <a:ext uri="{FF2B5EF4-FFF2-40B4-BE49-F238E27FC236}">
                <a16:creationId xmlns:a16="http://schemas.microsoft.com/office/drawing/2014/main" id="{65235C98-F08D-B811-DB2F-4410F14FF80A}"/>
              </a:ext>
            </a:extLst>
          </p:cNvPr>
          <p:cNvSpPr txBox="1"/>
          <p:nvPr/>
        </p:nvSpPr>
        <p:spPr>
          <a:xfrm>
            <a:off x="2525733" y="820658"/>
            <a:ext cx="4426876" cy="369332"/>
          </a:xfrm>
          <a:prstGeom prst="rect">
            <a:avLst/>
          </a:prstGeom>
          <a:noFill/>
        </p:spPr>
        <p:txBody>
          <a:bodyPr wrap="square" rtlCol="0">
            <a:spAutoFit/>
          </a:bodyPr>
          <a:lstStyle/>
          <a:p>
            <a:pPr algn="ctr"/>
            <a:r>
              <a:rPr lang="en-US" altLang="zh-CN" sz="1800" b="1" i="0" u="none" strike="noStrike" baseline="0" dirty="0">
                <a:solidFill>
                  <a:srgbClr val="000000"/>
                </a:solidFill>
                <a:latin typeface="Times New Roman" panose="02020603050405020304" pitchFamily="18" charset="0"/>
              </a:rPr>
              <a:t>Substitutional defects in monolayer </a:t>
            </a:r>
            <a:r>
              <a:rPr lang="en-US" altLang="zh-CN" sz="1800" b="1" i="0" u="none" strike="noStrike" baseline="0" dirty="0" err="1">
                <a:solidFill>
                  <a:srgbClr val="000000"/>
                </a:solidFill>
                <a:latin typeface="Times New Roman" panose="02020603050405020304" pitchFamily="18" charset="0"/>
              </a:rPr>
              <a:t>WS</a:t>
            </a:r>
            <a:r>
              <a:rPr lang="en-US" altLang="zh-CN" sz="1800" b="1" i="0" u="none" strike="noStrike" baseline="-25000" dirty="0" err="1">
                <a:solidFill>
                  <a:srgbClr val="000000"/>
                </a:solidFill>
                <a:latin typeface="Times New Roman" panose="02020603050405020304" pitchFamily="18" charset="0"/>
              </a:rPr>
              <a:t>2</a:t>
            </a:r>
            <a:r>
              <a:rPr lang="en-US" altLang="zh-CN" sz="1800" b="1" i="0" u="none" strike="noStrike" baseline="-25000" dirty="0">
                <a:solidFill>
                  <a:srgbClr val="000000"/>
                </a:solidFill>
                <a:latin typeface="Times New Roman" panose="02020603050405020304" pitchFamily="18" charset="0"/>
              </a:rPr>
              <a:t> </a:t>
            </a:r>
            <a:r>
              <a:rPr lang="en-US" altLang="zh-CN" dirty="0"/>
              <a:t> </a:t>
            </a:r>
            <a:endParaRPr lang="zh-CN" altLang="en-US" dirty="0"/>
          </a:p>
        </p:txBody>
      </p:sp>
      <p:cxnSp>
        <p:nvCxnSpPr>
          <p:cNvPr id="8" name="直接箭头连接符 7">
            <a:extLst>
              <a:ext uri="{FF2B5EF4-FFF2-40B4-BE49-F238E27FC236}">
                <a16:creationId xmlns:a16="http://schemas.microsoft.com/office/drawing/2014/main" id="{90AF2AD1-1E6C-AB6B-6C5E-E09A5CFAFD74}"/>
              </a:ext>
            </a:extLst>
          </p:cNvPr>
          <p:cNvCxnSpPr>
            <a:cxnSpLocks/>
          </p:cNvCxnSpPr>
          <p:nvPr/>
        </p:nvCxnSpPr>
        <p:spPr>
          <a:xfrm>
            <a:off x="4765424" y="3907094"/>
            <a:ext cx="0" cy="819323"/>
          </a:xfrm>
          <a:prstGeom prst="straightConnector1">
            <a:avLst/>
          </a:prstGeom>
          <a:ln w="57150">
            <a:solidFill>
              <a:schemeClr val="accent5">
                <a:lumMod val="60000"/>
                <a:lumOff val="40000"/>
              </a:schemeClr>
            </a:solidFill>
            <a:tailEnd type="triangle" w="med" len="med"/>
          </a:ln>
        </p:spPr>
        <p:style>
          <a:lnRef idx="3">
            <a:schemeClr val="accent1"/>
          </a:lnRef>
          <a:fillRef idx="0">
            <a:schemeClr val="accent1"/>
          </a:fillRef>
          <a:effectRef idx="2">
            <a:schemeClr val="accent1"/>
          </a:effectRef>
          <a:fontRef idx="minor">
            <a:schemeClr val="tx1"/>
          </a:fontRef>
        </p:style>
      </p:cxnSp>
      <p:cxnSp>
        <p:nvCxnSpPr>
          <p:cNvPr id="9" name="直接箭头连接符 8">
            <a:extLst>
              <a:ext uri="{FF2B5EF4-FFF2-40B4-BE49-F238E27FC236}">
                <a16:creationId xmlns:a16="http://schemas.microsoft.com/office/drawing/2014/main" id="{D7C16B2E-996C-8000-3BF9-B83E3DE09D0E}"/>
              </a:ext>
            </a:extLst>
          </p:cNvPr>
          <p:cNvCxnSpPr>
            <a:cxnSpLocks/>
          </p:cNvCxnSpPr>
          <p:nvPr/>
        </p:nvCxnSpPr>
        <p:spPr>
          <a:xfrm>
            <a:off x="4770067" y="5052842"/>
            <a:ext cx="0" cy="819323"/>
          </a:xfrm>
          <a:prstGeom prst="straightConnector1">
            <a:avLst/>
          </a:prstGeom>
          <a:ln w="57150">
            <a:solidFill>
              <a:schemeClr val="accent5">
                <a:lumMod val="60000"/>
                <a:lumOff val="40000"/>
              </a:schemeClr>
            </a:solidFill>
            <a:tailEnd type="triangle" w="med" len="med"/>
          </a:ln>
        </p:spPr>
        <p:style>
          <a:lnRef idx="3">
            <a:schemeClr val="accent1"/>
          </a:lnRef>
          <a:fillRef idx="0">
            <a:schemeClr val="accent1"/>
          </a:fillRef>
          <a:effectRef idx="2">
            <a:schemeClr val="accent1"/>
          </a:effectRef>
          <a:fontRef idx="minor">
            <a:schemeClr val="tx1"/>
          </a:fontRef>
        </p:style>
      </p:cxnSp>
      <p:cxnSp>
        <p:nvCxnSpPr>
          <p:cNvPr id="10" name="直接箭头连接符 9">
            <a:extLst>
              <a:ext uri="{FF2B5EF4-FFF2-40B4-BE49-F238E27FC236}">
                <a16:creationId xmlns:a16="http://schemas.microsoft.com/office/drawing/2014/main" id="{57509FAC-F8ED-88F6-7A81-9ABC6CF60369}"/>
              </a:ext>
            </a:extLst>
          </p:cNvPr>
          <p:cNvCxnSpPr>
            <a:cxnSpLocks/>
          </p:cNvCxnSpPr>
          <p:nvPr/>
        </p:nvCxnSpPr>
        <p:spPr>
          <a:xfrm>
            <a:off x="4765424" y="2462220"/>
            <a:ext cx="0" cy="1030481"/>
          </a:xfrm>
          <a:prstGeom prst="straightConnector1">
            <a:avLst/>
          </a:prstGeom>
          <a:ln w="57150">
            <a:solidFill>
              <a:schemeClr val="accent5">
                <a:lumMod val="60000"/>
                <a:lumOff val="40000"/>
              </a:schemeClr>
            </a:solidFill>
            <a:tailEnd type="triangle" w="med" len="med"/>
          </a:ln>
        </p:spPr>
        <p:style>
          <a:lnRef idx="3">
            <a:schemeClr val="accent1"/>
          </a:lnRef>
          <a:fillRef idx="0">
            <a:schemeClr val="accent1"/>
          </a:fillRef>
          <a:effectRef idx="2">
            <a:schemeClr val="accent1"/>
          </a:effectRef>
          <a:fontRef idx="minor">
            <a:schemeClr val="tx1"/>
          </a:fontRef>
        </p:style>
      </p:cxnSp>
      <p:sp>
        <p:nvSpPr>
          <p:cNvPr id="11" name="文本框 10">
            <a:extLst>
              <a:ext uri="{FF2B5EF4-FFF2-40B4-BE49-F238E27FC236}">
                <a16:creationId xmlns:a16="http://schemas.microsoft.com/office/drawing/2014/main" id="{9ABF28AB-F58D-7BAE-0DCB-EC0F151C1627}"/>
              </a:ext>
            </a:extLst>
          </p:cNvPr>
          <p:cNvSpPr txBox="1"/>
          <p:nvPr/>
        </p:nvSpPr>
        <p:spPr>
          <a:xfrm>
            <a:off x="2485643" y="1206711"/>
            <a:ext cx="4507057" cy="1623778"/>
          </a:xfrm>
          <a:prstGeom prst="rect">
            <a:avLst/>
          </a:prstGeom>
          <a:noFill/>
          <a:ln>
            <a:solidFill>
              <a:schemeClr val="tx1">
                <a:lumMod val="75000"/>
                <a:lumOff val="25000"/>
              </a:schemeClr>
            </a:solidFill>
            <a:prstDash val="lgDash"/>
          </a:ln>
        </p:spPr>
        <p:txBody>
          <a:bodyPr wrap="square" rtlCol="0">
            <a:spAutoFit/>
          </a:bodyPr>
          <a:lstStyle/>
          <a:p>
            <a:pPr algn="ctr">
              <a:lnSpc>
                <a:spcPct val="120000"/>
              </a:lnSpc>
            </a:pPr>
            <a:r>
              <a:rPr lang="en-US" altLang="zh-CN" b="1" dirty="0"/>
              <a:t>Determine defect supercell</a:t>
            </a:r>
          </a:p>
          <a:p>
            <a:pPr>
              <a:lnSpc>
                <a:spcPct val="120000"/>
              </a:lnSpc>
            </a:pPr>
            <a:endParaRPr lang="en-US" altLang="zh-CN" dirty="0"/>
          </a:p>
          <a:p>
            <a:pPr>
              <a:lnSpc>
                <a:spcPct val="120000"/>
              </a:lnSpc>
            </a:pPr>
            <a:endParaRPr lang="en-US" altLang="zh-CN" sz="1600" dirty="0"/>
          </a:p>
          <a:p>
            <a:pPr>
              <a:lnSpc>
                <a:spcPct val="120000"/>
              </a:lnSpc>
            </a:pPr>
            <a:endParaRPr lang="en-US" altLang="zh-CN" sz="1600" dirty="0"/>
          </a:p>
          <a:p>
            <a:pPr>
              <a:lnSpc>
                <a:spcPct val="120000"/>
              </a:lnSpc>
            </a:pPr>
            <a:endParaRPr lang="en-US" altLang="zh-CN" sz="1600" dirty="0"/>
          </a:p>
        </p:txBody>
      </p:sp>
      <p:sp>
        <p:nvSpPr>
          <p:cNvPr id="12" name="文本框 11">
            <a:extLst>
              <a:ext uri="{FF2B5EF4-FFF2-40B4-BE49-F238E27FC236}">
                <a16:creationId xmlns:a16="http://schemas.microsoft.com/office/drawing/2014/main" id="{09CB86D9-7BFF-B4CA-98FE-71C5AFC31ADD}"/>
              </a:ext>
            </a:extLst>
          </p:cNvPr>
          <p:cNvSpPr txBox="1"/>
          <p:nvPr/>
        </p:nvSpPr>
        <p:spPr>
          <a:xfrm>
            <a:off x="2499067" y="2973515"/>
            <a:ext cx="4507057" cy="1107996"/>
          </a:xfrm>
          <a:prstGeom prst="rect">
            <a:avLst/>
          </a:prstGeom>
          <a:noFill/>
          <a:ln>
            <a:solidFill>
              <a:schemeClr val="tx1"/>
            </a:solidFill>
            <a:prstDash val="lgDash"/>
          </a:ln>
        </p:spPr>
        <p:txBody>
          <a:bodyPr wrap="square" rtlCol="0">
            <a:spAutoFit/>
          </a:bodyPr>
          <a:lstStyle/>
          <a:p>
            <a:pPr algn="ctr"/>
            <a:r>
              <a:rPr lang="en-US" altLang="zh-CN" b="1" dirty="0"/>
              <a:t>Calculate formation energy</a:t>
            </a:r>
          </a:p>
          <a:p>
            <a:endParaRPr lang="en-US" altLang="zh-CN" sz="1600" dirty="0"/>
          </a:p>
          <a:p>
            <a:endParaRPr lang="en-US" altLang="zh-CN" sz="1600" dirty="0"/>
          </a:p>
          <a:p>
            <a:endParaRPr lang="zh-CN" altLang="en-US" sz="1600" dirty="0"/>
          </a:p>
        </p:txBody>
      </p:sp>
      <p:sp>
        <p:nvSpPr>
          <p:cNvPr id="13" name="文本框 12">
            <a:extLst>
              <a:ext uri="{FF2B5EF4-FFF2-40B4-BE49-F238E27FC236}">
                <a16:creationId xmlns:a16="http://schemas.microsoft.com/office/drawing/2014/main" id="{28EA405B-E22B-7FED-C1F4-E0C529E98B10}"/>
              </a:ext>
            </a:extLst>
          </p:cNvPr>
          <p:cNvSpPr txBox="1"/>
          <p:nvPr/>
        </p:nvSpPr>
        <p:spPr>
          <a:xfrm>
            <a:off x="2501377" y="5305311"/>
            <a:ext cx="4507057" cy="954107"/>
          </a:xfrm>
          <a:prstGeom prst="rect">
            <a:avLst/>
          </a:prstGeom>
          <a:noFill/>
          <a:ln>
            <a:solidFill>
              <a:schemeClr val="tx1"/>
            </a:solidFill>
            <a:prstDash val="lgDash"/>
          </a:ln>
        </p:spPr>
        <p:txBody>
          <a:bodyPr wrap="square" rtlCol="0">
            <a:spAutoFit/>
          </a:bodyPr>
          <a:lstStyle/>
          <a:p>
            <a:pPr algn="ctr"/>
            <a:r>
              <a:rPr lang="en-US" altLang="zh-CN" b="1" dirty="0" err="1"/>
              <a:t>Bandstructure</a:t>
            </a:r>
            <a:r>
              <a:rPr lang="en-US" altLang="zh-CN" b="1" dirty="0"/>
              <a:t> Analysis</a:t>
            </a:r>
          </a:p>
          <a:p>
            <a:pPr algn="ctr"/>
            <a:endParaRPr lang="en-US" altLang="zh-CN" b="1" dirty="0"/>
          </a:p>
          <a:p>
            <a:pPr algn="ctr"/>
            <a:endParaRPr lang="en-US" altLang="zh-CN" sz="2000" dirty="0"/>
          </a:p>
        </p:txBody>
      </p:sp>
      <p:sp>
        <p:nvSpPr>
          <p:cNvPr id="15" name="文本框 14">
            <a:extLst>
              <a:ext uri="{FF2B5EF4-FFF2-40B4-BE49-F238E27FC236}">
                <a16:creationId xmlns:a16="http://schemas.microsoft.com/office/drawing/2014/main" id="{CC1B86B7-B91C-6B16-57F3-82095855B117}"/>
              </a:ext>
            </a:extLst>
          </p:cNvPr>
          <p:cNvSpPr txBox="1"/>
          <p:nvPr/>
        </p:nvSpPr>
        <p:spPr>
          <a:xfrm>
            <a:off x="2686236" y="1575769"/>
            <a:ext cx="4125169" cy="338554"/>
          </a:xfrm>
          <a:prstGeom prst="rect">
            <a:avLst/>
          </a:prstGeom>
          <a:noFill/>
        </p:spPr>
        <p:txBody>
          <a:bodyPr wrap="square" rtlCol="0">
            <a:spAutoFit/>
          </a:bodyPr>
          <a:lstStyle/>
          <a:p>
            <a:pPr algn="ctr"/>
            <a:r>
              <a:rPr lang="en-US" altLang="zh-CN" sz="1600" dirty="0"/>
              <a:t>manually set different initial dopant positions </a:t>
            </a:r>
          </a:p>
        </p:txBody>
      </p:sp>
      <p:sp>
        <p:nvSpPr>
          <p:cNvPr id="16" name="文本框 15">
            <a:extLst>
              <a:ext uri="{FF2B5EF4-FFF2-40B4-BE49-F238E27FC236}">
                <a16:creationId xmlns:a16="http://schemas.microsoft.com/office/drawing/2014/main" id="{E6CDADE1-B18B-7F3A-27C0-E22E2051787B}"/>
              </a:ext>
            </a:extLst>
          </p:cNvPr>
          <p:cNvSpPr txBox="1"/>
          <p:nvPr/>
        </p:nvSpPr>
        <p:spPr>
          <a:xfrm>
            <a:off x="3114012" y="1998132"/>
            <a:ext cx="3184640" cy="663515"/>
          </a:xfrm>
          <a:prstGeom prst="rect">
            <a:avLst/>
          </a:prstGeom>
          <a:noFill/>
          <a:ln>
            <a:solidFill>
              <a:schemeClr val="tx1"/>
            </a:solidFill>
            <a:prstDash val="solid"/>
          </a:ln>
        </p:spPr>
        <p:txBody>
          <a:bodyPr wrap="square" rtlCol="0">
            <a:spAutoFit/>
          </a:bodyPr>
          <a:lstStyle/>
          <a:p>
            <a:pPr algn="ctr">
              <a:lnSpc>
                <a:spcPct val="120000"/>
              </a:lnSpc>
            </a:pPr>
            <a:r>
              <a:rPr lang="en-US" altLang="zh-CN" sz="1600" dirty="0"/>
              <a:t>ground state structure</a:t>
            </a:r>
            <a:r>
              <a:rPr lang="zh-CN" altLang="en-US" sz="1600" dirty="0"/>
              <a:t> </a:t>
            </a:r>
            <a:endParaRPr lang="en-US" altLang="zh-CN" sz="1600" dirty="0"/>
          </a:p>
          <a:p>
            <a:pPr algn="ctr">
              <a:lnSpc>
                <a:spcPct val="120000"/>
              </a:lnSpc>
            </a:pPr>
            <a:r>
              <a:rPr lang="en-US" altLang="zh-CN" sz="1600" dirty="0"/>
              <a:t>with possible symmetry distortion</a:t>
            </a:r>
          </a:p>
        </p:txBody>
      </p:sp>
      <p:sp>
        <p:nvSpPr>
          <p:cNvPr id="17" name="文本框 16">
            <a:extLst>
              <a:ext uri="{FF2B5EF4-FFF2-40B4-BE49-F238E27FC236}">
                <a16:creationId xmlns:a16="http://schemas.microsoft.com/office/drawing/2014/main" id="{7EBF308D-CBDB-ADB1-8822-CE9CBF4BE400}"/>
              </a:ext>
            </a:extLst>
          </p:cNvPr>
          <p:cNvSpPr txBox="1"/>
          <p:nvPr/>
        </p:nvSpPr>
        <p:spPr>
          <a:xfrm>
            <a:off x="3612112" y="3335548"/>
            <a:ext cx="2200774" cy="663515"/>
          </a:xfrm>
          <a:prstGeom prst="rect">
            <a:avLst/>
          </a:prstGeom>
          <a:noFill/>
          <a:ln>
            <a:solidFill>
              <a:schemeClr val="tx1"/>
            </a:solidFill>
            <a:prstDash val="solid"/>
          </a:ln>
        </p:spPr>
        <p:txBody>
          <a:bodyPr wrap="square" rtlCol="0">
            <a:spAutoFit/>
          </a:bodyPr>
          <a:lstStyle/>
          <a:p>
            <a:pPr algn="ctr">
              <a:lnSpc>
                <a:spcPct val="120000"/>
              </a:lnSpc>
            </a:pPr>
            <a:r>
              <a:rPr lang="en-US" altLang="zh-CN" sz="1600" dirty="0"/>
              <a:t>defect charge states within pristine bandgap</a:t>
            </a:r>
          </a:p>
        </p:txBody>
      </p:sp>
      <p:sp>
        <p:nvSpPr>
          <p:cNvPr id="19" name="文本框 18">
            <a:extLst>
              <a:ext uri="{FF2B5EF4-FFF2-40B4-BE49-F238E27FC236}">
                <a16:creationId xmlns:a16="http://schemas.microsoft.com/office/drawing/2014/main" id="{BF0D71C2-2C6E-B313-2356-5456A781B642}"/>
              </a:ext>
            </a:extLst>
          </p:cNvPr>
          <p:cNvSpPr txBox="1"/>
          <p:nvPr/>
        </p:nvSpPr>
        <p:spPr>
          <a:xfrm>
            <a:off x="3323918" y="5745796"/>
            <a:ext cx="2794963" cy="338554"/>
          </a:xfrm>
          <a:prstGeom prst="rect">
            <a:avLst/>
          </a:prstGeom>
          <a:noFill/>
          <a:ln>
            <a:solidFill>
              <a:schemeClr val="tx1"/>
            </a:solidFill>
            <a:prstDash val="solid"/>
          </a:ln>
        </p:spPr>
        <p:txBody>
          <a:bodyPr wrap="square" rtlCol="0">
            <a:spAutoFit/>
          </a:bodyPr>
          <a:lstStyle/>
          <a:p>
            <a:pPr algn="ctr"/>
            <a:r>
              <a:rPr lang="en-US" altLang="zh-CN" sz="1600" dirty="0"/>
              <a:t>defect level</a:t>
            </a:r>
            <a:endParaRPr lang="zh-CN" altLang="en-US" sz="1600" dirty="0"/>
          </a:p>
        </p:txBody>
      </p:sp>
      <p:sp>
        <p:nvSpPr>
          <p:cNvPr id="21" name="文本框 20">
            <a:extLst>
              <a:ext uri="{FF2B5EF4-FFF2-40B4-BE49-F238E27FC236}">
                <a16:creationId xmlns:a16="http://schemas.microsoft.com/office/drawing/2014/main" id="{5E14AB4A-55E5-266B-49D0-ACA350F25DF6}"/>
              </a:ext>
            </a:extLst>
          </p:cNvPr>
          <p:cNvSpPr txBox="1"/>
          <p:nvPr/>
        </p:nvSpPr>
        <p:spPr>
          <a:xfrm>
            <a:off x="2501377" y="4246613"/>
            <a:ext cx="4507057" cy="861774"/>
          </a:xfrm>
          <a:prstGeom prst="rect">
            <a:avLst/>
          </a:prstGeom>
          <a:noFill/>
          <a:ln>
            <a:solidFill>
              <a:schemeClr val="tx1"/>
            </a:solidFill>
            <a:prstDash val="lgDash"/>
          </a:ln>
        </p:spPr>
        <p:txBody>
          <a:bodyPr wrap="square" rtlCol="0">
            <a:spAutoFit/>
          </a:bodyPr>
          <a:lstStyle/>
          <a:p>
            <a:pPr algn="ctr"/>
            <a:r>
              <a:rPr lang="en-US" altLang="zh-CN" b="1" dirty="0"/>
              <a:t>Evaluate spin configuration</a:t>
            </a:r>
            <a:endParaRPr lang="en-US" altLang="zh-CN" sz="1600" dirty="0"/>
          </a:p>
          <a:p>
            <a:endParaRPr lang="en-US" altLang="zh-CN" sz="1600" dirty="0"/>
          </a:p>
          <a:p>
            <a:endParaRPr lang="zh-CN" altLang="en-US" sz="1600" dirty="0"/>
          </a:p>
        </p:txBody>
      </p:sp>
      <p:sp>
        <p:nvSpPr>
          <p:cNvPr id="23" name="文本框 22">
            <a:extLst>
              <a:ext uri="{FF2B5EF4-FFF2-40B4-BE49-F238E27FC236}">
                <a16:creationId xmlns:a16="http://schemas.microsoft.com/office/drawing/2014/main" id="{3BBFFE53-BD1F-5470-D967-4260F99E1C69}"/>
              </a:ext>
            </a:extLst>
          </p:cNvPr>
          <p:cNvSpPr txBox="1"/>
          <p:nvPr/>
        </p:nvSpPr>
        <p:spPr>
          <a:xfrm>
            <a:off x="3458728" y="4665304"/>
            <a:ext cx="2729694" cy="368049"/>
          </a:xfrm>
          <a:prstGeom prst="rect">
            <a:avLst/>
          </a:prstGeom>
          <a:noFill/>
          <a:ln>
            <a:solidFill>
              <a:schemeClr val="tx1"/>
            </a:solidFill>
            <a:prstDash val="solid"/>
          </a:ln>
        </p:spPr>
        <p:txBody>
          <a:bodyPr wrap="square" rtlCol="0">
            <a:spAutoFit/>
          </a:bodyPr>
          <a:lstStyle/>
          <a:p>
            <a:pPr algn="ctr">
              <a:lnSpc>
                <a:spcPct val="120000"/>
              </a:lnSpc>
            </a:pPr>
            <a:r>
              <a:rPr lang="en-US" altLang="zh-CN" sz="1600" dirty="0"/>
              <a:t>Singlet or triplet ground state</a:t>
            </a:r>
          </a:p>
        </p:txBody>
      </p:sp>
    </p:spTree>
    <p:extLst>
      <p:ext uri="{BB962C8B-B14F-4D97-AF65-F5344CB8AC3E}">
        <p14:creationId xmlns:p14="http://schemas.microsoft.com/office/powerpoint/2010/main" val="213342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0307" y="443267"/>
            <a:ext cx="4345479" cy="593409"/>
          </a:xfrm>
        </p:spPr>
        <p:txBody>
          <a:bodyPr>
            <a:normAutofit/>
          </a:bodyPr>
          <a:lstStyle/>
          <a:p>
            <a:r>
              <a:rPr lang="en-US" altLang="zh-CN" sz="2400" dirty="0"/>
              <a:t>Defect Supercell</a:t>
            </a:r>
            <a:endParaRPr lang="en-GB" sz="2400" dirty="0"/>
          </a:p>
        </p:txBody>
      </p:sp>
      <p:sp>
        <p:nvSpPr>
          <p:cNvPr id="5" name="Rectangle 4"/>
          <p:cNvSpPr/>
          <p:nvPr/>
        </p:nvSpPr>
        <p:spPr>
          <a:xfrm>
            <a:off x="228254" y="454886"/>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图片 21">
            <a:extLst>
              <a:ext uri="{FF2B5EF4-FFF2-40B4-BE49-F238E27FC236}">
                <a16:creationId xmlns:a16="http://schemas.microsoft.com/office/drawing/2014/main" id="{B013832D-971D-EBB7-6EEC-43ABCC6CE1F0}"/>
              </a:ext>
            </a:extLst>
          </p:cNvPr>
          <p:cNvPicPr>
            <a:picLocks noChangeAspect="1"/>
          </p:cNvPicPr>
          <p:nvPr/>
        </p:nvPicPr>
        <p:blipFill>
          <a:blip r:embed="rId3"/>
          <a:stretch>
            <a:fillRect/>
          </a:stretch>
        </p:blipFill>
        <p:spPr>
          <a:xfrm>
            <a:off x="8049743" y="3178566"/>
            <a:ext cx="976745" cy="859065"/>
          </a:xfrm>
          <a:prstGeom prst="rect">
            <a:avLst/>
          </a:prstGeom>
        </p:spPr>
      </p:pic>
      <p:pic>
        <p:nvPicPr>
          <p:cNvPr id="24" name="图片 23">
            <a:extLst>
              <a:ext uri="{FF2B5EF4-FFF2-40B4-BE49-F238E27FC236}">
                <a16:creationId xmlns:a16="http://schemas.microsoft.com/office/drawing/2014/main" id="{DFAB7D06-C1D5-2A89-5EEE-37418499B87F}"/>
              </a:ext>
            </a:extLst>
          </p:cNvPr>
          <p:cNvPicPr>
            <a:picLocks noChangeAspect="1"/>
          </p:cNvPicPr>
          <p:nvPr/>
        </p:nvPicPr>
        <p:blipFill>
          <a:blip r:embed="rId4"/>
          <a:stretch>
            <a:fillRect/>
          </a:stretch>
        </p:blipFill>
        <p:spPr>
          <a:xfrm>
            <a:off x="8049742" y="4443626"/>
            <a:ext cx="976746" cy="859066"/>
          </a:xfrm>
          <a:prstGeom prst="rect">
            <a:avLst/>
          </a:prstGeom>
        </p:spPr>
      </p:pic>
      <p:pic>
        <p:nvPicPr>
          <p:cNvPr id="30" name="图片 29">
            <a:extLst>
              <a:ext uri="{FF2B5EF4-FFF2-40B4-BE49-F238E27FC236}">
                <a16:creationId xmlns:a16="http://schemas.microsoft.com/office/drawing/2014/main" id="{0DB58F02-6B87-4C65-6926-41830E4C099F}"/>
              </a:ext>
            </a:extLst>
          </p:cNvPr>
          <p:cNvPicPr>
            <a:picLocks noChangeAspect="1"/>
          </p:cNvPicPr>
          <p:nvPr/>
        </p:nvPicPr>
        <p:blipFill>
          <a:blip r:embed="rId5"/>
          <a:stretch>
            <a:fillRect/>
          </a:stretch>
        </p:blipFill>
        <p:spPr>
          <a:xfrm>
            <a:off x="334417" y="2938220"/>
            <a:ext cx="2557232" cy="1741353"/>
          </a:xfrm>
          <a:prstGeom prst="rect">
            <a:avLst/>
          </a:prstGeom>
        </p:spPr>
      </p:pic>
      <p:pic>
        <p:nvPicPr>
          <p:cNvPr id="34" name="图片 33">
            <a:extLst>
              <a:ext uri="{FF2B5EF4-FFF2-40B4-BE49-F238E27FC236}">
                <a16:creationId xmlns:a16="http://schemas.microsoft.com/office/drawing/2014/main" id="{A69FCE6E-5840-B1BE-01AE-FFE8ECA6D9EB}"/>
              </a:ext>
            </a:extLst>
          </p:cNvPr>
          <p:cNvPicPr>
            <a:picLocks noChangeAspect="1"/>
          </p:cNvPicPr>
          <p:nvPr/>
        </p:nvPicPr>
        <p:blipFill>
          <a:blip r:embed="rId6"/>
          <a:stretch>
            <a:fillRect/>
          </a:stretch>
        </p:blipFill>
        <p:spPr>
          <a:xfrm>
            <a:off x="5324412" y="2938219"/>
            <a:ext cx="2557232" cy="1741353"/>
          </a:xfrm>
          <a:prstGeom prst="rect">
            <a:avLst/>
          </a:prstGeom>
        </p:spPr>
      </p:pic>
      <p:pic>
        <p:nvPicPr>
          <p:cNvPr id="36" name="图片 35">
            <a:extLst>
              <a:ext uri="{FF2B5EF4-FFF2-40B4-BE49-F238E27FC236}">
                <a16:creationId xmlns:a16="http://schemas.microsoft.com/office/drawing/2014/main" id="{7F9C5A4C-F1E4-B2C0-86DE-BB80D2F170CA}"/>
              </a:ext>
            </a:extLst>
          </p:cNvPr>
          <p:cNvPicPr>
            <a:picLocks noChangeAspect="1"/>
          </p:cNvPicPr>
          <p:nvPr/>
        </p:nvPicPr>
        <p:blipFill>
          <a:blip r:embed="rId7"/>
          <a:stretch>
            <a:fillRect/>
          </a:stretch>
        </p:blipFill>
        <p:spPr>
          <a:xfrm flipH="1">
            <a:off x="5980883" y="4763894"/>
            <a:ext cx="1871194" cy="734649"/>
          </a:xfrm>
          <a:prstGeom prst="rect">
            <a:avLst/>
          </a:prstGeom>
        </p:spPr>
      </p:pic>
      <p:pic>
        <p:nvPicPr>
          <p:cNvPr id="38" name="图片 37">
            <a:extLst>
              <a:ext uri="{FF2B5EF4-FFF2-40B4-BE49-F238E27FC236}">
                <a16:creationId xmlns:a16="http://schemas.microsoft.com/office/drawing/2014/main" id="{395DEE3F-9FC8-B559-6FBF-C6322156E794}"/>
              </a:ext>
            </a:extLst>
          </p:cNvPr>
          <p:cNvPicPr>
            <a:picLocks noChangeAspect="1"/>
          </p:cNvPicPr>
          <p:nvPr/>
        </p:nvPicPr>
        <p:blipFill>
          <a:blip r:embed="rId8"/>
          <a:stretch>
            <a:fillRect/>
          </a:stretch>
        </p:blipFill>
        <p:spPr>
          <a:xfrm flipH="1">
            <a:off x="3453220" y="4763895"/>
            <a:ext cx="1871192" cy="734648"/>
          </a:xfrm>
          <a:prstGeom prst="rect">
            <a:avLst/>
          </a:prstGeom>
        </p:spPr>
      </p:pic>
      <p:pic>
        <p:nvPicPr>
          <p:cNvPr id="39" name="图片 38">
            <a:extLst>
              <a:ext uri="{FF2B5EF4-FFF2-40B4-BE49-F238E27FC236}">
                <a16:creationId xmlns:a16="http://schemas.microsoft.com/office/drawing/2014/main" id="{0367C94C-4266-BBF2-2CCF-014FB25D14D1}"/>
              </a:ext>
            </a:extLst>
          </p:cNvPr>
          <p:cNvPicPr>
            <a:picLocks noChangeAspect="1"/>
          </p:cNvPicPr>
          <p:nvPr/>
        </p:nvPicPr>
        <p:blipFill>
          <a:blip r:embed="rId8"/>
          <a:stretch>
            <a:fillRect/>
          </a:stretch>
        </p:blipFill>
        <p:spPr>
          <a:xfrm flipH="1">
            <a:off x="925557" y="4763895"/>
            <a:ext cx="1871192" cy="734648"/>
          </a:xfrm>
          <a:prstGeom prst="rect">
            <a:avLst/>
          </a:prstGeom>
        </p:spPr>
      </p:pic>
      <p:cxnSp>
        <p:nvCxnSpPr>
          <p:cNvPr id="43" name="直接连接符 42">
            <a:extLst>
              <a:ext uri="{FF2B5EF4-FFF2-40B4-BE49-F238E27FC236}">
                <a16:creationId xmlns:a16="http://schemas.microsoft.com/office/drawing/2014/main" id="{7EDA0496-8B0D-4421-56D1-0721610D1F20}"/>
              </a:ext>
            </a:extLst>
          </p:cNvPr>
          <p:cNvCxnSpPr>
            <a:cxnSpLocks/>
          </p:cNvCxnSpPr>
          <p:nvPr/>
        </p:nvCxnSpPr>
        <p:spPr>
          <a:xfrm>
            <a:off x="875681" y="5156474"/>
            <a:ext cx="1871192"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直接连接符 43">
            <a:extLst>
              <a:ext uri="{FF2B5EF4-FFF2-40B4-BE49-F238E27FC236}">
                <a16:creationId xmlns:a16="http://schemas.microsoft.com/office/drawing/2014/main" id="{EA42C01A-E0B0-6F3C-0AEB-D56854C61AC8}"/>
              </a:ext>
            </a:extLst>
          </p:cNvPr>
          <p:cNvCxnSpPr>
            <a:cxnSpLocks/>
          </p:cNvCxnSpPr>
          <p:nvPr/>
        </p:nvCxnSpPr>
        <p:spPr>
          <a:xfrm>
            <a:off x="3453220" y="5156474"/>
            <a:ext cx="1871192"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a:extLst>
              <a:ext uri="{FF2B5EF4-FFF2-40B4-BE49-F238E27FC236}">
                <a16:creationId xmlns:a16="http://schemas.microsoft.com/office/drawing/2014/main" id="{166A85CE-389D-A0C7-BBF1-E9B8108E47CF}"/>
              </a:ext>
            </a:extLst>
          </p:cNvPr>
          <p:cNvCxnSpPr>
            <a:cxnSpLocks/>
          </p:cNvCxnSpPr>
          <p:nvPr/>
        </p:nvCxnSpPr>
        <p:spPr>
          <a:xfrm>
            <a:off x="5810670" y="5159668"/>
            <a:ext cx="1871192"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文本框 46">
            <a:extLst>
              <a:ext uri="{FF2B5EF4-FFF2-40B4-BE49-F238E27FC236}">
                <a16:creationId xmlns:a16="http://schemas.microsoft.com/office/drawing/2014/main" id="{4733915D-EA13-5EB1-3622-254413B950F4}"/>
              </a:ext>
            </a:extLst>
          </p:cNvPr>
          <p:cNvSpPr txBox="1"/>
          <p:nvPr/>
        </p:nvSpPr>
        <p:spPr>
          <a:xfrm>
            <a:off x="670050" y="5609878"/>
            <a:ext cx="2178730" cy="369332"/>
          </a:xfrm>
          <a:prstGeom prst="rect">
            <a:avLst/>
          </a:prstGeom>
          <a:noFill/>
        </p:spPr>
        <p:txBody>
          <a:bodyPr wrap="square">
            <a:spAutoFit/>
          </a:bodyPr>
          <a:lstStyle/>
          <a:p>
            <a:r>
              <a:rPr lang="en-US" altLang="zh-CN" dirty="0"/>
              <a:t>(0.333   0.417   0.500)</a:t>
            </a:r>
            <a:endParaRPr lang="zh-CN" altLang="en-US" dirty="0"/>
          </a:p>
        </p:txBody>
      </p:sp>
      <p:sp>
        <p:nvSpPr>
          <p:cNvPr id="49" name="文本框 48">
            <a:extLst>
              <a:ext uri="{FF2B5EF4-FFF2-40B4-BE49-F238E27FC236}">
                <a16:creationId xmlns:a16="http://schemas.microsoft.com/office/drawing/2014/main" id="{D1A73C57-179B-23F1-5A7E-6C984D375ECD}"/>
              </a:ext>
            </a:extLst>
          </p:cNvPr>
          <p:cNvSpPr txBox="1"/>
          <p:nvPr/>
        </p:nvSpPr>
        <p:spPr>
          <a:xfrm>
            <a:off x="3214647" y="5609878"/>
            <a:ext cx="2233555" cy="369332"/>
          </a:xfrm>
          <a:prstGeom prst="rect">
            <a:avLst/>
          </a:prstGeom>
          <a:noFill/>
        </p:spPr>
        <p:txBody>
          <a:bodyPr wrap="square">
            <a:spAutoFit/>
          </a:bodyPr>
          <a:lstStyle/>
          <a:p>
            <a:r>
              <a:rPr lang="en-US" altLang="zh-CN" dirty="0"/>
              <a:t>(</a:t>
            </a:r>
            <a:r>
              <a:rPr lang="zh-CN" altLang="en-US" dirty="0"/>
              <a:t>0.305    0.405   0.500</a:t>
            </a:r>
            <a:r>
              <a:rPr lang="en-US" altLang="zh-CN" dirty="0"/>
              <a:t>)</a:t>
            </a:r>
            <a:endParaRPr lang="zh-CN" altLang="en-US" dirty="0"/>
          </a:p>
        </p:txBody>
      </p:sp>
      <p:sp>
        <p:nvSpPr>
          <p:cNvPr id="51" name="文本框 50">
            <a:extLst>
              <a:ext uri="{FF2B5EF4-FFF2-40B4-BE49-F238E27FC236}">
                <a16:creationId xmlns:a16="http://schemas.microsoft.com/office/drawing/2014/main" id="{18D376AA-70F6-5EDB-E821-5F1DDCE72675}"/>
              </a:ext>
            </a:extLst>
          </p:cNvPr>
          <p:cNvSpPr txBox="1"/>
          <p:nvPr/>
        </p:nvSpPr>
        <p:spPr>
          <a:xfrm>
            <a:off x="5814069" y="5606112"/>
            <a:ext cx="2343797" cy="369332"/>
          </a:xfrm>
          <a:prstGeom prst="rect">
            <a:avLst/>
          </a:prstGeom>
          <a:noFill/>
        </p:spPr>
        <p:txBody>
          <a:bodyPr wrap="square">
            <a:spAutoFit/>
          </a:bodyPr>
          <a:lstStyle/>
          <a:p>
            <a:r>
              <a:rPr lang="en-US" altLang="zh-CN" dirty="0"/>
              <a:t>(0.320    0.410   0.505)</a:t>
            </a:r>
            <a:endParaRPr lang="zh-CN" altLang="en-US" dirty="0"/>
          </a:p>
        </p:txBody>
      </p:sp>
      <p:sp>
        <p:nvSpPr>
          <p:cNvPr id="2" name="文本框 1">
            <a:extLst>
              <a:ext uri="{FF2B5EF4-FFF2-40B4-BE49-F238E27FC236}">
                <a16:creationId xmlns:a16="http://schemas.microsoft.com/office/drawing/2014/main" id="{6A56C8DE-1FC0-6272-3EA5-01BE05F4860A}"/>
              </a:ext>
            </a:extLst>
          </p:cNvPr>
          <p:cNvSpPr txBox="1"/>
          <p:nvPr/>
        </p:nvSpPr>
        <p:spPr>
          <a:xfrm>
            <a:off x="0" y="1219692"/>
            <a:ext cx="9218101" cy="738664"/>
          </a:xfrm>
          <a:prstGeom prst="rect">
            <a:avLst/>
          </a:prstGeom>
          <a:noFill/>
        </p:spPr>
        <p:txBody>
          <a:bodyPr wrap="none" rtlCol="0">
            <a:spAutoFit/>
          </a:bodyPr>
          <a:lstStyle/>
          <a:p>
            <a:r>
              <a:rPr lang="en-US" altLang="zh-CN" sz="2000" dirty="0"/>
              <a:t> </a:t>
            </a:r>
            <a:r>
              <a:rPr lang="en-US" altLang="zh-CN" sz="2100" b="1" dirty="0"/>
              <a:t>Initial Disruption Setting - </a:t>
            </a:r>
            <a:r>
              <a:rPr lang="en-US" altLang="zh-CN" sz="2000" dirty="0"/>
              <a:t>relax the defect structures in symmetry broken supercells</a:t>
            </a:r>
            <a:endParaRPr lang="zh-CN" altLang="en-US" dirty="0"/>
          </a:p>
          <a:p>
            <a:endParaRPr lang="zh-CN" altLang="en-US" sz="2100" b="1" dirty="0"/>
          </a:p>
        </p:txBody>
      </p:sp>
      <p:sp>
        <p:nvSpPr>
          <p:cNvPr id="10" name="文本框 9">
            <a:extLst>
              <a:ext uri="{FF2B5EF4-FFF2-40B4-BE49-F238E27FC236}">
                <a16:creationId xmlns:a16="http://schemas.microsoft.com/office/drawing/2014/main" id="{8382CE7D-175C-E2D8-A908-F6E44058236D}"/>
              </a:ext>
            </a:extLst>
          </p:cNvPr>
          <p:cNvSpPr txBox="1"/>
          <p:nvPr/>
        </p:nvSpPr>
        <p:spPr>
          <a:xfrm>
            <a:off x="127260" y="2714594"/>
            <a:ext cx="647934" cy="400110"/>
          </a:xfrm>
          <a:prstGeom prst="rect">
            <a:avLst/>
          </a:prstGeom>
          <a:noFill/>
        </p:spPr>
        <p:txBody>
          <a:bodyPr wrap="none" rtlCol="0">
            <a:spAutoFit/>
          </a:bodyPr>
          <a:lstStyle/>
          <a:p>
            <a:r>
              <a:rPr lang="en-US" altLang="zh-CN" sz="2000" dirty="0" err="1"/>
              <a:t>no.1</a:t>
            </a:r>
            <a:endParaRPr lang="zh-CN" altLang="en-US" sz="2000" dirty="0"/>
          </a:p>
        </p:txBody>
      </p:sp>
      <p:sp>
        <p:nvSpPr>
          <p:cNvPr id="12" name="文本框 11">
            <a:extLst>
              <a:ext uri="{FF2B5EF4-FFF2-40B4-BE49-F238E27FC236}">
                <a16:creationId xmlns:a16="http://schemas.microsoft.com/office/drawing/2014/main" id="{0A90946B-D6D4-D530-E200-59CA26DA7BEA}"/>
              </a:ext>
            </a:extLst>
          </p:cNvPr>
          <p:cNvSpPr txBox="1"/>
          <p:nvPr/>
        </p:nvSpPr>
        <p:spPr>
          <a:xfrm>
            <a:off x="5297460" y="2696004"/>
            <a:ext cx="647934" cy="400110"/>
          </a:xfrm>
          <a:prstGeom prst="rect">
            <a:avLst/>
          </a:prstGeom>
          <a:noFill/>
        </p:spPr>
        <p:txBody>
          <a:bodyPr wrap="none" rtlCol="0">
            <a:spAutoFit/>
          </a:bodyPr>
          <a:lstStyle/>
          <a:p>
            <a:r>
              <a:rPr lang="en-US" altLang="zh-CN" sz="2000" dirty="0" err="1"/>
              <a:t>no.3</a:t>
            </a:r>
            <a:endParaRPr lang="zh-CN" altLang="en-US" sz="2000" dirty="0"/>
          </a:p>
        </p:txBody>
      </p:sp>
      <p:sp>
        <p:nvSpPr>
          <p:cNvPr id="14" name="文本框 13">
            <a:extLst>
              <a:ext uri="{FF2B5EF4-FFF2-40B4-BE49-F238E27FC236}">
                <a16:creationId xmlns:a16="http://schemas.microsoft.com/office/drawing/2014/main" id="{626DFBBB-3F92-0FB3-58A0-575BF96FC53F}"/>
              </a:ext>
            </a:extLst>
          </p:cNvPr>
          <p:cNvSpPr txBox="1"/>
          <p:nvPr/>
        </p:nvSpPr>
        <p:spPr>
          <a:xfrm>
            <a:off x="1364107" y="6056674"/>
            <a:ext cx="6274522" cy="338554"/>
          </a:xfrm>
          <a:prstGeom prst="rect">
            <a:avLst/>
          </a:prstGeom>
          <a:noFill/>
        </p:spPr>
        <p:txBody>
          <a:bodyPr wrap="square">
            <a:spAutoFit/>
          </a:bodyPr>
          <a:lstStyle/>
          <a:p>
            <a:r>
              <a:rPr lang="en-US" altLang="zh-CN" sz="1600" dirty="0" err="1"/>
              <a:t>Fig.1</a:t>
            </a:r>
            <a:r>
              <a:rPr lang="en-US" altLang="zh-CN" sz="1600" dirty="0"/>
              <a:t> Top views and side views of the possible structures and symmetries</a:t>
            </a:r>
            <a:endParaRPr lang="zh-CN" altLang="en-US" sz="1600" dirty="0"/>
          </a:p>
        </p:txBody>
      </p:sp>
      <p:sp>
        <p:nvSpPr>
          <p:cNvPr id="21" name="灯片编号占位符 20">
            <a:extLst>
              <a:ext uri="{FF2B5EF4-FFF2-40B4-BE49-F238E27FC236}">
                <a16:creationId xmlns:a16="http://schemas.microsoft.com/office/drawing/2014/main" id="{716BA2BA-69BB-ECAB-6B0F-1FC028D0FC61}"/>
              </a:ext>
            </a:extLst>
          </p:cNvPr>
          <p:cNvSpPr>
            <a:spLocks noGrp="1"/>
          </p:cNvSpPr>
          <p:nvPr>
            <p:ph type="sldNum" sz="quarter" idx="4"/>
          </p:nvPr>
        </p:nvSpPr>
        <p:spPr>
          <a:xfrm>
            <a:off x="6969088" y="6395228"/>
            <a:ext cx="2057400" cy="365125"/>
          </a:xfrm>
        </p:spPr>
        <p:txBody>
          <a:bodyPr/>
          <a:lstStyle/>
          <a:p>
            <a:fld id="{C2E482B0-A764-7649-BFD8-7624B53F13A9}" type="slidenum">
              <a:rPr lang="en-GB" sz="2400" b="1" smtClean="0">
                <a:solidFill>
                  <a:schemeClr val="tx1"/>
                </a:solidFill>
              </a:rPr>
              <a:pPr/>
              <a:t>6</a:t>
            </a:fld>
            <a:endParaRPr lang="en-GB" sz="2400" b="1" dirty="0">
              <a:solidFill>
                <a:schemeClr val="tx1"/>
              </a:solidFill>
            </a:endParaRPr>
          </a:p>
        </p:txBody>
      </p:sp>
      <p:pic>
        <p:nvPicPr>
          <p:cNvPr id="32" name="图片 31">
            <a:extLst>
              <a:ext uri="{FF2B5EF4-FFF2-40B4-BE49-F238E27FC236}">
                <a16:creationId xmlns:a16="http://schemas.microsoft.com/office/drawing/2014/main" id="{7322BFE1-50F8-7C03-AB53-7DE8E445B7FA}"/>
              </a:ext>
            </a:extLst>
          </p:cNvPr>
          <p:cNvPicPr>
            <a:picLocks noChangeAspect="1"/>
          </p:cNvPicPr>
          <p:nvPr/>
        </p:nvPicPr>
        <p:blipFill>
          <a:blip r:embed="rId9"/>
          <a:stretch>
            <a:fillRect/>
          </a:stretch>
        </p:blipFill>
        <p:spPr>
          <a:xfrm>
            <a:off x="2838080" y="2938220"/>
            <a:ext cx="2557232" cy="1741354"/>
          </a:xfrm>
          <a:prstGeom prst="rect">
            <a:avLst/>
          </a:prstGeom>
        </p:spPr>
      </p:pic>
      <p:sp>
        <p:nvSpPr>
          <p:cNvPr id="11" name="文本框 10">
            <a:extLst>
              <a:ext uri="{FF2B5EF4-FFF2-40B4-BE49-F238E27FC236}">
                <a16:creationId xmlns:a16="http://schemas.microsoft.com/office/drawing/2014/main" id="{DE8C2384-E814-C5E6-E059-62BE5BE2E2C7}"/>
              </a:ext>
            </a:extLst>
          </p:cNvPr>
          <p:cNvSpPr txBox="1"/>
          <p:nvPr/>
        </p:nvSpPr>
        <p:spPr>
          <a:xfrm>
            <a:off x="2758377" y="2713878"/>
            <a:ext cx="647934" cy="400110"/>
          </a:xfrm>
          <a:prstGeom prst="rect">
            <a:avLst/>
          </a:prstGeom>
          <a:noFill/>
        </p:spPr>
        <p:txBody>
          <a:bodyPr wrap="none" rtlCol="0">
            <a:spAutoFit/>
          </a:bodyPr>
          <a:lstStyle/>
          <a:p>
            <a:r>
              <a:rPr lang="en-US" altLang="zh-CN" sz="2000" dirty="0" err="1"/>
              <a:t>no.2</a:t>
            </a:r>
            <a:endParaRPr lang="zh-CN" altLang="en-US" sz="2000" dirty="0"/>
          </a:p>
        </p:txBody>
      </p:sp>
      <p:pic>
        <p:nvPicPr>
          <p:cNvPr id="13" name="图片 12">
            <a:extLst>
              <a:ext uri="{FF2B5EF4-FFF2-40B4-BE49-F238E27FC236}">
                <a16:creationId xmlns:a16="http://schemas.microsoft.com/office/drawing/2014/main" id="{A31ED566-FC7A-B0F4-3874-AC2DCC35FC23}"/>
              </a:ext>
            </a:extLst>
          </p:cNvPr>
          <p:cNvPicPr>
            <a:picLocks noChangeAspect="1"/>
          </p:cNvPicPr>
          <p:nvPr/>
        </p:nvPicPr>
        <p:blipFill>
          <a:blip r:embed="rId10"/>
          <a:stretch>
            <a:fillRect/>
          </a:stretch>
        </p:blipFill>
        <p:spPr>
          <a:xfrm>
            <a:off x="965799" y="1759963"/>
            <a:ext cx="1016490" cy="1057149"/>
          </a:xfrm>
          <a:prstGeom prst="rect">
            <a:avLst/>
          </a:prstGeom>
        </p:spPr>
      </p:pic>
      <p:sp>
        <p:nvSpPr>
          <p:cNvPr id="15" name="文本框 14">
            <a:extLst>
              <a:ext uri="{FF2B5EF4-FFF2-40B4-BE49-F238E27FC236}">
                <a16:creationId xmlns:a16="http://schemas.microsoft.com/office/drawing/2014/main" id="{66A48DAE-6146-AB32-C101-5828454F8032}"/>
              </a:ext>
            </a:extLst>
          </p:cNvPr>
          <p:cNvSpPr txBox="1"/>
          <p:nvPr/>
        </p:nvSpPr>
        <p:spPr>
          <a:xfrm>
            <a:off x="2172894" y="2043425"/>
            <a:ext cx="4209037" cy="461665"/>
          </a:xfrm>
          <a:prstGeom prst="rect">
            <a:avLst/>
          </a:prstGeom>
          <a:noFill/>
        </p:spPr>
        <p:txBody>
          <a:bodyPr wrap="none" rtlCol="0">
            <a:spAutoFit/>
          </a:bodyPr>
          <a:lstStyle/>
          <a:p>
            <a:r>
              <a:rPr lang="en-US" altLang="zh-CN" sz="2000" dirty="0"/>
              <a:t>Trigonal prismatic coordination</a:t>
            </a:r>
            <a:r>
              <a:rPr lang="en-US" altLang="zh-CN" sz="2400" dirty="0"/>
              <a:t> </a:t>
            </a:r>
            <a:r>
              <a:rPr lang="en-US" altLang="zh-CN" sz="2000" dirty="0">
                <a:sym typeface="Wingdings" panose="05000000000000000000" pitchFamily="2" charset="2"/>
              </a:rPr>
              <a:t> </a:t>
            </a:r>
            <a:r>
              <a:rPr lang="en-US" altLang="zh-CN" sz="2400" b="1" dirty="0" err="1">
                <a:latin typeface="Calibri" panose="020F0502020204030204" pitchFamily="34" charset="0"/>
                <a:cs typeface="Calibri" panose="020F0502020204030204" pitchFamily="34" charset="0"/>
              </a:rPr>
              <a:t>D</a:t>
            </a:r>
            <a:r>
              <a:rPr lang="en-US" altLang="zh-CN" sz="2400" b="1" baseline="-25000" dirty="0" err="1">
                <a:latin typeface="Calibri" panose="020F0502020204030204" pitchFamily="34" charset="0"/>
                <a:cs typeface="Calibri" panose="020F0502020204030204" pitchFamily="34" charset="0"/>
              </a:rPr>
              <a:t>3h</a:t>
            </a:r>
            <a:endParaRPr lang="en-US" altLang="zh-CN" sz="1600" b="1" baseline="-25000" dirty="0">
              <a:latin typeface="Calibri" panose="020F0502020204030204" pitchFamily="34" charset="0"/>
              <a:cs typeface="Calibri" panose="020F0502020204030204" pitchFamily="34" charset="0"/>
            </a:endParaRPr>
          </a:p>
        </p:txBody>
      </p:sp>
      <p:sp>
        <p:nvSpPr>
          <p:cNvPr id="16" name="矩形 15">
            <a:extLst>
              <a:ext uri="{FF2B5EF4-FFF2-40B4-BE49-F238E27FC236}">
                <a16:creationId xmlns:a16="http://schemas.microsoft.com/office/drawing/2014/main" id="{E1A2B6D0-6929-7A9E-94CD-3D9490FD5C38}"/>
              </a:ext>
            </a:extLst>
          </p:cNvPr>
          <p:cNvSpPr/>
          <p:nvPr/>
        </p:nvSpPr>
        <p:spPr>
          <a:xfrm>
            <a:off x="1291741" y="3808895"/>
            <a:ext cx="442451" cy="41321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BD2FF9BF-0117-B220-B9CF-B6A512685E49}"/>
              </a:ext>
            </a:extLst>
          </p:cNvPr>
          <p:cNvCxnSpPr>
            <a:cxnSpLocks/>
          </p:cNvCxnSpPr>
          <p:nvPr/>
        </p:nvCxnSpPr>
        <p:spPr>
          <a:xfrm flipH="1" flipV="1">
            <a:off x="1487084" y="2714594"/>
            <a:ext cx="25883" cy="1112891"/>
          </a:xfrm>
          <a:prstGeom prst="straightConnector1">
            <a:avLst/>
          </a:prstGeom>
          <a:ln w="3175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5214FCB-6498-CD22-4642-8457A65B44B3}"/>
              </a:ext>
            </a:extLst>
          </p:cNvPr>
          <p:cNvCxnSpPr>
            <a:cxnSpLocks/>
          </p:cNvCxnSpPr>
          <p:nvPr/>
        </p:nvCxnSpPr>
        <p:spPr>
          <a:xfrm flipH="1">
            <a:off x="3610405" y="3970266"/>
            <a:ext cx="556550" cy="353961"/>
          </a:xfrm>
          <a:prstGeom prst="straightConnector1">
            <a:avLst/>
          </a:prstGeom>
          <a:ln w="285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17A0796-26D4-6A14-28A0-173E92FE231B}"/>
              </a:ext>
            </a:extLst>
          </p:cNvPr>
          <p:cNvCxnSpPr>
            <a:cxnSpLocks/>
          </p:cNvCxnSpPr>
          <p:nvPr/>
        </p:nvCxnSpPr>
        <p:spPr>
          <a:xfrm flipH="1">
            <a:off x="6198290" y="4023866"/>
            <a:ext cx="404738" cy="241821"/>
          </a:xfrm>
          <a:prstGeom prst="straightConnector1">
            <a:avLst/>
          </a:prstGeom>
          <a:ln w="285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5CD2B3A-85D9-962B-0779-C938AF16A3B9}"/>
              </a:ext>
            </a:extLst>
          </p:cNvPr>
          <p:cNvCxnSpPr>
            <a:cxnSpLocks/>
          </p:cNvCxnSpPr>
          <p:nvPr/>
        </p:nvCxnSpPr>
        <p:spPr>
          <a:xfrm flipV="1">
            <a:off x="6608507" y="4886847"/>
            <a:ext cx="0" cy="415845"/>
          </a:xfrm>
          <a:prstGeom prst="straightConnector1">
            <a:avLst/>
          </a:prstGeom>
          <a:ln w="285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34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图片 217">
            <a:extLst>
              <a:ext uri="{FF2B5EF4-FFF2-40B4-BE49-F238E27FC236}">
                <a16:creationId xmlns:a16="http://schemas.microsoft.com/office/drawing/2014/main" id="{BB217181-8365-D215-E1A3-688A2B516827}"/>
              </a:ext>
            </a:extLst>
          </p:cNvPr>
          <p:cNvPicPr>
            <a:picLocks noChangeAspect="1"/>
          </p:cNvPicPr>
          <p:nvPr/>
        </p:nvPicPr>
        <p:blipFill>
          <a:blip r:embed="rId3"/>
          <a:stretch>
            <a:fillRect/>
          </a:stretch>
        </p:blipFill>
        <p:spPr>
          <a:xfrm>
            <a:off x="2096394" y="5407161"/>
            <a:ext cx="1185403" cy="702808"/>
          </a:xfrm>
          <a:prstGeom prst="rect">
            <a:avLst/>
          </a:prstGeom>
        </p:spPr>
      </p:pic>
      <p:pic>
        <p:nvPicPr>
          <p:cNvPr id="10" name="Picture 9">
            <a:extLst>
              <a:ext uri="{FF2B5EF4-FFF2-40B4-BE49-F238E27FC236}">
                <a16:creationId xmlns:a16="http://schemas.microsoft.com/office/drawing/2014/main" id="{C2229639-F98F-75BE-E947-FDC63B6753D0}"/>
              </a:ext>
            </a:extLst>
          </p:cNvPr>
          <p:cNvPicPr>
            <a:picLocks noChangeAspect="1"/>
          </p:cNvPicPr>
          <p:nvPr/>
        </p:nvPicPr>
        <p:blipFill>
          <a:blip r:embed="rId4"/>
          <a:stretch>
            <a:fillRect/>
          </a:stretch>
        </p:blipFill>
        <p:spPr>
          <a:xfrm>
            <a:off x="6785493" y="4062275"/>
            <a:ext cx="1228119" cy="1204990"/>
          </a:xfrm>
          <a:prstGeom prst="rect">
            <a:avLst/>
          </a:prstGeom>
        </p:spPr>
      </p:pic>
      <p:pic>
        <p:nvPicPr>
          <p:cNvPr id="65" name="Picture 64">
            <a:extLst>
              <a:ext uri="{FF2B5EF4-FFF2-40B4-BE49-F238E27FC236}">
                <a16:creationId xmlns:a16="http://schemas.microsoft.com/office/drawing/2014/main" id="{6DE6EB64-68FB-C7BD-623E-A6D5A17EA052}"/>
              </a:ext>
            </a:extLst>
          </p:cNvPr>
          <p:cNvPicPr>
            <a:picLocks noChangeAspect="1"/>
          </p:cNvPicPr>
          <p:nvPr/>
        </p:nvPicPr>
        <p:blipFill>
          <a:blip r:embed="rId5"/>
          <a:stretch>
            <a:fillRect/>
          </a:stretch>
        </p:blipFill>
        <p:spPr>
          <a:xfrm>
            <a:off x="3682768" y="5444127"/>
            <a:ext cx="1256493" cy="729805"/>
          </a:xfrm>
          <a:prstGeom prst="rect">
            <a:avLst/>
          </a:prstGeom>
        </p:spPr>
      </p:pic>
      <p:pic>
        <p:nvPicPr>
          <p:cNvPr id="63" name="Picture 62">
            <a:extLst>
              <a:ext uri="{FF2B5EF4-FFF2-40B4-BE49-F238E27FC236}">
                <a16:creationId xmlns:a16="http://schemas.microsoft.com/office/drawing/2014/main" id="{9AEFB305-4552-954B-C1F7-3823CFC64666}"/>
              </a:ext>
            </a:extLst>
          </p:cNvPr>
          <p:cNvPicPr>
            <a:picLocks noChangeAspect="1"/>
          </p:cNvPicPr>
          <p:nvPr/>
        </p:nvPicPr>
        <p:blipFill>
          <a:blip r:embed="rId6"/>
          <a:stretch>
            <a:fillRect/>
          </a:stretch>
        </p:blipFill>
        <p:spPr>
          <a:xfrm>
            <a:off x="372787" y="5373515"/>
            <a:ext cx="1220547" cy="740966"/>
          </a:xfrm>
          <a:prstGeom prst="rect">
            <a:avLst/>
          </a:prstGeom>
        </p:spPr>
      </p:pic>
      <p:pic>
        <p:nvPicPr>
          <p:cNvPr id="61" name="Picture 60">
            <a:extLst>
              <a:ext uri="{FF2B5EF4-FFF2-40B4-BE49-F238E27FC236}">
                <a16:creationId xmlns:a16="http://schemas.microsoft.com/office/drawing/2014/main" id="{92B287F3-8ABC-8E08-522F-C7C106BDD371}"/>
              </a:ext>
            </a:extLst>
          </p:cNvPr>
          <p:cNvPicPr>
            <a:picLocks noChangeAspect="1"/>
          </p:cNvPicPr>
          <p:nvPr/>
        </p:nvPicPr>
        <p:blipFill>
          <a:blip r:embed="rId7"/>
          <a:stretch>
            <a:fillRect/>
          </a:stretch>
        </p:blipFill>
        <p:spPr>
          <a:xfrm>
            <a:off x="5238816" y="5427009"/>
            <a:ext cx="1345176" cy="782893"/>
          </a:xfrm>
          <a:prstGeom prst="rect">
            <a:avLst/>
          </a:prstGeom>
        </p:spPr>
      </p:pic>
      <p:pic>
        <p:nvPicPr>
          <p:cNvPr id="57" name="Picture 56">
            <a:extLst>
              <a:ext uri="{FF2B5EF4-FFF2-40B4-BE49-F238E27FC236}">
                <a16:creationId xmlns:a16="http://schemas.microsoft.com/office/drawing/2014/main" id="{17ED0927-A6AD-0D0F-FC14-443E451CA154}"/>
              </a:ext>
            </a:extLst>
          </p:cNvPr>
          <p:cNvPicPr>
            <a:picLocks noChangeAspect="1"/>
          </p:cNvPicPr>
          <p:nvPr/>
        </p:nvPicPr>
        <p:blipFill>
          <a:blip r:embed="rId4"/>
          <a:stretch>
            <a:fillRect/>
          </a:stretch>
        </p:blipFill>
        <p:spPr>
          <a:xfrm>
            <a:off x="3693812" y="4034282"/>
            <a:ext cx="1228119" cy="1204990"/>
          </a:xfrm>
          <a:prstGeom prst="rect">
            <a:avLst/>
          </a:prstGeom>
        </p:spPr>
      </p:pic>
      <p:pic>
        <p:nvPicPr>
          <p:cNvPr id="55" name="Picture 54">
            <a:extLst>
              <a:ext uri="{FF2B5EF4-FFF2-40B4-BE49-F238E27FC236}">
                <a16:creationId xmlns:a16="http://schemas.microsoft.com/office/drawing/2014/main" id="{E047DBB5-5B9B-C983-EDEE-D020212D7257}"/>
              </a:ext>
            </a:extLst>
          </p:cNvPr>
          <p:cNvPicPr>
            <a:picLocks noChangeAspect="1"/>
          </p:cNvPicPr>
          <p:nvPr/>
        </p:nvPicPr>
        <p:blipFill>
          <a:blip r:embed="rId8"/>
          <a:stretch>
            <a:fillRect/>
          </a:stretch>
        </p:blipFill>
        <p:spPr>
          <a:xfrm>
            <a:off x="391074" y="3955247"/>
            <a:ext cx="1201779" cy="1177598"/>
          </a:xfrm>
          <a:prstGeom prst="rect">
            <a:avLst/>
          </a:prstGeom>
        </p:spPr>
      </p:pic>
      <p:pic>
        <p:nvPicPr>
          <p:cNvPr id="168" name="Picture 167">
            <a:extLst>
              <a:ext uri="{FF2B5EF4-FFF2-40B4-BE49-F238E27FC236}">
                <a16:creationId xmlns:a16="http://schemas.microsoft.com/office/drawing/2014/main" id="{E956A99A-B658-5806-3A3F-643BA27344A5}"/>
              </a:ext>
            </a:extLst>
          </p:cNvPr>
          <p:cNvPicPr>
            <a:picLocks noChangeAspect="1"/>
          </p:cNvPicPr>
          <p:nvPr/>
        </p:nvPicPr>
        <p:blipFill>
          <a:blip r:embed="rId9"/>
          <a:stretch>
            <a:fillRect/>
          </a:stretch>
        </p:blipFill>
        <p:spPr>
          <a:xfrm>
            <a:off x="8087349" y="4186056"/>
            <a:ext cx="994544" cy="743396"/>
          </a:xfrm>
          <a:prstGeom prst="rect">
            <a:avLst/>
          </a:prstGeom>
        </p:spPr>
      </p:pic>
      <p:sp>
        <p:nvSpPr>
          <p:cNvPr id="29" name="椭圆 6">
            <a:extLst>
              <a:ext uri="{FF2B5EF4-FFF2-40B4-BE49-F238E27FC236}">
                <a16:creationId xmlns:a16="http://schemas.microsoft.com/office/drawing/2014/main" id="{09B137DE-DF49-E642-EEC0-CBD8633C2572}"/>
              </a:ext>
            </a:extLst>
          </p:cNvPr>
          <p:cNvSpPr/>
          <p:nvPr/>
        </p:nvSpPr>
        <p:spPr>
          <a:xfrm>
            <a:off x="906731" y="4394859"/>
            <a:ext cx="155012" cy="14794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弧形 7">
            <a:extLst>
              <a:ext uri="{FF2B5EF4-FFF2-40B4-BE49-F238E27FC236}">
                <a16:creationId xmlns:a16="http://schemas.microsoft.com/office/drawing/2014/main" id="{B48D0599-2C1D-05BC-80BE-D664F213DE5B}"/>
              </a:ext>
            </a:extLst>
          </p:cNvPr>
          <p:cNvSpPr/>
          <p:nvPr/>
        </p:nvSpPr>
        <p:spPr>
          <a:xfrm>
            <a:off x="726758" y="4449494"/>
            <a:ext cx="604177" cy="250320"/>
          </a:xfrm>
          <a:prstGeom prst="curvedUpArrow">
            <a:avLst>
              <a:gd name="adj1" fmla="val 23258"/>
              <a:gd name="adj2" fmla="val 85837"/>
              <a:gd name="adj3" fmla="val 25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1" name="直接连接符 8">
            <a:extLst>
              <a:ext uri="{FF2B5EF4-FFF2-40B4-BE49-F238E27FC236}">
                <a16:creationId xmlns:a16="http://schemas.microsoft.com/office/drawing/2014/main" id="{51DDB0FB-7B76-2A32-CA7F-EEEF114B7428}"/>
              </a:ext>
            </a:extLst>
          </p:cNvPr>
          <p:cNvCxnSpPr>
            <a:cxnSpLocks/>
          </p:cNvCxnSpPr>
          <p:nvPr/>
        </p:nvCxnSpPr>
        <p:spPr>
          <a:xfrm>
            <a:off x="301678" y="4097410"/>
            <a:ext cx="689256" cy="37469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箭头: 下弧形 9">
            <a:extLst>
              <a:ext uri="{FF2B5EF4-FFF2-40B4-BE49-F238E27FC236}">
                <a16:creationId xmlns:a16="http://schemas.microsoft.com/office/drawing/2014/main" id="{E8AC9062-B082-CA7F-3CCF-38BDEBEEF5B6}"/>
              </a:ext>
            </a:extLst>
          </p:cNvPr>
          <p:cNvSpPr/>
          <p:nvPr/>
        </p:nvSpPr>
        <p:spPr>
          <a:xfrm rot="17968771">
            <a:off x="311466" y="4059542"/>
            <a:ext cx="205203" cy="166111"/>
          </a:xfrm>
          <a:prstGeom prst="curvedUpArrow">
            <a:avLst>
              <a:gd name="adj1" fmla="val 23258"/>
              <a:gd name="adj2" fmla="val 85837"/>
              <a:gd name="adj3" fmla="val 25000"/>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3" name="直接连接符 10">
            <a:extLst>
              <a:ext uri="{FF2B5EF4-FFF2-40B4-BE49-F238E27FC236}">
                <a16:creationId xmlns:a16="http://schemas.microsoft.com/office/drawing/2014/main" id="{8A254B1C-B27A-846F-86D6-37069D62FD2B}"/>
              </a:ext>
            </a:extLst>
          </p:cNvPr>
          <p:cNvCxnSpPr>
            <a:cxnSpLocks/>
          </p:cNvCxnSpPr>
          <p:nvPr/>
        </p:nvCxnSpPr>
        <p:spPr>
          <a:xfrm flipH="1">
            <a:off x="996871" y="4113142"/>
            <a:ext cx="639802" cy="3374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箭头: 下弧形 11">
            <a:extLst>
              <a:ext uri="{FF2B5EF4-FFF2-40B4-BE49-F238E27FC236}">
                <a16:creationId xmlns:a16="http://schemas.microsoft.com/office/drawing/2014/main" id="{3743E93E-1D65-229C-CC51-27EC5716945B}"/>
              </a:ext>
            </a:extLst>
          </p:cNvPr>
          <p:cNvSpPr/>
          <p:nvPr/>
        </p:nvSpPr>
        <p:spPr>
          <a:xfrm rot="3284688">
            <a:off x="1444409" y="4099115"/>
            <a:ext cx="208313" cy="163631"/>
          </a:xfrm>
          <a:prstGeom prst="curvedUpArrow">
            <a:avLst>
              <a:gd name="adj1" fmla="val 23258"/>
              <a:gd name="adj2" fmla="val 85837"/>
              <a:gd name="adj3" fmla="val 25000"/>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5" name="直接连接符 12">
            <a:extLst>
              <a:ext uri="{FF2B5EF4-FFF2-40B4-BE49-F238E27FC236}">
                <a16:creationId xmlns:a16="http://schemas.microsoft.com/office/drawing/2014/main" id="{2BFF739F-BC8A-AB22-04A2-E9DD8D0237E4}"/>
              </a:ext>
            </a:extLst>
          </p:cNvPr>
          <p:cNvCxnSpPr>
            <a:cxnSpLocks/>
          </p:cNvCxnSpPr>
          <p:nvPr/>
        </p:nvCxnSpPr>
        <p:spPr>
          <a:xfrm flipV="1">
            <a:off x="990262" y="4366806"/>
            <a:ext cx="6608" cy="8549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箭头: 下弧形 13">
            <a:extLst>
              <a:ext uri="{FF2B5EF4-FFF2-40B4-BE49-F238E27FC236}">
                <a16:creationId xmlns:a16="http://schemas.microsoft.com/office/drawing/2014/main" id="{4E7B8FF7-2E42-C2DA-6F6B-CBEDE94D4C98}"/>
              </a:ext>
            </a:extLst>
          </p:cNvPr>
          <p:cNvSpPr/>
          <p:nvPr/>
        </p:nvSpPr>
        <p:spPr>
          <a:xfrm rot="10800000">
            <a:off x="871083" y="5057946"/>
            <a:ext cx="208313" cy="163631"/>
          </a:xfrm>
          <a:prstGeom prst="curvedUpArrow">
            <a:avLst>
              <a:gd name="adj1" fmla="val 23258"/>
              <a:gd name="adj2" fmla="val 85837"/>
              <a:gd name="adj3" fmla="val 25000"/>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文本框 15">
            <a:extLst>
              <a:ext uri="{FF2B5EF4-FFF2-40B4-BE49-F238E27FC236}">
                <a16:creationId xmlns:a16="http://schemas.microsoft.com/office/drawing/2014/main" id="{63AA3207-A785-6F05-1364-E710796A397F}"/>
              </a:ext>
            </a:extLst>
          </p:cNvPr>
          <p:cNvSpPr txBox="1"/>
          <p:nvPr/>
        </p:nvSpPr>
        <p:spPr>
          <a:xfrm>
            <a:off x="160853" y="4160841"/>
            <a:ext cx="362806" cy="307777"/>
          </a:xfrm>
          <a:prstGeom prst="rect">
            <a:avLst/>
          </a:prstGeom>
          <a:noFill/>
        </p:spPr>
        <p:txBody>
          <a:bodyPr wrap="square" rtlCol="0">
            <a:spAutoFit/>
          </a:bodyPr>
          <a:lstStyle/>
          <a:p>
            <a:r>
              <a:rPr lang="en-US" altLang="zh-CN" sz="1400" dirty="0">
                <a:solidFill>
                  <a:srgbClr val="4472C4"/>
                </a:solidFill>
                <a:latin typeface="Calibri" panose="020F0502020204030204" pitchFamily="34" charset="0"/>
                <a:cs typeface="Calibri" panose="020F0502020204030204" pitchFamily="34" charset="0"/>
              </a:rPr>
              <a:t>C</a:t>
            </a:r>
            <a:r>
              <a:rPr lang="en-US" altLang="zh-CN" sz="1400" baseline="-25000" dirty="0">
                <a:solidFill>
                  <a:srgbClr val="4472C4"/>
                </a:solidFill>
                <a:latin typeface="Calibri" panose="020F0502020204030204" pitchFamily="34" charset="0"/>
                <a:cs typeface="Calibri" panose="020F0502020204030204" pitchFamily="34" charset="0"/>
              </a:rPr>
              <a:t>2</a:t>
            </a:r>
            <a:endParaRPr lang="zh-CN" altLang="en-US" sz="1400" baseline="-25000" dirty="0">
              <a:solidFill>
                <a:srgbClr val="4472C4"/>
              </a:solidFill>
              <a:latin typeface="Calibri" panose="020F0502020204030204" pitchFamily="34" charset="0"/>
              <a:cs typeface="Calibri" panose="020F0502020204030204" pitchFamily="34" charset="0"/>
            </a:endParaRPr>
          </a:p>
        </p:txBody>
      </p:sp>
      <p:cxnSp>
        <p:nvCxnSpPr>
          <p:cNvPr id="38" name="直接连接符 17">
            <a:extLst>
              <a:ext uri="{FF2B5EF4-FFF2-40B4-BE49-F238E27FC236}">
                <a16:creationId xmlns:a16="http://schemas.microsoft.com/office/drawing/2014/main" id="{25B99CB8-739E-F7EE-8C77-136370B6E994}"/>
              </a:ext>
            </a:extLst>
          </p:cNvPr>
          <p:cNvCxnSpPr>
            <a:cxnSpLocks/>
          </p:cNvCxnSpPr>
          <p:nvPr/>
        </p:nvCxnSpPr>
        <p:spPr>
          <a:xfrm>
            <a:off x="980928" y="4003407"/>
            <a:ext cx="15665" cy="43897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18">
            <a:extLst>
              <a:ext uri="{FF2B5EF4-FFF2-40B4-BE49-F238E27FC236}">
                <a16:creationId xmlns:a16="http://schemas.microsoft.com/office/drawing/2014/main" id="{07C63C3D-9D8C-66E7-8778-65058F728EFD}"/>
              </a:ext>
            </a:extLst>
          </p:cNvPr>
          <p:cNvCxnSpPr>
            <a:cxnSpLocks/>
            <a:stCxn id="29" idx="5"/>
          </p:cNvCxnSpPr>
          <p:nvPr/>
        </p:nvCxnSpPr>
        <p:spPr>
          <a:xfrm>
            <a:off x="1039042" y="4521141"/>
            <a:ext cx="437615" cy="23975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19">
            <a:extLst>
              <a:ext uri="{FF2B5EF4-FFF2-40B4-BE49-F238E27FC236}">
                <a16:creationId xmlns:a16="http://schemas.microsoft.com/office/drawing/2014/main" id="{E730058F-0146-0E34-5F78-DD6931AE42C5}"/>
              </a:ext>
            </a:extLst>
          </p:cNvPr>
          <p:cNvCxnSpPr>
            <a:cxnSpLocks/>
          </p:cNvCxnSpPr>
          <p:nvPr/>
        </p:nvCxnSpPr>
        <p:spPr>
          <a:xfrm flipH="1">
            <a:off x="536862" y="4471998"/>
            <a:ext cx="436708" cy="29406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1" name="文本框 20">
            <a:extLst>
              <a:ext uri="{FF2B5EF4-FFF2-40B4-BE49-F238E27FC236}">
                <a16:creationId xmlns:a16="http://schemas.microsoft.com/office/drawing/2014/main" id="{474A9FA4-847A-1D0A-81AA-11F0319D2FD4}"/>
              </a:ext>
            </a:extLst>
          </p:cNvPr>
          <p:cNvSpPr txBox="1"/>
          <p:nvPr/>
        </p:nvSpPr>
        <p:spPr>
          <a:xfrm>
            <a:off x="698804" y="3834455"/>
            <a:ext cx="352963"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v</a:t>
            </a:r>
            <a:endParaRPr lang="zh-CN" altLang="en-US" sz="1400" baseline="-25000" dirty="0">
              <a:solidFill>
                <a:srgbClr val="FF0000"/>
              </a:solidFill>
              <a:latin typeface="Calibri" panose="020F0502020204030204" pitchFamily="34" charset="0"/>
              <a:cs typeface="Calibri" panose="020F0502020204030204" pitchFamily="34" charset="0"/>
            </a:endParaRPr>
          </a:p>
        </p:txBody>
      </p:sp>
      <p:sp>
        <p:nvSpPr>
          <p:cNvPr id="42" name="文本框 47">
            <a:extLst>
              <a:ext uri="{FF2B5EF4-FFF2-40B4-BE49-F238E27FC236}">
                <a16:creationId xmlns:a16="http://schemas.microsoft.com/office/drawing/2014/main" id="{2FC0CE83-8733-1820-37B2-63ED93E2CBC8}"/>
              </a:ext>
            </a:extLst>
          </p:cNvPr>
          <p:cNvSpPr txBox="1"/>
          <p:nvPr/>
        </p:nvSpPr>
        <p:spPr>
          <a:xfrm>
            <a:off x="1237759" y="3875637"/>
            <a:ext cx="451507" cy="307777"/>
          </a:xfrm>
          <a:prstGeom prst="rect">
            <a:avLst/>
          </a:prstGeom>
          <a:noFill/>
        </p:spPr>
        <p:txBody>
          <a:bodyPr wrap="square" rtlCol="0">
            <a:spAutoFit/>
          </a:bodyPr>
          <a:lstStyle/>
          <a:p>
            <a:r>
              <a:rPr lang="en-US" altLang="zh-CN" sz="1400" dirty="0">
                <a:solidFill>
                  <a:srgbClr val="4472C4"/>
                </a:solidFill>
                <a:latin typeface="Calibri" panose="020F0502020204030204" pitchFamily="34" charset="0"/>
                <a:cs typeface="Calibri" panose="020F0502020204030204" pitchFamily="34" charset="0"/>
              </a:rPr>
              <a:t>C</a:t>
            </a:r>
            <a:r>
              <a:rPr lang="en-US" altLang="zh-CN" sz="1400" baseline="-25000" dirty="0">
                <a:solidFill>
                  <a:srgbClr val="4472C4"/>
                </a:solidFill>
                <a:latin typeface="Calibri" panose="020F0502020204030204" pitchFamily="34" charset="0"/>
                <a:cs typeface="Calibri" panose="020F0502020204030204" pitchFamily="34" charset="0"/>
              </a:rPr>
              <a:t>2</a:t>
            </a:r>
            <a:endParaRPr lang="zh-CN" altLang="en-US" sz="1400" baseline="-25000" dirty="0">
              <a:solidFill>
                <a:srgbClr val="4472C4"/>
              </a:solidFill>
              <a:latin typeface="Calibri" panose="020F0502020204030204" pitchFamily="34" charset="0"/>
              <a:cs typeface="Calibri" panose="020F0502020204030204" pitchFamily="34" charset="0"/>
            </a:endParaRPr>
          </a:p>
        </p:txBody>
      </p:sp>
      <p:sp>
        <p:nvSpPr>
          <p:cNvPr id="43" name="文本框 57">
            <a:extLst>
              <a:ext uri="{FF2B5EF4-FFF2-40B4-BE49-F238E27FC236}">
                <a16:creationId xmlns:a16="http://schemas.microsoft.com/office/drawing/2014/main" id="{94F0F67D-CF9F-9BE5-ED6D-FA0C3CAB0587}"/>
              </a:ext>
            </a:extLst>
          </p:cNvPr>
          <p:cNvSpPr txBox="1"/>
          <p:nvPr/>
        </p:nvSpPr>
        <p:spPr>
          <a:xfrm>
            <a:off x="1282703" y="4660933"/>
            <a:ext cx="371556"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v</a:t>
            </a:r>
            <a:endParaRPr lang="zh-CN" altLang="en-US" sz="1400" baseline="-25000" dirty="0">
              <a:solidFill>
                <a:srgbClr val="FF0000"/>
              </a:solidFill>
              <a:latin typeface="Calibri" panose="020F0502020204030204" pitchFamily="34" charset="0"/>
              <a:cs typeface="Calibri" panose="020F0502020204030204" pitchFamily="34" charset="0"/>
            </a:endParaRPr>
          </a:p>
        </p:txBody>
      </p:sp>
      <p:sp>
        <p:nvSpPr>
          <p:cNvPr id="15" name="文本框 80">
            <a:extLst>
              <a:ext uri="{FF2B5EF4-FFF2-40B4-BE49-F238E27FC236}">
                <a16:creationId xmlns:a16="http://schemas.microsoft.com/office/drawing/2014/main" id="{20DCA3F0-60F4-41D6-7E6A-830892C21099}"/>
              </a:ext>
            </a:extLst>
          </p:cNvPr>
          <p:cNvSpPr txBox="1"/>
          <p:nvPr/>
        </p:nvSpPr>
        <p:spPr>
          <a:xfrm>
            <a:off x="338402" y="4682877"/>
            <a:ext cx="371556"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v</a:t>
            </a:r>
            <a:endParaRPr lang="zh-CN" altLang="en-US" sz="1400" baseline="-25000" dirty="0">
              <a:solidFill>
                <a:srgbClr val="FF0000"/>
              </a:solidFill>
              <a:latin typeface="Calibri" panose="020F0502020204030204" pitchFamily="34" charset="0"/>
              <a:cs typeface="Calibri" panose="020F0502020204030204" pitchFamily="34" charset="0"/>
            </a:endParaRPr>
          </a:p>
        </p:txBody>
      </p:sp>
      <p:sp>
        <p:nvSpPr>
          <p:cNvPr id="45" name="文本框 81">
            <a:extLst>
              <a:ext uri="{FF2B5EF4-FFF2-40B4-BE49-F238E27FC236}">
                <a16:creationId xmlns:a16="http://schemas.microsoft.com/office/drawing/2014/main" id="{A3DE4E50-865A-1DA3-2689-EEF155508C66}"/>
              </a:ext>
            </a:extLst>
          </p:cNvPr>
          <p:cNvSpPr txBox="1"/>
          <p:nvPr/>
        </p:nvSpPr>
        <p:spPr>
          <a:xfrm>
            <a:off x="1002779" y="4889625"/>
            <a:ext cx="451507" cy="307777"/>
          </a:xfrm>
          <a:prstGeom prst="rect">
            <a:avLst/>
          </a:prstGeom>
          <a:noFill/>
        </p:spPr>
        <p:txBody>
          <a:bodyPr wrap="square" rtlCol="0">
            <a:spAutoFit/>
          </a:bodyPr>
          <a:lstStyle/>
          <a:p>
            <a:r>
              <a:rPr lang="en-US" altLang="zh-CN" sz="1400" dirty="0">
                <a:solidFill>
                  <a:srgbClr val="4472C4"/>
                </a:solidFill>
                <a:latin typeface="Calibri" panose="020F0502020204030204" pitchFamily="34" charset="0"/>
                <a:cs typeface="Calibri" panose="020F0502020204030204" pitchFamily="34" charset="0"/>
              </a:rPr>
              <a:t>C</a:t>
            </a:r>
            <a:r>
              <a:rPr lang="en-US" altLang="zh-CN" sz="1400" baseline="-25000" dirty="0">
                <a:solidFill>
                  <a:srgbClr val="4472C4"/>
                </a:solidFill>
                <a:latin typeface="Calibri" panose="020F0502020204030204" pitchFamily="34" charset="0"/>
                <a:cs typeface="Calibri" panose="020F0502020204030204" pitchFamily="34" charset="0"/>
              </a:rPr>
              <a:t>2</a:t>
            </a:r>
            <a:endParaRPr lang="zh-CN" altLang="en-US" sz="1400" baseline="-25000" dirty="0">
              <a:solidFill>
                <a:srgbClr val="4472C4"/>
              </a:solidFill>
              <a:latin typeface="Calibri" panose="020F0502020204030204" pitchFamily="34" charset="0"/>
              <a:cs typeface="Calibri" panose="020F0502020204030204" pitchFamily="34" charset="0"/>
            </a:endParaRPr>
          </a:p>
        </p:txBody>
      </p:sp>
      <p:sp>
        <p:nvSpPr>
          <p:cNvPr id="46" name="文本框 82">
            <a:extLst>
              <a:ext uri="{FF2B5EF4-FFF2-40B4-BE49-F238E27FC236}">
                <a16:creationId xmlns:a16="http://schemas.microsoft.com/office/drawing/2014/main" id="{8E72B8B6-055D-42B4-1A08-B17ED36B8488}"/>
              </a:ext>
            </a:extLst>
          </p:cNvPr>
          <p:cNvSpPr txBox="1"/>
          <p:nvPr/>
        </p:nvSpPr>
        <p:spPr>
          <a:xfrm>
            <a:off x="1293433" y="4467879"/>
            <a:ext cx="602477" cy="307777"/>
          </a:xfrm>
          <a:prstGeom prst="rect">
            <a:avLst/>
          </a:prstGeom>
          <a:noFill/>
        </p:spPr>
        <p:txBody>
          <a:bodyPr wrap="square" rtlCol="0">
            <a:spAutoFit/>
          </a:bodyPr>
          <a:lstStyle/>
          <a:p>
            <a:r>
              <a:rPr lang="en-US" altLang="zh-CN" sz="1400" dirty="0">
                <a:solidFill>
                  <a:srgbClr val="001A4D"/>
                </a:solidFill>
                <a:latin typeface="Calibri" panose="020F0502020204030204" pitchFamily="34" charset="0"/>
                <a:cs typeface="Calibri" panose="020F0502020204030204" pitchFamily="34" charset="0"/>
              </a:rPr>
              <a:t>C</a:t>
            </a:r>
            <a:r>
              <a:rPr lang="en-US" altLang="zh-CN" sz="1400" baseline="-25000" dirty="0">
                <a:solidFill>
                  <a:srgbClr val="001A4D"/>
                </a:solidFill>
                <a:latin typeface="Calibri" panose="020F0502020204030204" pitchFamily="34" charset="0"/>
                <a:cs typeface="Calibri" panose="020F0502020204030204" pitchFamily="34" charset="0"/>
              </a:rPr>
              <a:t>3</a:t>
            </a:r>
            <a:r>
              <a:rPr lang="en-US" altLang="zh-CN" sz="1400" dirty="0">
                <a:solidFill>
                  <a:srgbClr val="001A4D"/>
                </a:solidFill>
                <a:latin typeface="Calibri" panose="020F0502020204030204" pitchFamily="34" charset="0"/>
                <a:cs typeface="Calibri" panose="020F0502020204030204" pitchFamily="34" charset="0"/>
              </a:rPr>
              <a:t>(S</a:t>
            </a:r>
            <a:r>
              <a:rPr lang="en-US" altLang="zh-CN" sz="1400" baseline="-25000" dirty="0">
                <a:solidFill>
                  <a:srgbClr val="001A4D"/>
                </a:solidFill>
                <a:latin typeface="Calibri" panose="020F0502020204030204" pitchFamily="34" charset="0"/>
                <a:cs typeface="Calibri" panose="020F0502020204030204" pitchFamily="34" charset="0"/>
              </a:rPr>
              <a:t>3</a:t>
            </a:r>
            <a:r>
              <a:rPr lang="en-US" altLang="zh-CN" sz="1400" dirty="0">
                <a:solidFill>
                  <a:srgbClr val="001A4D"/>
                </a:solidFill>
                <a:latin typeface="Calibri" panose="020F0502020204030204" pitchFamily="34" charset="0"/>
                <a:cs typeface="Calibri" panose="020F0502020204030204" pitchFamily="34" charset="0"/>
              </a:rPr>
              <a:t>)</a:t>
            </a:r>
            <a:endParaRPr lang="zh-CN" altLang="en-US" sz="1400" baseline="-25000" dirty="0">
              <a:solidFill>
                <a:srgbClr val="001A4D"/>
              </a:solidFill>
              <a:latin typeface="Calibri" panose="020F0502020204030204" pitchFamily="34" charset="0"/>
              <a:cs typeface="Calibri" panose="020F0502020204030204" pitchFamily="34" charset="0"/>
            </a:endParaRPr>
          </a:p>
        </p:txBody>
      </p:sp>
      <p:cxnSp>
        <p:nvCxnSpPr>
          <p:cNvPr id="49" name="直接连接符 25">
            <a:extLst>
              <a:ext uri="{FF2B5EF4-FFF2-40B4-BE49-F238E27FC236}">
                <a16:creationId xmlns:a16="http://schemas.microsoft.com/office/drawing/2014/main" id="{7691EE3D-37A5-B8EE-9AB7-796A3BB55E3A}"/>
              </a:ext>
            </a:extLst>
          </p:cNvPr>
          <p:cNvCxnSpPr>
            <a:cxnSpLocks/>
          </p:cNvCxnSpPr>
          <p:nvPr/>
        </p:nvCxnSpPr>
        <p:spPr>
          <a:xfrm>
            <a:off x="200018" y="5764628"/>
            <a:ext cx="1538024" cy="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27">
            <a:extLst>
              <a:ext uri="{FF2B5EF4-FFF2-40B4-BE49-F238E27FC236}">
                <a16:creationId xmlns:a16="http://schemas.microsoft.com/office/drawing/2014/main" id="{7DBC8A13-CAE0-8F68-0740-48D10129C0E2}"/>
              </a:ext>
            </a:extLst>
          </p:cNvPr>
          <p:cNvCxnSpPr>
            <a:cxnSpLocks/>
          </p:cNvCxnSpPr>
          <p:nvPr/>
        </p:nvCxnSpPr>
        <p:spPr>
          <a:xfrm>
            <a:off x="976719" y="5313968"/>
            <a:ext cx="4696" cy="94855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1" name="文本框 84">
            <a:extLst>
              <a:ext uri="{FF2B5EF4-FFF2-40B4-BE49-F238E27FC236}">
                <a16:creationId xmlns:a16="http://schemas.microsoft.com/office/drawing/2014/main" id="{95463064-5212-D059-5478-D8A75ACD70D2}"/>
              </a:ext>
            </a:extLst>
          </p:cNvPr>
          <p:cNvSpPr txBox="1"/>
          <p:nvPr/>
        </p:nvSpPr>
        <p:spPr>
          <a:xfrm>
            <a:off x="352328" y="5985557"/>
            <a:ext cx="602477" cy="307777"/>
          </a:xfrm>
          <a:prstGeom prst="rect">
            <a:avLst/>
          </a:prstGeom>
          <a:noFill/>
        </p:spPr>
        <p:txBody>
          <a:bodyPr wrap="square" rtlCol="0">
            <a:spAutoFit/>
          </a:bodyPr>
          <a:lstStyle/>
          <a:p>
            <a:r>
              <a:rPr lang="en-US" altLang="zh-CN" sz="1400" dirty="0">
                <a:solidFill>
                  <a:srgbClr val="002060"/>
                </a:solidFill>
                <a:latin typeface="Calibri" panose="020F0502020204030204" pitchFamily="34" charset="0"/>
                <a:cs typeface="Calibri" panose="020F0502020204030204" pitchFamily="34" charset="0"/>
              </a:rPr>
              <a:t>C</a:t>
            </a:r>
            <a:r>
              <a:rPr lang="en-US" altLang="zh-CN" sz="1400" baseline="-25000" dirty="0">
                <a:solidFill>
                  <a:srgbClr val="002060"/>
                </a:solidFill>
                <a:latin typeface="Calibri" panose="020F0502020204030204" pitchFamily="34" charset="0"/>
                <a:cs typeface="Calibri" panose="020F0502020204030204" pitchFamily="34" charset="0"/>
              </a:rPr>
              <a:t>3</a:t>
            </a:r>
            <a:r>
              <a:rPr lang="en-US" altLang="zh-CN" sz="1400" dirty="0">
                <a:solidFill>
                  <a:srgbClr val="002060"/>
                </a:solidFill>
                <a:latin typeface="Calibri" panose="020F0502020204030204" pitchFamily="34" charset="0"/>
                <a:cs typeface="Calibri" panose="020F0502020204030204" pitchFamily="34" charset="0"/>
              </a:rPr>
              <a:t>(S</a:t>
            </a:r>
            <a:r>
              <a:rPr lang="en-US" altLang="zh-CN" sz="1400" baseline="-25000" dirty="0">
                <a:solidFill>
                  <a:srgbClr val="002060"/>
                </a:solidFill>
                <a:latin typeface="Calibri" panose="020F0502020204030204" pitchFamily="34" charset="0"/>
                <a:cs typeface="Calibri" panose="020F0502020204030204" pitchFamily="34" charset="0"/>
              </a:rPr>
              <a:t>3</a:t>
            </a:r>
            <a:r>
              <a:rPr lang="en-US" altLang="zh-CN" sz="1400" dirty="0">
                <a:solidFill>
                  <a:srgbClr val="002060"/>
                </a:solidFill>
                <a:latin typeface="Calibri" panose="020F0502020204030204" pitchFamily="34" charset="0"/>
                <a:cs typeface="Calibri" panose="020F0502020204030204" pitchFamily="34" charset="0"/>
              </a:rPr>
              <a:t>)</a:t>
            </a:r>
            <a:endParaRPr lang="zh-CN" altLang="en-US" sz="1400" baseline="-25000" dirty="0">
              <a:solidFill>
                <a:srgbClr val="002060"/>
              </a:solidFill>
              <a:latin typeface="Calibri" panose="020F0502020204030204" pitchFamily="34" charset="0"/>
              <a:cs typeface="Calibri" panose="020F0502020204030204" pitchFamily="34" charset="0"/>
            </a:endParaRPr>
          </a:p>
        </p:txBody>
      </p:sp>
      <p:sp>
        <p:nvSpPr>
          <p:cNvPr id="52" name="文本框 85">
            <a:extLst>
              <a:ext uri="{FF2B5EF4-FFF2-40B4-BE49-F238E27FC236}">
                <a16:creationId xmlns:a16="http://schemas.microsoft.com/office/drawing/2014/main" id="{C6D4D65A-C9B3-341A-AD7E-590649A70395}"/>
              </a:ext>
            </a:extLst>
          </p:cNvPr>
          <p:cNvSpPr txBox="1"/>
          <p:nvPr/>
        </p:nvSpPr>
        <p:spPr>
          <a:xfrm>
            <a:off x="1452283" y="5708185"/>
            <a:ext cx="371556" cy="307777"/>
          </a:xfrm>
          <a:prstGeom prst="rect">
            <a:avLst/>
          </a:prstGeom>
          <a:noFill/>
        </p:spPr>
        <p:txBody>
          <a:bodyPr wrap="square" rtlCol="0">
            <a:spAutoFit/>
          </a:bodyPr>
          <a:lstStyle/>
          <a:p>
            <a:r>
              <a:rPr lang="en-US" altLang="zh-CN" sz="1400" dirty="0" err="1">
                <a:solidFill>
                  <a:srgbClr val="00B050"/>
                </a:solidFill>
                <a:latin typeface="Calibri" panose="020F0502020204030204" pitchFamily="34" charset="0"/>
                <a:cs typeface="Calibri" panose="020F0502020204030204" pitchFamily="34" charset="0"/>
              </a:rPr>
              <a:t>σ</a:t>
            </a:r>
            <a:r>
              <a:rPr lang="en-US" altLang="zh-CN" sz="1400" baseline="-25000" dirty="0" err="1">
                <a:solidFill>
                  <a:srgbClr val="00B050"/>
                </a:solidFill>
                <a:latin typeface="Calibri" panose="020F0502020204030204" pitchFamily="34" charset="0"/>
                <a:cs typeface="Calibri" panose="020F0502020204030204" pitchFamily="34" charset="0"/>
              </a:rPr>
              <a:t>h</a:t>
            </a:r>
            <a:endParaRPr lang="zh-CN" altLang="en-US" sz="1400" baseline="-25000" dirty="0">
              <a:solidFill>
                <a:srgbClr val="00B050"/>
              </a:solidFill>
              <a:latin typeface="Calibri" panose="020F0502020204030204" pitchFamily="34" charset="0"/>
              <a:cs typeface="Calibri" panose="020F0502020204030204" pitchFamily="34" charset="0"/>
            </a:endParaRPr>
          </a:p>
        </p:txBody>
      </p:sp>
      <p:sp>
        <p:nvSpPr>
          <p:cNvPr id="53" name="箭头: 下弧形 28">
            <a:extLst>
              <a:ext uri="{FF2B5EF4-FFF2-40B4-BE49-F238E27FC236}">
                <a16:creationId xmlns:a16="http://schemas.microsoft.com/office/drawing/2014/main" id="{768BCBA0-96E1-624F-8BF1-7ABE7830E649}"/>
              </a:ext>
            </a:extLst>
          </p:cNvPr>
          <p:cNvSpPr/>
          <p:nvPr/>
        </p:nvSpPr>
        <p:spPr>
          <a:xfrm>
            <a:off x="860238" y="6078829"/>
            <a:ext cx="306721" cy="160454"/>
          </a:xfrm>
          <a:prstGeom prst="curvedUpArrow">
            <a:avLst>
              <a:gd name="adj1" fmla="val 23258"/>
              <a:gd name="adj2" fmla="val 85837"/>
              <a:gd name="adj3" fmla="val 25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文本框 81">
            <a:extLst>
              <a:ext uri="{FF2B5EF4-FFF2-40B4-BE49-F238E27FC236}">
                <a16:creationId xmlns:a16="http://schemas.microsoft.com/office/drawing/2014/main" id="{2E7DF3C7-C46B-C275-0BFC-EC01F4BFECE9}"/>
              </a:ext>
            </a:extLst>
          </p:cNvPr>
          <p:cNvSpPr txBox="1"/>
          <p:nvPr/>
        </p:nvSpPr>
        <p:spPr>
          <a:xfrm>
            <a:off x="3627498" y="3929057"/>
            <a:ext cx="451507" cy="307777"/>
          </a:xfrm>
          <a:prstGeom prst="rect">
            <a:avLst/>
          </a:prstGeom>
          <a:noFill/>
        </p:spPr>
        <p:txBody>
          <a:bodyPr wrap="square" rtlCol="0">
            <a:spAutoFit/>
          </a:bodyPr>
          <a:lstStyle/>
          <a:p>
            <a:r>
              <a:rPr lang="en-US" altLang="zh-CN" sz="1400" dirty="0">
                <a:solidFill>
                  <a:srgbClr val="4472C4"/>
                </a:solidFill>
                <a:latin typeface="Calibri" panose="020F0502020204030204" pitchFamily="34" charset="0"/>
                <a:cs typeface="Calibri" panose="020F0502020204030204" pitchFamily="34" charset="0"/>
              </a:rPr>
              <a:t>C</a:t>
            </a:r>
            <a:r>
              <a:rPr lang="en-US" altLang="zh-CN" sz="1400" baseline="-25000" dirty="0">
                <a:solidFill>
                  <a:srgbClr val="4472C4"/>
                </a:solidFill>
                <a:latin typeface="Calibri" panose="020F0502020204030204" pitchFamily="34" charset="0"/>
                <a:cs typeface="Calibri" panose="020F0502020204030204" pitchFamily="34" charset="0"/>
              </a:rPr>
              <a:t>2</a:t>
            </a:r>
            <a:endParaRPr lang="zh-CN" altLang="en-US" sz="1400" baseline="-25000" dirty="0">
              <a:solidFill>
                <a:srgbClr val="4472C4"/>
              </a:solidFill>
              <a:latin typeface="Calibri" panose="020F0502020204030204" pitchFamily="34" charset="0"/>
              <a:cs typeface="Calibri" panose="020F0502020204030204" pitchFamily="34" charset="0"/>
            </a:endParaRPr>
          </a:p>
        </p:txBody>
      </p:sp>
      <p:cxnSp>
        <p:nvCxnSpPr>
          <p:cNvPr id="80" name="直接连接符 12">
            <a:extLst>
              <a:ext uri="{FF2B5EF4-FFF2-40B4-BE49-F238E27FC236}">
                <a16:creationId xmlns:a16="http://schemas.microsoft.com/office/drawing/2014/main" id="{7144C0F0-52DB-28BD-5451-79F0282EBB59}"/>
              </a:ext>
            </a:extLst>
          </p:cNvPr>
          <p:cNvCxnSpPr>
            <a:cxnSpLocks/>
          </p:cNvCxnSpPr>
          <p:nvPr/>
        </p:nvCxnSpPr>
        <p:spPr>
          <a:xfrm>
            <a:off x="3560261" y="4136527"/>
            <a:ext cx="698325" cy="40705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1" name="箭头: 下弧形 13">
            <a:extLst>
              <a:ext uri="{FF2B5EF4-FFF2-40B4-BE49-F238E27FC236}">
                <a16:creationId xmlns:a16="http://schemas.microsoft.com/office/drawing/2014/main" id="{50883E69-6C38-838B-CD2C-F1B4BD108758}"/>
              </a:ext>
            </a:extLst>
          </p:cNvPr>
          <p:cNvSpPr/>
          <p:nvPr/>
        </p:nvSpPr>
        <p:spPr>
          <a:xfrm rot="17539416">
            <a:off x="3553238" y="4094263"/>
            <a:ext cx="208313" cy="163631"/>
          </a:xfrm>
          <a:prstGeom prst="curvedUpArrow">
            <a:avLst>
              <a:gd name="adj1" fmla="val 23258"/>
              <a:gd name="adj2" fmla="val 85837"/>
              <a:gd name="adj3" fmla="val 25000"/>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85" name="直接连接符 17">
            <a:extLst>
              <a:ext uri="{FF2B5EF4-FFF2-40B4-BE49-F238E27FC236}">
                <a16:creationId xmlns:a16="http://schemas.microsoft.com/office/drawing/2014/main" id="{B9B076C2-ADEE-66FA-6DAE-94435D29B88B}"/>
              </a:ext>
            </a:extLst>
          </p:cNvPr>
          <p:cNvCxnSpPr>
            <a:cxnSpLocks/>
          </p:cNvCxnSpPr>
          <p:nvPr/>
        </p:nvCxnSpPr>
        <p:spPr>
          <a:xfrm>
            <a:off x="4264755" y="4559815"/>
            <a:ext cx="506141" cy="30826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8" name="文本框 80">
            <a:extLst>
              <a:ext uri="{FF2B5EF4-FFF2-40B4-BE49-F238E27FC236}">
                <a16:creationId xmlns:a16="http://schemas.microsoft.com/office/drawing/2014/main" id="{A645024E-25BC-276D-64FD-806491E7FDA5}"/>
              </a:ext>
            </a:extLst>
          </p:cNvPr>
          <p:cNvSpPr txBox="1"/>
          <p:nvPr/>
        </p:nvSpPr>
        <p:spPr>
          <a:xfrm>
            <a:off x="4522011" y="4755534"/>
            <a:ext cx="451507"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yz</a:t>
            </a:r>
            <a:endParaRPr lang="zh-CN" altLang="en-US" sz="1400" baseline="-25000" dirty="0">
              <a:solidFill>
                <a:srgbClr val="FF0000"/>
              </a:solidFill>
              <a:latin typeface="Calibri" panose="020F0502020204030204" pitchFamily="34" charset="0"/>
              <a:cs typeface="Calibri" panose="020F0502020204030204" pitchFamily="34" charset="0"/>
            </a:endParaRPr>
          </a:p>
        </p:txBody>
      </p:sp>
      <p:cxnSp>
        <p:nvCxnSpPr>
          <p:cNvPr id="91" name="直接连接符 12">
            <a:extLst>
              <a:ext uri="{FF2B5EF4-FFF2-40B4-BE49-F238E27FC236}">
                <a16:creationId xmlns:a16="http://schemas.microsoft.com/office/drawing/2014/main" id="{F32E3969-A67C-4EE6-A461-E6C499A5E933}"/>
              </a:ext>
            </a:extLst>
          </p:cNvPr>
          <p:cNvCxnSpPr>
            <a:cxnSpLocks/>
          </p:cNvCxnSpPr>
          <p:nvPr/>
        </p:nvCxnSpPr>
        <p:spPr>
          <a:xfrm>
            <a:off x="3421535" y="5791129"/>
            <a:ext cx="965513" cy="186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2" name="箭头: 下弧形 13">
            <a:extLst>
              <a:ext uri="{FF2B5EF4-FFF2-40B4-BE49-F238E27FC236}">
                <a16:creationId xmlns:a16="http://schemas.microsoft.com/office/drawing/2014/main" id="{6933EB3D-A603-E60A-4753-2181CDA95340}"/>
              </a:ext>
            </a:extLst>
          </p:cNvPr>
          <p:cNvSpPr/>
          <p:nvPr/>
        </p:nvSpPr>
        <p:spPr>
          <a:xfrm rot="5400000">
            <a:off x="3493718" y="5737236"/>
            <a:ext cx="208313" cy="163631"/>
          </a:xfrm>
          <a:prstGeom prst="curvedUpArrow">
            <a:avLst>
              <a:gd name="adj1" fmla="val 23258"/>
              <a:gd name="adj2" fmla="val 85837"/>
              <a:gd name="adj3" fmla="val 25000"/>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3" name="直接连接符 17">
            <a:extLst>
              <a:ext uri="{FF2B5EF4-FFF2-40B4-BE49-F238E27FC236}">
                <a16:creationId xmlns:a16="http://schemas.microsoft.com/office/drawing/2014/main" id="{C34AD925-339A-EC94-D41A-5FE2DC32EB36}"/>
              </a:ext>
            </a:extLst>
          </p:cNvPr>
          <p:cNvCxnSpPr>
            <a:cxnSpLocks/>
          </p:cNvCxnSpPr>
          <p:nvPr/>
        </p:nvCxnSpPr>
        <p:spPr>
          <a:xfrm flipV="1">
            <a:off x="4233641" y="5801904"/>
            <a:ext cx="740639" cy="69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94" name="文本框 80">
            <a:extLst>
              <a:ext uri="{FF2B5EF4-FFF2-40B4-BE49-F238E27FC236}">
                <a16:creationId xmlns:a16="http://schemas.microsoft.com/office/drawing/2014/main" id="{170028B6-98C2-A92E-4A5F-AD9BB08D6BA2}"/>
              </a:ext>
            </a:extLst>
          </p:cNvPr>
          <p:cNvSpPr txBox="1"/>
          <p:nvPr/>
        </p:nvSpPr>
        <p:spPr>
          <a:xfrm>
            <a:off x="4839873" y="5809205"/>
            <a:ext cx="390901" cy="307777"/>
          </a:xfrm>
          <a:prstGeom prst="rect">
            <a:avLst/>
          </a:prstGeom>
          <a:noFill/>
        </p:spPr>
        <p:txBody>
          <a:bodyPr wrap="square" rtlCol="0">
            <a:spAutoFit/>
          </a:bodyPr>
          <a:lstStyle/>
          <a:p>
            <a:r>
              <a:rPr lang="en-US" altLang="zh-CN" sz="1400" dirty="0" err="1">
                <a:solidFill>
                  <a:srgbClr val="00B050"/>
                </a:solidFill>
                <a:latin typeface="Calibri" panose="020F0502020204030204" pitchFamily="34" charset="0"/>
                <a:cs typeface="Calibri" panose="020F0502020204030204" pitchFamily="34" charset="0"/>
              </a:rPr>
              <a:t>σ</a:t>
            </a:r>
            <a:r>
              <a:rPr lang="en-US" altLang="zh-CN" sz="1400" baseline="-25000" dirty="0" err="1">
                <a:solidFill>
                  <a:srgbClr val="00B050"/>
                </a:solidFill>
                <a:latin typeface="Calibri" panose="020F0502020204030204" pitchFamily="34" charset="0"/>
                <a:cs typeface="Calibri" panose="020F0502020204030204" pitchFamily="34" charset="0"/>
              </a:rPr>
              <a:t>xy</a:t>
            </a:r>
            <a:endParaRPr lang="zh-CN" altLang="en-US" sz="1400" baseline="-25000" dirty="0">
              <a:solidFill>
                <a:srgbClr val="00B050"/>
              </a:solidFill>
              <a:latin typeface="Calibri" panose="020F0502020204030204" pitchFamily="34" charset="0"/>
              <a:cs typeface="Calibri" panose="020F0502020204030204" pitchFamily="34" charset="0"/>
            </a:endParaRPr>
          </a:p>
        </p:txBody>
      </p:sp>
      <p:sp>
        <p:nvSpPr>
          <p:cNvPr id="98" name="文本框 81">
            <a:extLst>
              <a:ext uri="{FF2B5EF4-FFF2-40B4-BE49-F238E27FC236}">
                <a16:creationId xmlns:a16="http://schemas.microsoft.com/office/drawing/2014/main" id="{0F512A74-16F3-E989-E9C1-D41987DC3861}"/>
              </a:ext>
            </a:extLst>
          </p:cNvPr>
          <p:cNvSpPr txBox="1"/>
          <p:nvPr/>
        </p:nvSpPr>
        <p:spPr>
          <a:xfrm>
            <a:off x="3444912" y="5421165"/>
            <a:ext cx="451507" cy="307777"/>
          </a:xfrm>
          <a:prstGeom prst="rect">
            <a:avLst/>
          </a:prstGeom>
          <a:noFill/>
        </p:spPr>
        <p:txBody>
          <a:bodyPr wrap="square" rtlCol="0">
            <a:spAutoFit/>
          </a:bodyPr>
          <a:lstStyle/>
          <a:p>
            <a:r>
              <a:rPr lang="en-US" altLang="zh-CN" sz="1400" dirty="0">
                <a:solidFill>
                  <a:srgbClr val="4472C4"/>
                </a:solidFill>
                <a:latin typeface="Calibri" panose="020F0502020204030204" pitchFamily="34" charset="0"/>
                <a:cs typeface="Calibri" panose="020F0502020204030204" pitchFamily="34" charset="0"/>
              </a:rPr>
              <a:t>C</a:t>
            </a:r>
            <a:r>
              <a:rPr lang="en-US" altLang="zh-CN" sz="1400" baseline="-25000" dirty="0">
                <a:solidFill>
                  <a:srgbClr val="4472C4"/>
                </a:solidFill>
                <a:latin typeface="Calibri" panose="020F0502020204030204" pitchFamily="34" charset="0"/>
                <a:cs typeface="Calibri" panose="020F0502020204030204" pitchFamily="34" charset="0"/>
              </a:rPr>
              <a:t>2</a:t>
            </a:r>
            <a:endParaRPr lang="zh-CN" altLang="en-US" sz="1400" baseline="-25000" dirty="0">
              <a:solidFill>
                <a:srgbClr val="4472C4"/>
              </a:solidFill>
              <a:latin typeface="Calibri" panose="020F0502020204030204" pitchFamily="34" charset="0"/>
              <a:cs typeface="Calibri" panose="020F0502020204030204" pitchFamily="34" charset="0"/>
            </a:endParaRPr>
          </a:p>
        </p:txBody>
      </p:sp>
      <p:cxnSp>
        <p:nvCxnSpPr>
          <p:cNvPr id="164" name="直接连接符 25">
            <a:extLst>
              <a:ext uri="{FF2B5EF4-FFF2-40B4-BE49-F238E27FC236}">
                <a16:creationId xmlns:a16="http://schemas.microsoft.com/office/drawing/2014/main" id="{5589AA03-E315-22DB-67F1-D6DCF55A140B}"/>
              </a:ext>
            </a:extLst>
          </p:cNvPr>
          <p:cNvCxnSpPr>
            <a:cxnSpLocks/>
          </p:cNvCxnSpPr>
          <p:nvPr/>
        </p:nvCxnSpPr>
        <p:spPr>
          <a:xfrm>
            <a:off x="5121344" y="5818706"/>
            <a:ext cx="1467150" cy="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65" name="文本框 85">
            <a:extLst>
              <a:ext uri="{FF2B5EF4-FFF2-40B4-BE49-F238E27FC236}">
                <a16:creationId xmlns:a16="http://schemas.microsoft.com/office/drawing/2014/main" id="{281BFBCC-6BEA-8255-D163-02A73822D2B2}"/>
              </a:ext>
            </a:extLst>
          </p:cNvPr>
          <p:cNvSpPr txBox="1"/>
          <p:nvPr/>
        </p:nvSpPr>
        <p:spPr>
          <a:xfrm>
            <a:off x="5055242" y="5493822"/>
            <a:ext cx="470445" cy="307777"/>
          </a:xfrm>
          <a:prstGeom prst="rect">
            <a:avLst/>
          </a:prstGeom>
          <a:noFill/>
        </p:spPr>
        <p:txBody>
          <a:bodyPr wrap="square" rtlCol="0">
            <a:spAutoFit/>
          </a:bodyPr>
          <a:lstStyle/>
          <a:p>
            <a:r>
              <a:rPr lang="en-US" altLang="zh-CN" sz="1400" dirty="0" err="1">
                <a:solidFill>
                  <a:srgbClr val="00B050"/>
                </a:solidFill>
                <a:latin typeface="Calibri" panose="020F0502020204030204" pitchFamily="34" charset="0"/>
                <a:cs typeface="Calibri" panose="020F0502020204030204" pitchFamily="34" charset="0"/>
              </a:rPr>
              <a:t>σ</a:t>
            </a:r>
            <a:r>
              <a:rPr lang="en-US" altLang="zh-CN" sz="1400" baseline="-25000" dirty="0" err="1">
                <a:solidFill>
                  <a:srgbClr val="00B050"/>
                </a:solidFill>
                <a:latin typeface="Calibri" panose="020F0502020204030204" pitchFamily="34" charset="0"/>
                <a:cs typeface="Calibri" panose="020F0502020204030204" pitchFamily="34" charset="0"/>
              </a:rPr>
              <a:t>h</a:t>
            </a:r>
            <a:endParaRPr lang="zh-CN" altLang="en-US" sz="1400" baseline="-25000" dirty="0">
              <a:solidFill>
                <a:srgbClr val="00B050"/>
              </a:solidFill>
              <a:latin typeface="Calibri" panose="020F0502020204030204" pitchFamily="34" charset="0"/>
              <a:cs typeface="Calibri" panose="020F0502020204030204" pitchFamily="34" charset="0"/>
            </a:endParaRPr>
          </a:p>
        </p:txBody>
      </p:sp>
      <p:pic>
        <p:nvPicPr>
          <p:cNvPr id="190" name="Picture 189">
            <a:extLst>
              <a:ext uri="{FF2B5EF4-FFF2-40B4-BE49-F238E27FC236}">
                <a16:creationId xmlns:a16="http://schemas.microsoft.com/office/drawing/2014/main" id="{FEC63D4A-C916-3BA8-1D2B-2BA319B3A205}"/>
              </a:ext>
            </a:extLst>
          </p:cNvPr>
          <p:cNvPicPr>
            <a:picLocks noChangeAspect="1"/>
          </p:cNvPicPr>
          <p:nvPr/>
        </p:nvPicPr>
        <p:blipFill>
          <a:blip r:embed="rId10"/>
          <a:stretch>
            <a:fillRect/>
          </a:stretch>
        </p:blipFill>
        <p:spPr>
          <a:xfrm>
            <a:off x="8221413" y="5341800"/>
            <a:ext cx="828019" cy="696082"/>
          </a:xfrm>
          <a:prstGeom prst="rect">
            <a:avLst/>
          </a:prstGeom>
        </p:spPr>
      </p:pic>
      <p:sp>
        <p:nvSpPr>
          <p:cNvPr id="16" name="TextBox 15">
            <a:extLst>
              <a:ext uri="{FF2B5EF4-FFF2-40B4-BE49-F238E27FC236}">
                <a16:creationId xmlns:a16="http://schemas.microsoft.com/office/drawing/2014/main" id="{AF9B4400-189B-B56C-AB23-A2783C59F5C0}"/>
              </a:ext>
            </a:extLst>
          </p:cNvPr>
          <p:cNvSpPr txBox="1"/>
          <p:nvPr/>
        </p:nvSpPr>
        <p:spPr>
          <a:xfrm>
            <a:off x="754217" y="3509322"/>
            <a:ext cx="545152" cy="400110"/>
          </a:xfrm>
          <a:prstGeom prst="rect">
            <a:avLst/>
          </a:prstGeom>
          <a:noFill/>
        </p:spPr>
        <p:txBody>
          <a:bodyPr wrap="square">
            <a:spAutoFit/>
          </a:bodyPr>
          <a:lstStyle/>
          <a:p>
            <a:r>
              <a:rPr lang="en-US" altLang="zh-CN" sz="2000" dirty="0">
                <a:latin typeface="Calibri" panose="020F0502020204030204" pitchFamily="34" charset="0"/>
                <a:cs typeface="Calibri" panose="020F0502020204030204" pitchFamily="34" charset="0"/>
              </a:rPr>
              <a:t>D</a:t>
            </a:r>
            <a:r>
              <a:rPr lang="en-US" altLang="zh-CN" sz="2000" baseline="-25000" dirty="0">
                <a:latin typeface="Calibri" panose="020F0502020204030204" pitchFamily="34" charset="0"/>
                <a:cs typeface="Calibri" panose="020F0502020204030204" pitchFamily="34" charset="0"/>
              </a:rPr>
              <a:t>3h</a:t>
            </a:r>
          </a:p>
        </p:txBody>
      </p:sp>
      <p:sp>
        <p:nvSpPr>
          <p:cNvPr id="21" name="TextBox 20">
            <a:extLst>
              <a:ext uri="{FF2B5EF4-FFF2-40B4-BE49-F238E27FC236}">
                <a16:creationId xmlns:a16="http://schemas.microsoft.com/office/drawing/2014/main" id="{2FD61467-013C-728A-D4E2-4FE8418D7CC3}"/>
              </a:ext>
            </a:extLst>
          </p:cNvPr>
          <p:cNvSpPr txBox="1"/>
          <p:nvPr/>
        </p:nvSpPr>
        <p:spPr>
          <a:xfrm>
            <a:off x="4136990" y="3512707"/>
            <a:ext cx="545152" cy="400110"/>
          </a:xfrm>
          <a:prstGeom prst="rect">
            <a:avLst/>
          </a:prstGeom>
          <a:noFill/>
        </p:spPr>
        <p:txBody>
          <a:bodyPr wrap="square">
            <a:spAutoFit/>
          </a:bodyPr>
          <a:lstStyle/>
          <a:p>
            <a:r>
              <a:rPr lang="en-US" altLang="zh-CN" sz="2000" dirty="0" err="1">
                <a:latin typeface="Calibri" panose="020F0502020204030204" pitchFamily="34" charset="0"/>
                <a:cs typeface="Calibri" panose="020F0502020204030204" pitchFamily="34" charset="0"/>
              </a:rPr>
              <a:t>C</a:t>
            </a:r>
            <a:r>
              <a:rPr lang="en-US" altLang="zh-CN" sz="2000" baseline="-25000" dirty="0" err="1">
                <a:latin typeface="Calibri" panose="020F0502020204030204" pitchFamily="34" charset="0"/>
                <a:cs typeface="Calibri" panose="020F0502020204030204" pitchFamily="34" charset="0"/>
              </a:rPr>
              <a:t>2v</a:t>
            </a:r>
            <a:endParaRPr lang="en-US" altLang="zh-CN" sz="2000" baseline="-25000" dirty="0">
              <a:latin typeface="Calibri" panose="020F0502020204030204" pitchFamily="34" charset="0"/>
              <a:cs typeface="Calibri" panose="020F0502020204030204" pitchFamily="34" charset="0"/>
            </a:endParaRPr>
          </a:p>
        </p:txBody>
      </p:sp>
      <p:sp>
        <p:nvSpPr>
          <p:cNvPr id="23" name="箭头: 下弧形 7">
            <a:extLst>
              <a:ext uri="{FF2B5EF4-FFF2-40B4-BE49-F238E27FC236}">
                <a16:creationId xmlns:a16="http://schemas.microsoft.com/office/drawing/2014/main" id="{680C93E5-9FAC-77E7-6AC9-C5895F2D2308}"/>
              </a:ext>
            </a:extLst>
          </p:cNvPr>
          <p:cNvSpPr/>
          <p:nvPr/>
        </p:nvSpPr>
        <p:spPr>
          <a:xfrm rot="10800000" flipH="1">
            <a:off x="833859" y="4298912"/>
            <a:ext cx="364677" cy="175562"/>
          </a:xfrm>
          <a:prstGeom prst="curvedUpArrow">
            <a:avLst>
              <a:gd name="adj1" fmla="val 23258"/>
              <a:gd name="adj2" fmla="val 85837"/>
              <a:gd name="adj3" fmla="val 25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箭头: 下弧形 28">
            <a:extLst>
              <a:ext uri="{FF2B5EF4-FFF2-40B4-BE49-F238E27FC236}">
                <a16:creationId xmlns:a16="http://schemas.microsoft.com/office/drawing/2014/main" id="{941EAF36-C291-16D6-7B71-936444A93C1A}"/>
              </a:ext>
            </a:extLst>
          </p:cNvPr>
          <p:cNvSpPr/>
          <p:nvPr/>
        </p:nvSpPr>
        <p:spPr>
          <a:xfrm rot="10960106" flipH="1">
            <a:off x="888089" y="5328344"/>
            <a:ext cx="224666" cy="150576"/>
          </a:xfrm>
          <a:prstGeom prst="curvedUpArrow">
            <a:avLst>
              <a:gd name="adj1" fmla="val 23258"/>
              <a:gd name="adj2" fmla="val 85837"/>
              <a:gd name="adj3" fmla="val 25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9" name="Picture 58">
            <a:extLst>
              <a:ext uri="{FF2B5EF4-FFF2-40B4-BE49-F238E27FC236}">
                <a16:creationId xmlns:a16="http://schemas.microsoft.com/office/drawing/2014/main" id="{6D40CF1F-5CA0-670B-9D02-6EB403431458}"/>
              </a:ext>
            </a:extLst>
          </p:cNvPr>
          <p:cNvPicPr>
            <a:picLocks noChangeAspect="1"/>
          </p:cNvPicPr>
          <p:nvPr/>
        </p:nvPicPr>
        <p:blipFill>
          <a:blip r:embed="rId11"/>
          <a:stretch>
            <a:fillRect/>
          </a:stretch>
        </p:blipFill>
        <p:spPr>
          <a:xfrm>
            <a:off x="5230774" y="4055437"/>
            <a:ext cx="1278220" cy="1193172"/>
          </a:xfrm>
          <a:prstGeom prst="rect">
            <a:avLst/>
          </a:prstGeom>
        </p:spPr>
      </p:pic>
      <p:sp>
        <p:nvSpPr>
          <p:cNvPr id="66" name="TextBox 65">
            <a:extLst>
              <a:ext uri="{FF2B5EF4-FFF2-40B4-BE49-F238E27FC236}">
                <a16:creationId xmlns:a16="http://schemas.microsoft.com/office/drawing/2014/main" id="{103A63CD-1472-1DF6-6AA4-30D32060AEEA}"/>
              </a:ext>
            </a:extLst>
          </p:cNvPr>
          <p:cNvSpPr txBox="1"/>
          <p:nvPr/>
        </p:nvSpPr>
        <p:spPr>
          <a:xfrm>
            <a:off x="7199354" y="3538992"/>
            <a:ext cx="545152" cy="400110"/>
          </a:xfrm>
          <a:prstGeom prst="rect">
            <a:avLst/>
          </a:prstGeom>
          <a:noFill/>
        </p:spPr>
        <p:txBody>
          <a:bodyPr wrap="square">
            <a:spAutoFit/>
          </a:bodyPr>
          <a:lstStyle/>
          <a:p>
            <a:r>
              <a:rPr lang="en-US" altLang="zh-CN" sz="2000" dirty="0">
                <a:latin typeface="Calibri" panose="020F0502020204030204" pitchFamily="34" charset="0"/>
                <a:cs typeface="Calibri" panose="020F0502020204030204" pitchFamily="34" charset="0"/>
              </a:rPr>
              <a:t>C</a:t>
            </a:r>
            <a:r>
              <a:rPr lang="en-US" altLang="zh-CN" sz="2000" baseline="-25000" dirty="0">
                <a:latin typeface="Calibri" panose="020F0502020204030204" pitchFamily="34" charset="0"/>
                <a:cs typeface="Calibri" panose="020F0502020204030204" pitchFamily="34" charset="0"/>
              </a:rPr>
              <a:t>s</a:t>
            </a:r>
          </a:p>
        </p:txBody>
      </p:sp>
      <p:cxnSp>
        <p:nvCxnSpPr>
          <p:cNvPr id="70" name="直接连接符 17">
            <a:extLst>
              <a:ext uri="{FF2B5EF4-FFF2-40B4-BE49-F238E27FC236}">
                <a16:creationId xmlns:a16="http://schemas.microsoft.com/office/drawing/2014/main" id="{7E26FA3A-9C6B-51C6-C370-E22A58251EE0}"/>
              </a:ext>
            </a:extLst>
          </p:cNvPr>
          <p:cNvCxnSpPr>
            <a:cxnSpLocks/>
          </p:cNvCxnSpPr>
          <p:nvPr/>
        </p:nvCxnSpPr>
        <p:spPr>
          <a:xfrm>
            <a:off x="6785493" y="4244876"/>
            <a:ext cx="1080168" cy="64063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1" name="文本框 80">
            <a:extLst>
              <a:ext uri="{FF2B5EF4-FFF2-40B4-BE49-F238E27FC236}">
                <a16:creationId xmlns:a16="http://schemas.microsoft.com/office/drawing/2014/main" id="{FA70B2A8-9049-B221-FC71-C70E745A0AE0}"/>
              </a:ext>
            </a:extLst>
          </p:cNvPr>
          <p:cNvSpPr txBox="1"/>
          <p:nvPr/>
        </p:nvSpPr>
        <p:spPr>
          <a:xfrm>
            <a:off x="7616776" y="4772966"/>
            <a:ext cx="451507"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s</a:t>
            </a:r>
            <a:endParaRPr lang="zh-CN" altLang="en-US" sz="1400" baseline="-25000" dirty="0">
              <a:solidFill>
                <a:srgbClr val="FF0000"/>
              </a:solidFill>
              <a:latin typeface="Calibri" panose="020F0502020204030204" pitchFamily="34" charset="0"/>
              <a:cs typeface="Calibri" panose="020F0502020204030204" pitchFamily="34" charset="0"/>
            </a:endParaRPr>
          </a:p>
        </p:txBody>
      </p:sp>
      <p:pic>
        <p:nvPicPr>
          <p:cNvPr id="75" name="Picture 74">
            <a:extLst>
              <a:ext uri="{FF2B5EF4-FFF2-40B4-BE49-F238E27FC236}">
                <a16:creationId xmlns:a16="http://schemas.microsoft.com/office/drawing/2014/main" id="{24895640-87F7-DE96-B561-4AF1BFDD3F1E}"/>
              </a:ext>
            </a:extLst>
          </p:cNvPr>
          <p:cNvPicPr>
            <a:picLocks noChangeAspect="1"/>
          </p:cNvPicPr>
          <p:nvPr/>
        </p:nvPicPr>
        <p:blipFill>
          <a:blip r:embed="rId12"/>
          <a:stretch>
            <a:fillRect/>
          </a:stretch>
        </p:blipFill>
        <p:spPr>
          <a:xfrm>
            <a:off x="6804228" y="5406266"/>
            <a:ext cx="1345176" cy="794434"/>
          </a:xfrm>
          <a:prstGeom prst="rect">
            <a:avLst/>
          </a:prstGeom>
        </p:spPr>
      </p:pic>
      <p:sp>
        <p:nvSpPr>
          <p:cNvPr id="78" name="文本框 80">
            <a:extLst>
              <a:ext uri="{FF2B5EF4-FFF2-40B4-BE49-F238E27FC236}">
                <a16:creationId xmlns:a16="http://schemas.microsoft.com/office/drawing/2014/main" id="{6C5981C4-42D6-DEED-9711-1E7C44F66D2A}"/>
              </a:ext>
            </a:extLst>
          </p:cNvPr>
          <p:cNvSpPr txBox="1"/>
          <p:nvPr/>
        </p:nvSpPr>
        <p:spPr>
          <a:xfrm>
            <a:off x="7706293" y="5260428"/>
            <a:ext cx="451507"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s</a:t>
            </a:r>
            <a:endParaRPr lang="zh-CN" altLang="en-US" sz="1400" baseline="-25000" dirty="0">
              <a:solidFill>
                <a:srgbClr val="FF0000"/>
              </a:solidFill>
              <a:latin typeface="Calibri" panose="020F0502020204030204" pitchFamily="34" charset="0"/>
              <a:cs typeface="Calibri" panose="020F0502020204030204" pitchFamily="34" charset="0"/>
            </a:endParaRPr>
          </a:p>
        </p:txBody>
      </p:sp>
      <p:sp>
        <p:nvSpPr>
          <p:cNvPr id="84" name="Rectangle 83">
            <a:extLst>
              <a:ext uri="{FF2B5EF4-FFF2-40B4-BE49-F238E27FC236}">
                <a16:creationId xmlns:a16="http://schemas.microsoft.com/office/drawing/2014/main" id="{B58747F4-12E6-7BF9-BB91-7A8DA8EB69CC}"/>
              </a:ext>
            </a:extLst>
          </p:cNvPr>
          <p:cNvSpPr/>
          <p:nvPr/>
        </p:nvSpPr>
        <p:spPr>
          <a:xfrm>
            <a:off x="6865484" y="5520896"/>
            <a:ext cx="1223120" cy="536372"/>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Rectangle 86">
            <a:extLst>
              <a:ext uri="{FF2B5EF4-FFF2-40B4-BE49-F238E27FC236}">
                <a16:creationId xmlns:a16="http://schemas.microsoft.com/office/drawing/2014/main" id="{D9760ACE-213A-2548-227F-B492C8636A99}"/>
              </a:ext>
            </a:extLst>
          </p:cNvPr>
          <p:cNvSpPr/>
          <p:nvPr/>
        </p:nvSpPr>
        <p:spPr>
          <a:xfrm>
            <a:off x="3719132" y="5545470"/>
            <a:ext cx="1183763" cy="536372"/>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9" name="文本框 80">
            <a:extLst>
              <a:ext uri="{FF2B5EF4-FFF2-40B4-BE49-F238E27FC236}">
                <a16:creationId xmlns:a16="http://schemas.microsoft.com/office/drawing/2014/main" id="{5115382A-E056-E80D-C66D-BCE5E1BCBCE6}"/>
              </a:ext>
            </a:extLst>
          </p:cNvPr>
          <p:cNvSpPr txBox="1"/>
          <p:nvPr/>
        </p:nvSpPr>
        <p:spPr>
          <a:xfrm>
            <a:off x="4543033" y="5229400"/>
            <a:ext cx="451507"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yz</a:t>
            </a:r>
            <a:endParaRPr lang="zh-CN" altLang="en-US" sz="1400" baseline="-25000" dirty="0">
              <a:solidFill>
                <a:srgbClr val="FF0000"/>
              </a:solidFill>
              <a:latin typeface="Calibri" panose="020F0502020204030204" pitchFamily="34" charset="0"/>
              <a:cs typeface="Calibri" panose="020F0502020204030204" pitchFamily="34" charset="0"/>
            </a:endParaRPr>
          </a:p>
        </p:txBody>
      </p:sp>
      <p:sp>
        <p:nvSpPr>
          <p:cNvPr id="5" name="矩形 4">
            <a:extLst>
              <a:ext uri="{FF2B5EF4-FFF2-40B4-BE49-F238E27FC236}">
                <a16:creationId xmlns:a16="http://schemas.microsoft.com/office/drawing/2014/main" id="{DE12939B-CD32-300C-43F1-8E3D8CC4D713}"/>
              </a:ext>
            </a:extLst>
          </p:cNvPr>
          <p:cNvSpPr/>
          <p:nvPr/>
        </p:nvSpPr>
        <p:spPr>
          <a:xfrm>
            <a:off x="184136" y="3522801"/>
            <a:ext cx="8877644" cy="27811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Connector 5">
            <a:extLst>
              <a:ext uri="{FF2B5EF4-FFF2-40B4-BE49-F238E27FC236}">
                <a16:creationId xmlns:a16="http://schemas.microsoft.com/office/drawing/2014/main" id="{A4E36BEB-684F-CD3A-F674-4F98566E9E0A}"/>
              </a:ext>
            </a:extLst>
          </p:cNvPr>
          <p:cNvCxnSpPr>
            <a:cxnSpLocks/>
          </p:cNvCxnSpPr>
          <p:nvPr/>
        </p:nvCxnSpPr>
        <p:spPr>
          <a:xfrm flipV="1">
            <a:off x="3499284" y="3543679"/>
            <a:ext cx="0" cy="27851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FF443B3-F019-63B6-A301-1BE4D65D8DCB}"/>
              </a:ext>
            </a:extLst>
          </p:cNvPr>
          <p:cNvCxnSpPr>
            <a:cxnSpLocks/>
          </p:cNvCxnSpPr>
          <p:nvPr/>
        </p:nvCxnSpPr>
        <p:spPr>
          <a:xfrm flipV="1">
            <a:off x="1814264" y="3529779"/>
            <a:ext cx="8441" cy="2774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924D091-2C6F-2C45-97E6-C9F172C0AC6F}"/>
              </a:ext>
            </a:extLst>
          </p:cNvPr>
          <p:cNvCxnSpPr>
            <a:cxnSpLocks/>
          </p:cNvCxnSpPr>
          <p:nvPr/>
        </p:nvCxnSpPr>
        <p:spPr>
          <a:xfrm>
            <a:off x="191403" y="3908878"/>
            <a:ext cx="8870377" cy="322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0541A3-228C-9954-54F9-AA504364F029}"/>
              </a:ext>
            </a:extLst>
          </p:cNvPr>
          <p:cNvCxnSpPr>
            <a:cxnSpLocks/>
          </p:cNvCxnSpPr>
          <p:nvPr/>
        </p:nvCxnSpPr>
        <p:spPr>
          <a:xfrm flipV="1">
            <a:off x="5127475" y="3531626"/>
            <a:ext cx="0" cy="27723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29BA485-BE41-B41F-812D-14231519FD01}"/>
              </a:ext>
            </a:extLst>
          </p:cNvPr>
          <p:cNvCxnSpPr>
            <a:cxnSpLocks/>
          </p:cNvCxnSpPr>
          <p:nvPr/>
        </p:nvCxnSpPr>
        <p:spPr>
          <a:xfrm flipH="1" flipV="1">
            <a:off x="6650270" y="3506538"/>
            <a:ext cx="41032" cy="27723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CE98840-6F3C-A155-154C-290457C365A2}"/>
              </a:ext>
            </a:extLst>
          </p:cNvPr>
          <p:cNvCxnSpPr>
            <a:cxnSpLocks/>
          </p:cNvCxnSpPr>
          <p:nvPr/>
        </p:nvCxnSpPr>
        <p:spPr>
          <a:xfrm flipH="1" flipV="1">
            <a:off x="8139631" y="3511117"/>
            <a:ext cx="24842" cy="2792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EF65D3-8C5F-02B0-AC68-B83CABE53512}"/>
              </a:ext>
            </a:extLst>
          </p:cNvPr>
          <p:cNvCxnSpPr>
            <a:cxnSpLocks/>
          </p:cNvCxnSpPr>
          <p:nvPr/>
        </p:nvCxnSpPr>
        <p:spPr>
          <a:xfrm>
            <a:off x="203079" y="5246960"/>
            <a:ext cx="8858701" cy="252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27">
            <a:extLst>
              <a:ext uri="{FF2B5EF4-FFF2-40B4-BE49-F238E27FC236}">
                <a16:creationId xmlns:a16="http://schemas.microsoft.com/office/drawing/2014/main" id="{CDE9736A-074F-7C85-1CE8-0999702FA60A}"/>
              </a:ext>
            </a:extLst>
          </p:cNvPr>
          <p:cNvCxnSpPr>
            <a:cxnSpLocks/>
          </p:cNvCxnSpPr>
          <p:nvPr/>
        </p:nvCxnSpPr>
        <p:spPr>
          <a:xfrm>
            <a:off x="2687242" y="5304590"/>
            <a:ext cx="4696" cy="94855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4" name="文本框 84">
            <a:extLst>
              <a:ext uri="{FF2B5EF4-FFF2-40B4-BE49-F238E27FC236}">
                <a16:creationId xmlns:a16="http://schemas.microsoft.com/office/drawing/2014/main" id="{71DDE0D7-6403-76D9-952A-716E16EE4791}"/>
              </a:ext>
            </a:extLst>
          </p:cNvPr>
          <p:cNvSpPr txBox="1"/>
          <p:nvPr/>
        </p:nvSpPr>
        <p:spPr>
          <a:xfrm>
            <a:off x="2070656" y="5976320"/>
            <a:ext cx="602477" cy="307777"/>
          </a:xfrm>
          <a:prstGeom prst="rect">
            <a:avLst/>
          </a:prstGeom>
          <a:noFill/>
        </p:spPr>
        <p:txBody>
          <a:bodyPr wrap="square" rtlCol="0">
            <a:spAutoFit/>
          </a:bodyPr>
          <a:lstStyle/>
          <a:p>
            <a:r>
              <a:rPr lang="en-US" altLang="zh-CN" sz="1400" dirty="0">
                <a:solidFill>
                  <a:srgbClr val="002060"/>
                </a:solidFill>
                <a:latin typeface="Calibri" panose="020F0502020204030204" pitchFamily="34" charset="0"/>
                <a:cs typeface="Calibri" panose="020F0502020204030204" pitchFamily="34" charset="0"/>
              </a:rPr>
              <a:t>C</a:t>
            </a:r>
            <a:r>
              <a:rPr lang="en-US" altLang="zh-CN" sz="1400" baseline="-25000" dirty="0">
                <a:solidFill>
                  <a:srgbClr val="002060"/>
                </a:solidFill>
                <a:latin typeface="Calibri" panose="020F0502020204030204" pitchFamily="34" charset="0"/>
                <a:cs typeface="Calibri" panose="020F0502020204030204" pitchFamily="34" charset="0"/>
              </a:rPr>
              <a:t>3</a:t>
            </a:r>
            <a:r>
              <a:rPr lang="en-US" altLang="zh-CN" sz="1400" dirty="0">
                <a:solidFill>
                  <a:srgbClr val="002060"/>
                </a:solidFill>
                <a:latin typeface="Calibri" panose="020F0502020204030204" pitchFamily="34" charset="0"/>
                <a:cs typeface="Calibri" panose="020F0502020204030204" pitchFamily="34" charset="0"/>
              </a:rPr>
              <a:t>(S</a:t>
            </a:r>
            <a:r>
              <a:rPr lang="en-US" altLang="zh-CN" sz="1400" baseline="-25000" dirty="0">
                <a:solidFill>
                  <a:srgbClr val="002060"/>
                </a:solidFill>
                <a:latin typeface="Calibri" panose="020F0502020204030204" pitchFamily="34" charset="0"/>
                <a:cs typeface="Calibri" panose="020F0502020204030204" pitchFamily="34" charset="0"/>
              </a:rPr>
              <a:t>3</a:t>
            </a:r>
            <a:r>
              <a:rPr lang="en-US" altLang="zh-CN" sz="1400" dirty="0">
                <a:solidFill>
                  <a:srgbClr val="002060"/>
                </a:solidFill>
                <a:latin typeface="Calibri" panose="020F0502020204030204" pitchFamily="34" charset="0"/>
                <a:cs typeface="Calibri" panose="020F0502020204030204" pitchFamily="34" charset="0"/>
              </a:rPr>
              <a:t>)</a:t>
            </a:r>
            <a:endParaRPr lang="zh-CN" altLang="en-US" sz="1400" baseline="-25000" dirty="0">
              <a:solidFill>
                <a:srgbClr val="002060"/>
              </a:solidFill>
              <a:latin typeface="Calibri" panose="020F0502020204030204" pitchFamily="34" charset="0"/>
              <a:cs typeface="Calibri" panose="020F0502020204030204" pitchFamily="34" charset="0"/>
            </a:endParaRPr>
          </a:p>
        </p:txBody>
      </p:sp>
      <p:sp>
        <p:nvSpPr>
          <p:cNvPr id="176" name="箭头: 下弧形 28">
            <a:extLst>
              <a:ext uri="{FF2B5EF4-FFF2-40B4-BE49-F238E27FC236}">
                <a16:creationId xmlns:a16="http://schemas.microsoft.com/office/drawing/2014/main" id="{71FD508A-4F11-37A5-B630-FB2B2FDD5A17}"/>
              </a:ext>
            </a:extLst>
          </p:cNvPr>
          <p:cNvSpPr/>
          <p:nvPr/>
        </p:nvSpPr>
        <p:spPr>
          <a:xfrm>
            <a:off x="2560714" y="6087052"/>
            <a:ext cx="306721" cy="160454"/>
          </a:xfrm>
          <a:prstGeom prst="curvedUpArrow">
            <a:avLst>
              <a:gd name="adj1" fmla="val 23258"/>
              <a:gd name="adj2" fmla="val 85837"/>
              <a:gd name="adj3" fmla="val 25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5" name="箭头: 下弧形 28">
            <a:extLst>
              <a:ext uri="{FF2B5EF4-FFF2-40B4-BE49-F238E27FC236}">
                <a16:creationId xmlns:a16="http://schemas.microsoft.com/office/drawing/2014/main" id="{AA4AEC20-029B-7899-8EC9-7AF284BF7E4A}"/>
              </a:ext>
            </a:extLst>
          </p:cNvPr>
          <p:cNvSpPr/>
          <p:nvPr/>
        </p:nvSpPr>
        <p:spPr>
          <a:xfrm rot="10960106" flipH="1">
            <a:off x="2598612" y="5318966"/>
            <a:ext cx="224666" cy="150576"/>
          </a:xfrm>
          <a:prstGeom prst="curvedUpArrow">
            <a:avLst>
              <a:gd name="adj1" fmla="val 23258"/>
              <a:gd name="adj2" fmla="val 85837"/>
              <a:gd name="adj3" fmla="val 25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0" name="TextBox 65">
            <a:extLst>
              <a:ext uri="{FF2B5EF4-FFF2-40B4-BE49-F238E27FC236}">
                <a16:creationId xmlns:a16="http://schemas.microsoft.com/office/drawing/2014/main" id="{DF8A80D7-911F-B6FC-043F-705D6360B202}"/>
              </a:ext>
            </a:extLst>
          </p:cNvPr>
          <p:cNvSpPr txBox="1"/>
          <p:nvPr/>
        </p:nvSpPr>
        <p:spPr>
          <a:xfrm>
            <a:off x="5660268" y="3532475"/>
            <a:ext cx="545152" cy="400110"/>
          </a:xfrm>
          <a:prstGeom prst="rect">
            <a:avLst/>
          </a:prstGeom>
          <a:noFill/>
        </p:spPr>
        <p:txBody>
          <a:bodyPr wrap="square">
            <a:spAutoFit/>
          </a:bodyPr>
          <a:lstStyle/>
          <a:p>
            <a:r>
              <a:rPr lang="en-US" altLang="zh-CN" sz="2000" dirty="0">
                <a:latin typeface="Calibri" panose="020F0502020204030204" pitchFamily="34" charset="0"/>
                <a:cs typeface="Calibri" panose="020F0502020204030204" pitchFamily="34" charset="0"/>
              </a:rPr>
              <a:t>C</a:t>
            </a:r>
            <a:r>
              <a:rPr lang="en-US" altLang="zh-CN" sz="2000" baseline="-25000" dirty="0">
                <a:latin typeface="Calibri" panose="020F0502020204030204" pitchFamily="34" charset="0"/>
                <a:cs typeface="Calibri" panose="020F0502020204030204" pitchFamily="34" charset="0"/>
              </a:rPr>
              <a:t>h</a:t>
            </a:r>
          </a:p>
        </p:txBody>
      </p:sp>
      <p:pic>
        <p:nvPicPr>
          <p:cNvPr id="251" name="Picture 54">
            <a:extLst>
              <a:ext uri="{FF2B5EF4-FFF2-40B4-BE49-F238E27FC236}">
                <a16:creationId xmlns:a16="http://schemas.microsoft.com/office/drawing/2014/main" id="{6B310DEF-3208-2D7D-1F1D-BE3219C66C4D}"/>
              </a:ext>
            </a:extLst>
          </p:cNvPr>
          <p:cNvPicPr>
            <a:picLocks noChangeAspect="1"/>
          </p:cNvPicPr>
          <p:nvPr/>
        </p:nvPicPr>
        <p:blipFill>
          <a:blip r:embed="rId8"/>
          <a:stretch>
            <a:fillRect/>
          </a:stretch>
        </p:blipFill>
        <p:spPr>
          <a:xfrm>
            <a:off x="2030101" y="3960920"/>
            <a:ext cx="1201779" cy="1177598"/>
          </a:xfrm>
          <a:prstGeom prst="rect">
            <a:avLst/>
          </a:prstGeom>
        </p:spPr>
      </p:pic>
      <p:sp>
        <p:nvSpPr>
          <p:cNvPr id="252" name="椭圆 6">
            <a:extLst>
              <a:ext uri="{FF2B5EF4-FFF2-40B4-BE49-F238E27FC236}">
                <a16:creationId xmlns:a16="http://schemas.microsoft.com/office/drawing/2014/main" id="{52432E8A-2455-1F10-B61A-085EC8EC2334}"/>
              </a:ext>
            </a:extLst>
          </p:cNvPr>
          <p:cNvSpPr/>
          <p:nvPr/>
        </p:nvSpPr>
        <p:spPr>
          <a:xfrm>
            <a:off x="2545758" y="4400532"/>
            <a:ext cx="155012" cy="14794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箭头: 下弧形 7">
            <a:extLst>
              <a:ext uri="{FF2B5EF4-FFF2-40B4-BE49-F238E27FC236}">
                <a16:creationId xmlns:a16="http://schemas.microsoft.com/office/drawing/2014/main" id="{BDB17785-4FE7-590D-CE0C-52DED280901C}"/>
              </a:ext>
            </a:extLst>
          </p:cNvPr>
          <p:cNvSpPr/>
          <p:nvPr/>
        </p:nvSpPr>
        <p:spPr>
          <a:xfrm>
            <a:off x="2365785" y="4455167"/>
            <a:ext cx="604177" cy="250320"/>
          </a:xfrm>
          <a:prstGeom prst="curvedUpArrow">
            <a:avLst>
              <a:gd name="adj1" fmla="val 23258"/>
              <a:gd name="adj2" fmla="val 85837"/>
              <a:gd name="adj3" fmla="val 25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61" name="直接连接符 17">
            <a:extLst>
              <a:ext uri="{FF2B5EF4-FFF2-40B4-BE49-F238E27FC236}">
                <a16:creationId xmlns:a16="http://schemas.microsoft.com/office/drawing/2014/main" id="{50DDF35E-24E6-7400-99D8-7B1624CAAF7C}"/>
              </a:ext>
            </a:extLst>
          </p:cNvPr>
          <p:cNvCxnSpPr>
            <a:cxnSpLocks/>
          </p:cNvCxnSpPr>
          <p:nvPr/>
        </p:nvCxnSpPr>
        <p:spPr>
          <a:xfrm>
            <a:off x="2619955" y="4009080"/>
            <a:ext cx="15665" cy="43897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2" name="直接连接符 18">
            <a:extLst>
              <a:ext uri="{FF2B5EF4-FFF2-40B4-BE49-F238E27FC236}">
                <a16:creationId xmlns:a16="http://schemas.microsoft.com/office/drawing/2014/main" id="{DB4E35AE-82D3-F2EE-C714-1FEA4EB58D87}"/>
              </a:ext>
            </a:extLst>
          </p:cNvPr>
          <p:cNvCxnSpPr>
            <a:cxnSpLocks/>
            <a:stCxn id="252" idx="5"/>
          </p:cNvCxnSpPr>
          <p:nvPr/>
        </p:nvCxnSpPr>
        <p:spPr>
          <a:xfrm>
            <a:off x="2678069" y="4526814"/>
            <a:ext cx="437615" cy="23975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3" name="直接连接符 19">
            <a:extLst>
              <a:ext uri="{FF2B5EF4-FFF2-40B4-BE49-F238E27FC236}">
                <a16:creationId xmlns:a16="http://schemas.microsoft.com/office/drawing/2014/main" id="{A6C884E0-62F8-EFA2-A913-6F44E8AF49B5}"/>
              </a:ext>
            </a:extLst>
          </p:cNvPr>
          <p:cNvCxnSpPr>
            <a:cxnSpLocks/>
          </p:cNvCxnSpPr>
          <p:nvPr/>
        </p:nvCxnSpPr>
        <p:spPr>
          <a:xfrm flipH="1">
            <a:off x="2175889" y="4477671"/>
            <a:ext cx="436708" cy="29406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64" name="文本框 20">
            <a:extLst>
              <a:ext uri="{FF2B5EF4-FFF2-40B4-BE49-F238E27FC236}">
                <a16:creationId xmlns:a16="http://schemas.microsoft.com/office/drawing/2014/main" id="{B6D65177-32F0-35F5-DAC4-89FA3E52423E}"/>
              </a:ext>
            </a:extLst>
          </p:cNvPr>
          <p:cNvSpPr txBox="1"/>
          <p:nvPr/>
        </p:nvSpPr>
        <p:spPr>
          <a:xfrm>
            <a:off x="2337831" y="3840128"/>
            <a:ext cx="352963"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v</a:t>
            </a:r>
            <a:endParaRPr lang="zh-CN" altLang="en-US" sz="1400" baseline="-25000" dirty="0">
              <a:solidFill>
                <a:srgbClr val="FF0000"/>
              </a:solidFill>
              <a:latin typeface="Calibri" panose="020F0502020204030204" pitchFamily="34" charset="0"/>
              <a:cs typeface="Calibri" panose="020F0502020204030204" pitchFamily="34" charset="0"/>
            </a:endParaRPr>
          </a:p>
        </p:txBody>
      </p:sp>
      <p:sp>
        <p:nvSpPr>
          <p:cNvPr id="266" name="文本框 57">
            <a:extLst>
              <a:ext uri="{FF2B5EF4-FFF2-40B4-BE49-F238E27FC236}">
                <a16:creationId xmlns:a16="http://schemas.microsoft.com/office/drawing/2014/main" id="{4D0D4693-C8A3-ED58-7806-730E68D6AB77}"/>
              </a:ext>
            </a:extLst>
          </p:cNvPr>
          <p:cNvSpPr txBox="1"/>
          <p:nvPr/>
        </p:nvSpPr>
        <p:spPr>
          <a:xfrm>
            <a:off x="2921730" y="4666606"/>
            <a:ext cx="371556"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v</a:t>
            </a:r>
            <a:endParaRPr lang="zh-CN" altLang="en-US" sz="1400" baseline="-25000" dirty="0">
              <a:solidFill>
                <a:srgbClr val="FF0000"/>
              </a:solidFill>
              <a:latin typeface="Calibri" panose="020F0502020204030204" pitchFamily="34" charset="0"/>
              <a:cs typeface="Calibri" panose="020F0502020204030204" pitchFamily="34" charset="0"/>
            </a:endParaRPr>
          </a:p>
        </p:txBody>
      </p:sp>
      <p:sp>
        <p:nvSpPr>
          <p:cNvPr id="267" name="文本框 80">
            <a:extLst>
              <a:ext uri="{FF2B5EF4-FFF2-40B4-BE49-F238E27FC236}">
                <a16:creationId xmlns:a16="http://schemas.microsoft.com/office/drawing/2014/main" id="{8722E321-9081-DE10-01C3-3D53400C0057}"/>
              </a:ext>
            </a:extLst>
          </p:cNvPr>
          <p:cNvSpPr txBox="1"/>
          <p:nvPr/>
        </p:nvSpPr>
        <p:spPr>
          <a:xfrm>
            <a:off x="1977429" y="4688550"/>
            <a:ext cx="371556" cy="307777"/>
          </a:xfrm>
          <a:prstGeom prst="rect">
            <a:avLst/>
          </a:prstGeom>
          <a:noFill/>
        </p:spPr>
        <p:txBody>
          <a:bodyPr wrap="square" rtlCol="0">
            <a:spAutoFit/>
          </a:bodyPr>
          <a:lstStyle/>
          <a:p>
            <a:r>
              <a:rPr lang="en-US" altLang="zh-CN" sz="1400" dirty="0" err="1">
                <a:solidFill>
                  <a:srgbClr val="FF0000"/>
                </a:solidFill>
                <a:latin typeface="Calibri" panose="020F0502020204030204" pitchFamily="34" charset="0"/>
                <a:cs typeface="Calibri" panose="020F0502020204030204" pitchFamily="34" charset="0"/>
              </a:rPr>
              <a:t>σ</a:t>
            </a:r>
            <a:r>
              <a:rPr lang="en-US" altLang="zh-CN" sz="1400" baseline="-25000" dirty="0" err="1">
                <a:solidFill>
                  <a:srgbClr val="FF0000"/>
                </a:solidFill>
                <a:latin typeface="Calibri" panose="020F0502020204030204" pitchFamily="34" charset="0"/>
                <a:cs typeface="Calibri" panose="020F0502020204030204" pitchFamily="34" charset="0"/>
              </a:rPr>
              <a:t>v</a:t>
            </a:r>
            <a:endParaRPr lang="zh-CN" altLang="en-US" sz="1400" baseline="-25000" dirty="0">
              <a:solidFill>
                <a:srgbClr val="FF0000"/>
              </a:solidFill>
              <a:latin typeface="Calibri" panose="020F0502020204030204" pitchFamily="34" charset="0"/>
              <a:cs typeface="Calibri" panose="020F0502020204030204" pitchFamily="34" charset="0"/>
            </a:endParaRPr>
          </a:p>
        </p:txBody>
      </p:sp>
      <p:sp>
        <p:nvSpPr>
          <p:cNvPr id="269" name="文本框 82">
            <a:extLst>
              <a:ext uri="{FF2B5EF4-FFF2-40B4-BE49-F238E27FC236}">
                <a16:creationId xmlns:a16="http://schemas.microsoft.com/office/drawing/2014/main" id="{D817F54C-DE76-32B6-9DE4-4A11BBBB39C0}"/>
              </a:ext>
            </a:extLst>
          </p:cNvPr>
          <p:cNvSpPr txBox="1"/>
          <p:nvPr/>
        </p:nvSpPr>
        <p:spPr>
          <a:xfrm>
            <a:off x="2932460" y="4473552"/>
            <a:ext cx="602477" cy="307777"/>
          </a:xfrm>
          <a:prstGeom prst="rect">
            <a:avLst/>
          </a:prstGeom>
          <a:noFill/>
        </p:spPr>
        <p:txBody>
          <a:bodyPr wrap="square" rtlCol="0">
            <a:spAutoFit/>
          </a:bodyPr>
          <a:lstStyle/>
          <a:p>
            <a:r>
              <a:rPr lang="en-US" altLang="zh-CN" sz="1400" dirty="0">
                <a:solidFill>
                  <a:srgbClr val="001A4D"/>
                </a:solidFill>
                <a:latin typeface="Calibri" panose="020F0502020204030204" pitchFamily="34" charset="0"/>
                <a:cs typeface="Calibri" panose="020F0502020204030204" pitchFamily="34" charset="0"/>
              </a:rPr>
              <a:t>C</a:t>
            </a:r>
            <a:r>
              <a:rPr lang="en-US" altLang="zh-CN" sz="1400" baseline="-25000" dirty="0">
                <a:solidFill>
                  <a:srgbClr val="001A4D"/>
                </a:solidFill>
                <a:latin typeface="Calibri" panose="020F0502020204030204" pitchFamily="34" charset="0"/>
                <a:cs typeface="Calibri" panose="020F0502020204030204" pitchFamily="34" charset="0"/>
              </a:rPr>
              <a:t>3</a:t>
            </a:r>
            <a:r>
              <a:rPr lang="en-US" altLang="zh-CN" sz="1400" dirty="0">
                <a:solidFill>
                  <a:srgbClr val="001A4D"/>
                </a:solidFill>
                <a:latin typeface="Calibri" panose="020F0502020204030204" pitchFamily="34" charset="0"/>
                <a:cs typeface="Calibri" panose="020F0502020204030204" pitchFamily="34" charset="0"/>
              </a:rPr>
              <a:t>(S</a:t>
            </a:r>
            <a:r>
              <a:rPr lang="en-US" altLang="zh-CN" sz="1400" baseline="-25000" dirty="0">
                <a:solidFill>
                  <a:srgbClr val="001A4D"/>
                </a:solidFill>
                <a:latin typeface="Calibri" panose="020F0502020204030204" pitchFamily="34" charset="0"/>
                <a:cs typeface="Calibri" panose="020F0502020204030204" pitchFamily="34" charset="0"/>
              </a:rPr>
              <a:t>3</a:t>
            </a:r>
            <a:r>
              <a:rPr lang="en-US" altLang="zh-CN" sz="1400" dirty="0">
                <a:solidFill>
                  <a:srgbClr val="001A4D"/>
                </a:solidFill>
                <a:latin typeface="Calibri" panose="020F0502020204030204" pitchFamily="34" charset="0"/>
                <a:cs typeface="Calibri" panose="020F0502020204030204" pitchFamily="34" charset="0"/>
              </a:rPr>
              <a:t>)</a:t>
            </a:r>
            <a:endParaRPr lang="zh-CN" altLang="en-US" sz="1400" baseline="-25000" dirty="0">
              <a:solidFill>
                <a:srgbClr val="001A4D"/>
              </a:solidFill>
              <a:latin typeface="Calibri" panose="020F0502020204030204" pitchFamily="34" charset="0"/>
              <a:cs typeface="Calibri" panose="020F0502020204030204" pitchFamily="34" charset="0"/>
            </a:endParaRPr>
          </a:p>
        </p:txBody>
      </p:sp>
      <p:sp>
        <p:nvSpPr>
          <p:cNvPr id="275" name="TextBox 15">
            <a:extLst>
              <a:ext uri="{FF2B5EF4-FFF2-40B4-BE49-F238E27FC236}">
                <a16:creationId xmlns:a16="http://schemas.microsoft.com/office/drawing/2014/main" id="{97E918C3-58FF-DE02-FBC9-0BB49297F612}"/>
              </a:ext>
            </a:extLst>
          </p:cNvPr>
          <p:cNvSpPr txBox="1"/>
          <p:nvPr/>
        </p:nvSpPr>
        <p:spPr>
          <a:xfrm>
            <a:off x="2393244" y="3514995"/>
            <a:ext cx="545152" cy="400110"/>
          </a:xfrm>
          <a:prstGeom prst="rect">
            <a:avLst/>
          </a:prstGeom>
          <a:noFill/>
        </p:spPr>
        <p:txBody>
          <a:bodyPr wrap="square">
            <a:spAutoFit/>
          </a:bodyPr>
          <a:lstStyle/>
          <a:p>
            <a:r>
              <a:rPr lang="en-US" altLang="zh-CN" sz="2000" dirty="0" err="1">
                <a:latin typeface="Calibri" panose="020F0502020204030204" pitchFamily="34" charset="0"/>
                <a:cs typeface="Calibri" panose="020F0502020204030204" pitchFamily="34" charset="0"/>
              </a:rPr>
              <a:t>C</a:t>
            </a:r>
            <a:r>
              <a:rPr lang="en-US" altLang="zh-CN" sz="2000" baseline="-25000" dirty="0" err="1">
                <a:latin typeface="Calibri" panose="020F0502020204030204" pitchFamily="34" charset="0"/>
                <a:cs typeface="Calibri" panose="020F0502020204030204" pitchFamily="34" charset="0"/>
              </a:rPr>
              <a:t>3v</a:t>
            </a:r>
            <a:endParaRPr lang="en-US" altLang="zh-CN" sz="2000" baseline="-25000" dirty="0">
              <a:latin typeface="Calibri" panose="020F0502020204030204" pitchFamily="34" charset="0"/>
              <a:cs typeface="Calibri" panose="020F0502020204030204" pitchFamily="34" charset="0"/>
            </a:endParaRPr>
          </a:p>
        </p:txBody>
      </p:sp>
      <p:sp>
        <p:nvSpPr>
          <p:cNvPr id="276" name="箭头: 下弧形 7">
            <a:extLst>
              <a:ext uri="{FF2B5EF4-FFF2-40B4-BE49-F238E27FC236}">
                <a16:creationId xmlns:a16="http://schemas.microsoft.com/office/drawing/2014/main" id="{F87746E0-58F9-6A64-D8BA-2AD00A9765A7}"/>
              </a:ext>
            </a:extLst>
          </p:cNvPr>
          <p:cNvSpPr/>
          <p:nvPr/>
        </p:nvSpPr>
        <p:spPr>
          <a:xfrm rot="10800000" flipH="1">
            <a:off x="2472886" y="4304585"/>
            <a:ext cx="364677" cy="175562"/>
          </a:xfrm>
          <a:prstGeom prst="curvedUpArrow">
            <a:avLst>
              <a:gd name="adj1" fmla="val 23258"/>
              <a:gd name="adj2" fmla="val 85837"/>
              <a:gd name="adj3" fmla="val 25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2" name="Title 5">
            <a:extLst>
              <a:ext uri="{FF2B5EF4-FFF2-40B4-BE49-F238E27FC236}">
                <a16:creationId xmlns:a16="http://schemas.microsoft.com/office/drawing/2014/main" id="{7E445D7A-A053-90D8-7BC8-BC3F52FC1451}"/>
              </a:ext>
            </a:extLst>
          </p:cNvPr>
          <p:cNvSpPr txBox="1">
            <a:spLocks/>
          </p:cNvSpPr>
          <p:nvPr/>
        </p:nvSpPr>
        <p:spPr>
          <a:xfrm>
            <a:off x="372787" y="395668"/>
            <a:ext cx="2924807" cy="437018"/>
          </a:xfrm>
          <a:prstGeom prst="rect">
            <a:avLst/>
          </a:prstGeom>
        </p:spPr>
        <p:txBody>
          <a:bodyPr>
            <a:normAutofit/>
          </a:bodyPr>
          <a:lstStyle>
            <a:lvl1pPr algn="l" defTabSz="914400" rtl="0" eaLnBrk="1" latinLnBrk="0" hangingPunct="1">
              <a:lnSpc>
                <a:spcPct val="90000"/>
              </a:lnSpc>
              <a:spcBef>
                <a:spcPct val="0"/>
              </a:spcBef>
              <a:buNone/>
              <a:defRPr sz="4000" b="1" kern="1200">
                <a:solidFill>
                  <a:srgbClr val="004282"/>
                </a:solidFill>
                <a:latin typeface="Arial" charset="0"/>
                <a:ea typeface="Arial" charset="0"/>
                <a:cs typeface="Arial" charset="0"/>
              </a:defRPr>
            </a:lvl1pPr>
          </a:lstStyle>
          <a:p>
            <a:r>
              <a:rPr lang="en-US" altLang="zh-CN" sz="2400" dirty="0"/>
              <a:t>Defect Supercell</a:t>
            </a:r>
            <a:endParaRPr lang="en-GB" sz="2400" dirty="0"/>
          </a:p>
        </p:txBody>
      </p:sp>
      <p:sp>
        <p:nvSpPr>
          <p:cNvPr id="283" name="Rectangle 4">
            <a:extLst>
              <a:ext uri="{FF2B5EF4-FFF2-40B4-BE49-F238E27FC236}">
                <a16:creationId xmlns:a16="http://schemas.microsoft.com/office/drawing/2014/main" id="{E4BEB854-4838-4391-9002-FEE64E2D2915}"/>
              </a:ext>
            </a:extLst>
          </p:cNvPr>
          <p:cNvSpPr/>
          <p:nvPr/>
        </p:nvSpPr>
        <p:spPr>
          <a:xfrm>
            <a:off x="228254" y="342799"/>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7" name="图片 296">
            <a:extLst>
              <a:ext uri="{FF2B5EF4-FFF2-40B4-BE49-F238E27FC236}">
                <a16:creationId xmlns:a16="http://schemas.microsoft.com/office/drawing/2014/main" id="{43FD5084-1E78-2440-4405-B59D1B6B6E8A}"/>
              </a:ext>
            </a:extLst>
          </p:cNvPr>
          <p:cNvPicPr>
            <a:picLocks noChangeAspect="1"/>
          </p:cNvPicPr>
          <p:nvPr/>
        </p:nvPicPr>
        <p:blipFill>
          <a:blip r:embed="rId13"/>
          <a:stretch>
            <a:fillRect/>
          </a:stretch>
        </p:blipFill>
        <p:spPr>
          <a:xfrm>
            <a:off x="726758" y="1264955"/>
            <a:ext cx="7492401" cy="1870345"/>
          </a:xfrm>
          <a:prstGeom prst="rect">
            <a:avLst/>
          </a:prstGeom>
        </p:spPr>
      </p:pic>
      <p:sp>
        <p:nvSpPr>
          <p:cNvPr id="298" name="TextBox 15">
            <a:extLst>
              <a:ext uri="{FF2B5EF4-FFF2-40B4-BE49-F238E27FC236}">
                <a16:creationId xmlns:a16="http://schemas.microsoft.com/office/drawing/2014/main" id="{8AEB63E4-CB7B-8B9A-0D63-16950B77B44D}"/>
              </a:ext>
            </a:extLst>
          </p:cNvPr>
          <p:cNvSpPr txBox="1"/>
          <p:nvPr/>
        </p:nvSpPr>
        <p:spPr>
          <a:xfrm>
            <a:off x="1562614" y="3077912"/>
            <a:ext cx="545152" cy="400110"/>
          </a:xfrm>
          <a:prstGeom prst="rect">
            <a:avLst/>
          </a:prstGeom>
          <a:noFill/>
        </p:spPr>
        <p:txBody>
          <a:bodyPr wrap="square">
            <a:spAutoFit/>
          </a:bodyPr>
          <a:lstStyle/>
          <a:p>
            <a:r>
              <a:rPr lang="en-US" altLang="zh-CN" sz="2000" dirty="0">
                <a:latin typeface="Calibri" panose="020F0502020204030204" pitchFamily="34" charset="0"/>
                <a:cs typeface="Calibri" panose="020F0502020204030204" pitchFamily="34" charset="0"/>
              </a:rPr>
              <a:t>D</a:t>
            </a:r>
            <a:r>
              <a:rPr lang="en-US" altLang="zh-CN" sz="2000" baseline="-25000" dirty="0">
                <a:latin typeface="Calibri" panose="020F0502020204030204" pitchFamily="34" charset="0"/>
                <a:cs typeface="Calibri" panose="020F0502020204030204" pitchFamily="34" charset="0"/>
              </a:rPr>
              <a:t>3h</a:t>
            </a:r>
          </a:p>
        </p:txBody>
      </p:sp>
      <p:sp>
        <p:nvSpPr>
          <p:cNvPr id="299" name="TextBox 15">
            <a:extLst>
              <a:ext uri="{FF2B5EF4-FFF2-40B4-BE49-F238E27FC236}">
                <a16:creationId xmlns:a16="http://schemas.microsoft.com/office/drawing/2014/main" id="{CD7175A7-B642-1A91-FBD2-0E8684FFBE74}"/>
              </a:ext>
            </a:extLst>
          </p:cNvPr>
          <p:cNvSpPr txBox="1"/>
          <p:nvPr/>
        </p:nvSpPr>
        <p:spPr>
          <a:xfrm>
            <a:off x="2735332" y="3072629"/>
            <a:ext cx="545152" cy="400110"/>
          </a:xfrm>
          <a:prstGeom prst="rect">
            <a:avLst/>
          </a:prstGeom>
          <a:noFill/>
        </p:spPr>
        <p:txBody>
          <a:bodyPr wrap="square">
            <a:spAutoFit/>
          </a:bodyPr>
          <a:lstStyle/>
          <a:p>
            <a:r>
              <a:rPr lang="en-US" altLang="zh-CN" sz="2000" dirty="0" err="1">
                <a:latin typeface="Calibri" panose="020F0502020204030204" pitchFamily="34" charset="0"/>
                <a:cs typeface="Calibri" panose="020F0502020204030204" pitchFamily="34" charset="0"/>
              </a:rPr>
              <a:t>C</a:t>
            </a:r>
            <a:r>
              <a:rPr lang="en-US" altLang="zh-CN" sz="2000" baseline="-25000" dirty="0" err="1">
                <a:latin typeface="Calibri" panose="020F0502020204030204" pitchFamily="34" charset="0"/>
                <a:cs typeface="Calibri" panose="020F0502020204030204" pitchFamily="34" charset="0"/>
              </a:rPr>
              <a:t>3v</a:t>
            </a:r>
            <a:endParaRPr lang="en-US" altLang="zh-CN" sz="2000" baseline="-25000" dirty="0">
              <a:latin typeface="Calibri" panose="020F0502020204030204" pitchFamily="34" charset="0"/>
              <a:cs typeface="Calibri" panose="020F0502020204030204" pitchFamily="34" charset="0"/>
            </a:endParaRPr>
          </a:p>
        </p:txBody>
      </p:sp>
      <p:sp>
        <p:nvSpPr>
          <p:cNvPr id="300" name="TextBox 20">
            <a:extLst>
              <a:ext uri="{FF2B5EF4-FFF2-40B4-BE49-F238E27FC236}">
                <a16:creationId xmlns:a16="http://schemas.microsoft.com/office/drawing/2014/main" id="{971A426A-3235-2262-B8AD-8A51020D3401}"/>
              </a:ext>
            </a:extLst>
          </p:cNvPr>
          <p:cNvSpPr txBox="1"/>
          <p:nvPr/>
        </p:nvSpPr>
        <p:spPr>
          <a:xfrm>
            <a:off x="3947972" y="3087810"/>
            <a:ext cx="545152" cy="400110"/>
          </a:xfrm>
          <a:prstGeom prst="rect">
            <a:avLst/>
          </a:prstGeom>
          <a:noFill/>
        </p:spPr>
        <p:txBody>
          <a:bodyPr wrap="square">
            <a:spAutoFit/>
          </a:bodyPr>
          <a:lstStyle/>
          <a:p>
            <a:r>
              <a:rPr lang="en-US" altLang="zh-CN" sz="2000" dirty="0" err="1">
                <a:latin typeface="Calibri" panose="020F0502020204030204" pitchFamily="34" charset="0"/>
                <a:cs typeface="Calibri" panose="020F0502020204030204" pitchFamily="34" charset="0"/>
              </a:rPr>
              <a:t>C</a:t>
            </a:r>
            <a:r>
              <a:rPr lang="en-US" altLang="zh-CN" sz="2000" baseline="-25000" dirty="0" err="1">
                <a:latin typeface="Calibri" panose="020F0502020204030204" pitchFamily="34" charset="0"/>
                <a:cs typeface="Calibri" panose="020F0502020204030204" pitchFamily="34" charset="0"/>
              </a:rPr>
              <a:t>2v</a:t>
            </a:r>
            <a:endParaRPr lang="en-US" altLang="zh-CN" sz="2000" baseline="-25000" dirty="0">
              <a:latin typeface="Calibri" panose="020F0502020204030204" pitchFamily="34" charset="0"/>
              <a:cs typeface="Calibri" panose="020F0502020204030204" pitchFamily="34" charset="0"/>
            </a:endParaRPr>
          </a:p>
        </p:txBody>
      </p:sp>
      <p:sp>
        <p:nvSpPr>
          <p:cNvPr id="301" name="TextBox 65">
            <a:extLst>
              <a:ext uri="{FF2B5EF4-FFF2-40B4-BE49-F238E27FC236}">
                <a16:creationId xmlns:a16="http://schemas.microsoft.com/office/drawing/2014/main" id="{A991A1AF-8710-1130-88C5-4404A0F3B16B}"/>
              </a:ext>
            </a:extLst>
          </p:cNvPr>
          <p:cNvSpPr txBox="1"/>
          <p:nvPr/>
        </p:nvSpPr>
        <p:spPr>
          <a:xfrm>
            <a:off x="5086240" y="3083242"/>
            <a:ext cx="545152" cy="400110"/>
          </a:xfrm>
          <a:prstGeom prst="rect">
            <a:avLst/>
          </a:prstGeom>
          <a:noFill/>
        </p:spPr>
        <p:txBody>
          <a:bodyPr wrap="square">
            <a:spAutoFit/>
          </a:bodyPr>
          <a:lstStyle/>
          <a:p>
            <a:r>
              <a:rPr lang="en-US" altLang="zh-CN" sz="2000" dirty="0">
                <a:latin typeface="Calibri" panose="020F0502020204030204" pitchFamily="34" charset="0"/>
                <a:cs typeface="Calibri" panose="020F0502020204030204" pitchFamily="34" charset="0"/>
              </a:rPr>
              <a:t>C</a:t>
            </a:r>
            <a:r>
              <a:rPr lang="en-US" altLang="zh-CN" sz="2000" baseline="-25000" dirty="0">
                <a:latin typeface="Calibri" panose="020F0502020204030204" pitchFamily="34" charset="0"/>
                <a:cs typeface="Calibri" panose="020F0502020204030204" pitchFamily="34" charset="0"/>
              </a:rPr>
              <a:t>h</a:t>
            </a:r>
          </a:p>
        </p:txBody>
      </p:sp>
      <p:sp>
        <p:nvSpPr>
          <p:cNvPr id="302" name="TextBox 65">
            <a:extLst>
              <a:ext uri="{FF2B5EF4-FFF2-40B4-BE49-F238E27FC236}">
                <a16:creationId xmlns:a16="http://schemas.microsoft.com/office/drawing/2014/main" id="{B0D56258-4993-0365-CF3E-3C871D788A8C}"/>
              </a:ext>
            </a:extLst>
          </p:cNvPr>
          <p:cNvSpPr txBox="1"/>
          <p:nvPr/>
        </p:nvSpPr>
        <p:spPr>
          <a:xfrm>
            <a:off x="6146150" y="3095499"/>
            <a:ext cx="545152" cy="400110"/>
          </a:xfrm>
          <a:prstGeom prst="rect">
            <a:avLst/>
          </a:prstGeom>
          <a:noFill/>
        </p:spPr>
        <p:txBody>
          <a:bodyPr wrap="square">
            <a:spAutoFit/>
          </a:bodyPr>
          <a:lstStyle/>
          <a:p>
            <a:r>
              <a:rPr lang="en-US" altLang="zh-CN" sz="2000" dirty="0">
                <a:latin typeface="Calibri" panose="020F0502020204030204" pitchFamily="34" charset="0"/>
                <a:cs typeface="Calibri" panose="020F0502020204030204" pitchFamily="34" charset="0"/>
              </a:rPr>
              <a:t>C</a:t>
            </a:r>
            <a:r>
              <a:rPr lang="en-US" altLang="zh-CN" sz="2000" baseline="-25000" dirty="0">
                <a:latin typeface="Calibri" panose="020F0502020204030204" pitchFamily="34" charset="0"/>
                <a:cs typeface="Calibri" panose="020F0502020204030204" pitchFamily="34" charset="0"/>
              </a:rPr>
              <a:t>s</a:t>
            </a:r>
          </a:p>
        </p:txBody>
      </p:sp>
      <p:sp>
        <p:nvSpPr>
          <p:cNvPr id="303" name="TextBox 65">
            <a:extLst>
              <a:ext uri="{FF2B5EF4-FFF2-40B4-BE49-F238E27FC236}">
                <a16:creationId xmlns:a16="http://schemas.microsoft.com/office/drawing/2014/main" id="{3F5EC5CE-6747-10A4-ED7B-515BC8588073}"/>
              </a:ext>
            </a:extLst>
          </p:cNvPr>
          <p:cNvSpPr txBox="1"/>
          <p:nvPr/>
        </p:nvSpPr>
        <p:spPr>
          <a:xfrm>
            <a:off x="7307829" y="3095499"/>
            <a:ext cx="545152" cy="400110"/>
          </a:xfrm>
          <a:prstGeom prst="rect">
            <a:avLst/>
          </a:prstGeom>
          <a:noFill/>
        </p:spPr>
        <p:txBody>
          <a:bodyPr wrap="square">
            <a:spAutoFit/>
          </a:bodyPr>
          <a:lstStyle/>
          <a:p>
            <a:r>
              <a:rPr lang="en-US" altLang="zh-CN" sz="2000" dirty="0" err="1">
                <a:latin typeface="Calibri" panose="020F0502020204030204" pitchFamily="34" charset="0"/>
                <a:cs typeface="Calibri" panose="020F0502020204030204" pitchFamily="34" charset="0"/>
              </a:rPr>
              <a:t>C</a:t>
            </a:r>
            <a:r>
              <a:rPr lang="en-US" altLang="zh-CN" sz="2000" baseline="-25000" dirty="0" err="1">
                <a:latin typeface="Calibri" panose="020F0502020204030204" pitchFamily="34" charset="0"/>
                <a:cs typeface="Calibri" panose="020F0502020204030204" pitchFamily="34" charset="0"/>
              </a:rPr>
              <a:t>1</a:t>
            </a:r>
            <a:endParaRPr lang="en-US" altLang="zh-CN" sz="2000" baseline="-25000" dirty="0">
              <a:latin typeface="Calibri" panose="020F0502020204030204" pitchFamily="34" charset="0"/>
              <a:cs typeface="Calibri" panose="020F0502020204030204" pitchFamily="34" charset="0"/>
            </a:endParaRPr>
          </a:p>
        </p:txBody>
      </p:sp>
      <p:sp>
        <p:nvSpPr>
          <p:cNvPr id="305" name="文本框 304">
            <a:extLst>
              <a:ext uri="{FF2B5EF4-FFF2-40B4-BE49-F238E27FC236}">
                <a16:creationId xmlns:a16="http://schemas.microsoft.com/office/drawing/2014/main" id="{2E4CD9CF-B5FA-CE00-D380-48C0905275A4}"/>
              </a:ext>
            </a:extLst>
          </p:cNvPr>
          <p:cNvSpPr txBox="1"/>
          <p:nvPr/>
        </p:nvSpPr>
        <p:spPr>
          <a:xfrm>
            <a:off x="1970058" y="904303"/>
            <a:ext cx="5465942" cy="400110"/>
          </a:xfrm>
          <a:prstGeom prst="rect">
            <a:avLst/>
          </a:prstGeom>
          <a:noFill/>
        </p:spPr>
        <p:txBody>
          <a:bodyPr wrap="square">
            <a:spAutoFit/>
          </a:body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altLang="zh-CN" sz="2000" dirty="0"/>
              <a:t>Distribution of point groups for relaxed defects</a:t>
            </a:r>
          </a:p>
        </p:txBody>
      </p:sp>
    </p:spTree>
    <p:extLst>
      <p:ext uri="{BB962C8B-B14F-4D97-AF65-F5344CB8AC3E}">
        <p14:creationId xmlns:p14="http://schemas.microsoft.com/office/powerpoint/2010/main" val="356495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5650" y="438326"/>
            <a:ext cx="4680652" cy="593409"/>
          </a:xfrm>
        </p:spPr>
        <p:txBody>
          <a:bodyPr>
            <a:noAutofit/>
          </a:bodyPr>
          <a:lstStyle/>
          <a:p>
            <a:r>
              <a:rPr lang="en-GB" sz="2400" dirty="0"/>
              <a:t>Defect Formation Energy</a:t>
            </a:r>
          </a:p>
        </p:txBody>
      </p:sp>
      <p:sp>
        <p:nvSpPr>
          <p:cNvPr id="5" name="Rectangle 4"/>
          <p:cNvSpPr/>
          <p:nvPr/>
        </p:nvSpPr>
        <p:spPr>
          <a:xfrm>
            <a:off x="266354" y="412897"/>
            <a:ext cx="45720" cy="54864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文本框 2">
            <a:extLst>
              <a:ext uri="{FF2B5EF4-FFF2-40B4-BE49-F238E27FC236}">
                <a16:creationId xmlns:a16="http://schemas.microsoft.com/office/drawing/2014/main" id="{F2EF8A73-C695-1BAD-767C-B89A22CDFA51}"/>
              </a:ext>
            </a:extLst>
          </p:cNvPr>
          <p:cNvSpPr txBox="1"/>
          <p:nvPr/>
        </p:nvSpPr>
        <p:spPr>
          <a:xfrm>
            <a:off x="0" y="4895931"/>
            <a:ext cx="4572000" cy="369332"/>
          </a:xfrm>
          <a:prstGeom prst="rect">
            <a:avLst/>
          </a:prstGeom>
          <a:noFill/>
        </p:spPr>
        <p:txBody>
          <a:bodyPr wrap="square">
            <a:spAutoFit/>
          </a:bodyPr>
          <a:lstStyle/>
          <a:p>
            <a:r>
              <a:rPr lang="fr-FR" altLang="zh-CN" sz="1800" b="0" i="0" u="none" strike="noStrike" baseline="0" dirty="0">
                <a:latin typeface="AvenirNextLTPro"/>
              </a:rPr>
              <a:t>Goyal, A. et al, </a:t>
            </a:r>
            <a:r>
              <a:rPr lang="fr-FR" altLang="zh-CN" sz="1800" b="0" i="1" u="none" strike="noStrike" baseline="0" dirty="0">
                <a:latin typeface="AvenirNextLTPro-Italic"/>
              </a:rPr>
              <a:t>Comp. Mat. Sci., </a:t>
            </a:r>
            <a:r>
              <a:rPr lang="fr-FR" altLang="zh-CN" sz="1800" b="1" i="0" u="none" strike="noStrike" baseline="0" dirty="0">
                <a:latin typeface="AvenirNextLTPro-Bold"/>
              </a:rPr>
              <a:t>2017</a:t>
            </a:r>
            <a:r>
              <a:rPr lang="fr-FR" altLang="zh-CN" sz="1800" b="0" i="0" u="none" strike="noStrike" baseline="0" dirty="0">
                <a:latin typeface="AvenirNextLTPro"/>
              </a:rPr>
              <a:t>, </a:t>
            </a:r>
            <a:r>
              <a:rPr lang="fr-FR" altLang="zh-CN" sz="1800" b="0" i="1" u="none" strike="noStrike" baseline="0" dirty="0">
                <a:latin typeface="AvenirNextLTPro-Italic"/>
              </a:rPr>
              <a:t>130</a:t>
            </a:r>
            <a:r>
              <a:rPr lang="fr-FR" altLang="zh-CN" sz="1800" b="0" i="0" u="none" strike="noStrike" baseline="0" dirty="0">
                <a:latin typeface="AvenirNextLTPro"/>
              </a:rPr>
              <a:t>, 1-9</a:t>
            </a:r>
            <a:endParaRPr lang="zh-CN" altLang="en-US" dirty="0"/>
          </a:p>
        </p:txBody>
      </p:sp>
      <p:pic>
        <p:nvPicPr>
          <p:cNvPr id="7" name="图片 6">
            <a:extLst>
              <a:ext uri="{FF2B5EF4-FFF2-40B4-BE49-F238E27FC236}">
                <a16:creationId xmlns:a16="http://schemas.microsoft.com/office/drawing/2014/main" id="{8FFF9850-09FC-BD1C-5808-2CB8C06A0C3A}"/>
              </a:ext>
            </a:extLst>
          </p:cNvPr>
          <p:cNvPicPr>
            <a:picLocks noChangeAspect="1"/>
          </p:cNvPicPr>
          <p:nvPr/>
        </p:nvPicPr>
        <p:blipFill>
          <a:blip r:embed="rId3"/>
          <a:stretch>
            <a:fillRect/>
          </a:stretch>
        </p:blipFill>
        <p:spPr>
          <a:xfrm>
            <a:off x="0" y="1319217"/>
            <a:ext cx="9144000" cy="3576714"/>
          </a:xfrm>
          <a:prstGeom prst="rect">
            <a:avLst/>
          </a:prstGeom>
        </p:spPr>
      </p:pic>
      <p:sp>
        <p:nvSpPr>
          <p:cNvPr id="8" name="文本框 7">
            <a:extLst>
              <a:ext uri="{FF2B5EF4-FFF2-40B4-BE49-F238E27FC236}">
                <a16:creationId xmlns:a16="http://schemas.microsoft.com/office/drawing/2014/main" id="{4C917F44-7842-BED5-956C-50089ED60AA4}"/>
              </a:ext>
            </a:extLst>
          </p:cNvPr>
          <p:cNvSpPr txBox="1"/>
          <p:nvPr/>
        </p:nvSpPr>
        <p:spPr>
          <a:xfrm>
            <a:off x="3028627" y="1973202"/>
            <a:ext cx="494046" cy="461665"/>
          </a:xfrm>
          <a:prstGeom prst="rect">
            <a:avLst/>
          </a:prstGeom>
          <a:noFill/>
        </p:spPr>
        <p:txBody>
          <a:bodyPr wrap="none" rtlCol="0">
            <a:spAutoFit/>
          </a:bodyPr>
          <a:lstStyle/>
          <a:p>
            <a:r>
              <a:rPr lang="zh-CN" altLang="en-US" sz="2400" b="1" dirty="0"/>
              <a:t>①</a:t>
            </a:r>
          </a:p>
        </p:txBody>
      </p:sp>
      <p:sp>
        <p:nvSpPr>
          <p:cNvPr id="10" name="文本框 9">
            <a:extLst>
              <a:ext uri="{FF2B5EF4-FFF2-40B4-BE49-F238E27FC236}">
                <a16:creationId xmlns:a16="http://schemas.microsoft.com/office/drawing/2014/main" id="{AF1AD1F0-F3FC-AF26-0AB0-5B0645B69210}"/>
              </a:ext>
            </a:extLst>
          </p:cNvPr>
          <p:cNvSpPr txBox="1"/>
          <p:nvPr/>
        </p:nvSpPr>
        <p:spPr>
          <a:xfrm>
            <a:off x="5106302" y="1973202"/>
            <a:ext cx="353045" cy="461665"/>
          </a:xfrm>
          <a:prstGeom prst="rect">
            <a:avLst/>
          </a:prstGeom>
          <a:noFill/>
        </p:spPr>
        <p:txBody>
          <a:bodyPr wrap="square">
            <a:spAutoFit/>
          </a:bodyPr>
          <a:lstStyle/>
          <a:p>
            <a:r>
              <a:rPr lang="zh-CN" altLang="en-US" sz="2400" b="1" dirty="0"/>
              <a:t>②</a:t>
            </a:r>
          </a:p>
        </p:txBody>
      </p:sp>
      <p:sp>
        <p:nvSpPr>
          <p:cNvPr id="12" name="文本框 11">
            <a:extLst>
              <a:ext uri="{FF2B5EF4-FFF2-40B4-BE49-F238E27FC236}">
                <a16:creationId xmlns:a16="http://schemas.microsoft.com/office/drawing/2014/main" id="{2406EA78-853B-0970-E868-1A073221AD92}"/>
              </a:ext>
            </a:extLst>
          </p:cNvPr>
          <p:cNvSpPr txBox="1"/>
          <p:nvPr/>
        </p:nvSpPr>
        <p:spPr>
          <a:xfrm>
            <a:off x="6850221" y="1973202"/>
            <a:ext cx="385509" cy="461665"/>
          </a:xfrm>
          <a:prstGeom prst="rect">
            <a:avLst/>
          </a:prstGeom>
          <a:noFill/>
        </p:spPr>
        <p:txBody>
          <a:bodyPr wrap="square">
            <a:spAutoFit/>
          </a:bodyPr>
          <a:lstStyle/>
          <a:p>
            <a:r>
              <a:rPr lang="zh-CN" altLang="en-US" sz="2400" b="1" dirty="0"/>
              <a:t>③</a:t>
            </a:r>
          </a:p>
        </p:txBody>
      </p:sp>
      <p:sp>
        <p:nvSpPr>
          <p:cNvPr id="14" name="文本框 13">
            <a:extLst>
              <a:ext uri="{FF2B5EF4-FFF2-40B4-BE49-F238E27FC236}">
                <a16:creationId xmlns:a16="http://schemas.microsoft.com/office/drawing/2014/main" id="{55B3314D-1BBA-43F9-2032-334EBAA1FD9B}"/>
              </a:ext>
            </a:extLst>
          </p:cNvPr>
          <p:cNvSpPr txBox="1"/>
          <p:nvPr/>
        </p:nvSpPr>
        <p:spPr>
          <a:xfrm>
            <a:off x="8475784" y="1968986"/>
            <a:ext cx="484253" cy="461665"/>
          </a:xfrm>
          <a:prstGeom prst="rect">
            <a:avLst/>
          </a:prstGeom>
          <a:noFill/>
        </p:spPr>
        <p:txBody>
          <a:bodyPr wrap="square">
            <a:spAutoFit/>
          </a:bodyPr>
          <a:lstStyle/>
          <a:p>
            <a:r>
              <a:rPr lang="zh-CN" altLang="en-US" sz="2400" b="1" dirty="0"/>
              <a:t>④</a:t>
            </a:r>
          </a:p>
        </p:txBody>
      </p:sp>
      <p:sp>
        <p:nvSpPr>
          <p:cNvPr id="4" name="文本框 3">
            <a:extLst>
              <a:ext uri="{FF2B5EF4-FFF2-40B4-BE49-F238E27FC236}">
                <a16:creationId xmlns:a16="http://schemas.microsoft.com/office/drawing/2014/main" id="{11BEEBF6-74C9-488B-3245-C30BB1F9E73D}"/>
              </a:ext>
            </a:extLst>
          </p:cNvPr>
          <p:cNvSpPr txBox="1"/>
          <p:nvPr/>
        </p:nvSpPr>
        <p:spPr>
          <a:xfrm>
            <a:off x="166378" y="5354784"/>
            <a:ext cx="8625930" cy="923330"/>
          </a:xfrm>
          <a:prstGeom prst="rect">
            <a:avLst/>
          </a:prstGeom>
          <a:noFill/>
        </p:spPr>
        <p:txBody>
          <a:bodyPr wrap="square">
            <a:spAutoFit/>
          </a:bodyPr>
          <a:lstStyle/>
          <a:p>
            <a:r>
              <a:rPr lang="en-US" altLang="zh-CN" sz="1800" b="1" i="0" u="none" strike="noStrike" baseline="0" dirty="0">
                <a:latin typeface="AvenirNextLTPro-Bold"/>
              </a:rPr>
              <a:t>D</a:t>
            </a:r>
            <a:r>
              <a:rPr lang="en-US" altLang="zh-CN" sz="1800" i="0" u="none" strike="noStrike" baseline="0" dirty="0">
                <a:latin typeface="AvenirNextLTPro-Bold"/>
              </a:rPr>
              <a:t> = defect        </a:t>
            </a:r>
            <a:r>
              <a:rPr lang="en-US" altLang="zh-CN" sz="1800" b="1" i="0" u="none" strike="noStrike" baseline="0" dirty="0">
                <a:latin typeface="AvenirNextLTPro-Bold"/>
              </a:rPr>
              <a:t>q</a:t>
            </a:r>
            <a:r>
              <a:rPr lang="en-US" altLang="zh-CN" sz="1800" i="0" u="none" strike="noStrike" baseline="0" dirty="0">
                <a:latin typeface="AvenirNextLTPro-Bold"/>
              </a:rPr>
              <a:t> = charge state      </a:t>
            </a:r>
            <a:r>
              <a:rPr lang="en-US" altLang="zh-CN" sz="1800" b="1" i="0" u="none" strike="noStrike" baseline="0" dirty="0">
                <a:latin typeface="AvenirNextLTPro-Bold"/>
              </a:rPr>
              <a:t>H</a:t>
            </a:r>
            <a:r>
              <a:rPr lang="en-US" altLang="zh-CN" sz="1800" i="0" u="none" strike="noStrike" baseline="0" dirty="0">
                <a:latin typeface="AvenirNextLTPro-Bold"/>
              </a:rPr>
              <a:t> = host </a:t>
            </a:r>
          </a:p>
          <a:p>
            <a:r>
              <a:rPr lang="en-US" altLang="zh-CN" sz="1800" b="1" i="0" u="none" strike="noStrike" baseline="0" dirty="0">
                <a:latin typeface="AvenirNextLTPro-Bold"/>
              </a:rPr>
              <a:t>n</a:t>
            </a:r>
            <a:r>
              <a:rPr lang="en-US" altLang="zh-CN" sz="1800" b="1" i="0" u="none" strike="noStrike" baseline="-25000" dirty="0">
                <a:latin typeface="AvenirNextLTPro-Bold"/>
              </a:rPr>
              <a:t>i</a:t>
            </a:r>
            <a:r>
              <a:rPr lang="en-US" altLang="zh-CN" sz="1800" i="0" u="none" strike="noStrike" baseline="0" dirty="0">
                <a:latin typeface="AvenirNextLTPro-Bold"/>
              </a:rPr>
              <a:t> = number of atoms added to (negative) or removed from (positive) the host</a:t>
            </a:r>
          </a:p>
          <a:p>
            <a:r>
              <a:rPr lang="el-GR" altLang="zh-CN" sz="1800" b="1" i="0" u="none" strike="noStrike" baseline="0" dirty="0">
                <a:latin typeface="AvenirNextLTPro-Bold"/>
              </a:rPr>
              <a:t>μ</a:t>
            </a:r>
            <a:r>
              <a:rPr lang="en-US" altLang="zh-CN" sz="1800" b="1" i="0" u="none" strike="noStrike" baseline="-25000" dirty="0">
                <a:latin typeface="AvenirNextLTPro-Bold"/>
              </a:rPr>
              <a:t>i</a:t>
            </a:r>
            <a:r>
              <a:rPr lang="en-US" altLang="zh-CN" sz="1800" b="1" i="0" u="none" strike="noStrike" baseline="0" dirty="0">
                <a:latin typeface="AvenirNextLTPro-Bold"/>
              </a:rPr>
              <a:t> </a:t>
            </a:r>
            <a:r>
              <a:rPr lang="en-US" altLang="zh-CN" sz="1800" i="0" u="none" strike="noStrike" baseline="0" dirty="0">
                <a:latin typeface="AvenirNextLTPro-Bold"/>
              </a:rPr>
              <a:t>= chemical potential     </a:t>
            </a:r>
            <a:r>
              <a:rPr lang="en-US" altLang="zh-CN" sz="1800" b="1" i="0" u="none" strike="noStrike" baseline="0" dirty="0">
                <a:latin typeface="AvenirNextLTPro-Bold"/>
              </a:rPr>
              <a:t>i</a:t>
            </a:r>
            <a:r>
              <a:rPr lang="en-US" altLang="zh-CN" sz="1800" i="0" u="none" strike="noStrike" baseline="0" dirty="0">
                <a:latin typeface="AvenirNextLTPro-Bold"/>
              </a:rPr>
              <a:t> = atomic species</a:t>
            </a:r>
            <a:endParaRPr lang="zh-CN" altLang="en-US" dirty="0"/>
          </a:p>
        </p:txBody>
      </p:sp>
      <p:sp>
        <p:nvSpPr>
          <p:cNvPr id="13" name="灯片编号占位符 12">
            <a:extLst>
              <a:ext uri="{FF2B5EF4-FFF2-40B4-BE49-F238E27FC236}">
                <a16:creationId xmlns:a16="http://schemas.microsoft.com/office/drawing/2014/main" id="{F94CC8B8-735A-BE2A-FB72-4123401FF7AF}"/>
              </a:ext>
            </a:extLst>
          </p:cNvPr>
          <p:cNvSpPr>
            <a:spLocks noGrp="1"/>
          </p:cNvSpPr>
          <p:nvPr>
            <p:ph type="sldNum" sz="quarter" idx="4"/>
          </p:nvPr>
        </p:nvSpPr>
        <p:spPr>
          <a:xfrm>
            <a:off x="6972314" y="6371842"/>
            <a:ext cx="2057400" cy="365125"/>
          </a:xfrm>
        </p:spPr>
        <p:txBody>
          <a:bodyPr/>
          <a:lstStyle/>
          <a:p>
            <a:fld id="{C2E482B0-A764-7649-BFD8-7624B53F13A9}" type="slidenum">
              <a:rPr lang="en-GB" sz="2400" b="1" smtClean="0">
                <a:solidFill>
                  <a:schemeClr val="tx1"/>
                </a:solidFill>
              </a:rPr>
              <a:pPr/>
              <a:t>8</a:t>
            </a:fld>
            <a:endParaRPr lang="en-GB" sz="2400" b="1" dirty="0">
              <a:solidFill>
                <a:schemeClr val="tx1"/>
              </a:solidFill>
            </a:endParaRPr>
          </a:p>
        </p:txBody>
      </p:sp>
    </p:spTree>
    <p:extLst>
      <p:ext uri="{BB962C8B-B14F-4D97-AF65-F5344CB8AC3E}">
        <p14:creationId xmlns:p14="http://schemas.microsoft.com/office/powerpoint/2010/main" val="1693427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72.1409"/>
  <p:tag name="ORIGINALWIDTH" val="1327.334"/>
  <p:tag name="OUTPUTTYPE" val="PNG"/>
  <p:tag name="IGUANATEXVERSION" val="160"/>
  <p:tag name="LATEXADDIN" val="\documentclass{article}&#10;\usepackage{amsmath}&#10;\pagestyle{empty}&#10;\begin{document}&#10;&#10;\begin{align*}&#10;\mu_W + 2\mu_S &amp;= E[\text{WS}_2]\\&#10;x\mu_{Nb} + y\mu_S &amp;\leq E[\text{Nb}_x{S}_y]\\&#10;\mu_W &amp;\leq E[\text{W}] \\&#10;\mu_S &amp;\leq E[\text{S}] \\&#10;\mu_{Nb} &amp;\leq E[\text{Nb}]&#10;\end{align*}&#10;&#10;&#10;\end{document}"/>
  <p:tag name="IGUANATEXSIZE" val="20"/>
  <p:tag name="IGUANATEXCURSOR" val="151"/>
  <p:tag name="TRANSPARENCY" val="True"/>
  <p:tag name="LATEXENGINEID" val="0"/>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337.4578"/>
  <p:tag name="ORIGINALWIDTH" val="1410.574"/>
  <p:tag name="OUTPUTTYPE" val="PNG"/>
  <p:tag name="IGUANATEXVERSION" val="160"/>
  <p:tag name="LATEXADDIN" val="\documentclass{article}&#10;\usepackage{amsmath}&#10;\pagestyle{empty}&#10;\begin{document}&#10;$$&#10;\rho(\mathbf{r}) = \frac{1}{\left(\sqrt{2\pi}\sigma\right)^3} e^{-\frac{(\mathbf{r}-\mathbf{r_0})^2}{2\sigma^2}}.&#10;$$&#10;&#10;&#10;&#10;\end{document}"/>
  <p:tag name="IGUANATEXSIZE" val="20"/>
  <p:tag name="IGUANATEXCURSOR" val="199"/>
  <p:tag name="TRANSPARENCY" val="True"/>
  <p:tag name="LATEXENGINEID" val="0"/>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2464.942"/>
  <p:tag name="OUTPUTTYPE" val="PNG"/>
  <p:tag name="IGUANATEXVERSION" val="160"/>
  <p:tag name="LATEXADDIN" val="\documentclass{article}&#10;\usepackage{amsmath}&#10;\pagestyle{empty}&#10;\begin{document}&#10;&#10;$\Delta\text{V}^{\text{DFT}}-\text{V}^{\text{model}}-\text{C}\rightarrow 0 \quad \text{away from defect}$&#10;&#10;&#10;&#10;\end{document}"/>
  <p:tag name="IGUANATEXSIZE" val="20"/>
  <p:tag name="IGUANATEXCURSOR" val="88"/>
  <p:tag name="TRANSPARENCY" val="True"/>
  <p:tag name="LATEXENGINEID" val="0"/>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812.1485"/>
  <p:tag name="ORIGINALWIDTH" val="2240.72"/>
  <p:tag name="OUTPUTTYPE" val="PNG"/>
  <p:tag name="IGUANATEXVERSION" val="160"/>
  <p:tag name="LATEXADDIN" val="\documentclass{article}&#10;\usepackage{amsmath}&#10;\pagestyle{empty}&#10;\begin{document}&#10;&#10;\begin{align*}&#10;\sum n_i\mu_i &amp;= 1\Delta \mu_W - 1\Delta\mu_{Nb} =\\&#10;&amp;=(\Delta \mu_W + \mu_W^0)-(\Delta \mu_{Nb} + \mu_{Nb}^0)\\&#10;&amp;=\begin{cases} &#10;-2.001 \text{eV} &amp; \text{S rich}\\&#10;-1.675 \text{eV} &amp; \text{W rich}&#10;\end{cases}&#10;\end{align*}&#10;&#10;&#10;\end{document}"/>
  <p:tag name="IGUANATEXSIZE" val="20"/>
  <p:tag name="IGUANATEXCURSOR" val="318"/>
  <p:tag name="TRANSPARENCY" val="True"/>
  <p:tag name="LATEXENGINEID" val="0"/>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67.6415"/>
  <p:tag name="ORIGINALWIDTH" val="1624.297"/>
  <p:tag name="OUTPUTTYPE" val="PNG"/>
  <p:tag name="IGUANATEXVERSION" val="160"/>
  <p:tag name="LATEXADDIN" val="\documentclass{article}&#10;\usepackage{amsmath}&#10;\pagestyle{empty}&#10;\begin{document}&#10;&#10;\begin{align*}&#10;\Delta\mu_{\text{W}} + 2\Delta\mu_{\text{S}} &amp;= \Delta E[{\text{WS}_2}]\\&#10;x\Delta\mu_{\text{Nb}} + y\Delta\mu_{\text{S}} &amp;\leq \Delta E[{\text{Nb}_x{S}_y}]\\&#10;\Delta\mu_W &amp;\leq 0\\&#10;\Delta\mu_S &amp;\leq 0\\&#10;\Delta\mu_{Nb} &amp;\leq 0&#10;\end{align*}&#10;&#10;&#10;\end{document}"/>
  <p:tag name="IGUANATEXSIZE" val="20"/>
  <p:tag name="IGUANATEXCURSOR" val="320"/>
  <p:tag name="TRANSPARENCY" val="True"/>
  <p:tag name="LATEXENGINEID" val="0"/>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7.2328"/>
  <p:tag name="ORIGINALWIDTH" val="875.1406"/>
  <p:tag name="OUTPUTTYPE" val="PNG"/>
  <p:tag name="IGUANATEXVERSION" val="160"/>
  <p:tag name="LATEXADDIN" val="\documentclass{article}&#10;\usepackage{amsmath}&#10;\pagestyle{empty}&#10;\begin{document}&#10;&#10;$\Delta \mu_A = \mu_A - \mu_A^0$&#10;&#10;&#10;\end{document}"/>
  <p:tag name="IGUANATEXSIZE" val="20"/>
  <p:tag name="IGUANATEXCURSOR" val="113"/>
  <p:tag name="TRANSPARENCY" val="True"/>
  <p:tag name="LATEXENGINEID" val="0"/>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7.2328"/>
  <p:tag name="ORIGINALWIDTH" val="566.1792"/>
  <p:tag name="OUTPUTTYPE" val="PNG"/>
  <p:tag name="IGUANATEXVERSION" val="160"/>
  <p:tag name="LATEXADDIN" val="\documentclass{article}&#10;\usepackage{amsmath}&#10;\pagestyle{empty}&#10;\begin{document}&#10;&#10;$\mu^0_A = E[A]$&#10;&#10;&#10;\end{document}"/>
  <p:tag name="IGUANATEXSIZE" val="20"/>
  <p:tag name="IGUANATEXCURSOR" val="97"/>
  <p:tag name="TRANSPARENCY" val="True"/>
  <p:tag name="LATEXENGINEID" val="0"/>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2275.966"/>
  <p:tag name="OUTPUTTYPE" val="PNG"/>
  <p:tag name="IGUANATEXVERSION" val="160"/>
  <p:tag name="LATEXADDIN" val="\documentclass{article}&#10;\usepackage{amsmath}&#10;\pagestyle{empty}&#10;\begin{document}&#10;&#10;$\Delta E [\text{A}_x\text{B}_y] = E[\text{A}_x\text{B}_y] - xE[\text{A}_x] - yE[\text{B}_y]$&#10;&#10;&#10;\end{document}"/>
  <p:tag name="IGUANATEXSIZE" val="20"/>
  <p:tag name="IGUANATEXCURSOR" val="174"/>
  <p:tag name="TRANSPARENCY" val="True"/>
  <p:tag name="LATEXENGINEID" val="0"/>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194.2258"/>
  <p:tag name="OUTPUTTYPE" val="PNG"/>
  <p:tag name="IGUANATEXVERSION" val="160"/>
  <p:tag name="LATEXADDIN" val="\documentclass{article}&#10;\usepackage{amsmath}&#10;\pagestyle{empty}&#10;\begin{document}&#10;&#10;$\Delta E $&#10;&#10;&#10;\end{document}"/>
  <p:tag name="IGUANATEXSIZE" val="20"/>
  <p:tag name="IGUANATEXCURSOR" val="89"/>
  <p:tag name="TRANSPARENCY" val="True"/>
  <p:tag name="LATEXENGINEID" val="0"/>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208.4739"/>
  <p:tag name="OUTPUTTYPE" val="PNG"/>
  <p:tag name="IGUANATEXVERSION" val="160"/>
  <p:tag name="LATEXADDIN" val="\documentclass{article}&#10;\usepackage{amsmath}&#10;\pagestyle{empty}&#10;\begin{document}&#10;&#10;$\Delta H $&#10;&#10;&#10;\end{document}"/>
  <p:tag name="IGUANATEXSIZE" val="20"/>
  <p:tag name="IGUANATEXCURSOR" val="92"/>
  <p:tag name="TRANSPARENCY" val="True"/>
  <p:tag name="LATEXENGINEID" val="0"/>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58.9802"/>
  <p:tag name="ORIGINALWIDTH" val="1919.76"/>
  <p:tag name="OUTPUTTYPE" val="PNG"/>
  <p:tag name="IGUANATEXVERSION" val="160"/>
  <p:tag name="LATEXADDIN" val="\documentclass{article}&#10;\usepackage{amsmath}&#10;\pagestyle{empty}&#10;\begin{document}&#10;&#10;$$&#10;\Delta E^{\text {corr }}=E_{\text {model }}^{\text{iso}}-E_{\text {model }}^{\text{periodic}}+QC &#10;$$&#10;\end{document}"/>
  <p:tag name="IGUANATEXSIZE" val="20"/>
  <p:tag name="IGUANATEXCURSOR" val="184"/>
  <p:tag name="TRANSPARENCY" val="True"/>
  <p:tag name="LATEXENGINEID" val="0"/>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51.4811"/>
  <p:tag name="ORIGINALWIDTH" val="674.1658"/>
  <p:tag name="OUTPUTTYPE" val="PNG"/>
  <p:tag name="IGUANATEXVERSION" val="160"/>
  <p:tag name="LATEXADDIN" val="\documentclass{article}&#10;\usepackage{amsmath}&#10;\pagestyle{empty}&#10;\begin{document}&#10;&#10;$U = \frac{1}{2} \int_{\Omega} \rho V $&#10;&#10;&#10;&#10;\end{document}"/>
  <p:tag name="IGUANATEXSIZE" val="20"/>
  <p:tag name="IGUANATEXCURSOR" val="119"/>
  <p:tag name="TRANSPARENCY" val="True"/>
  <p:tag name="LATEXENGINEID" val="0"/>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17948</TotalTime>
  <Words>3129</Words>
  <Application>Microsoft Office PowerPoint</Application>
  <PresentationFormat>全屏显示(4:3)</PresentationFormat>
  <Paragraphs>380</Paragraphs>
  <Slides>22</Slides>
  <Notes>20</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22</vt:i4>
      </vt:variant>
    </vt:vector>
  </HeadingPairs>
  <TitlesOfParts>
    <vt:vector size="43" baseType="lpstr">
      <vt:lpstr>AvenirNextLTPro</vt:lpstr>
      <vt:lpstr>AvenirNextLTPro-Bold</vt:lpstr>
      <vt:lpstr>AvenirNextLTPro-Italic</vt:lpstr>
      <vt:lpstr>ＭＳ Ｐゴシック</vt:lpstr>
      <vt:lpstr>Söhne</vt:lpstr>
      <vt:lpstr>system-ui</vt:lpstr>
      <vt:lpstr>Times-Roman</vt:lpstr>
      <vt:lpstr>等线</vt:lpstr>
      <vt:lpstr>宋体</vt:lpstr>
      <vt:lpstr>Arial</vt:lpstr>
      <vt:lpstr>Calibri</vt:lpstr>
      <vt:lpstr>Cambria</vt:lpstr>
      <vt:lpstr>Cambria Math</vt:lpstr>
      <vt:lpstr>comic sans ms</vt:lpstr>
      <vt:lpstr>Georgia</vt:lpstr>
      <vt:lpstr>Lato</vt:lpstr>
      <vt:lpstr>Times New Roman</vt:lpstr>
      <vt:lpstr>Wingdings</vt:lpstr>
      <vt:lpstr>Office Theme</vt:lpstr>
      <vt:lpstr>1_Office Theme</vt:lpstr>
      <vt:lpstr>2_Office Theme</vt:lpstr>
      <vt:lpstr>Master Project Final Report</vt:lpstr>
      <vt:lpstr>Background</vt:lpstr>
      <vt:lpstr>Background</vt:lpstr>
      <vt:lpstr>Background</vt:lpstr>
      <vt:lpstr>Background</vt:lpstr>
      <vt:lpstr>Workflow</vt:lpstr>
      <vt:lpstr>Defect Supercell</vt:lpstr>
      <vt:lpstr>PowerPoint 演示文稿</vt:lpstr>
      <vt:lpstr>Defect Formation Energy</vt:lpstr>
      <vt:lpstr>Chemical Potential Feasible Region &amp; Limits</vt:lpstr>
      <vt:lpstr>Atom Chemical Potential</vt:lpstr>
      <vt:lpstr>Atom Chemical Potential</vt:lpstr>
      <vt:lpstr>Charge Correction</vt:lpstr>
      <vt:lpstr>Charge Correction</vt:lpstr>
      <vt:lpstr>Formation Energy Diagram</vt:lpstr>
      <vt:lpstr>Charge Transition Level</vt:lpstr>
      <vt:lpstr>Spin Configuration</vt:lpstr>
      <vt:lpstr>Bandstructure</vt:lpstr>
      <vt:lpstr>PowerPoint 演示文稿</vt:lpstr>
      <vt:lpstr>THANK YOU</vt:lpstr>
      <vt:lpstr>PowerPoint 演示文稿</vt:lpstr>
      <vt:lpstr>Future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Sy Ning</cp:lastModifiedBy>
  <cp:revision>139</cp:revision>
  <dcterms:created xsi:type="dcterms:W3CDTF">2018-08-16T03:57:50Z</dcterms:created>
  <dcterms:modified xsi:type="dcterms:W3CDTF">2024-06-18T03:25:41Z</dcterms:modified>
</cp:coreProperties>
</file>