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83" r:id="rId11"/>
    <p:sldId id="266" r:id="rId12"/>
    <p:sldId id="284" r:id="rId13"/>
    <p:sldId id="274" r:id="rId14"/>
    <p:sldId id="275" r:id="rId15"/>
    <p:sldId id="276" r:id="rId16"/>
    <p:sldId id="286" r:id="rId17"/>
    <p:sldId id="285" r:id="rId18"/>
    <p:sldId id="282" r:id="rId19"/>
    <p:sldId id="288" r:id="rId20"/>
    <p:sldId id="289" r:id="rId21"/>
    <p:sldId id="287" r:id="rId22"/>
    <p:sldId id="291" r:id="rId23"/>
    <p:sldId id="279" r:id="rId24"/>
    <p:sldId id="290" r:id="rId25"/>
    <p:sldId id="293" r:id="rId26"/>
    <p:sldId id="294" r:id="rId27"/>
    <p:sldId id="295" r:id="rId28"/>
    <p:sldId id="292" r:id="rId29"/>
    <p:sldId id="296" r:id="rId30"/>
    <p:sldId id="29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77F6FC-450A-81AA-31CB-AEA32D7BDBED}" v="7" dt="2018-09-24T19:09:03.5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9/25/2018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HUFFMAN</a:t>
            </a:r>
            <a:r>
              <a:rPr lang="en-US" dirty="0">
                <a:latin typeface="Rockwell Condensed"/>
              </a:rPr>
              <a:t> COMPRESSOR/DECOMPRESSOR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MADE BY:</a:t>
            </a:r>
          </a:p>
          <a:p>
            <a:r>
              <a:rPr lang="en-US" dirty="0"/>
              <a:t>AVINASH TIWARI(3230)</a:t>
            </a:r>
          </a:p>
          <a:p>
            <a:r>
              <a:rPr lang="en-US" dirty="0"/>
              <a:t>DHEERAJ KUMAR(3237)</a:t>
            </a:r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17810-2BEA-4484-816D-CAB8F3017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Building a 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CEA20-B528-4D42-B162-E8475E3F7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92654"/>
            <a:ext cx="10058400" cy="26993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800" dirty="0"/>
              <a:t>Create binary tree nodes with character and frequency of each character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/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800" dirty="0"/>
              <a:t>Place nodes in a heap</a:t>
            </a:r>
            <a:endParaRPr lang="en-US" dirty="0"/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000" dirty="0"/>
              <a:t>The </a:t>
            </a:r>
            <a:r>
              <a:rPr lang="en-US" sz="2000" u="sng" dirty="0"/>
              <a:t>lower</a:t>
            </a:r>
            <a:r>
              <a:rPr lang="en-US" sz="2000" dirty="0"/>
              <a:t> the occurrence, the higher the priority in the heap</a:t>
            </a:r>
          </a:p>
          <a:p>
            <a:endParaRPr lang="en-US" dirty="0"/>
          </a:p>
        </p:txBody>
      </p:sp>
      <p:graphicFrame>
        <p:nvGraphicFramePr>
          <p:cNvPr id="6" name="Table 20">
            <a:extLst>
              <a:ext uri="{FF2B5EF4-FFF2-40B4-BE49-F238E27FC236}">
                <a16:creationId xmlns:a16="http://schemas.microsoft.com/office/drawing/2014/main" id="{9BC6BC19-4308-484C-8B0C-F3270CD60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334646"/>
              </p:ext>
            </p:extLst>
          </p:nvPr>
        </p:nvGraphicFramePr>
        <p:xfrm>
          <a:off x="818359" y="5423772"/>
          <a:ext cx="10501223" cy="74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89043">
                  <a:extLst>
                    <a:ext uri="{9D8B030D-6E8A-4147-A177-3AD203B41FA5}">
                      <a16:colId xmlns:a16="http://schemas.microsoft.com/office/drawing/2014/main" val="1201210887"/>
                    </a:ext>
                  </a:extLst>
                </a:gridCol>
                <a:gridCol w="1623391">
                  <a:extLst>
                    <a:ext uri="{9D8B030D-6E8A-4147-A177-3AD203B41FA5}">
                      <a16:colId xmlns:a16="http://schemas.microsoft.com/office/drawing/2014/main" val="2510070793"/>
                    </a:ext>
                  </a:extLst>
                </a:gridCol>
                <a:gridCol w="1397656">
                  <a:extLst>
                    <a:ext uri="{9D8B030D-6E8A-4147-A177-3AD203B41FA5}">
                      <a16:colId xmlns:a16="http://schemas.microsoft.com/office/drawing/2014/main" val="3624933836"/>
                    </a:ext>
                  </a:extLst>
                </a:gridCol>
                <a:gridCol w="1924653">
                  <a:extLst>
                    <a:ext uri="{9D8B030D-6E8A-4147-A177-3AD203B41FA5}">
                      <a16:colId xmlns:a16="http://schemas.microsoft.com/office/drawing/2014/main" val="630878545"/>
                    </a:ext>
                  </a:extLst>
                </a:gridCol>
                <a:gridCol w="1874959">
                  <a:extLst>
                    <a:ext uri="{9D8B030D-6E8A-4147-A177-3AD203B41FA5}">
                      <a16:colId xmlns:a16="http://schemas.microsoft.com/office/drawing/2014/main" val="553209610"/>
                    </a:ext>
                  </a:extLst>
                </a:gridCol>
                <a:gridCol w="1891521">
                  <a:extLst>
                    <a:ext uri="{9D8B030D-6E8A-4147-A177-3AD203B41FA5}">
                      <a16:colId xmlns:a16="http://schemas.microsoft.com/office/drawing/2014/main" val="4044329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1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36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895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432EEB26-CA8D-4795-92A4-2459CBC0270D}"/>
              </a:ext>
            </a:extLst>
          </p:cNvPr>
          <p:cNvGraphicFramePr>
            <a:graphicFrameLocks noGrp="1"/>
          </p:cNvGraphicFramePr>
          <p:nvPr/>
        </p:nvGraphicFramePr>
        <p:xfrm>
          <a:off x="1005265" y="535470"/>
          <a:ext cx="10501223" cy="74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89043">
                  <a:extLst>
                    <a:ext uri="{9D8B030D-6E8A-4147-A177-3AD203B41FA5}">
                      <a16:colId xmlns:a16="http://schemas.microsoft.com/office/drawing/2014/main" val="1201210887"/>
                    </a:ext>
                  </a:extLst>
                </a:gridCol>
                <a:gridCol w="1623391">
                  <a:extLst>
                    <a:ext uri="{9D8B030D-6E8A-4147-A177-3AD203B41FA5}">
                      <a16:colId xmlns:a16="http://schemas.microsoft.com/office/drawing/2014/main" val="2510070793"/>
                    </a:ext>
                  </a:extLst>
                </a:gridCol>
                <a:gridCol w="1397656">
                  <a:extLst>
                    <a:ext uri="{9D8B030D-6E8A-4147-A177-3AD203B41FA5}">
                      <a16:colId xmlns:a16="http://schemas.microsoft.com/office/drawing/2014/main" val="3624933836"/>
                    </a:ext>
                  </a:extLst>
                </a:gridCol>
                <a:gridCol w="1924653">
                  <a:extLst>
                    <a:ext uri="{9D8B030D-6E8A-4147-A177-3AD203B41FA5}">
                      <a16:colId xmlns:a16="http://schemas.microsoft.com/office/drawing/2014/main" val="630878545"/>
                    </a:ext>
                  </a:extLst>
                </a:gridCol>
                <a:gridCol w="1874959">
                  <a:extLst>
                    <a:ext uri="{9D8B030D-6E8A-4147-A177-3AD203B41FA5}">
                      <a16:colId xmlns:a16="http://schemas.microsoft.com/office/drawing/2014/main" val="553209610"/>
                    </a:ext>
                  </a:extLst>
                </a:gridCol>
                <a:gridCol w="1891521">
                  <a:extLst>
                    <a:ext uri="{9D8B030D-6E8A-4147-A177-3AD203B41FA5}">
                      <a16:colId xmlns:a16="http://schemas.microsoft.com/office/drawing/2014/main" val="4044329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1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36283"/>
                  </a:ext>
                </a:extLst>
              </a:tr>
            </a:tbl>
          </a:graphicData>
        </a:graphic>
      </p:graphicFrame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7B233CCA-A4E7-42E0-BC09-03204CBF23EF}"/>
              </a:ext>
            </a:extLst>
          </p:cNvPr>
          <p:cNvSpPr/>
          <p:nvPr/>
        </p:nvSpPr>
        <p:spPr>
          <a:xfrm>
            <a:off x="2260121" y="5804053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 4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AF682B2E-41E5-4486-AFA9-9E0DDA66065C}"/>
              </a:ext>
            </a:extLst>
          </p:cNvPr>
          <p:cNvSpPr/>
          <p:nvPr/>
        </p:nvSpPr>
        <p:spPr>
          <a:xfrm>
            <a:off x="3884762" y="5804052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 6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C07A9B76-7B04-4C3E-80F0-E2DA1A9640B1}"/>
              </a:ext>
            </a:extLst>
          </p:cNvPr>
          <p:cNvSpPr/>
          <p:nvPr/>
        </p:nvSpPr>
        <p:spPr>
          <a:xfrm>
            <a:off x="5509404" y="5804053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D19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C85DD3AD-BDE7-4C7A-A7E6-632EAAE0F3F0}"/>
              </a:ext>
            </a:extLst>
          </p:cNvPr>
          <p:cNvSpPr/>
          <p:nvPr/>
        </p:nvSpPr>
        <p:spPr>
          <a:xfrm>
            <a:off x="7134045" y="5804052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31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73A0B490-D061-4745-9888-32D389871229}"/>
              </a:ext>
            </a:extLst>
          </p:cNvPr>
          <p:cNvSpPr/>
          <p:nvPr/>
        </p:nvSpPr>
        <p:spPr>
          <a:xfrm>
            <a:off x="8758687" y="5804053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 51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E33A9DCA-F0F7-4B43-85C2-598AF8A9A34B}"/>
              </a:ext>
            </a:extLst>
          </p:cNvPr>
          <p:cNvSpPr/>
          <p:nvPr/>
        </p:nvSpPr>
        <p:spPr>
          <a:xfrm>
            <a:off x="2661911" y="6469436"/>
            <a:ext cx="125198" cy="2595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32A4B4EA-A845-4FCD-98BE-8E48D466B5A7}"/>
              </a:ext>
            </a:extLst>
          </p:cNvPr>
          <p:cNvSpPr/>
          <p:nvPr/>
        </p:nvSpPr>
        <p:spPr>
          <a:xfrm>
            <a:off x="4286552" y="6469435"/>
            <a:ext cx="125198" cy="2595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88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00BB7-6056-4097-944D-75887C833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BUILDING A TREE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2656E-4C11-4EF3-8167-405F5FC61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800" dirty="0"/>
              <a:t>While heap contains two or more nodes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000" dirty="0"/>
              <a:t>Create new node</a:t>
            </a:r>
            <a:endParaRPr lang="en-US" sz="2000"/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000" dirty="0"/>
              <a:t>Remove first node and make it left subtree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000" dirty="0"/>
              <a:t>Remove next node and make it right subtree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000" dirty="0"/>
              <a:t>Frequency of new node equals sum of frequency of left and right children</a:t>
            </a:r>
            <a:endParaRPr lang="en-US" sz="2000"/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000" dirty="0"/>
              <a:t>Add the new node back into heap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000" dirty="0"/>
              <a:t>Sort the heap again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167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432EEB26-CA8D-4795-92A4-2459CBC0270D}"/>
              </a:ext>
            </a:extLst>
          </p:cNvPr>
          <p:cNvGraphicFramePr>
            <a:graphicFrameLocks noGrp="1"/>
          </p:cNvGraphicFramePr>
          <p:nvPr/>
        </p:nvGraphicFramePr>
        <p:xfrm>
          <a:off x="1005265" y="535470"/>
          <a:ext cx="10501223" cy="74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89043">
                  <a:extLst>
                    <a:ext uri="{9D8B030D-6E8A-4147-A177-3AD203B41FA5}">
                      <a16:colId xmlns:a16="http://schemas.microsoft.com/office/drawing/2014/main" val="1201210887"/>
                    </a:ext>
                  </a:extLst>
                </a:gridCol>
                <a:gridCol w="1623391">
                  <a:extLst>
                    <a:ext uri="{9D8B030D-6E8A-4147-A177-3AD203B41FA5}">
                      <a16:colId xmlns:a16="http://schemas.microsoft.com/office/drawing/2014/main" val="2510070793"/>
                    </a:ext>
                  </a:extLst>
                </a:gridCol>
                <a:gridCol w="1397656">
                  <a:extLst>
                    <a:ext uri="{9D8B030D-6E8A-4147-A177-3AD203B41FA5}">
                      <a16:colId xmlns:a16="http://schemas.microsoft.com/office/drawing/2014/main" val="3624933836"/>
                    </a:ext>
                  </a:extLst>
                </a:gridCol>
                <a:gridCol w="1924653">
                  <a:extLst>
                    <a:ext uri="{9D8B030D-6E8A-4147-A177-3AD203B41FA5}">
                      <a16:colId xmlns:a16="http://schemas.microsoft.com/office/drawing/2014/main" val="630878545"/>
                    </a:ext>
                  </a:extLst>
                </a:gridCol>
                <a:gridCol w="1874959">
                  <a:extLst>
                    <a:ext uri="{9D8B030D-6E8A-4147-A177-3AD203B41FA5}">
                      <a16:colId xmlns:a16="http://schemas.microsoft.com/office/drawing/2014/main" val="553209610"/>
                    </a:ext>
                  </a:extLst>
                </a:gridCol>
                <a:gridCol w="1891521">
                  <a:extLst>
                    <a:ext uri="{9D8B030D-6E8A-4147-A177-3AD203B41FA5}">
                      <a16:colId xmlns:a16="http://schemas.microsoft.com/office/drawing/2014/main" val="4044329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1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36283"/>
                  </a:ext>
                </a:extLst>
              </a:tr>
            </a:tbl>
          </a:graphicData>
        </a:graphic>
      </p:graphicFrame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7B233CCA-A4E7-42E0-BC09-03204CBF23EF}"/>
              </a:ext>
            </a:extLst>
          </p:cNvPr>
          <p:cNvSpPr/>
          <p:nvPr/>
        </p:nvSpPr>
        <p:spPr>
          <a:xfrm>
            <a:off x="2260121" y="5804053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 4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AF682B2E-41E5-4486-AFA9-9E0DDA66065C}"/>
              </a:ext>
            </a:extLst>
          </p:cNvPr>
          <p:cNvSpPr/>
          <p:nvPr/>
        </p:nvSpPr>
        <p:spPr>
          <a:xfrm>
            <a:off x="3884762" y="5804052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 6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C07A9B76-7B04-4C3E-80F0-E2DA1A9640B1}"/>
              </a:ext>
            </a:extLst>
          </p:cNvPr>
          <p:cNvSpPr/>
          <p:nvPr/>
        </p:nvSpPr>
        <p:spPr>
          <a:xfrm>
            <a:off x="5509404" y="4711374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D19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C85DD3AD-BDE7-4C7A-A7E6-632EAAE0F3F0}"/>
              </a:ext>
            </a:extLst>
          </p:cNvPr>
          <p:cNvSpPr/>
          <p:nvPr/>
        </p:nvSpPr>
        <p:spPr>
          <a:xfrm>
            <a:off x="7148422" y="4711373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31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73A0B490-D061-4745-9888-32D389871229}"/>
              </a:ext>
            </a:extLst>
          </p:cNvPr>
          <p:cNvSpPr/>
          <p:nvPr/>
        </p:nvSpPr>
        <p:spPr>
          <a:xfrm>
            <a:off x="8758687" y="4711374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 51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9403628F-FC12-4F12-8BA0-99F97CA608E5}"/>
              </a:ext>
            </a:extLst>
          </p:cNvPr>
          <p:cNvSpPr/>
          <p:nvPr/>
        </p:nvSpPr>
        <p:spPr>
          <a:xfrm>
            <a:off x="3079631" y="4711372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10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9B628E-1E70-4EC9-9BD3-5CE0A3479D1E}"/>
              </a:ext>
            </a:extLst>
          </p:cNvPr>
          <p:cNvCxnSpPr>
            <a:cxnSpLocks/>
          </p:cNvCxnSpPr>
          <p:nvPr/>
        </p:nvCxnSpPr>
        <p:spPr>
          <a:xfrm flipH="1">
            <a:off x="2757576" y="5365629"/>
            <a:ext cx="494581" cy="382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FC24336-CDE7-4CE1-85DF-FFA4E9CA2F0A}"/>
              </a:ext>
            </a:extLst>
          </p:cNvPr>
          <p:cNvCxnSpPr>
            <a:cxnSpLocks/>
          </p:cNvCxnSpPr>
          <p:nvPr/>
        </p:nvCxnSpPr>
        <p:spPr>
          <a:xfrm>
            <a:off x="3712232" y="5322497"/>
            <a:ext cx="583721" cy="425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Up 5">
            <a:extLst>
              <a:ext uri="{FF2B5EF4-FFF2-40B4-BE49-F238E27FC236}">
                <a16:creationId xmlns:a16="http://schemas.microsoft.com/office/drawing/2014/main" id="{3440B29E-F718-4491-B8C0-5614CDD46BD0}"/>
              </a:ext>
            </a:extLst>
          </p:cNvPr>
          <p:cNvSpPr/>
          <p:nvPr/>
        </p:nvSpPr>
        <p:spPr>
          <a:xfrm>
            <a:off x="3481420" y="5434266"/>
            <a:ext cx="125198" cy="2595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C395411D-DCB0-4A33-A7AB-A4E0255020D9}"/>
              </a:ext>
            </a:extLst>
          </p:cNvPr>
          <p:cNvSpPr/>
          <p:nvPr/>
        </p:nvSpPr>
        <p:spPr>
          <a:xfrm>
            <a:off x="5911194" y="5405512"/>
            <a:ext cx="125198" cy="2595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12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432EEB26-CA8D-4795-92A4-2459CBC0270D}"/>
              </a:ext>
            </a:extLst>
          </p:cNvPr>
          <p:cNvGraphicFramePr>
            <a:graphicFrameLocks noGrp="1"/>
          </p:cNvGraphicFramePr>
          <p:nvPr/>
        </p:nvGraphicFramePr>
        <p:xfrm>
          <a:off x="1005265" y="535470"/>
          <a:ext cx="10501223" cy="74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89043">
                  <a:extLst>
                    <a:ext uri="{9D8B030D-6E8A-4147-A177-3AD203B41FA5}">
                      <a16:colId xmlns:a16="http://schemas.microsoft.com/office/drawing/2014/main" val="1201210887"/>
                    </a:ext>
                  </a:extLst>
                </a:gridCol>
                <a:gridCol w="1623391">
                  <a:extLst>
                    <a:ext uri="{9D8B030D-6E8A-4147-A177-3AD203B41FA5}">
                      <a16:colId xmlns:a16="http://schemas.microsoft.com/office/drawing/2014/main" val="2510070793"/>
                    </a:ext>
                  </a:extLst>
                </a:gridCol>
                <a:gridCol w="1397656">
                  <a:extLst>
                    <a:ext uri="{9D8B030D-6E8A-4147-A177-3AD203B41FA5}">
                      <a16:colId xmlns:a16="http://schemas.microsoft.com/office/drawing/2014/main" val="3624933836"/>
                    </a:ext>
                  </a:extLst>
                </a:gridCol>
                <a:gridCol w="1924653">
                  <a:extLst>
                    <a:ext uri="{9D8B030D-6E8A-4147-A177-3AD203B41FA5}">
                      <a16:colId xmlns:a16="http://schemas.microsoft.com/office/drawing/2014/main" val="630878545"/>
                    </a:ext>
                  </a:extLst>
                </a:gridCol>
                <a:gridCol w="1874959">
                  <a:extLst>
                    <a:ext uri="{9D8B030D-6E8A-4147-A177-3AD203B41FA5}">
                      <a16:colId xmlns:a16="http://schemas.microsoft.com/office/drawing/2014/main" val="553209610"/>
                    </a:ext>
                  </a:extLst>
                </a:gridCol>
                <a:gridCol w="1891521">
                  <a:extLst>
                    <a:ext uri="{9D8B030D-6E8A-4147-A177-3AD203B41FA5}">
                      <a16:colId xmlns:a16="http://schemas.microsoft.com/office/drawing/2014/main" val="4044329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1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36283"/>
                  </a:ext>
                </a:extLst>
              </a:tr>
            </a:tbl>
          </a:graphicData>
        </a:graphic>
      </p:graphicFrame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7B233CCA-A4E7-42E0-BC09-03204CBF23EF}"/>
              </a:ext>
            </a:extLst>
          </p:cNvPr>
          <p:cNvSpPr/>
          <p:nvPr/>
        </p:nvSpPr>
        <p:spPr>
          <a:xfrm>
            <a:off x="2260121" y="5804053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 4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AF682B2E-41E5-4486-AFA9-9E0DDA66065C}"/>
              </a:ext>
            </a:extLst>
          </p:cNvPr>
          <p:cNvSpPr/>
          <p:nvPr/>
        </p:nvSpPr>
        <p:spPr>
          <a:xfrm>
            <a:off x="3884762" y="5804052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 6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C07A9B76-7B04-4C3E-80F0-E2DA1A9640B1}"/>
              </a:ext>
            </a:extLst>
          </p:cNvPr>
          <p:cNvSpPr/>
          <p:nvPr/>
        </p:nvSpPr>
        <p:spPr>
          <a:xfrm>
            <a:off x="5308121" y="4711374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D19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C85DD3AD-BDE7-4C7A-A7E6-632EAAE0F3F0}"/>
              </a:ext>
            </a:extLst>
          </p:cNvPr>
          <p:cNvSpPr/>
          <p:nvPr/>
        </p:nvSpPr>
        <p:spPr>
          <a:xfrm>
            <a:off x="6630837" y="3661826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31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73A0B490-D061-4745-9888-32D389871229}"/>
              </a:ext>
            </a:extLst>
          </p:cNvPr>
          <p:cNvSpPr/>
          <p:nvPr/>
        </p:nvSpPr>
        <p:spPr>
          <a:xfrm>
            <a:off x="8255479" y="3661827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 51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9403628F-FC12-4F12-8BA0-99F97CA608E5}"/>
              </a:ext>
            </a:extLst>
          </p:cNvPr>
          <p:cNvSpPr/>
          <p:nvPr/>
        </p:nvSpPr>
        <p:spPr>
          <a:xfrm>
            <a:off x="3079631" y="4711372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10</a:t>
            </a:r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6A6C9FAC-ADDB-41CB-9F87-C4ACA4989030}"/>
              </a:ext>
            </a:extLst>
          </p:cNvPr>
          <p:cNvSpPr/>
          <p:nvPr/>
        </p:nvSpPr>
        <p:spPr>
          <a:xfrm>
            <a:off x="4502989" y="3618693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29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10ACED-57CC-4D0D-B0A9-CE6CD044BCC6}"/>
              </a:ext>
            </a:extLst>
          </p:cNvPr>
          <p:cNvCxnSpPr>
            <a:cxnSpLocks/>
          </p:cNvCxnSpPr>
          <p:nvPr/>
        </p:nvCxnSpPr>
        <p:spPr>
          <a:xfrm flipH="1">
            <a:off x="3505200" y="4287328"/>
            <a:ext cx="1155939" cy="353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6C2406-8B9C-4943-91B5-A4D28599F868}"/>
              </a:ext>
            </a:extLst>
          </p:cNvPr>
          <p:cNvCxnSpPr>
            <a:cxnSpLocks/>
          </p:cNvCxnSpPr>
          <p:nvPr/>
        </p:nvCxnSpPr>
        <p:spPr>
          <a:xfrm>
            <a:off x="5121214" y="4272950"/>
            <a:ext cx="698741" cy="368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9B628E-1E70-4EC9-9BD3-5CE0A3479D1E}"/>
              </a:ext>
            </a:extLst>
          </p:cNvPr>
          <p:cNvCxnSpPr>
            <a:cxnSpLocks/>
          </p:cNvCxnSpPr>
          <p:nvPr/>
        </p:nvCxnSpPr>
        <p:spPr>
          <a:xfrm flipH="1">
            <a:off x="2757576" y="5365629"/>
            <a:ext cx="494581" cy="382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FC24336-CDE7-4CE1-85DF-FFA4E9CA2F0A}"/>
              </a:ext>
            </a:extLst>
          </p:cNvPr>
          <p:cNvCxnSpPr>
            <a:cxnSpLocks/>
          </p:cNvCxnSpPr>
          <p:nvPr/>
        </p:nvCxnSpPr>
        <p:spPr>
          <a:xfrm>
            <a:off x="3712232" y="5322497"/>
            <a:ext cx="583721" cy="425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row: Up 4">
            <a:extLst>
              <a:ext uri="{FF2B5EF4-FFF2-40B4-BE49-F238E27FC236}">
                <a16:creationId xmlns:a16="http://schemas.microsoft.com/office/drawing/2014/main" id="{C673D491-A6DF-4678-BAB0-EC45786FF9AA}"/>
              </a:ext>
            </a:extLst>
          </p:cNvPr>
          <p:cNvSpPr/>
          <p:nvPr/>
        </p:nvSpPr>
        <p:spPr>
          <a:xfrm>
            <a:off x="4904779" y="4341587"/>
            <a:ext cx="125198" cy="2595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A25E1C2E-F38F-4B89-AEA6-93137C8C7DFC}"/>
              </a:ext>
            </a:extLst>
          </p:cNvPr>
          <p:cNvSpPr/>
          <p:nvPr/>
        </p:nvSpPr>
        <p:spPr>
          <a:xfrm>
            <a:off x="7032628" y="4341587"/>
            <a:ext cx="125198" cy="2595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32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432EEB26-CA8D-4795-92A4-2459CBC0270D}"/>
              </a:ext>
            </a:extLst>
          </p:cNvPr>
          <p:cNvGraphicFramePr>
            <a:graphicFrameLocks noGrp="1"/>
          </p:cNvGraphicFramePr>
          <p:nvPr/>
        </p:nvGraphicFramePr>
        <p:xfrm>
          <a:off x="1005265" y="535470"/>
          <a:ext cx="10501223" cy="74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89043">
                  <a:extLst>
                    <a:ext uri="{9D8B030D-6E8A-4147-A177-3AD203B41FA5}">
                      <a16:colId xmlns:a16="http://schemas.microsoft.com/office/drawing/2014/main" val="1201210887"/>
                    </a:ext>
                  </a:extLst>
                </a:gridCol>
                <a:gridCol w="1623391">
                  <a:extLst>
                    <a:ext uri="{9D8B030D-6E8A-4147-A177-3AD203B41FA5}">
                      <a16:colId xmlns:a16="http://schemas.microsoft.com/office/drawing/2014/main" val="2510070793"/>
                    </a:ext>
                  </a:extLst>
                </a:gridCol>
                <a:gridCol w="1397656">
                  <a:extLst>
                    <a:ext uri="{9D8B030D-6E8A-4147-A177-3AD203B41FA5}">
                      <a16:colId xmlns:a16="http://schemas.microsoft.com/office/drawing/2014/main" val="3624933836"/>
                    </a:ext>
                  </a:extLst>
                </a:gridCol>
                <a:gridCol w="1924653">
                  <a:extLst>
                    <a:ext uri="{9D8B030D-6E8A-4147-A177-3AD203B41FA5}">
                      <a16:colId xmlns:a16="http://schemas.microsoft.com/office/drawing/2014/main" val="630878545"/>
                    </a:ext>
                  </a:extLst>
                </a:gridCol>
                <a:gridCol w="1874959">
                  <a:extLst>
                    <a:ext uri="{9D8B030D-6E8A-4147-A177-3AD203B41FA5}">
                      <a16:colId xmlns:a16="http://schemas.microsoft.com/office/drawing/2014/main" val="553209610"/>
                    </a:ext>
                  </a:extLst>
                </a:gridCol>
                <a:gridCol w="1891521">
                  <a:extLst>
                    <a:ext uri="{9D8B030D-6E8A-4147-A177-3AD203B41FA5}">
                      <a16:colId xmlns:a16="http://schemas.microsoft.com/office/drawing/2014/main" val="4044329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1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36283"/>
                  </a:ext>
                </a:extLst>
              </a:tr>
            </a:tbl>
          </a:graphicData>
        </a:graphic>
      </p:graphicFrame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7B233CCA-A4E7-42E0-BC09-03204CBF23EF}"/>
              </a:ext>
            </a:extLst>
          </p:cNvPr>
          <p:cNvSpPr/>
          <p:nvPr/>
        </p:nvSpPr>
        <p:spPr>
          <a:xfrm>
            <a:off x="2260121" y="5804053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 4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AF682B2E-41E5-4486-AFA9-9E0DDA66065C}"/>
              </a:ext>
            </a:extLst>
          </p:cNvPr>
          <p:cNvSpPr/>
          <p:nvPr/>
        </p:nvSpPr>
        <p:spPr>
          <a:xfrm>
            <a:off x="3884762" y="5804052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 6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C07A9B76-7B04-4C3E-80F0-E2DA1A9640B1}"/>
              </a:ext>
            </a:extLst>
          </p:cNvPr>
          <p:cNvSpPr/>
          <p:nvPr/>
        </p:nvSpPr>
        <p:spPr>
          <a:xfrm>
            <a:off x="5308121" y="4711374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D19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C85DD3AD-BDE7-4C7A-A7E6-632EAAE0F3F0}"/>
              </a:ext>
            </a:extLst>
          </p:cNvPr>
          <p:cNvSpPr/>
          <p:nvPr/>
        </p:nvSpPr>
        <p:spPr>
          <a:xfrm>
            <a:off x="6832120" y="3618694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31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73A0B490-D061-4745-9888-32D389871229}"/>
              </a:ext>
            </a:extLst>
          </p:cNvPr>
          <p:cNvSpPr/>
          <p:nvPr/>
        </p:nvSpPr>
        <p:spPr>
          <a:xfrm>
            <a:off x="8356121" y="2554770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 51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9403628F-FC12-4F12-8BA0-99F97CA608E5}"/>
              </a:ext>
            </a:extLst>
          </p:cNvPr>
          <p:cNvSpPr/>
          <p:nvPr/>
        </p:nvSpPr>
        <p:spPr>
          <a:xfrm>
            <a:off x="3079631" y="4711372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10</a:t>
            </a:r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6A6C9FAC-ADDB-41CB-9F87-C4ACA4989030}"/>
              </a:ext>
            </a:extLst>
          </p:cNvPr>
          <p:cNvSpPr/>
          <p:nvPr/>
        </p:nvSpPr>
        <p:spPr>
          <a:xfrm>
            <a:off x="4502989" y="3618693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29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E59BFE12-6B52-411C-8809-BA7224AD1653}"/>
              </a:ext>
            </a:extLst>
          </p:cNvPr>
          <p:cNvSpPr/>
          <p:nvPr/>
        </p:nvSpPr>
        <p:spPr>
          <a:xfrm>
            <a:off x="5998233" y="2526013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60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DEFA00-8BB7-42A5-83C6-EDBFD329353E}"/>
              </a:ext>
            </a:extLst>
          </p:cNvPr>
          <p:cNvCxnSpPr>
            <a:cxnSpLocks/>
          </p:cNvCxnSpPr>
          <p:nvPr/>
        </p:nvCxnSpPr>
        <p:spPr>
          <a:xfrm flipH="1">
            <a:off x="5201727" y="3165894"/>
            <a:ext cx="1012166" cy="382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1C398B-CC84-46EE-AFD6-CCC5E79276B2}"/>
              </a:ext>
            </a:extLst>
          </p:cNvPr>
          <p:cNvCxnSpPr>
            <a:cxnSpLocks/>
          </p:cNvCxnSpPr>
          <p:nvPr/>
        </p:nvCxnSpPr>
        <p:spPr>
          <a:xfrm>
            <a:off x="6673968" y="3151516"/>
            <a:ext cx="626854" cy="41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10ACED-57CC-4D0D-B0A9-CE6CD044BCC6}"/>
              </a:ext>
            </a:extLst>
          </p:cNvPr>
          <p:cNvCxnSpPr>
            <a:cxnSpLocks/>
          </p:cNvCxnSpPr>
          <p:nvPr/>
        </p:nvCxnSpPr>
        <p:spPr>
          <a:xfrm flipH="1">
            <a:off x="3505200" y="4287328"/>
            <a:ext cx="1155939" cy="353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6C2406-8B9C-4943-91B5-A4D28599F868}"/>
              </a:ext>
            </a:extLst>
          </p:cNvPr>
          <p:cNvCxnSpPr>
            <a:cxnSpLocks/>
          </p:cNvCxnSpPr>
          <p:nvPr/>
        </p:nvCxnSpPr>
        <p:spPr>
          <a:xfrm>
            <a:off x="5121214" y="4272950"/>
            <a:ext cx="727495" cy="368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9B628E-1E70-4EC9-9BD3-5CE0A3479D1E}"/>
              </a:ext>
            </a:extLst>
          </p:cNvPr>
          <p:cNvCxnSpPr>
            <a:cxnSpLocks/>
          </p:cNvCxnSpPr>
          <p:nvPr/>
        </p:nvCxnSpPr>
        <p:spPr>
          <a:xfrm flipH="1">
            <a:off x="2757576" y="5365629"/>
            <a:ext cx="494581" cy="382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FC24336-CDE7-4CE1-85DF-FFA4E9CA2F0A}"/>
              </a:ext>
            </a:extLst>
          </p:cNvPr>
          <p:cNvCxnSpPr>
            <a:cxnSpLocks/>
          </p:cNvCxnSpPr>
          <p:nvPr/>
        </p:nvCxnSpPr>
        <p:spPr>
          <a:xfrm>
            <a:off x="3712232" y="5322497"/>
            <a:ext cx="583721" cy="425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row: Up 4">
            <a:extLst>
              <a:ext uri="{FF2B5EF4-FFF2-40B4-BE49-F238E27FC236}">
                <a16:creationId xmlns:a16="http://schemas.microsoft.com/office/drawing/2014/main" id="{6560A7B6-00F3-454B-B610-28C42416EAB5}"/>
              </a:ext>
            </a:extLst>
          </p:cNvPr>
          <p:cNvSpPr/>
          <p:nvPr/>
        </p:nvSpPr>
        <p:spPr>
          <a:xfrm>
            <a:off x="6400024" y="3234530"/>
            <a:ext cx="125198" cy="2595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4E968190-B51D-4146-B006-9A631F733B5D}"/>
              </a:ext>
            </a:extLst>
          </p:cNvPr>
          <p:cNvSpPr/>
          <p:nvPr/>
        </p:nvSpPr>
        <p:spPr>
          <a:xfrm>
            <a:off x="8757911" y="3162644"/>
            <a:ext cx="125198" cy="2595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71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432EEB26-CA8D-4795-92A4-2459CBC0270D}"/>
              </a:ext>
            </a:extLst>
          </p:cNvPr>
          <p:cNvGraphicFramePr>
            <a:graphicFrameLocks noGrp="1"/>
          </p:cNvGraphicFramePr>
          <p:nvPr/>
        </p:nvGraphicFramePr>
        <p:xfrm>
          <a:off x="1005265" y="535470"/>
          <a:ext cx="10501223" cy="74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89043">
                  <a:extLst>
                    <a:ext uri="{9D8B030D-6E8A-4147-A177-3AD203B41FA5}">
                      <a16:colId xmlns:a16="http://schemas.microsoft.com/office/drawing/2014/main" val="1201210887"/>
                    </a:ext>
                  </a:extLst>
                </a:gridCol>
                <a:gridCol w="1623391">
                  <a:extLst>
                    <a:ext uri="{9D8B030D-6E8A-4147-A177-3AD203B41FA5}">
                      <a16:colId xmlns:a16="http://schemas.microsoft.com/office/drawing/2014/main" val="2510070793"/>
                    </a:ext>
                  </a:extLst>
                </a:gridCol>
                <a:gridCol w="1397656">
                  <a:extLst>
                    <a:ext uri="{9D8B030D-6E8A-4147-A177-3AD203B41FA5}">
                      <a16:colId xmlns:a16="http://schemas.microsoft.com/office/drawing/2014/main" val="3624933836"/>
                    </a:ext>
                  </a:extLst>
                </a:gridCol>
                <a:gridCol w="1924653">
                  <a:extLst>
                    <a:ext uri="{9D8B030D-6E8A-4147-A177-3AD203B41FA5}">
                      <a16:colId xmlns:a16="http://schemas.microsoft.com/office/drawing/2014/main" val="630878545"/>
                    </a:ext>
                  </a:extLst>
                </a:gridCol>
                <a:gridCol w="1874959">
                  <a:extLst>
                    <a:ext uri="{9D8B030D-6E8A-4147-A177-3AD203B41FA5}">
                      <a16:colId xmlns:a16="http://schemas.microsoft.com/office/drawing/2014/main" val="553209610"/>
                    </a:ext>
                  </a:extLst>
                </a:gridCol>
                <a:gridCol w="1891521">
                  <a:extLst>
                    <a:ext uri="{9D8B030D-6E8A-4147-A177-3AD203B41FA5}">
                      <a16:colId xmlns:a16="http://schemas.microsoft.com/office/drawing/2014/main" val="4044329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1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36283"/>
                  </a:ext>
                </a:extLst>
              </a:tr>
            </a:tbl>
          </a:graphicData>
        </a:graphic>
      </p:graphicFrame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7B233CCA-A4E7-42E0-BC09-03204CBF23EF}"/>
              </a:ext>
            </a:extLst>
          </p:cNvPr>
          <p:cNvSpPr/>
          <p:nvPr/>
        </p:nvSpPr>
        <p:spPr>
          <a:xfrm>
            <a:off x="2260121" y="5804053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 4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AF682B2E-41E5-4486-AFA9-9E0DDA66065C}"/>
              </a:ext>
            </a:extLst>
          </p:cNvPr>
          <p:cNvSpPr/>
          <p:nvPr/>
        </p:nvSpPr>
        <p:spPr>
          <a:xfrm>
            <a:off x="3884762" y="5804052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 6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C07A9B76-7B04-4C3E-80F0-E2DA1A9640B1}"/>
              </a:ext>
            </a:extLst>
          </p:cNvPr>
          <p:cNvSpPr/>
          <p:nvPr/>
        </p:nvSpPr>
        <p:spPr>
          <a:xfrm>
            <a:off x="5308121" y="4711374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D19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C85DD3AD-BDE7-4C7A-A7E6-632EAAE0F3F0}"/>
              </a:ext>
            </a:extLst>
          </p:cNvPr>
          <p:cNvSpPr/>
          <p:nvPr/>
        </p:nvSpPr>
        <p:spPr>
          <a:xfrm>
            <a:off x="6832120" y="3618694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31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73A0B490-D061-4745-9888-32D389871229}"/>
              </a:ext>
            </a:extLst>
          </p:cNvPr>
          <p:cNvSpPr/>
          <p:nvPr/>
        </p:nvSpPr>
        <p:spPr>
          <a:xfrm>
            <a:off x="8356121" y="2554770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 51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9403628F-FC12-4F12-8BA0-99F97CA608E5}"/>
              </a:ext>
            </a:extLst>
          </p:cNvPr>
          <p:cNvSpPr/>
          <p:nvPr/>
        </p:nvSpPr>
        <p:spPr>
          <a:xfrm>
            <a:off x="3079631" y="4711372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10</a:t>
            </a:r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6A6C9FAC-ADDB-41CB-9F87-C4ACA4989030}"/>
              </a:ext>
            </a:extLst>
          </p:cNvPr>
          <p:cNvSpPr/>
          <p:nvPr/>
        </p:nvSpPr>
        <p:spPr>
          <a:xfrm>
            <a:off x="4502989" y="3618693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29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E59BFE12-6B52-411C-8809-BA7224AD1653}"/>
              </a:ext>
            </a:extLst>
          </p:cNvPr>
          <p:cNvSpPr/>
          <p:nvPr/>
        </p:nvSpPr>
        <p:spPr>
          <a:xfrm>
            <a:off x="5998233" y="2526013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60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DEFA00-8BB7-42A5-83C6-EDBFD329353E}"/>
              </a:ext>
            </a:extLst>
          </p:cNvPr>
          <p:cNvCxnSpPr>
            <a:cxnSpLocks/>
          </p:cNvCxnSpPr>
          <p:nvPr/>
        </p:nvCxnSpPr>
        <p:spPr>
          <a:xfrm flipH="1">
            <a:off x="5201727" y="3165894"/>
            <a:ext cx="1012166" cy="382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1C398B-CC84-46EE-AFD6-CCC5E79276B2}"/>
              </a:ext>
            </a:extLst>
          </p:cNvPr>
          <p:cNvCxnSpPr>
            <a:cxnSpLocks/>
          </p:cNvCxnSpPr>
          <p:nvPr/>
        </p:nvCxnSpPr>
        <p:spPr>
          <a:xfrm>
            <a:off x="6673968" y="3151516"/>
            <a:ext cx="626854" cy="41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10ACED-57CC-4D0D-B0A9-CE6CD044BCC6}"/>
              </a:ext>
            </a:extLst>
          </p:cNvPr>
          <p:cNvCxnSpPr>
            <a:cxnSpLocks/>
          </p:cNvCxnSpPr>
          <p:nvPr/>
        </p:nvCxnSpPr>
        <p:spPr>
          <a:xfrm flipH="1">
            <a:off x="3505200" y="4287328"/>
            <a:ext cx="1155939" cy="353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6C2406-8B9C-4943-91B5-A4D28599F868}"/>
              </a:ext>
            </a:extLst>
          </p:cNvPr>
          <p:cNvCxnSpPr>
            <a:cxnSpLocks/>
          </p:cNvCxnSpPr>
          <p:nvPr/>
        </p:nvCxnSpPr>
        <p:spPr>
          <a:xfrm>
            <a:off x="5121214" y="4272950"/>
            <a:ext cx="727495" cy="368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9B628E-1E70-4EC9-9BD3-5CE0A3479D1E}"/>
              </a:ext>
            </a:extLst>
          </p:cNvPr>
          <p:cNvCxnSpPr>
            <a:cxnSpLocks/>
          </p:cNvCxnSpPr>
          <p:nvPr/>
        </p:nvCxnSpPr>
        <p:spPr>
          <a:xfrm flipH="1">
            <a:off x="2757576" y="5365629"/>
            <a:ext cx="494581" cy="382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FC24336-CDE7-4CE1-85DF-FFA4E9CA2F0A}"/>
              </a:ext>
            </a:extLst>
          </p:cNvPr>
          <p:cNvCxnSpPr>
            <a:cxnSpLocks/>
          </p:cNvCxnSpPr>
          <p:nvPr/>
        </p:nvCxnSpPr>
        <p:spPr>
          <a:xfrm>
            <a:off x="3712232" y="5322497"/>
            <a:ext cx="583721" cy="425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row: Up 4">
            <a:extLst>
              <a:ext uri="{FF2B5EF4-FFF2-40B4-BE49-F238E27FC236}">
                <a16:creationId xmlns:a16="http://schemas.microsoft.com/office/drawing/2014/main" id="{6560A7B6-00F3-454B-B610-28C42416EAB5}"/>
              </a:ext>
            </a:extLst>
          </p:cNvPr>
          <p:cNvSpPr/>
          <p:nvPr/>
        </p:nvSpPr>
        <p:spPr>
          <a:xfrm>
            <a:off x="6400024" y="3234530"/>
            <a:ext cx="125198" cy="2595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4E968190-B51D-4146-B006-9A631F733B5D}"/>
              </a:ext>
            </a:extLst>
          </p:cNvPr>
          <p:cNvSpPr/>
          <p:nvPr/>
        </p:nvSpPr>
        <p:spPr>
          <a:xfrm>
            <a:off x="8757911" y="3162644"/>
            <a:ext cx="125198" cy="2595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55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432EEB26-CA8D-4795-92A4-2459CBC0270D}"/>
              </a:ext>
            </a:extLst>
          </p:cNvPr>
          <p:cNvGraphicFramePr>
            <a:graphicFrameLocks noGrp="1"/>
          </p:cNvGraphicFramePr>
          <p:nvPr/>
        </p:nvGraphicFramePr>
        <p:xfrm>
          <a:off x="1005265" y="535470"/>
          <a:ext cx="10501223" cy="74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89043">
                  <a:extLst>
                    <a:ext uri="{9D8B030D-6E8A-4147-A177-3AD203B41FA5}">
                      <a16:colId xmlns:a16="http://schemas.microsoft.com/office/drawing/2014/main" val="1201210887"/>
                    </a:ext>
                  </a:extLst>
                </a:gridCol>
                <a:gridCol w="1623391">
                  <a:extLst>
                    <a:ext uri="{9D8B030D-6E8A-4147-A177-3AD203B41FA5}">
                      <a16:colId xmlns:a16="http://schemas.microsoft.com/office/drawing/2014/main" val="2510070793"/>
                    </a:ext>
                  </a:extLst>
                </a:gridCol>
                <a:gridCol w="1397656">
                  <a:extLst>
                    <a:ext uri="{9D8B030D-6E8A-4147-A177-3AD203B41FA5}">
                      <a16:colId xmlns:a16="http://schemas.microsoft.com/office/drawing/2014/main" val="3624933836"/>
                    </a:ext>
                  </a:extLst>
                </a:gridCol>
                <a:gridCol w="1924653">
                  <a:extLst>
                    <a:ext uri="{9D8B030D-6E8A-4147-A177-3AD203B41FA5}">
                      <a16:colId xmlns:a16="http://schemas.microsoft.com/office/drawing/2014/main" val="630878545"/>
                    </a:ext>
                  </a:extLst>
                </a:gridCol>
                <a:gridCol w="1874959">
                  <a:extLst>
                    <a:ext uri="{9D8B030D-6E8A-4147-A177-3AD203B41FA5}">
                      <a16:colId xmlns:a16="http://schemas.microsoft.com/office/drawing/2014/main" val="553209610"/>
                    </a:ext>
                  </a:extLst>
                </a:gridCol>
                <a:gridCol w="1891521">
                  <a:extLst>
                    <a:ext uri="{9D8B030D-6E8A-4147-A177-3AD203B41FA5}">
                      <a16:colId xmlns:a16="http://schemas.microsoft.com/office/drawing/2014/main" val="4044329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1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36283"/>
                  </a:ext>
                </a:extLst>
              </a:tr>
            </a:tbl>
          </a:graphicData>
        </a:graphic>
      </p:graphicFrame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7B233CCA-A4E7-42E0-BC09-03204CBF23EF}"/>
              </a:ext>
            </a:extLst>
          </p:cNvPr>
          <p:cNvSpPr/>
          <p:nvPr/>
        </p:nvSpPr>
        <p:spPr>
          <a:xfrm>
            <a:off x="3165895" y="5804053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 4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AF682B2E-41E5-4486-AFA9-9E0DDA66065C}"/>
              </a:ext>
            </a:extLst>
          </p:cNvPr>
          <p:cNvSpPr/>
          <p:nvPr/>
        </p:nvSpPr>
        <p:spPr>
          <a:xfrm>
            <a:off x="4790535" y="5804052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 6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C07A9B76-7B04-4C3E-80F0-E2DA1A9640B1}"/>
              </a:ext>
            </a:extLst>
          </p:cNvPr>
          <p:cNvSpPr/>
          <p:nvPr/>
        </p:nvSpPr>
        <p:spPr>
          <a:xfrm>
            <a:off x="6213895" y="4711374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D19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C85DD3AD-BDE7-4C7A-A7E6-632EAAE0F3F0}"/>
              </a:ext>
            </a:extLst>
          </p:cNvPr>
          <p:cNvSpPr/>
          <p:nvPr/>
        </p:nvSpPr>
        <p:spPr>
          <a:xfrm>
            <a:off x="7737894" y="3618694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31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73A0B490-D061-4745-9888-32D389871229}"/>
              </a:ext>
            </a:extLst>
          </p:cNvPr>
          <p:cNvSpPr/>
          <p:nvPr/>
        </p:nvSpPr>
        <p:spPr>
          <a:xfrm>
            <a:off x="4373592" y="2511638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 51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9403628F-FC12-4F12-8BA0-99F97CA608E5}"/>
              </a:ext>
            </a:extLst>
          </p:cNvPr>
          <p:cNvSpPr/>
          <p:nvPr/>
        </p:nvSpPr>
        <p:spPr>
          <a:xfrm>
            <a:off x="3985405" y="4711372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10</a:t>
            </a:r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6A6C9FAC-ADDB-41CB-9F87-C4ACA4989030}"/>
              </a:ext>
            </a:extLst>
          </p:cNvPr>
          <p:cNvSpPr/>
          <p:nvPr/>
        </p:nvSpPr>
        <p:spPr>
          <a:xfrm>
            <a:off x="5408762" y="3618693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29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E59BFE12-6B52-411C-8809-BA7224AD1653}"/>
              </a:ext>
            </a:extLst>
          </p:cNvPr>
          <p:cNvSpPr/>
          <p:nvPr/>
        </p:nvSpPr>
        <p:spPr>
          <a:xfrm>
            <a:off x="6904006" y="2526013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60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DEFA00-8BB7-42A5-83C6-EDBFD329353E}"/>
              </a:ext>
            </a:extLst>
          </p:cNvPr>
          <p:cNvCxnSpPr>
            <a:cxnSpLocks/>
          </p:cNvCxnSpPr>
          <p:nvPr/>
        </p:nvCxnSpPr>
        <p:spPr>
          <a:xfrm flipH="1">
            <a:off x="6107500" y="3165894"/>
            <a:ext cx="1012166" cy="382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1C398B-CC84-46EE-AFD6-CCC5E79276B2}"/>
              </a:ext>
            </a:extLst>
          </p:cNvPr>
          <p:cNvCxnSpPr>
            <a:cxnSpLocks/>
          </p:cNvCxnSpPr>
          <p:nvPr/>
        </p:nvCxnSpPr>
        <p:spPr>
          <a:xfrm>
            <a:off x="7579741" y="3151516"/>
            <a:ext cx="626854" cy="41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10ACED-57CC-4D0D-B0A9-CE6CD044BCC6}"/>
              </a:ext>
            </a:extLst>
          </p:cNvPr>
          <p:cNvCxnSpPr>
            <a:cxnSpLocks/>
          </p:cNvCxnSpPr>
          <p:nvPr/>
        </p:nvCxnSpPr>
        <p:spPr>
          <a:xfrm flipH="1">
            <a:off x="4410973" y="4287328"/>
            <a:ext cx="1155939" cy="353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6C2406-8B9C-4943-91B5-A4D28599F868}"/>
              </a:ext>
            </a:extLst>
          </p:cNvPr>
          <p:cNvCxnSpPr>
            <a:cxnSpLocks/>
          </p:cNvCxnSpPr>
          <p:nvPr/>
        </p:nvCxnSpPr>
        <p:spPr>
          <a:xfrm>
            <a:off x="6026987" y="4272950"/>
            <a:ext cx="727495" cy="368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9B628E-1E70-4EC9-9BD3-5CE0A3479D1E}"/>
              </a:ext>
            </a:extLst>
          </p:cNvPr>
          <p:cNvCxnSpPr>
            <a:cxnSpLocks/>
          </p:cNvCxnSpPr>
          <p:nvPr/>
        </p:nvCxnSpPr>
        <p:spPr>
          <a:xfrm flipH="1">
            <a:off x="3663350" y="5365629"/>
            <a:ext cx="494581" cy="382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FC24336-CDE7-4CE1-85DF-FFA4E9CA2F0A}"/>
              </a:ext>
            </a:extLst>
          </p:cNvPr>
          <p:cNvCxnSpPr>
            <a:cxnSpLocks/>
          </p:cNvCxnSpPr>
          <p:nvPr/>
        </p:nvCxnSpPr>
        <p:spPr>
          <a:xfrm>
            <a:off x="4618005" y="5322497"/>
            <a:ext cx="583721" cy="425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row: Up 4">
            <a:extLst>
              <a:ext uri="{FF2B5EF4-FFF2-40B4-BE49-F238E27FC236}">
                <a16:creationId xmlns:a16="http://schemas.microsoft.com/office/drawing/2014/main" id="{6560A7B6-00F3-454B-B610-28C42416EAB5}"/>
              </a:ext>
            </a:extLst>
          </p:cNvPr>
          <p:cNvSpPr/>
          <p:nvPr/>
        </p:nvSpPr>
        <p:spPr>
          <a:xfrm>
            <a:off x="7305798" y="3234530"/>
            <a:ext cx="125198" cy="2595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4E968190-B51D-4146-B006-9A631F733B5D}"/>
              </a:ext>
            </a:extLst>
          </p:cNvPr>
          <p:cNvSpPr/>
          <p:nvPr/>
        </p:nvSpPr>
        <p:spPr>
          <a:xfrm>
            <a:off x="4775382" y="3177022"/>
            <a:ext cx="125198" cy="2595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78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432EEB26-CA8D-4795-92A4-2459CBC0270D}"/>
              </a:ext>
            </a:extLst>
          </p:cNvPr>
          <p:cNvGraphicFramePr>
            <a:graphicFrameLocks noGrp="1"/>
          </p:cNvGraphicFramePr>
          <p:nvPr/>
        </p:nvGraphicFramePr>
        <p:xfrm>
          <a:off x="1005265" y="535470"/>
          <a:ext cx="10501223" cy="74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89043">
                  <a:extLst>
                    <a:ext uri="{9D8B030D-6E8A-4147-A177-3AD203B41FA5}">
                      <a16:colId xmlns:a16="http://schemas.microsoft.com/office/drawing/2014/main" val="1201210887"/>
                    </a:ext>
                  </a:extLst>
                </a:gridCol>
                <a:gridCol w="1623391">
                  <a:extLst>
                    <a:ext uri="{9D8B030D-6E8A-4147-A177-3AD203B41FA5}">
                      <a16:colId xmlns:a16="http://schemas.microsoft.com/office/drawing/2014/main" val="2510070793"/>
                    </a:ext>
                  </a:extLst>
                </a:gridCol>
                <a:gridCol w="1397656">
                  <a:extLst>
                    <a:ext uri="{9D8B030D-6E8A-4147-A177-3AD203B41FA5}">
                      <a16:colId xmlns:a16="http://schemas.microsoft.com/office/drawing/2014/main" val="3624933836"/>
                    </a:ext>
                  </a:extLst>
                </a:gridCol>
                <a:gridCol w="1924653">
                  <a:extLst>
                    <a:ext uri="{9D8B030D-6E8A-4147-A177-3AD203B41FA5}">
                      <a16:colId xmlns:a16="http://schemas.microsoft.com/office/drawing/2014/main" val="630878545"/>
                    </a:ext>
                  </a:extLst>
                </a:gridCol>
                <a:gridCol w="1874959">
                  <a:extLst>
                    <a:ext uri="{9D8B030D-6E8A-4147-A177-3AD203B41FA5}">
                      <a16:colId xmlns:a16="http://schemas.microsoft.com/office/drawing/2014/main" val="553209610"/>
                    </a:ext>
                  </a:extLst>
                </a:gridCol>
                <a:gridCol w="1891521">
                  <a:extLst>
                    <a:ext uri="{9D8B030D-6E8A-4147-A177-3AD203B41FA5}">
                      <a16:colId xmlns:a16="http://schemas.microsoft.com/office/drawing/2014/main" val="4044329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1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36283"/>
                  </a:ext>
                </a:extLst>
              </a:tr>
            </a:tbl>
          </a:graphicData>
        </a:graphic>
      </p:graphicFrame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7B233CCA-A4E7-42E0-BC09-03204CBF23EF}"/>
              </a:ext>
            </a:extLst>
          </p:cNvPr>
          <p:cNvSpPr/>
          <p:nvPr/>
        </p:nvSpPr>
        <p:spPr>
          <a:xfrm>
            <a:off x="3870385" y="5890317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 4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AF682B2E-41E5-4486-AFA9-9E0DDA66065C}"/>
              </a:ext>
            </a:extLst>
          </p:cNvPr>
          <p:cNvSpPr/>
          <p:nvPr/>
        </p:nvSpPr>
        <p:spPr>
          <a:xfrm>
            <a:off x="5495026" y="5890316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 6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C07A9B76-7B04-4C3E-80F0-E2DA1A9640B1}"/>
              </a:ext>
            </a:extLst>
          </p:cNvPr>
          <p:cNvSpPr/>
          <p:nvPr/>
        </p:nvSpPr>
        <p:spPr>
          <a:xfrm>
            <a:off x="7033404" y="4797638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D19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C85DD3AD-BDE7-4C7A-A7E6-632EAAE0F3F0}"/>
              </a:ext>
            </a:extLst>
          </p:cNvPr>
          <p:cNvSpPr/>
          <p:nvPr/>
        </p:nvSpPr>
        <p:spPr>
          <a:xfrm>
            <a:off x="8399252" y="3704958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31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73A0B490-D061-4745-9888-32D389871229}"/>
              </a:ext>
            </a:extLst>
          </p:cNvPr>
          <p:cNvSpPr/>
          <p:nvPr/>
        </p:nvSpPr>
        <p:spPr>
          <a:xfrm>
            <a:off x="4057291" y="2612279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 51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9403628F-FC12-4F12-8BA0-99F97CA608E5}"/>
              </a:ext>
            </a:extLst>
          </p:cNvPr>
          <p:cNvSpPr/>
          <p:nvPr/>
        </p:nvSpPr>
        <p:spPr>
          <a:xfrm>
            <a:off x="4689895" y="4797636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10</a:t>
            </a:r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6A6C9FAC-ADDB-41CB-9F87-C4ACA4989030}"/>
              </a:ext>
            </a:extLst>
          </p:cNvPr>
          <p:cNvSpPr/>
          <p:nvPr/>
        </p:nvSpPr>
        <p:spPr>
          <a:xfrm>
            <a:off x="6113253" y="3704957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29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E59BFE12-6B52-411C-8809-BA7224AD1653}"/>
              </a:ext>
            </a:extLst>
          </p:cNvPr>
          <p:cNvSpPr/>
          <p:nvPr/>
        </p:nvSpPr>
        <p:spPr>
          <a:xfrm>
            <a:off x="7608497" y="2612277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60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15AFC343-80F4-4D6C-975A-75ED065E0A6E}"/>
              </a:ext>
            </a:extLst>
          </p:cNvPr>
          <p:cNvSpPr/>
          <p:nvPr/>
        </p:nvSpPr>
        <p:spPr>
          <a:xfrm>
            <a:off x="5495026" y="1562731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111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1B152F-ADA3-4EFD-8807-5F38EF403912}"/>
              </a:ext>
            </a:extLst>
          </p:cNvPr>
          <p:cNvCxnSpPr>
            <a:cxnSpLocks/>
          </p:cNvCxnSpPr>
          <p:nvPr/>
        </p:nvCxnSpPr>
        <p:spPr>
          <a:xfrm>
            <a:off x="6285780" y="2245743"/>
            <a:ext cx="1762666" cy="296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594485-A7BF-4643-A981-06F28D81C1B5}"/>
              </a:ext>
            </a:extLst>
          </p:cNvPr>
          <p:cNvCxnSpPr>
            <a:cxnSpLocks/>
          </p:cNvCxnSpPr>
          <p:nvPr/>
        </p:nvCxnSpPr>
        <p:spPr>
          <a:xfrm flipH="1">
            <a:off x="4583500" y="2231365"/>
            <a:ext cx="1127186" cy="324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DEFA00-8BB7-42A5-83C6-EDBFD329353E}"/>
              </a:ext>
            </a:extLst>
          </p:cNvPr>
          <p:cNvCxnSpPr>
            <a:cxnSpLocks/>
          </p:cNvCxnSpPr>
          <p:nvPr/>
        </p:nvCxnSpPr>
        <p:spPr>
          <a:xfrm flipH="1">
            <a:off x="6811991" y="3252158"/>
            <a:ext cx="1012166" cy="382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1C398B-CC84-46EE-AFD6-CCC5E79276B2}"/>
              </a:ext>
            </a:extLst>
          </p:cNvPr>
          <p:cNvCxnSpPr>
            <a:cxnSpLocks/>
          </p:cNvCxnSpPr>
          <p:nvPr/>
        </p:nvCxnSpPr>
        <p:spPr>
          <a:xfrm>
            <a:off x="8284232" y="3237780"/>
            <a:ext cx="626854" cy="41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10ACED-57CC-4D0D-B0A9-CE6CD044BCC6}"/>
              </a:ext>
            </a:extLst>
          </p:cNvPr>
          <p:cNvCxnSpPr>
            <a:cxnSpLocks/>
          </p:cNvCxnSpPr>
          <p:nvPr/>
        </p:nvCxnSpPr>
        <p:spPr>
          <a:xfrm flipH="1">
            <a:off x="5115464" y="4373592"/>
            <a:ext cx="1155939" cy="353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6C2406-8B9C-4943-91B5-A4D28599F868}"/>
              </a:ext>
            </a:extLst>
          </p:cNvPr>
          <p:cNvCxnSpPr>
            <a:cxnSpLocks/>
          </p:cNvCxnSpPr>
          <p:nvPr/>
        </p:nvCxnSpPr>
        <p:spPr>
          <a:xfrm>
            <a:off x="6731478" y="4359214"/>
            <a:ext cx="727495" cy="382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9B628E-1E70-4EC9-9BD3-5CE0A3479D1E}"/>
              </a:ext>
            </a:extLst>
          </p:cNvPr>
          <p:cNvCxnSpPr>
            <a:cxnSpLocks/>
          </p:cNvCxnSpPr>
          <p:nvPr/>
        </p:nvCxnSpPr>
        <p:spPr>
          <a:xfrm flipH="1">
            <a:off x="4367840" y="5451893"/>
            <a:ext cx="494581" cy="382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FC24336-CDE7-4CE1-85DF-FFA4E9CA2F0A}"/>
              </a:ext>
            </a:extLst>
          </p:cNvPr>
          <p:cNvCxnSpPr>
            <a:cxnSpLocks/>
          </p:cNvCxnSpPr>
          <p:nvPr/>
        </p:nvCxnSpPr>
        <p:spPr>
          <a:xfrm>
            <a:off x="5322496" y="5408761"/>
            <a:ext cx="583721" cy="425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733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E04A1-CC89-4EEB-8160-AF339A98C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Building a Tree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47342-2AAB-4964-8756-1578759F0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800" dirty="0"/>
              <a:t>Remove the single node left in the queue.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800" dirty="0"/>
              <a:t>This tree contains the new code words for each character.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800" dirty="0"/>
              <a:t>Frequency of root node should equal number of characters in text.</a:t>
            </a:r>
          </a:p>
        </p:txBody>
      </p:sp>
    </p:spTree>
    <p:extLst>
      <p:ext uri="{BB962C8B-B14F-4D97-AF65-F5344CB8AC3E}">
        <p14:creationId xmlns:p14="http://schemas.microsoft.com/office/powerpoint/2010/main" val="1438583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38A85-14F7-46F7-A1FE-921F0E97D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rgbClr val="000000"/>
                </a:solidFill>
              </a:rPr>
              <a:t>Data compression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E572C-0572-4A9E-BDCA-BF51CED09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800" b="1" dirty="0"/>
              <a:t>Data compression</a:t>
            </a:r>
            <a:r>
              <a:rPr lang="en-US" sz="2800" dirty="0"/>
              <a:t> is the process of modifying, encoding or converting the bits structure of </a:t>
            </a:r>
            <a:r>
              <a:rPr lang="en-US" sz="2800" b="1" dirty="0"/>
              <a:t>data</a:t>
            </a:r>
            <a:r>
              <a:rPr lang="en-US" sz="2800" dirty="0"/>
              <a:t> in such a way that it consumes less space on disk. It enables reducing the storage size of one or more </a:t>
            </a:r>
            <a:r>
              <a:rPr lang="en-US" sz="2800" b="1" dirty="0"/>
              <a:t>data</a:t>
            </a:r>
            <a:r>
              <a:rPr lang="en-US" sz="2800" dirty="0"/>
              <a:t> instances or elements. </a:t>
            </a:r>
            <a:r>
              <a:rPr lang="en-US" sz="2800" b="1" dirty="0"/>
              <a:t>Data compression</a:t>
            </a:r>
            <a:r>
              <a:rPr lang="en-US" sz="2800" dirty="0"/>
              <a:t> is also known as source coding or bit-rate reduction.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44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8E4AF-EE0A-4B36-8E8B-382EBFFF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Encoding the File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B0210-DF18-4C90-AE4E-3590B9649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800" dirty="0"/>
              <a:t>Perform a traversal of the tree to obtain new code words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/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800" dirty="0"/>
              <a:t>Going left is a 0 going right is a 1</a:t>
            </a:r>
            <a:endParaRPr lang="en-US" dirty="0"/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/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800" dirty="0"/>
              <a:t>code word is only completed when a leaf node is reached </a:t>
            </a:r>
          </a:p>
        </p:txBody>
      </p:sp>
    </p:spTree>
    <p:extLst>
      <p:ext uri="{BB962C8B-B14F-4D97-AF65-F5344CB8AC3E}">
        <p14:creationId xmlns:p14="http://schemas.microsoft.com/office/powerpoint/2010/main" val="1927200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432EEB26-CA8D-4795-92A4-2459CBC0270D}"/>
              </a:ext>
            </a:extLst>
          </p:cNvPr>
          <p:cNvGraphicFramePr>
            <a:graphicFrameLocks noGrp="1"/>
          </p:cNvGraphicFramePr>
          <p:nvPr/>
        </p:nvGraphicFramePr>
        <p:xfrm>
          <a:off x="1005265" y="535470"/>
          <a:ext cx="10501223" cy="74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89043">
                  <a:extLst>
                    <a:ext uri="{9D8B030D-6E8A-4147-A177-3AD203B41FA5}">
                      <a16:colId xmlns:a16="http://schemas.microsoft.com/office/drawing/2014/main" val="1201210887"/>
                    </a:ext>
                  </a:extLst>
                </a:gridCol>
                <a:gridCol w="1623391">
                  <a:extLst>
                    <a:ext uri="{9D8B030D-6E8A-4147-A177-3AD203B41FA5}">
                      <a16:colId xmlns:a16="http://schemas.microsoft.com/office/drawing/2014/main" val="2510070793"/>
                    </a:ext>
                  </a:extLst>
                </a:gridCol>
                <a:gridCol w="1397656">
                  <a:extLst>
                    <a:ext uri="{9D8B030D-6E8A-4147-A177-3AD203B41FA5}">
                      <a16:colId xmlns:a16="http://schemas.microsoft.com/office/drawing/2014/main" val="3624933836"/>
                    </a:ext>
                  </a:extLst>
                </a:gridCol>
                <a:gridCol w="1924653">
                  <a:extLst>
                    <a:ext uri="{9D8B030D-6E8A-4147-A177-3AD203B41FA5}">
                      <a16:colId xmlns:a16="http://schemas.microsoft.com/office/drawing/2014/main" val="630878545"/>
                    </a:ext>
                  </a:extLst>
                </a:gridCol>
                <a:gridCol w="1874959">
                  <a:extLst>
                    <a:ext uri="{9D8B030D-6E8A-4147-A177-3AD203B41FA5}">
                      <a16:colId xmlns:a16="http://schemas.microsoft.com/office/drawing/2014/main" val="553209610"/>
                    </a:ext>
                  </a:extLst>
                </a:gridCol>
                <a:gridCol w="1891521">
                  <a:extLst>
                    <a:ext uri="{9D8B030D-6E8A-4147-A177-3AD203B41FA5}">
                      <a16:colId xmlns:a16="http://schemas.microsoft.com/office/drawing/2014/main" val="4044329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1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36283"/>
                  </a:ext>
                </a:extLst>
              </a:tr>
            </a:tbl>
          </a:graphicData>
        </a:graphic>
      </p:graphicFrame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7B233CCA-A4E7-42E0-BC09-03204CBF23EF}"/>
              </a:ext>
            </a:extLst>
          </p:cNvPr>
          <p:cNvSpPr/>
          <p:nvPr/>
        </p:nvSpPr>
        <p:spPr>
          <a:xfrm>
            <a:off x="3870385" y="5890317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 4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AF682B2E-41E5-4486-AFA9-9E0DDA66065C}"/>
              </a:ext>
            </a:extLst>
          </p:cNvPr>
          <p:cNvSpPr/>
          <p:nvPr/>
        </p:nvSpPr>
        <p:spPr>
          <a:xfrm>
            <a:off x="5495026" y="5890316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 6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C07A9B76-7B04-4C3E-80F0-E2DA1A9640B1}"/>
              </a:ext>
            </a:extLst>
          </p:cNvPr>
          <p:cNvSpPr/>
          <p:nvPr/>
        </p:nvSpPr>
        <p:spPr>
          <a:xfrm>
            <a:off x="7033404" y="4797638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D19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C85DD3AD-BDE7-4C7A-A7E6-632EAAE0F3F0}"/>
              </a:ext>
            </a:extLst>
          </p:cNvPr>
          <p:cNvSpPr/>
          <p:nvPr/>
        </p:nvSpPr>
        <p:spPr>
          <a:xfrm>
            <a:off x="8399252" y="3704958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31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73A0B490-D061-4745-9888-32D389871229}"/>
              </a:ext>
            </a:extLst>
          </p:cNvPr>
          <p:cNvSpPr/>
          <p:nvPr/>
        </p:nvSpPr>
        <p:spPr>
          <a:xfrm>
            <a:off x="4057291" y="2612279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 51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9403628F-FC12-4F12-8BA0-99F97CA608E5}"/>
              </a:ext>
            </a:extLst>
          </p:cNvPr>
          <p:cNvSpPr/>
          <p:nvPr/>
        </p:nvSpPr>
        <p:spPr>
          <a:xfrm>
            <a:off x="4689895" y="4797636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10</a:t>
            </a:r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6A6C9FAC-ADDB-41CB-9F87-C4ACA4989030}"/>
              </a:ext>
            </a:extLst>
          </p:cNvPr>
          <p:cNvSpPr/>
          <p:nvPr/>
        </p:nvSpPr>
        <p:spPr>
          <a:xfrm>
            <a:off x="6113253" y="3704957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29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E59BFE12-6B52-411C-8809-BA7224AD1653}"/>
              </a:ext>
            </a:extLst>
          </p:cNvPr>
          <p:cNvSpPr/>
          <p:nvPr/>
        </p:nvSpPr>
        <p:spPr>
          <a:xfrm>
            <a:off x="7608497" y="2612277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60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15AFC343-80F4-4D6C-975A-75ED065E0A6E}"/>
              </a:ext>
            </a:extLst>
          </p:cNvPr>
          <p:cNvSpPr/>
          <p:nvPr/>
        </p:nvSpPr>
        <p:spPr>
          <a:xfrm>
            <a:off x="5495026" y="1562731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111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1B152F-ADA3-4EFD-8807-5F38EF403912}"/>
              </a:ext>
            </a:extLst>
          </p:cNvPr>
          <p:cNvCxnSpPr>
            <a:cxnSpLocks/>
          </p:cNvCxnSpPr>
          <p:nvPr/>
        </p:nvCxnSpPr>
        <p:spPr>
          <a:xfrm>
            <a:off x="6285780" y="2245743"/>
            <a:ext cx="1762666" cy="296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594485-A7BF-4643-A981-06F28D81C1B5}"/>
              </a:ext>
            </a:extLst>
          </p:cNvPr>
          <p:cNvCxnSpPr>
            <a:cxnSpLocks/>
          </p:cNvCxnSpPr>
          <p:nvPr/>
        </p:nvCxnSpPr>
        <p:spPr>
          <a:xfrm flipH="1">
            <a:off x="4583500" y="2231365"/>
            <a:ext cx="1127186" cy="324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DEFA00-8BB7-42A5-83C6-EDBFD329353E}"/>
              </a:ext>
            </a:extLst>
          </p:cNvPr>
          <p:cNvCxnSpPr>
            <a:cxnSpLocks/>
          </p:cNvCxnSpPr>
          <p:nvPr/>
        </p:nvCxnSpPr>
        <p:spPr>
          <a:xfrm flipH="1">
            <a:off x="6811991" y="3252158"/>
            <a:ext cx="1012166" cy="382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1C398B-CC84-46EE-AFD6-CCC5E79276B2}"/>
              </a:ext>
            </a:extLst>
          </p:cNvPr>
          <p:cNvCxnSpPr>
            <a:cxnSpLocks/>
          </p:cNvCxnSpPr>
          <p:nvPr/>
        </p:nvCxnSpPr>
        <p:spPr>
          <a:xfrm>
            <a:off x="8284232" y="3237780"/>
            <a:ext cx="626854" cy="41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10ACED-57CC-4D0D-B0A9-CE6CD044BCC6}"/>
              </a:ext>
            </a:extLst>
          </p:cNvPr>
          <p:cNvCxnSpPr>
            <a:cxnSpLocks/>
          </p:cNvCxnSpPr>
          <p:nvPr/>
        </p:nvCxnSpPr>
        <p:spPr>
          <a:xfrm flipH="1">
            <a:off x="5115464" y="4373592"/>
            <a:ext cx="1155939" cy="353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6C2406-8B9C-4943-91B5-A4D28599F868}"/>
              </a:ext>
            </a:extLst>
          </p:cNvPr>
          <p:cNvCxnSpPr>
            <a:cxnSpLocks/>
          </p:cNvCxnSpPr>
          <p:nvPr/>
        </p:nvCxnSpPr>
        <p:spPr>
          <a:xfrm>
            <a:off x="6731478" y="4359214"/>
            <a:ext cx="727495" cy="382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9B628E-1E70-4EC9-9BD3-5CE0A3479D1E}"/>
              </a:ext>
            </a:extLst>
          </p:cNvPr>
          <p:cNvCxnSpPr>
            <a:cxnSpLocks/>
          </p:cNvCxnSpPr>
          <p:nvPr/>
        </p:nvCxnSpPr>
        <p:spPr>
          <a:xfrm flipH="1">
            <a:off x="4367840" y="5451893"/>
            <a:ext cx="494581" cy="382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FC24336-CDE7-4CE1-85DF-FFA4E9CA2F0A}"/>
              </a:ext>
            </a:extLst>
          </p:cNvPr>
          <p:cNvCxnSpPr>
            <a:cxnSpLocks/>
          </p:cNvCxnSpPr>
          <p:nvPr/>
        </p:nvCxnSpPr>
        <p:spPr>
          <a:xfrm>
            <a:off x="5322496" y="5408761"/>
            <a:ext cx="583721" cy="425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51D4B3-EA49-4C6D-95B2-311F2C312663}"/>
              </a:ext>
            </a:extLst>
          </p:cNvPr>
          <p:cNvSpPr txBox="1"/>
          <p:nvPr/>
        </p:nvSpPr>
        <p:spPr>
          <a:xfrm>
            <a:off x="6895381" y="1798606"/>
            <a:ext cx="960408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FD7F13-0AA9-452F-8BB3-74CC04F8C0B9}"/>
              </a:ext>
            </a:extLst>
          </p:cNvPr>
          <p:cNvSpPr txBox="1"/>
          <p:nvPr/>
        </p:nvSpPr>
        <p:spPr>
          <a:xfrm>
            <a:off x="4419600" y="1867618"/>
            <a:ext cx="960408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37458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432EEB26-CA8D-4795-92A4-2459CBC0270D}"/>
              </a:ext>
            </a:extLst>
          </p:cNvPr>
          <p:cNvGraphicFramePr>
            <a:graphicFrameLocks noGrp="1"/>
          </p:cNvGraphicFramePr>
          <p:nvPr/>
        </p:nvGraphicFramePr>
        <p:xfrm>
          <a:off x="1005265" y="535470"/>
          <a:ext cx="10501223" cy="74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89043">
                  <a:extLst>
                    <a:ext uri="{9D8B030D-6E8A-4147-A177-3AD203B41FA5}">
                      <a16:colId xmlns:a16="http://schemas.microsoft.com/office/drawing/2014/main" val="1201210887"/>
                    </a:ext>
                  </a:extLst>
                </a:gridCol>
                <a:gridCol w="1623391">
                  <a:extLst>
                    <a:ext uri="{9D8B030D-6E8A-4147-A177-3AD203B41FA5}">
                      <a16:colId xmlns:a16="http://schemas.microsoft.com/office/drawing/2014/main" val="2510070793"/>
                    </a:ext>
                  </a:extLst>
                </a:gridCol>
                <a:gridCol w="1397656">
                  <a:extLst>
                    <a:ext uri="{9D8B030D-6E8A-4147-A177-3AD203B41FA5}">
                      <a16:colId xmlns:a16="http://schemas.microsoft.com/office/drawing/2014/main" val="3624933836"/>
                    </a:ext>
                  </a:extLst>
                </a:gridCol>
                <a:gridCol w="1924653">
                  <a:extLst>
                    <a:ext uri="{9D8B030D-6E8A-4147-A177-3AD203B41FA5}">
                      <a16:colId xmlns:a16="http://schemas.microsoft.com/office/drawing/2014/main" val="630878545"/>
                    </a:ext>
                  </a:extLst>
                </a:gridCol>
                <a:gridCol w="1874959">
                  <a:extLst>
                    <a:ext uri="{9D8B030D-6E8A-4147-A177-3AD203B41FA5}">
                      <a16:colId xmlns:a16="http://schemas.microsoft.com/office/drawing/2014/main" val="553209610"/>
                    </a:ext>
                  </a:extLst>
                </a:gridCol>
                <a:gridCol w="1891521">
                  <a:extLst>
                    <a:ext uri="{9D8B030D-6E8A-4147-A177-3AD203B41FA5}">
                      <a16:colId xmlns:a16="http://schemas.microsoft.com/office/drawing/2014/main" val="4044329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1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36283"/>
                  </a:ext>
                </a:extLst>
              </a:tr>
            </a:tbl>
          </a:graphicData>
        </a:graphic>
      </p:graphicFrame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7B233CCA-A4E7-42E0-BC09-03204CBF23EF}"/>
              </a:ext>
            </a:extLst>
          </p:cNvPr>
          <p:cNvSpPr/>
          <p:nvPr/>
        </p:nvSpPr>
        <p:spPr>
          <a:xfrm>
            <a:off x="3870385" y="5890317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 4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AF682B2E-41E5-4486-AFA9-9E0DDA66065C}"/>
              </a:ext>
            </a:extLst>
          </p:cNvPr>
          <p:cNvSpPr/>
          <p:nvPr/>
        </p:nvSpPr>
        <p:spPr>
          <a:xfrm>
            <a:off x="5495026" y="5890316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 6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C07A9B76-7B04-4C3E-80F0-E2DA1A9640B1}"/>
              </a:ext>
            </a:extLst>
          </p:cNvPr>
          <p:cNvSpPr/>
          <p:nvPr/>
        </p:nvSpPr>
        <p:spPr>
          <a:xfrm>
            <a:off x="7033404" y="4797638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D19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C85DD3AD-BDE7-4C7A-A7E6-632EAAE0F3F0}"/>
              </a:ext>
            </a:extLst>
          </p:cNvPr>
          <p:cNvSpPr/>
          <p:nvPr/>
        </p:nvSpPr>
        <p:spPr>
          <a:xfrm>
            <a:off x="8399252" y="3704958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31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73A0B490-D061-4745-9888-32D389871229}"/>
              </a:ext>
            </a:extLst>
          </p:cNvPr>
          <p:cNvSpPr/>
          <p:nvPr/>
        </p:nvSpPr>
        <p:spPr>
          <a:xfrm>
            <a:off x="4057291" y="2612279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 51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9403628F-FC12-4F12-8BA0-99F97CA608E5}"/>
              </a:ext>
            </a:extLst>
          </p:cNvPr>
          <p:cNvSpPr/>
          <p:nvPr/>
        </p:nvSpPr>
        <p:spPr>
          <a:xfrm>
            <a:off x="4689895" y="4797636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10</a:t>
            </a:r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6A6C9FAC-ADDB-41CB-9F87-C4ACA4989030}"/>
              </a:ext>
            </a:extLst>
          </p:cNvPr>
          <p:cNvSpPr/>
          <p:nvPr/>
        </p:nvSpPr>
        <p:spPr>
          <a:xfrm>
            <a:off x="6113253" y="3704957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29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E59BFE12-6B52-411C-8809-BA7224AD1653}"/>
              </a:ext>
            </a:extLst>
          </p:cNvPr>
          <p:cNvSpPr/>
          <p:nvPr/>
        </p:nvSpPr>
        <p:spPr>
          <a:xfrm>
            <a:off x="7608497" y="2612277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60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15AFC343-80F4-4D6C-975A-75ED065E0A6E}"/>
              </a:ext>
            </a:extLst>
          </p:cNvPr>
          <p:cNvSpPr/>
          <p:nvPr/>
        </p:nvSpPr>
        <p:spPr>
          <a:xfrm>
            <a:off x="5495026" y="1562731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111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1B152F-ADA3-4EFD-8807-5F38EF403912}"/>
              </a:ext>
            </a:extLst>
          </p:cNvPr>
          <p:cNvCxnSpPr>
            <a:cxnSpLocks/>
          </p:cNvCxnSpPr>
          <p:nvPr/>
        </p:nvCxnSpPr>
        <p:spPr>
          <a:xfrm>
            <a:off x="6285780" y="2245743"/>
            <a:ext cx="1762666" cy="296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594485-A7BF-4643-A981-06F28D81C1B5}"/>
              </a:ext>
            </a:extLst>
          </p:cNvPr>
          <p:cNvCxnSpPr>
            <a:cxnSpLocks/>
          </p:cNvCxnSpPr>
          <p:nvPr/>
        </p:nvCxnSpPr>
        <p:spPr>
          <a:xfrm flipH="1">
            <a:off x="4583500" y="2231365"/>
            <a:ext cx="1127186" cy="324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DEFA00-8BB7-42A5-83C6-EDBFD329353E}"/>
              </a:ext>
            </a:extLst>
          </p:cNvPr>
          <p:cNvCxnSpPr>
            <a:cxnSpLocks/>
          </p:cNvCxnSpPr>
          <p:nvPr/>
        </p:nvCxnSpPr>
        <p:spPr>
          <a:xfrm flipH="1">
            <a:off x="6811991" y="3252158"/>
            <a:ext cx="1012166" cy="382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1C398B-CC84-46EE-AFD6-CCC5E79276B2}"/>
              </a:ext>
            </a:extLst>
          </p:cNvPr>
          <p:cNvCxnSpPr>
            <a:cxnSpLocks/>
          </p:cNvCxnSpPr>
          <p:nvPr/>
        </p:nvCxnSpPr>
        <p:spPr>
          <a:xfrm>
            <a:off x="8284232" y="3237780"/>
            <a:ext cx="626854" cy="41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10ACED-57CC-4D0D-B0A9-CE6CD044BCC6}"/>
              </a:ext>
            </a:extLst>
          </p:cNvPr>
          <p:cNvCxnSpPr>
            <a:cxnSpLocks/>
          </p:cNvCxnSpPr>
          <p:nvPr/>
        </p:nvCxnSpPr>
        <p:spPr>
          <a:xfrm flipH="1">
            <a:off x="5115464" y="4373592"/>
            <a:ext cx="1155939" cy="353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6C2406-8B9C-4943-91B5-A4D28599F868}"/>
              </a:ext>
            </a:extLst>
          </p:cNvPr>
          <p:cNvCxnSpPr>
            <a:cxnSpLocks/>
          </p:cNvCxnSpPr>
          <p:nvPr/>
        </p:nvCxnSpPr>
        <p:spPr>
          <a:xfrm>
            <a:off x="6731478" y="4359214"/>
            <a:ext cx="727495" cy="382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9B628E-1E70-4EC9-9BD3-5CE0A3479D1E}"/>
              </a:ext>
            </a:extLst>
          </p:cNvPr>
          <p:cNvCxnSpPr>
            <a:cxnSpLocks/>
          </p:cNvCxnSpPr>
          <p:nvPr/>
        </p:nvCxnSpPr>
        <p:spPr>
          <a:xfrm flipH="1">
            <a:off x="4367840" y="5451893"/>
            <a:ext cx="494581" cy="382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FC24336-CDE7-4CE1-85DF-FFA4E9CA2F0A}"/>
              </a:ext>
            </a:extLst>
          </p:cNvPr>
          <p:cNvCxnSpPr>
            <a:cxnSpLocks/>
          </p:cNvCxnSpPr>
          <p:nvPr/>
        </p:nvCxnSpPr>
        <p:spPr>
          <a:xfrm>
            <a:off x="5322496" y="5408761"/>
            <a:ext cx="583721" cy="425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51D4B3-EA49-4C6D-95B2-311F2C312663}"/>
              </a:ext>
            </a:extLst>
          </p:cNvPr>
          <p:cNvSpPr txBox="1"/>
          <p:nvPr/>
        </p:nvSpPr>
        <p:spPr>
          <a:xfrm>
            <a:off x="6895381" y="1798606"/>
            <a:ext cx="960408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FD7F13-0AA9-452F-8BB3-74CC04F8C0B9}"/>
              </a:ext>
            </a:extLst>
          </p:cNvPr>
          <p:cNvSpPr txBox="1"/>
          <p:nvPr/>
        </p:nvSpPr>
        <p:spPr>
          <a:xfrm>
            <a:off x="4419600" y="1867618"/>
            <a:ext cx="960408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30CCDE-3FEF-4B6D-944A-BBB50A1C880E}"/>
              </a:ext>
            </a:extLst>
          </p:cNvPr>
          <p:cNvSpPr txBox="1"/>
          <p:nvPr/>
        </p:nvSpPr>
        <p:spPr>
          <a:xfrm>
            <a:off x="8376249" y="3020681"/>
            <a:ext cx="960408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47186A-B881-4099-93CB-F5E58389741C}"/>
              </a:ext>
            </a:extLst>
          </p:cNvPr>
          <p:cNvSpPr txBox="1"/>
          <p:nvPr/>
        </p:nvSpPr>
        <p:spPr>
          <a:xfrm>
            <a:off x="6633713" y="2945919"/>
            <a:ext cx="960408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417F21-CB7D-4488-80FD-DBD932BF8B13}"/>
              </a:ext>
            </a:extLst>
          </p:cNvPr>
          <p:cNvSpPr txBox="1"/>
          <p:nvPr/>
        </p:nvSpPr>
        <p:spPr>
          <a:xfrm>
            <a:off x="6952890" y="4041474"/>
            <a:ext cx="960408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CC0927-320C-42B9-8CAE-8584070684B1}"/>
              </a:ext>
            </a:extLst>
          </p:cNvPr>
          <p:cNvSpPr txBox="1"/>
          <p:nvPr/>
        </p:nvSpPr>
        <p:spPr>
          <a:xfrm>
            <a:off x="4980317" y="4110486"/>
            <a:ext cx="960408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038635-D34C-4A15-A265-85CB8E298FE9}"/>
              </a:ext>
            </a:extLst>
          </p:cNvPr>
          <p:cNvSpPr txBox="1"/>
          <p:nvPr/>
        </p:nvSpPr>
        <p:spPr>
          <a:xfrm>
            <a:off x="5500776" y="5234794"/>
            <a:ext cx="960408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FA66E3-51E0-4D9C-B27D-6CC84A313B99}"/>
              </a:ext>
            </a:extLst>
          </p:cNvPr>
          <p:cNvSpPr txBox="1"/>
          <p:nvPr/>
        </p:nvSpPr>
        <p:spPr>
          <a:xfrm>
            <a:off x="3729486" y="5231919"/>
            <a:ext cx="960408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74007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58EFA38-1FE1-41B0-A680-6E210B0C89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4248175"/>
              </p:ext>
            </p:extLst>
          </p:nvPr>
        </p:nvGraphicFramePr>
        <p:xfrm>
          <a:off x="823823" y="2109159"/>
          <a:ext cx="6711950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355975">
                  <a:extLst>
                    <a:ext uri="{9D8B030D-6E8A-4147-A177-3AD203B41FA5}">
                      <a16:colId xmlns:a16="http://schemas.microsoft.com/office/drawing/2014/main" val="1465872384"/>
                    </a:ext>
                  </a:extLst>
                </a:gridCol>
                <a:gridCol w="3355975">
                  <a:extLst>
                    <a:ext uri="{9D8B030D-6E8A-4147-A177-3AD203B41FA5}">
                      <a16:colId xmlns:a16="http://schemas.microsoft.com/office/drawing/2014/main" val="2373167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26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62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07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08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611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75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091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AC3DD-45E6-4F44-8819-559FD8709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Encoding the File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9A94D54-88AC-4CDB-9FE3-FF25F93D8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1761513"/>
          </a:xfrm>
        </p:spPr>
        <p:txBody>
          <a:bodyPr>
            <a:normAutofit/>
          </a:bodyPr>
          <a:lstStyle/>
          <a:p>
            <a:r>
              <a:rPr lang="en-US" sz="2800" b="0" dirty="0"/>
              <a:t>Rescan text and encode file using new code words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43581F-A175-4C66-8DD8-C06E3C6D0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3950898"/>
            <a:ext cx="4754880" cy="20841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A: 11</a:t>
            </a:r>
          </a:p>
          <a:p>
            <a:r>
              <a:rPr lang="en-US" dirty="0"/>
              <a:t>B:1001</a:t>
            </a:r>
          </a:p>
          <a:p>
            <a:r>
              <a:rPr lang="en-US" dirty="0"/>
              <a:t>C:1000</a:t>
            </a:r>
          </a:p>
          <a:p>
            <a:r>
              <a:rPr lang="en-US" dirty="0"/>
              <a:t>D:101</a:t>
            </a:r>
          </a:p>
          <a:p>
            <a:r>
              <a:rPr lang="en-US" dirty="0"/>
              <a:t>E:0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9B617C8-EDF7-494D-836E-851C672BA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83634" cy="1761513"/>
          </a:xfrm>
        </p:spPr>
        <p:txBody>
          <a:bodyPr/>
          <a:lstStyle/>
          <a:p>
            <a:r>
              <a:rPr lang="en-US" dirty="0"/>
              <a:t>Sample text :</a:t>
            </a:r>
          </a:p>
          <a:p>
            <a:r>
              <a:rPr lang="en-US" dirty="0"/>
              <a:t>                 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dirty="0">
                <a:solidFill>
                  <a:schemeClr val="accent1"/>
                </a:solidFill>
              </a:rPr>
              <a:t>C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</a:t>
            </a:r>
            <a:r>
              <a:rPr lang="en-US" dirty="0">
                <a:solidFill>
                  <a:schemeClr val="accent1"/>
                </a:solidFill>
              </a:rPr>
              <a:t>E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US" dirty="0">
                <a:solidFill>
                  <a:schemeClr val="accent1"/>
                </a:solidFill>
              </a:rPr>
              <a:t>E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405DAB6-5E76-4A5F-888B-508E9AC0E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224" y="3950898"/>
            <a:ext cx="4783634" cy="20841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11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11</a:t>
            </a:r>
            <a:r>
              <a:rPr lang="en-US" sz="2800" dirty="0"/>
              <a:t>1001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1000</a:t>
            </a:r>
            <a:r>
              <a:rPr lang="en-US" sz="2800" dirty="0"/>
              <a:t>101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en-US" sz="2800" dirty="0"/>
              <a:t>0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en-US" sz="2800" dirty="0"/>
              <a:t>1001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58540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0F99-42D2-4D3D-8BC1-2CED5319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Decoding the 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6674C-B2A2-428F-AC7F-11A3DBDC7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92654"/>
            <a:ext cx="10058400" cy="446773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800" dirty="0"/>
              <a:t>How does receiver know what the codes are?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/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800" dirty="0"/>
              <a:t>Tree constructed for each text file.  </a:t>
            </a:r>
            <a:endParaRPr lang="en-US" dirty="0"/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000" dirty="0"/>
              <a:t>Considers frequency for each file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000" dirty="0"/>
              <a:t>Big hit on compression, especially for smaller files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/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800" dirty="0"/>
              <a:t>Tree predetermined</a:t>
            </a:r>
            <a:endParaRPr lang="en-US" dirty="0"/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000" dirty="0"/>
              <a:t>based on statistical analysis of text files or file types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/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800" dirty="0"/>
              <a:t>Data transmission is bit based versus byte based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356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F8CFC-5095-40FF-B183-B2060DCB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DECODING THE 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1A1E5-DA46-4A27-860A-AE827568B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800" dirty="0"/>
              <a:t>Once receiver has tree it scans incoming bit stream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/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800" dirty="0"/>
              <a:t>0 -&gt; go left</a:t>
            </a:r>
            <a:endParaRPr lang="en-US" dirty="0"/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/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800" dirty="0"/>
              <a:t>1 -&gt; go right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69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7B233CCA-A4E7-42E0-BC09-03204CBF23EF}"/>
              </a:ext>
            </a:extLst>
          </p:cNvPr>
          <p:cNvSpPr/>
          <p:nvPr/>
        </p:nvSpPr>
        <p:spPr>
          <a:xfrm>
            <a:off x="577970" y="5171449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 4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AF682B2E-41E5-4486-AFA9-9E0DDA66065C}"/>
              </a:ext>
            </a:extLst>
          </p:cNvPr>
          <p:cNvSpPr/>
          <p:nvPr/>
        </p:nvSpPr>
        <p:spPr>
          <a:xfrm>
            <a:off x="2202611" y="5171448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 6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C07A9B76-7B04-4C3E-80F0-E2DA1A9640B1}"/>
              </a:ext>
            </a:extLst>
          </p:cNvPr>
          <p:cNvSpPr/>
          <p:nvPr/>
        </p:nvSpPr>
        <p:spPr>
          <a:xfrm>
            <a:off x="3740989" y="4078770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D19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C85DD3AD-BDE7-4C7A-A7E6-632EAAE0F3F0}"/>
              </a:ext>
            </a:extLst>
          </p:cNvPr>
          <p:cNvSpPr/>
          <p:nvPr/>
        </p:nvSpPr>
        <p:spPr>
          <a:xfrm>
            <a:off x="5106837" y="2986090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31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73A0B490-D061-4745-9888-32D389871229}"/>
              </a:ext>
            </a:extLst>
          </p:cNvPr>
          <p:cNvSpPr/>
          <p:nvPr/>
        </p:nvSpPr>
        <p:spPr>
          <a:xfrm>
            <a:off x="764876" y="1893411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 51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9403628F-FC12-4F12-8BA0-99F97CA608E5}"/>
              </a:ext>
            </a:extLst>
          </p:cNvPr>
          <p:cNvSpPr/>
          <p:nvPr/>
        </p:nvSpPr>
        <p:spPr>
          <a:xfrm>
            <a:off x="1397480" y="4078768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10</a:t>
            </a:r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6A6C9FAC-ADDB-41CB-9F87-C4ACA4989030}"/>
              </a:ext>
            </a:extLst>
          </p:cNvPr>
          <p:cNvSpPr/>
          <p:nvPr/>
        </p:nvSpPr>
        <p:spPr>
          <a:xfrm>
            <a:off x="2820838" y="2986089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29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E59BFE12-6B52-411C-8809-BA7224AD1653}"/>
              </a:ext>
            </a:extLst>
          </p:cNvPr>
          <p:cNvSpPr/>
          <p:nvPr/>
        </p:nvSpPr>
        <p:spPr>
          <a:xfrm>
            <a:off x="4316082" y="1893409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60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15AFC343-80F4-4D6C-975A-75ED065E0A6E}"/>
              </a:ext>
            </a:extLst>
          </p:cNvPr>
          <p:cNvSpPr/>
          <p:nvPr/>
        </p:nvSpPr>
        <p:spPr>
          <a:xfrm>
            <a:off x="2202611" y="843863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111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1B152F-ADA3-4EFD-8807-5F38EF403912}"/>
              </a:ext>
            </a:extLst>
          </p:cNvPr>
          <p:cNvCxnSpPr>
            <a:cxnSpLocks/>
          </p:cNvCxnSpPr>
          <p:nvPr/>
        </p:nvCxnSpPr>
        <p:spPr>
          <a:xfrm>
            <a:off x="2993365" y="1526875"/>
            <a:ext cx="1762666" cy="296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594485-A7BF-4643-A981-06F28D81C1B5}"/>
              </a:ext>
            </a:extLst>
          </p:cNvPr>
          <p:cNvCxnSpPr>
            <a:cxnSpLocks/>
          </p:cNvCxnSpPr>
          <p:nvPr/>
        </p:nvCxnSpPr>
        <p:spPr>
          <a:xfrm flipH="1">
            <a:off x="1291085" y="1512497"/>
            <a:ext cx="1127186" cy="324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DEFA00-8BB7-42A5-83C6-EDBFD329353E}"/>
              </a:ext>
            </a:extLst>
          </p:cNvPr>
          <p:cNvCxnSpPr>
            <a:cxnSpLocks/>
          </p:cNvCxnSpPr>
          <p:nvPr/>
        </p:nvCxnSpPr>
        <p:spPr>
          <a:xfrm flipH="1">
            <a:off x="3519576" y="2533290"/>
            <a:ext cx="1012166" cy="382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1C398B-CC84-46EE-AFD6-CCC5E79276B2}"/>
              </a:ext>
            </a:extLst>
          </p:cNvPr>
          <p:cNvCxnSpPr>
            <a:cxnSpLocks/>
          </p:cNvCxnSpPr>
          <p:nvPr/>
        </p:nvCxnSpPr>
        <p:spPr>
          <a:xfrm>
            <a:off x="4991817" y="2518912"/>
            <a:ext cx="626854" cy="41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10ACED-57CC-4D0D-B0A9-CE6CD044BCC6}"/>
              </a:ext>
            </a:extLst>
          </p:cNvPr>
          <p:cNvCxnSpPr>
            <a:cxnSpLocks/>
          </p:cNvCxnSpPr>
          <p:nvPr/>
        </p:nvCxnSpPr>
        <p:spPr>
          <a:xfrm flipH="1">
            <a:off x="1823049" y="3654724"/>
            <a:ext cx="1155939" cy="353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6C2406-8B9C-4943-91B5-A4D28599F868}"/>
              </a:ext>
            </a:extLst>
          </p:cNvPr>
          <p:cNvCxnSpPr>
            <a:cxnSpLocks/>
          </p:cNvCxnSpPr>
          <p:nvPr/>
        </p:nvCxnSpPr>
        <p:spPr>
          <a:xfrm>
            <a:off x="3439063" y="3640346"/>
            <a:ext cx="727495" cy="382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9B628E-1E70-4EC9-9BD3-5CE0A3479D1E}"/>
              </a:ext>
            </a:extLst>
          </p:cNvPr>
          <p:cNvCxnSpPr>
            <a:cxnSpLocks/>
          </p:cNvCxnSpPr>
          <p:nvPr/>
        </p:nvCxnSpPr>
        <p:spPr>
          <a:xfrm flipH="1">
            <a:off x="1075425" y="4733025"/>
            <a:ext cx="494581" cy="382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FC24336-CDE7-4CE1-85DF-FFA4E9CA2F0A}"/>
              </a:ext>
            </a:extLst>
          </p:cNvPr>
          <p:cNvCxnSpPr>
            <a:cxnSpLocks/>
          </p:cNvCxnSpPr>
          <p:nvPr/>
        </p:nvCxnSpPr>
        <p:spPr>
          <a:xfrm>
            <a:off x="2030081" y="4689893"/>
            <a:ext cx="583721" cy="425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51D4B3-EA49-4C6D-95B2-311F2C312663}"/>
              </a:ext>
            </a:extLst>
          </p:cNvPr>
          <p:cNvSpPr txBox="1"/>
          <p:nvPr/>
        </p:nvSpPr>
        <p:spPr>
          <a:xfrm>
            <a:off x="3602966" y="1079738"/>
            <a:ext cx="960408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FD7F13-0AA9-452F-8BB3-74CC04F8C0B9}"/>
              </a:ext>
            </a:extLst>
          </p:cNvPr>
          <p:cNvSpPr txBox="1"/>
          <p:nvPr/>
        </p:nvSpPr>
        <p:spPr>
          <a:xfrm>
            <a:off x="1127185" y="1148750"/>
            <a:ext cx="960408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30CCDE-3FEF-4B6D-944A-BBB50A1C880E}"/>
              </a:ext>
            </a:extLst>
          </p:cNvPr>
          <p:cNvSpPr txBox="1"/>
          <p:nvPr/>
        </p:nvSpPr>
        <p:spPr>
          <a:xfrm>
            <a:off x="5083834" y="2301813"/>
            <a:ext cx="960408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47186A-B881-4099-93CB-F5E58389741C}"/>
              </a:ext>
            </a:extLst>
          </p:cNvPr>
          <p:cNvSpPr txBox="1"/>
          <p:nvPr/>
        </p:nvSpPr>
        <p:spPr>
          <a:xfrm>
            <a:off x="3341298" y="2227051"/>
            <a:ext cx="960408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417F21-CB7D-4488-80FD-DBD932BF8B13}"/>
              </a:ext>
            </a:extLst>
          </p:cNvPr>
          <p:cNvSpPr txBox="1"/>
          <p:nvPr/>
        </p:nvSpPr>
        <p:spPr>
          <a:xfrm>
            <a:off x="3660475" y="3322606"/>
            <a:ext cx="960408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CC0927-320C-42B9-8CAE-8584070684B1}"/>
              </a:ext>
            </a:extLst>
          </p:cNvPr>
          <p:cNvSpPr txBox="1"/>
          <p:nvPr/>
        </p:nvSpPr>
        <p:spPr>
          <a:xfrm>
            <a:off x="1687902" y="3391618"/>
            <a:ext cx="960408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038635-D34C-4A15-A265-85CB8E298FE9}"/>
              </a:ext>
            </a:extLst>
          </p:cNvPr>
          <p:cNvSpPr txBox="1"/>
          <p:nvPr/>
        </p:nvSpPr>
        <p:spPr>
          <a:xfrm>
            <a:off x="2208361" y="4515926"/>
            <a:ext cx="960408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FA66E3-51E0-4D9C-B27D-6CC84A313B99}"/>
              </a:ext>
            </a:extLst>
          </p:cNvPr>
          <p:cNvSpPr txBox="1"/>
          <p:nvPr/>
        </p:nvSpPr>
        <p:spPr>
          <a:xfrm>
            <a:off x="437071" y="4513051"/>
            <a:ext cx="960408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6D02B4EE-D955-40DE-9ABD-B70C7DCF0268}"/>
              </a:ext>
            </a:extLst>
          </p:cNvPr>
          <p:cNvSpPr txBox="1">
            <a:spLocks/>
          </p:cNvSpPr>
          <p:nvPr/>
        </p:nvSpPr>
        <p:spPr>
          <a:xfrm>
            <a:off x="6795544" y="3629765"/>
            <a:ext cx="4783634" cy="1761513"/>
          </a:xfrm>
          <a:prstGeom prst="rect">
            <a:avLst/>
          </a:prstGeom>
        </p:spPr>
        <p:txBody>
          <a:bodyPr anchor="t"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output :</a:t>
            </a:r>
          </a:p>
          <a:p>
            <a:pPr marL="0" indent="0">
              <a:buNone/>
            </a:pPr>
            <a:r>
              <a:rPr lang="en-US" dirty="0"/>
              <a:t>                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sz="2800" dirty="0">
                <a:solidFill>
                  <a:schemeClr val="accent1"/>
                </a:solidFill>
              </a:rPr>
              <a:t>A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sz="2800" dirty="0">
                <a:solidFill>
                  <a:schemeClr val="accent1"/>
                </a:solidFill>
              </a:rPr>
              <a:t>C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D</a:t>
            </a:r>
            <a:r>
              <a:rPr lang="en-US" sz="2800" dirty="0">
                <a:solidFill>
                  <a:schemeClr val="accent1"/>
                </a:solidFill>
              </a:rPr>
              <a:t>E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US" sz="2800" dirty="0">
                <a:solidFill>
                  <a:schemeClr val="accent1"/>
                </a:solidFill>
              </a:rPr>
              <a:t>E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sz="2800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961E8598-00AD-49C3-A555-75DA70A278D4}"/>
              </a:ext>
            </a:extLst>
          </p:cNvPr>
          <p:cNvSpPr txBox="1">
            <a:spLocks/>
          </p:cNvSpPr>
          <p:nvPr/>
        </p:nvSpPr>
        <p:spPr>
          <a:xfrm>
            <a:off x="6723657" y="1506746"/>
            <a:ext cx="4783634" cy="2084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bit stream</a:t>
            </a:r>
          </a:p>
          <a:p>
            <a:r>
              <a:rPr lang="en-US" sz="2800" dirty="0"/>
              <a:t>11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11</a:t>
            </a:r>
            <a:r>
              <a:rPr lang="en-US" sz="2800" dirty="0"/>
              <a:t>1001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1000</a:t>
            </a:r>
            <a:r>
              <a:rPr lang="en-US" sz="2800" dirty="0"/>
              <a:t>101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en-US" sz="2800" dirty="0"/>
              <a:t>0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en-US" sz="2800" dirty="0"/>
              <a:t>1001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11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23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9303A-0DD9-4937-B919-39BDABF6F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CB9CF-D815-4DAC-89A8-581B732FC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800" b="1" dirty="0"/>
              <a:t>Have we made things any better?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800" dirty="0"/>
              <a:t>ASCII would take 8 * 111 = 888 bits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800" dirty="0"/>
              <a:t>We need (2*31+4*6+4*4+3*19+1*51)  210 bits to encode the text</a:t>
            </a:r>
          </a:p>
          <a:p>
            <a:pPr marL="0" inden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lang="en-US" sz="2800" dirty="0"/>
          </a:p>
          <a:p>
            <a:pPr marL="0" inden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800" dirty="0"/>
              <a:t> On calculation we save up to 72.35% memory in this case.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8148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77C83-2D56-4D67-A956-F6AD3C149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  <a:r>
              <a:rPr lang="en-US" dirty="0">
                <a:latin typeface="Rockwell Condensed"/>
              </a:rPr>
              <a:t>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C1DD2-201C-436D-B978-FFC49EAC8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Array</a:t>
            </a:r>
          </a:p>
          <a:p>
            <a:endParaRPr lang="en-US" sz="2800" dirty="0"/>
          </a:p>
          <a:p>
            <a:r>
              <a:rPr lang="en-US" sz="2800" dirty="0"/>
              <a:t>Binary tree</a:t>
            </a:r>
            <a:endParaRPr lang="en-US" dirty="0"/>
          </a:p>
          <a:p>
            <a:endParaRPr lang="en-US" sz="2800" dirty="0"/>
          </a:p>
          <a:p>
            <a:r>
              <a:rPr lang="en-US" sz="2800" dirty="0"/>
              <a:t>Heap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671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DA74A-CDE7-49CA-9AE8-901297965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Data Compression?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0E152-EF5C-43E9-8236-DFCB0735A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Make optimal use of limited storage space.</a:t>
            </a:r>
          </a:p>
          <a:p>
            <a:r>
              <a:rPr lang="en-US" sz="2800" dirty="0"/>
              <a:t>Save time and help to optimize resources</a:t>
            </a:r>
            <a:endParaRPr lang="en-US" dirty="0"/>
          </a:p>
          <a:p>
            <a:pPr marL="0" indent="0">
              <a:buNone/>
            </a:pPr>
            <a:endParaRPr lang="en-US" sz="2800" b="1" dirty="0"/>
          </a:p>
          <a:p>
            <a:pPr marL="0" indent="0" algn="just">
              <a:buNone/>
            </a:pPr>
            <a:r>
              <a:rPr lang="en-US" sz="2800" b="1" dirty="0"/>
              <a:t>Compression</a:t>
            </a:r>
            <a:r>
              <a:rPr lang="en-US" sz="2800" dirty="0"/>
              <a:t> frees up drive space and closes memory gaps, reducing the time needed to locate </a:t>
            </a:r>
            <a:r>
              <a:rPr lang="en-US" sz="2800" b="1" dirty="0"/>
              <a:t>data</a:t>
            </a:r>
            <a:r>
              <a:rPr lang="en-US" sz="2800" dirty="0"/>
              <a:t> on a drive. Speed up backups. </a:t>
            </a:r>
            <a:r>
              <a:rPr lang="en-US" sz="2800" b="1" dirty="0"/>
              <a:t>Compressed</a:t>
            </a:r>
            <a:r>
              <a:rPr lang="en-US" sz="2800" dirty="0"/>
              <a:t> files transfer faster and use less bandwidth than their uncompressed counterparts.</a:t>
            </a:r>
            <a:endParaRPr lang="en-US"/>
          </a:p>
          <a:p>
            <a:pPr lvl="3">
              <a:buNone/>
            </a:pPr>
            <a:endParaRPr lang="en-US" sz="2800" b="1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0946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2435-4FEF-49A5-8F84-FA2ACACFF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D4CAC-2F75-4FCD-8D09-66AFE44BC0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5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51D78-DD11-4E06-BA7B-618F6191E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Compression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C63D3-6AEC-4D48-84A4-2005E532E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Data compression is about storing and sending a smaller number of bits. </a:t>
            </a:r>
          </a:p>
          <a:p>
            <a:endParaRPr lang="en-US" sz="2800" dirty="0"/>
          </a:p>
          <a:p>
            <a:r>
              <a:rPr lang="en-US" sz="2800" dirty="0"/>
              <a:t>There’re two major categories for methods to compress data</a:t>
            </a:r>
            <a:endParaRPr lang="en-US"/>
          </a:p>
          <a:p>
            <a:pPr lvl="2">
              <a:spcAft>
                <a:spcPts val="0"/>
              </a:spcAft>
            </a:pPr>
            <a:r>
              <a:rPr lang="en-US" sz="2400" dirty="0"/>
              <a:t> Lossless method</a:t>
            </a:r>
          </a:p>
          <a:p>
            <a:pPr lvl="2">
              <a:spcAft>
                <a:spcPts val="0"/>
              </a:spcAft>
            </a:pPr>
            <a:r>
              <a:rPr lang="en-US" sz="2400" dirty="0"/>
              <a:t> Lossy method</a:t>
            </a:r>
          </a:p>
        </p:txBody>
      </p:sp>
    </p:spTree>
    <p:extLst>
      <p:ext uri="{BB962C8B-B14F-4D97-AF65-F5344CB8AC3E}">
        <p14:creationId xmlns:p14="http://schemas.microsoft.com/office/powerpoint/2010/main" val="793406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44B612A-9DC8-4595-92BD-B66E81D24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5791" y="1003104"/>
            <a:ext cx="10112135" cy="457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333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DD7E-CA7D-46E7-9665-1091BF851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Lossless Compression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08A47-1643-4C12-A527-13B19462D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In lossless methods, original data and the data after compression and decompression are exactly the same. </a:t>
            </a:r>
          </a:p>
          <a:p>
            <a:endParaRPr lang="en-US" sz="2800" dirty="0"/>
          </a:p>
          <a:p>
            <a:r>
              <a:rPr lang="en-US" sz="2800" dirty="0"/>
              <a:t>Redundant data is removed in compression and added during decompression. </a:t>
            </a:r>
            <a:endParaRPr lang="en-US"/>
          </a:p>
          <a:p>
            <a:endParaRPr lang="en-US" sz="2800" dirty="0"/>
          </a:p>
          <a:p>
            <a:r>
              <a:rPr lang="en-US" sz="2800" dirty="0"/>
              <a:t>Lossless methods are used when we can’t afford to lose any data: legal and medical documents, computer programs.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88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B15A-80CA-46DB-B55E-5D8414A69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Lossy Compression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C7FF0-5B72-4CD5-ADF9-2701554CB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92654"/>
            <a:ext cx="10058400" cy="44102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800" dirty="0"/>
              <a:t>Used for compressing images and video files (our eyes cannot distinguish subtle changes, so lossy data is acceptable). </a:t>
            </a:r>
          </a:p>
          <a:p>
            <a:endParaRPr lang="en-US" sz="2800" dirty="0"/>
          </a:p>
          <a:p>
            <a:r>
              <a:rPr lang="en-US" sz="2800" dirty="0"/>
              <a:t>These methods are cheaper, less time and space. </a:t>
            </a:r>
            <a:endParaRPr lang="en-US" dirty="0"/>
          </a:p>
          <a:p>
            <a:endParaRPr lang="en-US" sz="2800" dirty="0"/>
          </a:p>
          <a:p>
            <a:r>
              <a:rPr lang="en-US" sz="2800" dirty="0"/>
              <a:t>Several methods:</a:t>
            </a:r>
            <a:endParaRPr lang="en-US" dirty="0"/>
          </a:p>
          <a:p>
            <a:pPr lvl="2"/>
            <a:r>
              <a:rPr lang="en-US" sz="1800" dirty="0"/>
              <a:t> </a:t>
            </a:r>
            <a:r>
              <a:rPr lang="en-US" sz="2000" dirty="0"/>
              <a:t>JPEG: compress pictures and graphics </a:t>
            </a:r>
          </a:p>
          <a:p>
            <a:pPr lvl="2"/>
            <a:r>
              <a:rPr lang="en-US" sz="2000" dirty="0"/>
              <a:t> MPEG: compress video </a:t>
            </a:r>
          </a:p>
          <a:p>
            <a:pPr lvl="2"/>
            <a:r>
              <a:rPr lang="en-US" sz="2000" dirty="0"/>
              <a:t> MP3: compress audio </a:t>
            </a:r>
          </a:p>
        </p:txBody>
      </p:sp>
    </p:spTree>
    <p:extLst>
      <p:ext uri="{BB962C8B-B14F-4D97-AF65-F5344CB8AC3E}">
        <p14:creationId xmlns:p14="http://schemas.microsoft.com/office/powerpoint/2010/main" val="1797349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83E1C-F14D-48B1-B128-D4A8C06F1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48596-9778-47D3-B9F3-7B7620183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An Application of Binary Trees and Priority Queues.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/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800" dirty="0"/>
              <a:t>Proposed by Dr. David A. Huffman in 1952</a:t>
            </a:r>
            <a:endParaRPr lang="en-US" dirty="0"/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000" i="1" dirty="0"/>
              <a:t>“A Method for the Construction of Minimum Redundancy Codes”</a:t>
            </a:r>
            <a:endParaRPr lang="en-US" sz="2000" dirty="0"/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/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800" dirty="0"/>
              <a:t>Applicable to many forms of data transmission</a:t>
            </a:r>
            <a:endParaRPr lang="en-US" dirty="0"/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000" dirty="0"/>
              <a:t>Our example: text files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453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34A6-B7D9-46FF-AF1D-8A79A3119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9BF21-9EE3-4241-8260-581F3FD3E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800" dirty="0"/>
              <a:t> Scan text to be compressed and tally occurrence of all characters.</a:t>
            </a:r>
          </a:p>
          <a:p>
            <a:pPr marL="0" inden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800" dirty="0"/>
              <a:t> Sort or prioritize characters based on number of occurrences in text.</a:t>
            </a:r>
          </a:p>
          <a:p>
            <a:pPr marL="0" inden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800" dirty="0"/>
              <a:t>  Build Huffman code tree based on prioritized list.</a:t>
            </a:r>
          </a:p>
          <a:p>
            <a:pPr marL="0" inden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800" dirty="0"/>
              <a:t> Perform a traversal of tree to determine all code words.</a:t>
            </a:r>
          </a:p>
          <a:p>
            <a:pPr marL="0" inden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800" dirty="0"/>
              <a:t> Scan text again and create new file using the Huffman codes.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408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0</Words>
  <Application>Microsoft Office PowerPoint</Application>
  <PresentationFormat>Widescreen</PresentationFormat>
  <Paragraphs>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Wood Type</vt:lpstr>
      <vt:lpstr>HUFFMAN COMPRESSOR/DECOMPRESSOR</vt:lpstr>
      <vt:lpstr>Data compression</vt:lpstr>
      <vt:lpstr>Why Data Compression?</vt:lpstr>
      <vt:lpstr>Data Compression Methods</vt:lpstr>
      <vt:lpstr>PowerPoint Presentation</vt:lpstr>
      <vt:lpstr>Lossless Compression Methods</vt:lpstr>
      <vt:lpstr>Lossy Compression Methods</vt:lpstr>
      <vt:lpstr>Huffman Coding</vt:lpstr>
      <vt:lpstr>algorithm</vt:lpstr>
      <vt:lpstr>Building a Tree</vt:lpstr>
      <vt:lpstr>PowerPoint Presentation</vt:lpstr>
      <vt:lpstr>BUILDING A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Building a Tree</vt:lpstr>
      <vt:lpstr>Encoding the File</vt:lpstr>
      <vt:lpstr>PowerPoint Presentation</vt:lpstr>
      <vt:lpstr>PowerPoint Presentation</vt:lpstr>
      <vt:lpstr>PowerPoint Presentation</vt:lpstr>
      <vt:lpstr>Encoding the File</vt:lpstr>
      <vt:lpstr>Decoding the File</vt:lpstr>
      <vt:lpstr>DECODING THE FILE</vt:lpstr>
      <vt:lpstr>PowerPoint Presentation</vt:lpstr>
      <vt:lpstr>Results</vt:lpstr>
      <vt:lpstr>Data structures used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905</cp:revision>
  <dcterms:created xsi:type="dcterms:W3CDTF">2014-09-12T02:14:24Z</dcterms:created>
  <dcterms:modified xsi:type="dcterms:W3CDTF">2018-09-25T18:34:17Z</dcterms:modified>
</cp:coreProperties>
</file>