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7"/>
  </p:notesMasterIdLst>
  <p:sldIdLst>
    <p:sldId id="259" r:id="rId2"/>
    <p:sldId id="256" r:id="rId3"/>
    <p:sldId id="257" r:id="rId4"/>
    <p:sldId id="286" r:id="rId5"/>
    <p:sldId id="272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D00"/>
    <a:srgbClr val="F6500E"/>
    <a:srgbClr val="FA3CB6"/>
    <a:srgbClr val="FFFF43"/>
    <a:srgbClr val="A568D2"/>
    <a:srgbClr val="FF5050"/>
    <a:srgbClr val="00CC66"/>
    <a:srgbClr val="147EA8"/>
    <a:srgbClr val="CC99FF"/>
    <a:srgbClr val="4EE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9" autoAdjust="0"/>
  </p:normalViewPr>
  <p:slideViewPr>
    <p:cSldViewPr snapToGrid="0">
      <p:cViewPr varScale="1">
        <p:scale>
          <a:sx n="59" d="100"/>
          <a:sy n="59" d="100"/>
        </p:scale>
        <p:origin x="-111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1B8DA-8F31-4A7B-B04D-61A9207B0F34}" type="datetimeFigureOut">
              <a:rPr lang="fr-FR" smtClean="0"/>
              <a:t>22/05/2018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506E4-9E2F-4E6F-A80C-F8523F693F0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548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06E4-9E2F-4E6F-A80C-F8523F693F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71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06E4-9E2F-4E6F-A80C-F8523F693F0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71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06E4-9E2F-4E6F-A80C-F8523F693F0C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94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06E4-9E2F-4E6F-A80C-F8523F693F0C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9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None/>
              <a:tabLst>
                <a:tab pos="457200" algn="l"/>
              </a:tabLs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06E4-9E2F-4E6F-A80C-F8523F693F0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331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06E4-9E2F-4E6F-A80C-F8523F693F0C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77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7DEFB5A-78C1-427D-AF56-03545AD03656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4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B4FE-DD6D-4F86-9FA7-37CB100F7ACC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6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E57F-47A4-4567-A7C0-4DAADFB701FD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152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E481-F916-4538-BA0F-28FB26B95C94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2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980-9E02-40F6-8B87-9C505D55AEAC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6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2EC-04F8-40E3-AC3F-90F6325BBF00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41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9847-A73A-43BC-9DB6-99CB67B0B14F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542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A6AC-3336-4B90-9AC5-D06B6498E466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16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D318-1B3E-40A4-A344-DDA1C7564B2E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7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4316-51A9-4E56-A5C0-62CBD22AD9A9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1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E07-1E31-4391-A22C-8D0866394CBB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6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D6D-7F8A-47A5-B113-9468F0936945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1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5F81-E54C-4276-9718-69CA1301339C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0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339-6B9E-4CBF-BD6D-B7A494217E31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1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5FB-048C-4093-BF21-1315487E6B81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9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BD10-F969-4A53-940A-7945786FDFEC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405B-B9B8-4910-86EE-827B0CB3A325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6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2B744F8-F975-40CA-9417-2945FAE8CD10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BF8D55-5BAA-44AB-9EA4-CFD52F9CB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83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 rot="21410996">
            <a:off x="4244275" y="3354219"/>
            <a:ext cx="6938835" cy="1271016"/>
          </a:xfrm>
        </p:spPr>
        <p:txBody>
          <a:bodyPr anchor="ctr"/>
          <a:lstStyle/>
          <a:p>
            <a:r>
              <a:rPr lang="fr-F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Bienvenue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8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8" y="186490"/>
            <a:ext cx="4555958" cy="1447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91671" y="1634290"/>
            <a:ext cx="6966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147EA8"/>
                </a:solidFill>
              </a:rPr>
              <a:t>Les Contraintes et les besoins non fonctionnel </a:t>
            </a:r>
            <a:endParaRPr lang="fr-FR" sz="2800" dirty="0">
              <a:solidFill>
                <a:srgbClr val="147EA8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53" y="2685798"/>
            <a:ext cx="2320338" cy="17430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935453" y="4668253"/>
            <a:ext cx="232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mbria" pitchFamily="18" charset="0"/>
                <a:ea typeface="Cambria" pitchFamily="18" charset="0"/>
              </a:rPr>
              <a:t>appréciation </a:t>
            </a:r>
            <a:r>
              <a:rPr lang="fr-FR" dirty="0">
                <a:latin typeface="Cambria" pitchFamily="18" charset="0"/>
                <a:ea typeface="Cambria" pitchFamily="18" charset="0"/>
              </a:rPr>
              <a:t>par l’œil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46" y="2617617"/>
            <a:ext cx="2179221" cy="18621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685546" y="4668253"/>
            <a:ext cx="217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mbria" pitchFamily="18" charset="0"/>
                <a:ea typeface="Cambria" pitchFamily="18" charset="0"/>
              </a:rPr>
              <a:t>Service hors ligne</a:t>
            </a:r>
            <a:endParaRPr lang="fr-FR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2758" y="4668253"/>
            <a:ext cx="1451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latin typeface="Cambria" pitchFamily="18" charset="0"/>
                <a:ea typeface="Cambria" pitchFamily="18" charset="0"/>
              </a:rPr>
              <a:t>Performance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3" y="2304544"/>
            <a:ext cx="2143125" cy="214312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36884" y="5895655"/>
            <a:ext cx="1091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Comic Sans MS" pitchFamily="66" charset="0"/>
              </a:rPr>
              <a:t>Pour Améliorer la qualité des résultat on doit Assurer les Besoins non fonctionnels</a:t>
            </a:r>
            <a:endParaRPr lang="fr-FR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0842" y="313366"/>
            <a:ext cx="972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ETAPES DE LA REALISATION</a:t>
            </a:r>
            <a:endParaRPr lang="fr-FR" sz="36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25640" y="3679812"/>
            <a:ext cx="285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CC66"/>
                </a:solidFill>
                <a:latin typeface="Cambria" pitchFamily="18" charset="0"/>
                <a:ea typeface="Cambria" pitchFamily="18" charset="0"/>
              </a:rPr>
              <a:t>Analyse</a:t>
            </a:r>
            <a:endParaRPr lang="fr-FR" sz="2800" b="1" dirty="0">
              <a:solidFill>
                <a:srgbClr val="00CC66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7" y="-156411"/>
            <a:ext cx="4219074" cy="166436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" y="1847849"/>
            <a:ext cx="3038475" cy="189489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4378" y="4347411"/>
            <a:ext cx="3519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Spécification des besoins ,spécification d’architecture générale , la Planification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17" y="1819776"/>
            <a:ext cx="2619375" cy="192297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21" y="1691439"/>
            <a:ext cx="3032753" cy="205130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69217" y="3837529"/>
            <a:ext cx="2619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5050"/>
                </a:solidFill>
                <a:latin typeface="Cambria" pitchFamily="18" charset="0"/>
                <a:ea typeface="Cambria" pitchFamily="18" charset="0"/>
              </a:rPr>
              <a:t>Conception</a:t>
            </a:r>
            <a:endParaRPr lang="fr-FR" sz="2800" b="1" dirty="0">
              <a:solidFill>
                <a:srgbClr val="FF505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96721" y="3841358"/>
            <a:ext cx="3032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B0F0"/>
                </a:solidFill>
                <a:latin typeface="Cambria" pitchFamily="18" charset="0"/>
                <a:ea typeface="Cambria" pitchFamily="18" charset="0"/>
              </a:rPr>
              <a:t>Implémentation</a:t>
            </a:r>
            <a:endParaRPr lang="fr-FR" sz="2800" b="1" dirty="0">
              <a:solidFill>
                <a:srgbClr val="00B0F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0592" y="4372781"/>
            <a:ext cx="3695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Proposer des solutions, les Modéliser en UML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99684" y="4511280"/>
            <a:ext cx="4106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Etude et choix de plateforme, Codage…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44378" y="5807242"/>
            <a:ext cx="1146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Comic Sans MS" pitchFamily="66" charset="0"/>
              </a:rPr>
              <a:t>En respectant la planification du projet et en se basant au model en V </a:t>
            </a:r>
            <a:endParaRPr lang="fr-FR" sz="2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/>
      <p:bldP spid="15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81262" y="658742"/>
            <a:ext cx="7122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fr-FR" sz="40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11704" y="2067108"/>
            <a:ext cx="8085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L’automatisation de la diffusion d’information et l’assurance de la communication dans l’université contribuent à l’amélioration de la qualité des études et des résultat …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L’objectif global de ce projet est de réaliser un outil qui va à la fois aider l’administration à améliorer la diffusion d’information et à aider tous les membres du département  à communiquer entre eux sans avoir recours aux réseaux sociaux…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93558" y="272716"/>
            <a:ext cx="3705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Perspectives</a:t>
            </a:r>
            <a:endParaRPr lang="fr-FR" sz="40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10125" y="1299880"/>
            <a:ext cx="2695076" cy="753979"/>
          </a:xfrm>
          <a:prstGeom prst="roundRect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42209" y="1477754"/>
            <a:ext cx="263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Application Desktop</a:t>
            </a:r>
            <a:endParaRPr lang="fr-FR" sz="20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245642" y="1299880"/>
            <a:ext cx="2695074" cy="75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245643" y="1459831"/>
            <a:ext cx="269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Absences avec GPS</a:t>
            </a:r>
            <a:endParaRPr lang="fr-FR" sz="20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042612" y="2245890"/>
            <a:ext cx="3673642" cy="802105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042612" y="2486526"/>
            <a:ext cx="367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Notification Google </a:t>
            </a:r>
            <a:r>
              <a:rPr lang="fr-FR" b="1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FireBase</a:t>
            </a:r>
            <a:endParaRPr lang="fr-FR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810125" y="3111981"/>
            <a:ext cx="2662992" cy="721895"/>
          </a:xfrm>
          <a:prstGeom prst="roundRect">
            <a:avLst/>
          </a:prstGeom>
          <a:solidFill>
            <a:srgbClr val="A568D2"/>
          </a:solidFill>
          <a:ln>
            <a:solidFill>
              <a:srgbClr val="A56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42209" y="3288262"/>
            <a:ext cx="263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Gestion des PFE</a:t>
            </a:r>
            <a:endParaRPr lang="fr-FR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8245643" y="3111611"/>
            <a:ext cx="2695075" cy="697836"/>
          </a:xfrm>
          <a:prstGeom prst="roundRect">
            <a:avLst/>
          </a:prstGeom>
          <a:solidFill>
            <a:srgbClr val="FFFF43"/>
          </a:solidFill>
          <a:ln>
            <a:solidFill>
              <a:srgbClr val="FF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8245645" y="3288262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Partage des Ficher 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0272" y="4475747"/>
            <a:ext cx="2662992" cy="753980"/>
          </a:xfrm>
          <a:prstGeom prst="roundRect">
            <a:avLst/>
          </a:prstGeom>
          <a:solidFill>
            <a:srgbClr val="FA3CB6"/>
          </a:solidFill>
          <a:ln>
            <a:solidFill>
              <a:srgbClr val="FA3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Toute l’université</a:t>
            </a:r>
            <a:endParaRPr lang="fr-FR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913022" y="4515852"/>
            <a:ext cx="3120189" cy="713875"/>
          </a:xfrm>
          <a:prstGeom prst="roundRect">
            <a:avLst/>
          </a:prstGeom>
          <a:solidFill>
            <a:srgbClr val="FE6D00"/>
          </a:solidFill>
          <a:ln>
            <a:solidFill>
              <a:srgbClr val="F65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5107" y="4684295"/>
            <a:ext cx="31201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Système de recommandation</a:t>
            </a:r>
          </a:p>
        </p:txBody>
      </p:sp>
    </p:spTree>
    <p:extLst>
      <p:ext uri="{BB962C8B-B14F-4D97-AF65-F5344CB8AC3E}">
        <p14:creationId xmlns:p14="http://schemas.microsoft.com/office/powerpoint/2010/main" val="5397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/>
      <p:bldP spid="17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285998" y="2606957"/>
            <a:ext cx="3801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Exécution</a:t>
            </a:r>
            <a:endParaRPr lang="fr-FR" sz="4000" b="1" dirty="0">
              <a:solidFill>
                <a:schemeClr val="accent1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79" y="1565237"/>
            <a:ext cx="2791326" cy="27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40043" y="2518608"/>
            <a:ext cx="4732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    Questions</a:t>
            </a:r>
            <a:endParaRPr lang="fr-FR" sz="4000" b="1" dirty="0">
              <a:solidFill>
                <a:schemeClr val="accent1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21" y="1293650"/>
            <a:ext cx="2679031" cy="31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 rot="21418195">
            <a:off x="2293876" y="2669491"/>
            <a:ext cx="8113055" cy="1613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62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5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45124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4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17686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90248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362810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5372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7933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80495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A53010"/>
              </a:buClr>
              <a:defRPr/>
            </a:pPr>
            <a:r>
              <a:rPr lang="fr-FR" sz="4000" dirty="0" smtClean="0">
                <a:solidFill>
                  <a:schemeClr val="accent2">
                    <a:lumMod val="75000"/>
                  </a:schemeClr>
                </a:solidFill>
              </a:rPr>
              <a:t>Conception et Réalisation d’une application mobile pour la 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Communication</a:t>
            </a:r>
            <a:r>
              <a:rPr lang="fr-FR" sz="4000" dirty="0" smtClean="0">
                <a:solidFill>
                  <a:schemeClr val="accent2">
                    <a:lumMod val="75000"/>
                  </a:schemeClr>
                </a:solidFill>
              </a:rPr>
              <a:t> et la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Diffusion </a:t>
            </a:r>
            <a:r>
              <a:rPr lang="fr-FR" sz="4000" dirty="0" smtClean="0">
                <a:solidFill>
                  <a:schemeClr val="accent2">
                    <a:lumMod val="75000"/>
                  </a:schemeClr>
                </a:solidFill>
              </a:rPr>
              <a:t>d’information du département Informatique</a:t>
            </a:r>
            <a:endParaRPr lang="fr-F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 rot="21418195">
            <a:off x="1411554" y="455181"/>
            <a:ext cx="9877700" cy="1732166"/>
          </a:xfrm>
          <a:prstGeom prst="rect">
            <a:avLst/>
          </a:prstGeom>
          <a:noFill/>
          <a:ln>
            <a:noFill/>
          </a:ln>
        </p:spPr>
        <p:txBody>
          <a:bodyPr wrap="square" lIns="115214" tIns="57607" rIns="115214" bIns="57607">
            <a:spAutoFit/>
          </a:bodyPr>
          <a:lstStyle/>
          <a:p>
            <a:pPr algn="ctr" defTabSz="1152144">
              <a:defRPr/>
            </a:pPr>
            <a:r>
              <a:rPr lang="fr-FR" sz="1700" dirty="0">
                <a:solidFill>
                  <a:prstClr val="black"/>
                </a:solidFill>
                <a:latin typeface="Cambria" panose="02040503050406030204" pitchFamily="18" charset="0"/>
              </a:rPr>
              <a:t>République Algérienne Démocratique et Populaire</a:t>
            </a:r>
            <a:br>
              <a:rPr lang="fr-FR" sz="170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r>
              <a:rPr lang="fr-FR" sz="1700" dirty="0">
                <a:solidFill>
                  <a:prstClr val="black"/>
                </a:solidFill>
                <a:latin typeface="Cambria" panose="02040503050406030204" pitchFamily="18" charset="0"/>
              </a:rPr>
              <a:t>Ministère de l’Enseignement Supérieur et de la Recherche Scientifique</a:t>
            </a:r>
            <a:br>
              <a:rPr lang="fr-FR" sz="170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r>
              <a:rPr lang="fr-FR" sz="1700" dirty="0">
                <a:solidFill>
                  <a:prstClr val="black"/>
                </a:solidFill>
                <a:latin typeface="Cambria" panose="02040503050406030204" pitchFamily="18" charset="0"/>
                <a:ea typeface="Calibri" pitchFamily="34" charset="0"/>
                <a:cs typeface="Arial" pitchFamily="34" charset="0"/>
              </a:rPr>
              <a:t>Université </a:t>
            </a:r>
            <a:r>
              <a:rPr lang="fr-FR" sz="1600" dirty="0">
                <a:latin typeface="Cambria" pitchFamily="18" charset="0"/>
                <a:ea typeface="Cambria" pitchFamily="18" charset="0"/>
              </a:rPr>
              <a:t>IBN KHALDOUN </a:t>
            </a:r>
            <a:r>
              <a:rPr lang="fr-FR" sz="1600" dirty="0" smtClean="0">
                <a:latin typeface="Cambria" pitchFamily="18" charset="0"/>
                <a:ea typeface="Cambria" pitchFamily="18" charset="0"/>
              </a:rPr>
              <a:t>DE  </a:t>
            </a:r>
            <a:r>
              <a:rPr lang="fr-FR" sz="1600" dirty="0">
                <a:latin typeface="Cambria" pitchFamily="18" charset="0"/>
                <a:ea typeface="Cambria" pitchFamily="18" charset="0"/>
              </a:rPr>
              <a:t>TIARET</a:t>
            </a:r>
          </a:p>
          <a:p>
            <a:pPr algn="ctr" defTabSz="1152144"/>
            <a:r>
              <a:rPr lang="fr-FR" b="1" dirty="0" smtClean="0">
                <a:solidFill>
                  <a:prstClr val="black"/>
                </a:solidFill>
                <a:latin typeface="Cambria" panose="02040503050406030204" pitchFamily="18" charset="0"/>
                <a:ea typeface="Cambria" pitchFamily="18" charset="0"/>
              </a:rPr>
              <a:t>Faculté des Mathématiques et Informatique</a:t>
            </a:r>
          </a:p>
          <a:p>
            <a:pPr algn="ctr" defTabSz="1152144"/>
            <a:r>
              <a:rPr lang="fr-FR" b="1" dirty="0" smtClean="0">
                <a:solidFill>
                  <a:prstClr val="black"/>
                </a:solidFill>
                <a:latin typeface="Cambria" panose="02040503050406030204" pitchFamily="18" charset="0"/>
                <a:ea typeface="Cambria" pitchFamily="18" charset="0"/>
              </a:rPr>
              <a:t>Département d’Informatique</a:t>
            </a:r>
          </a:p>
          <a:p>
            <a:pPr algn="ctr" defTabSz="1152144">
              <a:defRPr/>
            </a:pPr>
            <a:endParaRPr lang="fr-FR" b="1" dirty="0">
              <a:solidFill>
                <a:prstClr val="black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 rot="21418195">
            <a:off x="7772212" y="4591417"/>
            <a:ext cx="3627382" cy="934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62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5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45124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4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17686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90248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362810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5372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7933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80495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fr-FR" sz="2000" dirty="0" smtClean="0">
                <a:solidFill>
                  <a:prstClr val="black"/>
                </a:solidFill>
                <a:latin typeface="Cambria" panose="02040503050406030204" pitchFamily="18" charset="0"/>
              </a:rPr>
              <a:t>Encadré par </a:t>
            </a:r>
            <a:r>
              <a:rPr lang="fr-FR" sz="2000" dirty="0">
                <a:solidFill>
                  <a:prstClr val="black"/>
                </a:solidFill>
                <a:latin typeface="Cambria" panose="02040503050406030204" pitchFamily="18" charset="0"/>
              </a:rPr>
              <a:t>: </a:t>
            </a:r>
            <a:endParaRPr lang="fr-FR" sz="2000" dirty="0" smtClean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>
              <a:buClr>
                <a:srgbClr val="A53010"/>
              </a:buClr>
            </a:pPr>
            <a:r>
              <a:rPr lang="fr-FR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  Mr. HATTAB Noureddine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 rot="21418195">
            <a:off x="1166974" y="4717194"/>
            <a:ext cx="3931181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62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5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45124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4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17686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90248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362810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5372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7933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80495" indent="0" algn="ctr" defTabSz="472562" rtl="0" eaLnBrk="1" latinLnBrk="0" hangingPunct="1">
              <a:spcBef>
                <a:spcPts val="1034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fr-FR" sz="2000" dirty="0">
                <a:solidFill>
                  <a:prstClr val="black"/>
                </a:solidFill>
                <a:latin typeface="Cambria" panose="02040503050406030204" pitchFamily="18" charset="0"/>
              </a:rPr>
              <a:t>Présenté par </a:t>
            </a:r>
            <a:r>
              <a:rPr lang="fr-FR" sz="2000" dirty="0" smtClean="0">
                <a:solidFill>
                  <a:prstClr val="black"/>
                </a:solidFill>
                <a:latin typeface="Cambria" panose="02040503050406030204" pitchFamily="18" charset="0"/>
              </a:rPr>
              <a:t>:</a:t>
            </a:r>
          </a:p>
          <a:p>
            <a:pPr>
              <a:buClr>
                <a:srgbClr val="A53010"/>
              </a:buClr>
            </a:pPr>
            <a:r>
              <a:rPr lang="fr-FR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NADJEM </a:t>
            </a:r>
            <a:r>
              <a:rPr lang="fr-FR" sz="20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Nour</a:t>
            </a:r>
            <a:r>
              <a:rPr lang="fr-FR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El Imane</a:t>
            </a:r>
            <a:endParaRPr lang="fr-FR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311"/>
            <a:ext cx="2539682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5872" y="685800"/>
            <a:ext cx="8972141" cy="1151965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755872" y="2063396"/>
            <a:ext cx="8970040" cy="3311189"/>
          </a:xfrm>
        </p:spPr>
        <p:txBody>
          <a:bodyPr>
            <a:normAutofit/>
          </a:bodyPr>
          <a:lstStyle/>
          <a:p>
            <a:pPr lvl="3"/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</a:p>
          <a:p>
            <a:pPr lvl="3"/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et Solution proposée</a:t>
            </a:r>
          </a:p>
          <a:p>
            <a:pPr lvl="3"/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Etapes de la Réalisation</a:t>
            </a:r>
          </a:p>
          <a:p>
            <a:pPr lvl="3"/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et perspectives</a:t>
            </a:r>
          </a:p>
          <a:p>
            <a:pPr lvl="3"/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  <a:p>
            <a:pPr lvl="3"/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181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5872" y="685800"/>
            <a:ext cx="8972141" cy="1151965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1961" y="2870791"/>
            <a:ext cx="3211033" cy="1360967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Mobiles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6977" y="4231755"/>
            <a:ext cx="2519917" cy="765543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 personnelle et professionnelle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6977" y="2105246"/>
            <a:ext cx="2519917" cy="765543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Nombreuse Innovations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èche droite 7"/>
          <p:cNvSpPr/>
          <p:nvPr/>
        </p:nvSpPr>
        <p:spPr>
          <a:xfrm rot="20226385">
            <a:off x="5424524" y="2652671"/>
            <a:ext cx="1420923" cy="436237"/>
          </a:xfrm>
          <a:prstGeom prst="rightArrow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 rot="1373615" flipV="1">
            <a:off x="5424524" y="4013637"/>
            <a:ext cx="1420923" cy="436237"/>
          </a:xfrm>
          <a:prstGeom prst="rightArrow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507957" y="5730949"/>
            <a:ext cx="3585037" cy="556436"/>
          </a:xfrm>
          <a:prstGeom prst="rect">
            <a:avLst/>
          </a:prstGeom>
          <a:solidFill>
            <a:srgbClr val="A568D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Assurent la communication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4336" y="5730949"/>
            <a:ext cx="3520948" cy="556436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Améliorent du quotidien 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384" y="124326"/>
            <a:ext cx="9678604" cy="1151965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  <a:endParaRPr lang="fr-FR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5429" y="5676582"/>
            <a:ext cx="970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Dans le département D’informatique tous le monde possèdent des Smartphones mais personne ne veut être présent d’une façon régulière !</a:t>
            </a:r>
            <a:endParaRPr lang="fr-FR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5429" y="1495745"/>
            <a:ext cx="334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ambria" pitchFamily="18" charset="0"/>
                <a:ea typeface="Cambria" pitchFamily="18" charset="0"/>
              </a:rPr>
              <a:t>Pour Recevoir </a:t>
            </a:r>
            <a:r>
              <a:rPr lang="fr-FR" dirty="0">
                <a:latin typeface="Cambria" pitchFamily="18" charset="0"/>
                <a:ea typeface="Cambria" pitchFamily="18" charset="0"/>
              </a:rPr>
              <a:t>de </a:t>
            </a:r>
            <a:r>
              <a:rPr lang="fr-FR" dirty="0" smtClean="0">
                <a:latin typeface="Cambria" pitchFamily="18" charset="0"/>
                <a:ea typeface="Cambria" pitchFamily="18" charset="0"/>
              </a:rPr>
              <a:t>L’information :</a:t>
            </a:r>
            <a:endParaRPr lang="fr-FR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73" y="2075697"/>
            <a:ext cx="1895475" cy="2409825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61273" y="4892842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mbria" pitchFamily="18" charset="0"/>
                <a:ea typeface="Cambria" pitchFamily="18" charset="0"/>
              </a:rPr>
              <a:t>Accès Physique</a:t>
            </a:r>
            <a:endParaRPr lang="fr-FR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930189" y="1495745"/>
            <a:ext cx="417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itchFamily="18" charset="0"/>
                <a:ea typeface="Cambria" pitchFamily="18" charset="0"/>
              </a:rPr>
              <a:t>Pour Communiquer avec les membre :</a:t>
            </a:r>
            <a:endParaRPr lang="fr-FR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12" y="2312319"/>
            <a:ext cx="1992980" cy="1409700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5053262" y="4917087"/>
            <a:ext cx="693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itchFamily="18" charset="0"/>
                <a:ea typeface="Cambria" pitchFamily="18" charset="0"/>
              </a:rPr>
              <a:t>Réseaux sociaux, Courrielles électroniques , Appel téléphoniques</a:t>
            </a:r>
            <a:endParaRPr lang="fr-FR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82" y="3289630"/>
            <a:ext cx="2038350" cy="125328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93" y="186507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6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123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68968" y="5812179"/>
            <a:ext cx="1092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latin typeface="Comic Sans MS" pitchFamily="66" charset="0"/>
                <a:ea typeface="Cambria" pitchFamily="18" charset="0"/>
              </a:rPr>
              <a:t>Situation Gênante qui nécessite une amélioration</a:t>
            </a:r>
            <a:endParaRPr lang="fr-FR" sz="2800" b="1" dirty="0">
              <a:solidFill>
                <a:schemeClr val="bg1"/>
              </a:solidFill>
              <a:latin typeface="Comic Sans MS" pitchFamily="66" charset="0"/>
              <a:ea typeface="Cambria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15" y="1572126"/>
            <a:ext cx="7799721" cy="265697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871537" y="4379495"/>
            <a:ext cx="649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Comment peut-on améliorer ces conditions?</a:t>
            </a: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281131" y="109817"/>
            <a:ext cx="1061145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 et La Solution Proposée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362" y="5751026"/>
            <a:ext cx="4144083" cy="523220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latin typeface="Comic Sans MS" pitchFamily="66" charset="0"/>
                <a:ea typeface="Calibri" panose="020F0502020204030204" pitchFamily="34" charset="0"/>
                <a:cs typeface="Arial" panose="020B0604020202020204" pitchFamily="34" charset="0"/>
              </a:rPr>
              <a:t>Une Application Mobile</a:t>
            </a:r>
            <a:endParaRPr lang="fr-FR" sz="2800" b="1" dirty="0">
              <a:solidFill>
                <a:schemeClr val="bg1"/>
              </a:solidFill>
              <a:latin typeface="Comic Sans MS" pitchFamily="66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560" y="5751026"/>
            <a:ext cx="4427302" cy="523220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Application Desktop</a:t>
            </a:r>
            <a:endParaRPr lang="fr-F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2" y="1369600"/>
            <a:ext cx="4106779" cy="41067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14894" y="1668379"/>
            <a:ext cx="397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Créer un moyen de communication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710524" y="1668379"/>
            <a:ext cx="46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Créer un outil de Diffusion d’information</a:t>
            </a:r>
            <a:endParaRPr lang="fr-FR" b="1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255444" y="5044772"/>
            <a:ext cx="281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F5C7B"/>
                </a:solidFill>
                <a:ea typeface="Cambria" pitchFamily="18" charset="0"/>
              </a:rPr>
              <a:t>Solution Proposé </a:t>
            </a:r>
            <a:endParaRPr lang="fr-FR" sz="2000" dirty="0">
              <a:solidFill>
                <a:srgbClr val="0F5C7B"/>
              </a:solidFill>
              <a:ea typeface="Cambria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502442" y="5827970"/>
            <a:ext cx="46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F5C7B"/>
                </a:solidFill>
              </a:rPr>
              <a:t>et</a:t>
            </a:r>
            <a:endParaRPr lang="fr-FR" dirty="0">
              <a:solidFill>
                <a:srgbClr val="0F5C7B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89" y="2556233"/>
            <a:ext cx="3759869" cy="235206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44" y="2279772"/>
            <a:ext cx="2910161" cy="256315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333511" y="1122947"/>
            <a:ext cx="266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F5C7B"/>
                </a:solidFill>
                <a:ea typeface="Cambria" pitchFamily="18" charset="0"/>
              </a:rPr>
              <a:t>Notre Objectif</a:t>
            </a:r>
          </a:p>
        </p:txBody>
      </p:sp>
    </p:spTree>
    <p:extLst>
      <p:ext uri="{BB962C8B-B14F-4D97-AF65-F5344CB8AC3E}">
        <p14:creationId xmlns:p14="http://schemas.microsoft.com/office/powerpoint/2010/main" val="26519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2" grpId="0"/>
      <p:bldP spid="13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402" y="388840"/>
            <a:ext cx="47420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Application Mobile</a:t>
            </a:r>
            <a:endParaRPr lang="fr-FR" sz="40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5992" y="2397385"/>
            <a:ext cx="388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itchFamily="18" charset="0"/>
                <a:ea typeface="Cambria" pitchFamily="18" charset="0"/>
              </a:rPr>
              <a:t>Fonctionnalités principale attendues</a:t>
            </a:r>
            <a:endParaRPr lang="fr-FR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43075" y="1230051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Messagerie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70" y="155535"/>
            <a:ext cx="1392404" cy="1392404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4181560" y="2182867"/>
            <a:ext cx="1454652" cy="429035"/>
          </a:xfrm>
          <a:prstGeom prst="rightArrow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743075" y="2178402"/>
            <a:ext cx="26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Livraison des nouvelles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54" y="1446545"/>
            <a:ext cx="2949492" cy="1438275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4181560" y="1240230"/>
            <a:ext cx="1454652" cy="412629"/>
          </a:xfrm>
          <a:prstGeom prst="rightArrow">
            <a:avLst/>
          </a:prstGeom>
          <a:solidFill>
            <a:srgbClr val="4EE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4181560" y="3264568"/>
            <a:ext cx="1454652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743075" y="3296470"/>
            <a:ext cx="325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Accès a l’emploi du temps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749" y="3248526"/>
            <a:ext cx="1447071" cy="1560567"/>
          </a:xfrm>
          <a:prstGeom prst="rect">
            <a:avLst/>
          </a:prstGeom>
        </p:spPr>
      </p:pic>
      <p:sp>
        <p:nvSpPr>
          <p:cNvPr id="19" name="Flèche droite 18"/>
          <p:cNvSpPr/>
          <p:nvPr/>
        </p:nvSpPr>
        <p:spPr>
          <a:xfrm>
            <a:off x="4181560" y="4348355"/>
            <a:ext cx="1454652" cy="476780"/>
          </a:xfrm>
          <a:prstGeom prst="rightArrow">
            <a:avLst/>
          </a:prstGeom>
          <a:solidFill>
            <a:srgbClr val="A568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743075" y="4348355"/>
            <a:ext cx="37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Demander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en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ligne un document administratif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26" y="3855535"/>
            <a:ext cx="1406885" cy="146242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4557574" y="5823284"/>
            <a:ext cx="237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2"/>
                </a:solidFill>
                <a:latin typeface="Comic Sans MS" pitchFamily="66" charset="0"/>
              </a:rPr>
              <a:t>Les Etudiants</a:t>
            </a:r>
            <a:endParaRPr lang="fr-FR" sz="2400" b="1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369326" y="5823281"/>
            <a:ext cx="269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2"/>
                </a:solidFill>
                <a:latin typeface="Comic Sans MS" pitchFamily="66" charset="0"/>
              </a:rPr>
              <a:t>Les Enseignants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299159" y="5884839"/>
            <a:ext cx="78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2060"/>
                </a:solidFill>
                <a:latin typeface="+mj-lt"/>
                <a:ea typeface="Cambria" pitchFamily="18" charset="0"/>
              </a:rPr>
              <a:t>et</a:t>
            </a:r>
            <a:endParaRPr lang="fr-FR" sz="2000" dirty="0">
              <a:solidFill>
                <a:srgbClr val="002060"/>
              </a:solidFill>
              <a:latin typeface="+mj-lt"/>
              <a:ea typeface="Cambria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04800" y="5823282"/>
            <a:ext cx="208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2060"/>
                </a:solidFill>
              </a:rPr>
              <a:t>Utiliser par :</a:t>
            </a:r>
            <a:endParaRPr lang="fr-F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  <p:bldP spid="14" grpId="0" animBg="1"/>
      <p:bldP spid="16" grpId="0" animBg="1"/>
      <p:bldP spid="17" grpId="0"/>
      <p:bldP spid="19" grpId="0" animBg="1"/>
      <p:bldP spid="20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25641" y="512331"/>
            <a:ext cx="5823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Application Desktop</a:t>
            </a:r>
            <a:endParaRPr lang="fr-FR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0" y="5756861"/>
            <a:ext cx="20796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6000" y="5756861"/>
            <a:ext cx="5362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bg2"/>
                </a:solidFill>
                <a:latin typeface="Comic Sans MS" pitchFamily="66" charset="0"/>
              </a:rPr>
              <a:t>Les </a:t>
            </a:r>
            <a:r>
              <a:rPr lang="fr-FR" sz="2800" b="1" dirty="0" smtClean="0">
                <a:solidFill>
                  <a:schemeClr val="bg2"/>
                </a:solidFill>
                <a:latin typeface="Comic Sans MS" pitchFamily="66" charset="0"/>
              </a:rPr>
              <a:t>Membres d’administration</a:t>
            </a:r>
            <a:endParaRPr lang="fr-FR" sz="2800" b="1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992" y="2875002"/>
            <a:ext cx="3773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mbria" pitchFamily="18" charset="0"/>
                <a:ea typeface="Cambria" pitchFamily="18" charset="0"/>
              </a:rPr>
              <a:t>Fonctionnalités principale attendues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4181560" y="1446544"/>
            <a:ext cx="1454652" cy="412629"/>
          </a:xfrm>
          <a:prstGeom prst="rightArrow">
            <a:avLst/>
          </a:prstGeom>
          <a:solidFill>
            <a:srgbClr val="4EE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95543" y="1463107"/>
            <a:ext cx="374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Accès et contrôle de l’information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595" y="46317"/>
            <a:ext cx="2009232" cy="1896158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4181560" y="2873314"/>
            <a:ext cx="1454652" cy="429035"/>
          </a:xfrm>
          <a:prstGeom prst="rightArrow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795543" y="2764665"/>
            <a:ext cx="352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Répondre aux demandes en ligne des documents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43" y="2241202"/>
            <a:ext cx="1905000" cy="1905000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02" y="4300651"/>
            <a:ext cx="1481137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5983705" y="4402079"/>
            <a:ext cx="492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Communiquer avec les autres membres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0" y="3663891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7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0" grpId="0"/>
      <p:bldP spid="14" grpId="0" animBg="1"/>
      <p:bldP spid="15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rand événem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Grand événement</Template>
  <TotalTime>3170</TotalTime>
  <Words>373</Words>
  <Application>Microsoft Office PowerPoint</Application>
  <PresentationFormat>Personnalisé</PresentationFormat>
  <Paragraphs>91</Paragraphs>
  <Slides>15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Grand événement</vt:lpstr>
      <vt:lpstr>Bienvenue</vt:lpstr>
      <vt:lpstr>Présentation PowerPoint</vt:lpstr>
      <vt:lpstr> Plan</vt:lpstr>
      <vt:lpstr>introduction</vt:lpstr>
      <vt:lpstr>Problématique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Seif El-Islem Berrefas</dc:creator>
  <cp:lastModifiedBy>Imen</cp:lastModifiedBy>
  <cp:revision>201</cp:revision>
  <dcterms:created xsi:type="dcterms:W3CDTF">2017-05-31T09:25:29Z</dcterms:created>
  <dcterms:modified xsi:type="dcterms:W3CDTF">2018-05-22T09:08:52Z</dcterms:modified>
</cp:coreProperties>
</file>