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AA1"/>
    <a:srgbClr val="FFD700"/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2" d="100"/>
          <a:sy n="12" d="100"/>
        </p:scale>
        <p:origin x="197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3BF67-19BF-360E-F3BC-B0CA47FDB18E}"/>
              </a:ext>
            </a:extLst>
          </p:cNvPr>
          <p:cNvGrpSpPr/>
          <p:nvPr/>
        </p:nvGrpSpPr>
        <p:grpSpPr>
          <a:xfrm>
            <a:off x="0" y="0"/>
            <a:ext cx="27432000" cy="23274979"/>
            <a:chOff x="0" y="2422730"/>
            <a:chExt cx="27432000" cy="23274979"/>
          </a:xfrm>
        </p:grpSpPr>
        <p:pic>
          <p:nvPicPr>
            <p:cNvPr id="39" name="Picture 38" descr="A colorful circle with black background&#10;&#10;Description automatically generated">
              <a:extLst>
                <a:ext uri="{FF2B5EF4-FFF2-40B4-BE49-F238E27FC236}">
                  <a16:creationId xmlns:a16="http://schemas.microsoft.com/office/drawing/2014/main" id="{E9A022C5-C042-E391-EE85-074CF7BE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428" y="7829903"/>
              <a:ext cx="2101168" cy="2101168"/>
            </a:xfrm>
            <a:prstGeom prst="rect">
              <a:avLst/>
            </a:prstGeom>
          </p:spPr>
        </p:pic>
        <p:pic>
          <p:nvPicPr>
            <p:cNvPr id="35" name="Content Placeholder 4" descr="A colorful circle with a black background&#10;&#10;Description automatically generated">
              <a:extLst>
                <a:ext uri="{FF2B5EF4-FFF2-40B4-BE49-F238E27FC236}">
                  <a16:creationId xmlns:a16="http://schemas.microsoft.com/office/drawing/2014/main" id="{0287D003-6BA7-4536-172F-37B7C5768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624" y="4288150"/>
              <a:ext cx="5447592" cy="5447592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D11FD1-3CDF-E06D-51C1-45DA83348AA8}"/>
                </a:ext>
              </a:extLst>
            </p:cNvPr>
            <p:cNvGrpSpPr/>
            <p:nvPr/>
          </p:nvGrpSpPr>
          <p:grpSpPr>
            <a:xfrm>
              <a:off x="1195356" y="4046705"/>
              <a:ext cx="25506974" cy="21651004"/>
              <a:chOff x="496109" y="550470"/>
              <a:chExt cx="25506974" cy="21651004"/>
            </a:xfrm>
          </p:grpSpPr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AD63ABE7-1EE5-357B-9BB8-14AB76D5D87B}"/>
                  </a:ext>
                </a:extLst>
              </p:cNvPr>
              <p:cNvSpPr/>
              <p:nvPr/>
            </p:nvSpPr>
            <p:spPr>
              <a:xfrm rot="18486030">
                <a:off x="6045500" y="2901124"/>
                <a:ext cx="9724802" cy="6613058"/>
              </a:xfrm>
              <a:prstGeom prst="arc">
                <a:avLst>
                  <a:gd name="adj1" fmla="val 11271281"/>
                  <a:gd name="adj2" fmla="val 21054293"/>
                </a:avLst>
              </a:prstGeom>
              <a:ln w="254000">
                <a:solidFill>
                  <a:schemeClr val="tx2">
                    <a:lumMod val="60000"/>
                    <a:lumOff val="40000"/>
                  </a:schemeClr>
                </a:solidFill>
                <a:headEnd type="stealth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pic>
            <p:nvPicPr>
              <p:cNvPr id="5" name="Picture 4" descr="Graphical user interface, diagram&#10;&#10;Description automatically generated">
                <a:extLst>
                  <a:ext uri="{FF2B5EF4-FFF2-40B4-BE49-F238E27FC236}">
                    <a16:creationId xmlns:a16="http://schemas.microsoft.com/office/drawing/2014/main" id="{AD2E10B5-97B4-2691-FD18-8A12D68549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193" t="38162" r="46460" b="54265"/>
              <a:stretch/>
            </p:blipFill>
            <p:spPr>
              <a:xfrm>
                <a:off x="665499" y="9591639"/>
                <a:ext cx="4502587" cy="2595783"/>
              </a:xfrm>
              <a:prstGeom prst="rect">
                <a:avLst/>
              </a:prstGeom>
            </p:spPr>
          </p:pic>
          <p:pic>
            <p:nvPicPr>
              <p:cNvPr id="7" name="Picture 6" descr="Graphical user interface, diagram&#10;&#10;Description automatically generated">
                <a:extLst>
                  <a:ext uri="{FF2B5EF4-FFF2-40B4-BE49-F238E27FC236}">
                    <a16:creationId xmlns:a16="http://schemas.microsoft.com/office/drawing/2014/main" id="{D9FE96C4-B4DF-4201-29B1-F4B3A10DD6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3168" t="38162" r="29986" b="54265"/>
              <a:stretch/>
            </p:blipFill>
            <p:spPr>
              <a:xfrm>
                <a:off x="13687033" y="9591638"/>
                <a:ext cx="4942514" cy="2595784"/>
              </a:xfrm>
              <a:prstGeom prst="rect">
                <a:avLst/>
              </a:prstGeom>
            </p:spPr>
          </p:pic>
          <p:pic>
            <p:nvPicPr>
              <p:cNvPr id="8" name="Picture 7" descr="Graphical user interface, diagram&#10;&#10;Description automatically generated">
                <a:extLst>
                  <a:ext uri="{FF2B5EF4-FFF2-40B4-BE49-F238E27FC236}">
                    <a16:creationId xmlns:a16="http://schemas.microsoft.com/office/drawing/2014/main" id="{D3E60826-4606-9E46-84A1-2ECB76C851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3168" t="38162" r="29986" b="54265"/>
              <a:stretch/>
            </p:blipFill>
            <p:spPr>
              <a:xfrm>
                <a:off x="20519701" y="9591638"/>
                <a:ext cx="4942514" cy="2595784"/>
              </a:xfrm>
              <a:prstGeom prst="rect">
                <a:avLst/>
              </a:prstGeom>
            </p:spPr>
          </p:pic>
          <p:pic>
            <p:nvPicPr>
              <p:cNvPr id="9" name="Picture 8" descr="Graphical user interface, diagram&#10;&#10;Description automatically generated">
                <a:extLst>
                  <a:ext uri="{FF2B5EF4-FFF2-40B4-BE49-F238E27FC236}">
                    <a16:creationId xmlns:a16="http://schemas.microsoft.com/office/drawing/2014/main" id="{337CA54C-F986-4262-F9C5-F744121A2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193" t="38162" r="46460" b="54265"/>
              <a:stretch/>
            </p:blipFill>
            <p:spPr>
              <a:xfrm>
                <a:off x="7058240" y="9591639"/>
                <a:ext cx="4502587" cy="2595783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3422A-C5BF-DB0A-3A4F-31FF25D14B91}"/>
                  </a:ext>
                </a:extLst>
              </p:cNvPr>
              <p:cNvSpPr txBox="1"/>
              <p:nvPr/>
            </p:nvSpPr>
            <p:spPr>
              <a:xfrm>
                <a:off x="665500" y="12661914"/>
                <a:ext cx="4800792" cy="52322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Non-bleached + Ambient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2E1AAA-80DD-ECF6-01C3-DA63EFA13D2B}"/>
                  </a:ext>
                </a:extLst>
              </p:cNvPr>
              <p:cNvSpPr txBox="1"/>
              <p:nvPr/>
            </p:nvSpPr>
            <p:spPr>
              <a:xfrm>
                <a:off x="1817701" y="9312053"/>
                <a:ext cx="23782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“</a:t>
                </a:r>
                <a:r>
                  <a:rPr lang="en-US" sz="3600" dirty="0"/>
                  <a:t>Healthy</a:t>
                </a:r>
                <a:r>
                  <a:rPr lang="en-US" sz="2400" dirty="0"/>
                  <a:t>”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A7102-DAF2-66CA-CF8E-EBE5B73496A2}"/>
                  </a:ext>
                </a:extLst>
              </p:cNvPr>
              <p:cNvSpPr txBox="1"/>
              <p:nvPr/>
            </p:nvSpPr>
            <p:spPr>
              <a:xfrm>
                <a:off x="7489357" y="9000359"/>
                <a:ext cx="39940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“Thermal Stress Onset”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9BE1D-95AF-6C9D-4280-B2927502BA71}"/>
                  </a:ext>
                </a:extLst>
              </p:cNvPr>
              <p:cNvSpPr txBox="1"/>
              <p:nvPr/>
            </p:nvSpPr>
            <p:spPr>
              <a:xfrm>
                <a:off x="7058241" y="12661914"/>
                <a:ext cx="4800792" cy="523220"/>
              </a:xfrm>
              <a:prstGeom prst="rect">
                <a:avLst/>
              </a:prstGeom>
              <a:solidFill>
                <a:srgbClr val="FF3030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Non-bleached + Heated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03233C-EC04-5F86-7FDA-952B3D9DF657}"/>
                  </a:ext>
                </a:extLst>
              </p:cNvPr>
              <p:cNvSpPr txBox="1"/>
              <p:nvPr/>
            </p:nvSpPr>
            <p:spPr>
              <a:xfrm>
                <a:off x="14207868" y="9225624"/>
                <a:ext cx="3994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“Peak Bleaching”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0F05C7-6714-60D2-8A23-04051D3BD450}"/>
                  </a:ext>
                </a:extLst>
              </p:cNvPr>
              <p:cNvSpPr txBox="1"/>
              <p:nvPr/>
            </p:nvSpPr>
            <p:spPr>
              <a:xfrm>
                <a:off x="13687033" y="12629594"/>
                <a:ext cx="4800792" cy="523220"/>
              </a:xfrm>
              <a:prstGeom prst="rect">
                <a:avLst/>
              </a:prstGeom>
              <a:noFill/>
              <a:ln>
                <a:solidFill>
                  <a:srgbClr val="CD262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CD2626"/>
                    </a:solidFill>
                  </a:rPr>
                  <a:t>Bleached + Heated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A714EA-21DE-DFFC-9936-A2C27EA21506}"/>
                  </a:ext>
                </a:extLst>
              </p:cNvPr>
              <p:cNvSpPr txBox="1"/>
              <p:nvPr/>
            </p:nvSpPr>
            <p:spPr>
              <a:xfrm>
                <a:off x="20430939" y="12554553"/>
                <a:ext cx="4800792" cy="5232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Bleached + Ambient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0DC79-AF58-F1A5-EC1E-FAE18E19B995}"/>
                  </a:ext>
                </a:extLst>
              </p:cNvPr>
              <p:cNvSpPr txBox="1"/>
              <p:nvPr/>
            </p:nvSpPr>
            <p:spPr>
              <a:xfrm>
                <a:off x="21103212" y="9142539"/>
                <a:ext cx="3994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“Recovering”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AD2894-BDD2-8320-37B1-4716A36BB74E}"/>
                  </a:ext>
                </a:extLst>
              </p:cNvPr>
              <p:cNvSpPr txBox="1"/>
              <p:nvPr/>
            </p:nvSpPr>
            <p:spPr>
              <a:xfrm>
                <a:off x="2399845" y="7349768"/>
                <a:ext cx="1332102" cy="646331"/>
              </a:xfrm>
              <a:prstGeom prst="rect">
                <a:avLst/>
              </a:prstGeom>
              <a:solidFill>
                <a:srgbClr val="FFFBFB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DOM</a:t>
                </a: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EF845D6-FB72-A6F5-F52E-668FB78F52EE}"/>
                  </a:ext>
                </a:extLst>
              </p:cNvPr>
              <p:cNvSpPr/>
              <p:nvPr/>
            </p:nvSpPr>
            <p:spPr>
              <a:xfrm rot="9455432">
                <a:off x="1641205" y="8420725"/>
                <a:ext cx="321047" cy="588349"/>
              </a:xfrm>
              <a:prstGeom prst="downArrow">
                <a:avLst/>
              </a:prstGeom>
              <a:solidFill>
                <a:srgbClr val="FFFBFB"/>
              </a:solidFill>
              <a:ln>
                <a:solidFill>
                  <a:schemeClr val="tx1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E949DD3F-400F-7F9B-D204-605B27B0B838}"/>
                  </a:ext>
                </a:extLst>
              </p:cNvPr>
              <p:cNvSpPr/>
              <p:nvPr/>
            </p:nvSpPr>
            <p:spPr>
              <a:xfrm rot="10800000">
                <a:off x="2341540" y="8128399"/>
                <a:ext cx="321047" cy="588349"/>
              </a:xfrm>
              <a:prstGeom prst="downArrow">
                <a:avLst/>
              </a:prstGeom>
              <a:solidFill>
                <a:srgbClr val="FFFBFB"/>
              </a:solidFill>
              <a:ln>
                <a:solidFill>
                  <a:schemeClr val="tx1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CC64686B-D461-752F-4EC1-C94D2E6BB865}"/>
                  </a:ext>
                </a:extLst>
              </p:cNvPr>
              <p:cNvSpPr/>
              <p:nvPr/>
            </p:nvSpPr>
            <p:spPr>
              <a:xfrm rot="10800000">
                <a:off x="3175316" y="8127805"/>
                <a:ext cx="321047" cy="588349"/>
              </a:xfrm>
              <a:prstGeom prst="downArrow">
                <a:avLst/>
              </a:prstGeom>
              <a:solidFill>
                <a:srgbClr val="FFFBFB"/>
              </a:solidFill>
              <a:ln>
                <a:solidFill>
                  <a:schemeClr val="tx1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AB0D2A19-C37C-2507-091E-C3BA47B95CF7}"/>
                  </a:ext>
                </a:extLst>
              </p:cNvPr>
              <p:cNvSpPr/>
              <p:nvPr/>
            </p:nvSpPr>
            <p:spPr>
              <a:xfrm rot="12103310">
                <a:off x="3906466" y="8334030"/>
                <a:ext cx="321047" cy="588349"/>
              </a:xfrm>
              <a:prstGeom prst="downArrow">
                <a:avLst/>
              </a:prstGeom>
              <a:solidFill>
                <a:srgbClr val="FFFBFB"/>
              </a:solidFill>
              <a:ln>
                <a:solidFill>
                  <a:schemeClr val="tx1"/>
                </a:solidFill>
              </a:ln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ECBBE-DD3A-348C-5ACB-8E2EFC96028F}"/>
                  </a:ext>
                </a:extLst>
              </p:cNvPr>
              <p:cNvSpPr txBox="1"/>
              <p:nvPr/>
            </p:nvSpPr>
            <p:spPr>
              <a:xfrm>
                <a:off x="8050689" y="6599841"/>
                <a:ext cx="29609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rgbClr val="C00000"/>
                    </a:solidFill>
                  </a:rPr>
                  <a:t>DOM</a:t>
                </a:r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BCFEADB4-A093-D35E-973E-9D285F48FAA4}"/>
                  </a:ext>
                </a:extLst>
              </p:cNvPr>
              <p:cNvSpPr/>
              <p:nvPr/>
            </p:nvSpPr>
            <p:spPr>
              <a:xfrm rot="9455432">
                <a:off x="7923177" y="7706080"/>
                <a:ext cx="713623" cy="120370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77350B-D6D7-6ADA-B390-E0BBE83A0FDB}"/>
                  </a:ext>
                </a:extLst>
              </p:cNvPr>
              <p:cNvSpPr txBox="1"/>
              <p:nvPr/>
            </p:nvSpPr>
            <p:spPr>
              <a:xfrm>
                <a:off x="22380850" y="7178222"/>
                <a:ext cx="19234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rgbClr val="C00000"/>
                    </a:solidFill>
                  </a:rPr>
                  <a:t>DOM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C2C235-2512-9DF0-AB2F-D2B1BCF5B95E}"/>
                  </a:ext>
                </a:extLst>
              </p:cNvPr>
              <p:cNvSpPr txBox="1"/>
              <p:nvPr/>
            </p:nvSpPr>
            <p:spPr>
              <a:xfrm rot="10800000" flipV="1">
                <a:off x="15856501" y="7926695"/>
                <a:ext cx="1108445" cy="461665"/>
              </a:xfrm>
              <a:prstGeom prst="rect">
                <a:avLst/>
              </a:prstGeom>
              <a:noFill/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DOM</a:t>
                </a:r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BF42F833-B97D-10B5-396A-4C426DDB664A}"/>
                  </a:ext>
                </a:extLst>
              </p:cNvPr>
              <p:cNvSpPr/>
              <p:nvPr/>
            </p:nvSpPr>
            <p:spPr>
              <a:xfrm rot="13875344">
                <a:off x="10939837" y="4522882"/>
                <a:ext cx="1279711" cy="2402425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12FAB8-BEFB-3F08-C6D5-DE29840EBC8B}"/>
                  </a:ext>
                </a:extLst>
              </p:cNvPr>
              <p:cNvSpPr txBox="1"/>
              <p:nvPr/>
            </p:nvSpPr>
            <p:spPr>
              <a:xfrm>
                <a:off x="496109" y="3840538"/>
                <a:ext cx="4744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Healthy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DCC34F-0A60-CEA6-CFA2-4276612D79BF}"/>
                  </a:ext>
                </a:extLst>
              </p:cNvPr>
              <p:cNvSpPr txBox="1"/>
              <p:nvPr/>
            </p:nvSpPr>
            <p:spPr>
              <a:xfrm>
                <a:off x="14109781" y="550470"/>
                <a:ext cx="4092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err="1">
                    <a:solidFill>
                      <a:srgbClr val="C00000"/>
                    </a:solidFill>
                  </a:rPr>
                  <a:t>Microbialized</a:t>
                </a:r>
                <a:endParaRPr lang="en-US" sz="3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A67D55-1A79-ABE4-6ACD-DA72895C5E15}"/>
                  </a:ext>
                </a:extLst>
              </p:cNvPr>
              <p:cNvSpPr txBox="1"/>
              <p:nvPr/>
            </p:nvSpPr>
            <p:spPr>
              <a:xfrm rot="5400000">
                <a:off x="23789304" y="16700007"/>
                <a:ext cx="310412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CD2626"/>
                    </a:solidFill>
                  </a:rPr>
                  <a:t>Temperature stress</a:t>
                </a:r>
                <a:endParaRPr lang="en-US" sz="3600" dirty="0">
                  <a:solidFill>
                    <a:srgbClr val="CD2626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CDEB7F-FE22-B44C-63C3-C79B2BFD02E2}"/>
                  </a:ext>
                </a:extLst>
              </p:cNvPr>
              <p:cNvSpPr txBox="1"/>
              <p:nvPr/>
            </p:nvSpPr>
            <p:spPr>
              <a:xfrm>
                <a:off x="12227103" y="21432033"/>
                <a:ext cx="258536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/>
                  <a:t>Time</a:t>
                </a:r>
                <a:endParaRPr lang="en-US" sz="5400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EBD8620-1055-E3D7-324A-794CC1986EA4}"/>
                  </a:ext>
                </a:extLst>
              </p:cNvPr>
              <p:cNvGrpSpPr/>
              <p:nvPr/>
            </p:nvGrpSpPr>
            <p:grpSpPr>
              <a:xfrm>
                <a:off x="1211653" y="13997021"/>
                <a:ext cx="23382859" cy="7503406"/>
                <a:chOff x="2868183" y="17457166"/>
                <a:chExt cx="20321051" cy="6238577"/>
              </a:xfrm>
            </p:grpSpPr>
            <p:pic>
              <p:nvPicPr>
                <p:cNvPr id="49" name="Picture 48" descr="Chart&#10;&#10;Description automatically generated">
                  <a:extLst>
                    <a:ext uri="{FF2B5EF4-FFF2-40B4-BE49-F238E27FC236}">
                      <a16:creationId xmlns:a16="http://schemas.microsoft.com/office/drawing/2014/main" id="{88263C26-BCC9-3A07-91DF-EA57DA49F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4397"/>
                <a:stretch/>
              </p:blipFill>
              <p:spPr>
                <a:xfrm>
                  <a:off x="2868183" y="17457166"/>
                  <a:ext cx="1398256" cy="6238577"/>
                </a:xfrm>
                <a:prstGeom prst="rect">
                  <a:avLst/>
                </a:prstGeom>
              </p:spPr>
            </p:pic>
            <p:pic>
              <p:nvPicPr>
                <p:cNvPr id="50" name="Picture 49" descr="Chart&#10;&#10;Description automatically generated">
                  <a:extLst>
                    <a:ext uri="{FF2B5EF4-FFF2-40B4-BE49-F238E27FC236}">
                      <a16:creationId xmlns:a16="http://schemas.microsoft.com/office/drawing/2014/main" id="{4DF5DCD5-0452-1A59-58DF-6865355D9A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631" r="8257"/>
                <a:stretch/>
              </p:blipFill>
              <p:spPr>
                <a:xfrm>
                  <a:off x="4195950" y="17457166"/>
                  <a:ext cx="18993284" cy="6238577"/>
                </a:xfrm>
                <a:prstGeom prst="rect">
                  <a:avLst/>
                </a:prstGeom>
              </p:spPr>
            </p:pic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E23B92-A9EC-B7F3-F3C2-DDC5D6695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4512" y="13997021"/>
                <a:ext cx="0" cy="721869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E67042-1E55-80DE-5B02-D403DC209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3997" y="20716500"/>
                <a:ext cx="2529582" cy="0"/>
              </a:xfrm>
              <a:prstGeom prst="line">
                <a:avLst/>
              </a:prstGeom>
              <a:ln w="76200">
                <a:solidFill>
                  <a:srgbClr val="CD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88F2714-6EF8-1DF8-8DAD-977161355B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3578" y="14843325"/>
                <a:ext cx="8849885" cy="5873175"/>
              </a:xfrm>
              <a:prstGeom prst="line">
                <a:avLst/>
              </a:prstGeom>
              <a:ln w="76200">
                <a:solidFill>
                  <a:srgbClr val="CD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0275821-880B-D496-C1EA-2EDC2C20E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3463" y="14843325"/>
                <a:ext cx="5079423" cy="0"/>
              </a:xfrm>
              <a:prstGeom prst="line">
                <a:avLst/>
              </a:prstGeom>
              <a:ln w="76200">
                <a:solidFill>
                  <a:srgbClr val="CD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D754C0A-0B94-A178-72D3-829D62162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57571" y="14859000"/>
                <a:ext cx="4833258" cy="5976257"/>
              </a:xfrm>
              <a:prstGeom prst="line">
                <a:avLst/>
              </a:prstGeom>
              <a:ln w="76200">
                <a:solidFill>
                  <a:srgbClr val="CD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F1C22E97-04AB-241E-39A7-F333B21CD10E}"/>
                  </a:ext>
                </a:extLst>
              </p:cNvPr>
              <p:cNvSpPr/>
              <p:nvPr/>
            </p:nvSpPr>
            <p:spPr>
              <a:xfrm rot="10800000" flipH="1">
                <a:off x="15858982" y="6290747"/>
                <a:ext cx="706714" cy="1326728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Arrow: Down 54">
                <a:extLst>
                  <a:ext uri="{FF2B5EF4-FFF2-40B4-BE49-F238E27FC236}">
                    <a16:creationId xmlns:a16="http://schemas.microsoft.com/office/drawing/2014/main" id="{8AD619CB-61EC-5687-BED9-458A9DA4AE43}"/>
                  </a:ext>
                </a:extLst>
              </p:cNvPr>
              <p:cNvSpPr/>
              <p:nvPr/>
            </p:nvSpPr>
            <p:spPr>
              <a:xfrm rot="8170142" flipH="1">
                <a:off x="20858217" y="5441818"/>
                <a:ext cx="529357" cy="993773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Arrow: Down 55">
                <a:extLst>
                  <a:ext uri="{FF2B5EF4-FFF2-40B4-BE49-F238E27FC236}">
                    <a16:creationId xmlns:a16="http://schemas.microsoft.com/office/drawing/2014/main" id="{A0E5B703-2BB7-3584-68AD-B1B92018D076}"/>
                  </a:ext>
                </a:extLst>
              </p:cNvPr>
              <p:cNvSpPr/>
              <p:nvPr/>
            </p:nvSpPr>
            <p:spPr>
              <a:xfrm rot="10800000" flipH="1">
                <a:off x="2711040" y="6453250"/>
                <a:ext cx="373046" cy="700327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8FC2C1E-1543-759E-84B6-C3EABF1DF1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3579" y="1717791"/>
                <a:ext cx="76449" cy="19497929"/>
              </a:xfrm>
              <a:prstGeom prst="line">
                <a:avLst/>
              </a:prstGeom>
              <a:ln w="762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57CB802F-B0D1-1A70-39B5-9186A5E5C120}"/>
                  </a:ext>
                </a:extLst>
              </p:cNvPr>
              <p:cNvSpPr/>
              <p:nvPr/>
            </p:nvSpPr>
            <p:spPr>
              <a:xfrm rot="18486030">
                <a:off x="12359215" y="2560108"/>
                <a:ext cx="9724802" cy="6613058"/>
              </a:xfrm>
              <a:prstGeom prst="arc">
                <a:avLst>
                  <a:gd name="adj1" fmla="val 11271281"/>
                  <a:gd name="adj2" fmla="val 14689392"/>
                </a:avLst>
              </a:prstGeom>
              <a:ln w="254000">
                <a:solidFill>
                  <a:schemeClr val="tx2">
                    <a:lumMod val="60000"/>
                    <a:lumOff val="40000"/>
                  </a:schemeClr>
                </a:solidFill>
                <a:headEnd type="stealth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4AA77C7-B4D2-11AE-233F-6AEA58F7C819}"/>
                  </a:ext>
                </a:extLst>
              </p:cNvPr>
              <p:cNvSpPr txBox="1"/>
              <p:nvPr/>
            </p:nvSpPr>
            <p:spPr>
              <a:xfrm>
                <a:off x="6924732" y="3354872"/>
                <a:ext cx="2983441" cy="1358373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</a:rPr>
                  <a:t>Hypoxia, disease </a:t>
                </a: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05461F58-FBD5-24F1-46CF-22258624B25A}"/>
                  </a:ext>
                </a:extLst>
              </p:cNvPr>
              <p:cNvSpPr/>
              <p:nvPr/>
            </p:nvSpPr>
            <p:spPr>
              <a:xfrm rot="12456759" flipV="1">
                <a:off x="11466583" y="4991481"/>
                <a:ext cx="9724802" cy="5255800"/>
              </a:xfrm>
              <a:prstGeom prst="arc">
                <a:avLst>
                  <a:gd name="adj1" fmla="val 11497846"/>
                  <a:gd name="adj2" fmla="val 15289800"/>
                </a:avLst>
              </a:prstGeom>
              <a:ln w="254000">
                <a:solidFill>
                  <a:schemeClr val="tx2">
                    <a:lumMod val="60000"/>
                    <a:lumOff val="40000"/>
                  </a:schemeClr>
                </a:solidFill>
                <a:headEnd type="stealth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2" name="Arrow: Down 31">
                <a:extLst>
                  <a:ext uri="{FF2B5EF4-FFF2-40B4-BE49-F238E27FC236}">
                    <a16:creationId xmlns:a16="http://schemas.microsoft.com/office/drawing/2014/main" id="{C0424ED8-1387-AFE0-0F0F-12AAD36AA77F}"/>
                  </a:ext>
                </a:extLst>
              </p:cNvPr>
              <p:cNvSpPr/>
              <p:nvPr/>
            </p:nvSpPr>
            <p:spPr>
              <a:xfrm rot="10610240">
                <a:off x="8786779" y="7553679"/>
                <a:ext cx="713623" cy="120370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Arrow: Down 31">
                <a:extLst>
                  <a:ext uri="{FF2B5EF4-FFF2-40B4-BE49-F238E27FC236}">
                    <a16:creationId xmlns:a16="http://schemas.microsoft.com/office/drawing/2014/main" id="{68DFB761-C173-B22B-2D2F-082797EA0353}"/>
                  </a:ext>
                </a:extLst>
              </p:cNvPr>
              <p:cNvSpPr/>
              <p:nvPr/>
            </p:nvSpPr>
            <p:spPr>
              <a:xfrm rot="10964048">
                <a:off x="9624977" y="7528280"/>
                <a:ext cx="713623" cy="120370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Arrow: Down 31">
                <a:extLst>
                  <a:ext uri="{FF2B5EF4-FFF2-40B4-BE49-F238E27FC236}">
                    <a16:creationId xmlns:a16="http://schemas.microsoft.com/office/drawing/2014/main" id="{20AA80E5-6E59-FA6C-DF52-AAF7574FAB6F}"/>
                  </a:ext>
                </a:extLst>
              </p:cNvPr>
              <p:cNvSpPr/>
              <p:nvPr/>
            </p:nvSpPr>
            <p:spPr>
              <a:xfrm rot="12262398">
                <a:off x="10513976" y="7680678"/>
                <a:ext cx="713623" cy="1203704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Arrow: Down 31">
                <a:extLst>
                  <a:ext uri="{FF2B5EF4-FFF2-40B4-BE49-F238E27FC236}">
                    <a16:creationId xmlns:a16="http://schemas.microsoft.com/office/drawing/2014/main" id="{CC719311-0544-0117-9319-013319233108}"/>
                  </a:ext>
                </a:extLst>
              </p:cNvPr>
              <p:cNvSpPr/>
              <p:nvPr/>
            </p:nvSpPr>
            <p:spPr>
              <a:xfrm rot="8585449">
                <a:off x="15088227" y="8714688"/>
                <a:ext cx="228716" cy="327619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6" name="Arrow: Down 31">
                <a:extLst>
                  <a:ext uri="{FF2B5EF4-FFF2-40B4-BE49-F238E27FC236}">
                    <a16:creationId xmlns:a16="http://schemas.microsoft.com/office/drawing/2014/main" id="{F89B318B-DEAF-ED13-75D6-BAC0FC1EBC80}"/>
                  </a:ext>
                </a:extLst>
              </p:cNvPr>
              <p:cNvSpPr/>
              <p:nvPr/>
            </p:nvSpPr>
            <p:spPr>
              <a:xfrm rot="10373852">
                <a:off x="15850226" y="8562289"/>
                <a:ext cx="228716" cy="327619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7" name="Arrow: Down 31">
                <a:extLst>
                  <a:ext uri="{FF2B5EF4-FFF2-40B4-BE49-F238E27FC236}">
                    <a16:creationId xmlns:a16="http://schemas.microsoft.com/office/drawing/2014/main" id="{2A8B6BB0-0545-4213-FAC5-0F50D0926278}"/>
                  </a:ext>
                </a:extLst>
              </p:cNvPr>
              <p:cNvSpPr/>
              <p:nvPr/>
            </p:nvSpPr>
            <p:spPr>
              <a:xfrm rot="11186113">
                <a:off x="16612227" y="8587688"/>
                <a:ext cx="228716" cy="327619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8" name="Arrow: Down 31">
                <a:extLst>
                  <a:ext uri="{FF2B5EF4-FFF2-40B4-BE49-F238E27FC236}">
                    <a16:creationId xmlns:a16="http://schemas.microsoft.com/office/drawing/2014/main" id="{F3D8B158-ADE8-454F-8B00-65F38192CCEF}"/>
                  </a:ext>
                </a:extLst>
              </p:cNvPr>
              <p:cNvSpPr/>
              <p:nvPr/>
            </p:nvSpPr>
            <p:spPr>
              <a:xfrm rot="12286839">
                <a:off x="17475826" y="8714689"/>
                <a:ext cx="228716" cy="327619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Arrow: Down 31">
                <a:extLst>
                  <a:ext uri="{FF2B5EF4-FFF2-40B4-BE49-F238E27FC236}">
                    <a16:creationId xmlns:a16="http://schemas.microsoft.com/office/drawing/2014/main" id="{A6A54DA6-F726-8D6B-5D6E-4F830EFFDDD6}"/>
                  </a:ext>
                </a:extLst>
              </p:cNvPr>
              <p:cNvSpPr/>
              <p:nvPr/>
            </p:nvSpPr>
            <p:spPr>
              <a:xfrm rot="9055299">
                <a:off x="21437919" y="8274005"/>
                <a:ext cx="493802" cy="79161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0" name="Arrow: Down 31">
                <a:extLst>
                  <a:ext uri="{FF2B5EF4-FFF2-40B4-BE49-F238E27FC236}">
                    <a16:creationId xmlns:a16="http://schemas.microsoft.com/office/drawing/2014/main" id="{25794646-538B-E750-15C3-93EF2EAE2BC7}"/>
                  </a:ext>
                </a:extLst>
              </p:cNvPr>
              <p:cNvSpPr/>
              <p:nvPr/>
            </p:nvSpPr>
            <p:spPr>
              <a:xfrm rot="10293014">
                <a:off x="22403118" y="8096205"/>
                <a:ext cx="493802" cy="79161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2" name="Arrow: Down 31">
                <a:extLst>
                  <a:ext uri="{FF2B5EF4-FFF2-40B4-BE49-F238E27FC236}">
                    <a16:creationId xmlns:a16="http://schemas.microsoft.com/office/drawing/2014/main" id="{563A62D2-1F67-5B70-58B9-89FFAAE623CC}"/>
                  </a:ext>
                </a:extLst>
              </p:cNvPr>
              <p:cNvSpPr/>
              <p:nvPr/>
            </p:nvSpPr>
            <p:spPr>
              <a:xfrm rot="10800000">
                <a:off x="23317518" y="8045405"/>
                <a:ext cx="493802" cy="79161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3" name="Arrow: Down 31">
                <a:extLst>
                  <a:ext uri="{FF2B5EF4-FFF2-40B4-BE49-F238E27FC236}">
                    <a16:creationId xmlns:a16="http://schemas.microsoft.com/office/drawing/2014/main" id="{4D41C86F-07EA-C6DA-AFBB-D5C3C6763C0D}"/>
                  </a:ext>
                </a:extLst>
              </p:cNvPr>
              <p:cNvSpPr/>
              <p:nvPr/>
            </p:nvSpPr>
            <p:spPr>
              <a:xfrm rot="11541922">
                <a:off x="24181118" y="8147006"/>
                <a:ext cx="493802" cy="79161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glow rad="228600">
                  <a:srgbClr val="C000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DF426B-7C32-2D8B-3D47-5BB7978C7BBE}"/>
                </a:ext>
              </a:extLst>
            </p:cNvPr>
            <p:cNvSpPr txBox="1"/>
            <p:nvPr/>
          </p:nvSpPr>
          <p:spPr>
            <a:xfrm>
              <a:off x="18924762" y="6052647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rgbClr val="FF3030"/>
                  </a:solidFill>
                </a:rPr>
                <a:t>Pseudoalteromonadacea</a:t>
              </a:r>
              <a:endParaRPr lang="en-US" sz="1800" b="1" dirty="0">
                <a:solidFill>
                  <a:srgbClr val="FF303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A128B9-91AE-9ABD-9D13-04B9C2562DE5}"/>
                </a:ext>
              </a:extLst>
            </p:cNvPr>
            <p:cNvSpPr txBox="1"/>
            <p:nvPr/>
          </p:nvSpPr>
          <p:spPr>
            <a:xfrm>
              <a:off x="18421421" y="8464439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rgbClr val="AA7AA1"/>
                  </a:solidFill>
                </a:rPr>
                <a:t>Flavobacteriaceae</a:t>
              </a:r>
              <a:endParaRPr lang="en-US" sz="1800" b="1" dirty="0">
                <a:solidFill>
                  <a:srgbClr val="AA7AA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267A0D-5F9E-D232-A527-2B0DD5B47626}"/>
                </a:ext>
              </a:extLst>
            </p:cNvPr>
            <p:cNvSpPr txBox="1"/>
            <p:nvPr/>
          </p:nvSpPr>
          <p:spPr>
            <a:xfrm>
              <a:off x="11607275" y="6671862"/>
              <a:ext cx="30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 err="1">
                  <a:solidFill>
                    <a:schemeClr val="tx1"/>
                  </a:solidFill>
                  <a:highlight>
                    <a:srgbClr val="FFD700"/>
                  </a:highlight>
                </a:rPr>
                <a:t>Alteromonadaceae</a:t>
              </a:r>
              <a:endParaRPr lang="en-US" sz="1800" b="1" dirty="0">
                <a:solidFill>
                  <a:schemeClr val="tx1"/>
                </a:solidFill>
                <a:highlight>
                  <a:srgbClr val="FFD700"/>
                </a:highlight>
              </a:endParaRP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98290CDC-19A1-2097-5748-9A608D5D0C37}"/>
                </a:ext>
              </a:extLst>
            </p:cNvPr>
            <p:cNvSpPr/>
            <p:nvPr/>
          </p:nvSpPr>
          <p:spPr>
            <a:xfrm rot="10800000">
              <a:off x="15665732" y="6576892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92E3D098-FDBF-4356-B836-DD6B87000F28}"/>
                </a:ext>
              </a:extLst>
            </p:cNvPr>
            <p:cNvSpPr/>
            <p:nvPr/>
          </p:nvSpPr>
          <p:spPr>
            <a:xfrm rot="10800000">
              <a:off x="18286659" y="6053441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DDE61CA6-0C09-2F9D-F3B0-4ED04770F4C6}"/>
                </a:ext>
              </a:extLst>
            </p:cNvPr>
            <p:cNvSpPr/>
            <p:nvPr/>
          </p:nvSpPr>
          <p:spPr>
            <a:xfrm rot="10800000">
              <a:off x="17926725" y="8055304"/>
              <a:ext cx="350520" cy="502920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7AA161-83C1-A0F0-F45C-0DB98836E3CC}"/>
                </a:ext>
              </a:extLst>
            </p:cNvPr>
            <p:cNvSpPr/>
            <p:nvPr/>
          </p:nvSpPr>
          <p:spPr>
            <a:xfrm>
              <a:off x="16367539" y="6610676"/>
              <a:ext cx="484065" cy="420084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6CD853-911C-D8F0-6B98-CEBE3A560A7F}"/>
                </a:ext>
              </a:extLst>
            </p:cNvPr>
            <p:cNvSpPr/>
            <p:nvPr/>
          </p:nvSpPr>
          <p:spPr>
            <a:xfrm rot="20891455">
              <a:off x="3505359" y="8738521"/>
              <a:ext cx="93959" cy="148746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 descr="A line of colorful squares&#10;&#10;Description automatically generated">
              <a:extLst>
                <a:ext uri="{FF2B5EF4-FFF2-40B4-BE49-F238E27FC236}">
                  <a16:creationId xmlns:a16="http://schemas.microsoft.com/office/drawing/2014/main" id="{89ADBE3B-343C-B9BD-8FCC-56FCC170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8" t="43923" b="40064"/>
            <a:stretch/>
          </p:blipFill>
          <p:spPr>
            <a:xfrm>
              <a:off x="0" y="2422730"/>
              <a:ext cx="27432000" cy="152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147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5488</TotalTime>
  <Words>42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32</cp:revision>
  <dcterms:created xsi:type="dcterms:W3CDTF">2022-11-09T20:59:53Z</dcterms:created>
  <dcterms:modified xsi:type="dcterms:W3CDTF">2023-07-19T18:32:34Z</dcterms:modified>
</cp:coreProperties>
</file>