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58" r:id="rId5"/>
    <p:sldId id="265" r:id="rId6"/>
    <p:sldId id="261" r:id="rId7"/>
    <p:sldId id="262" r:id="rId8"/>
    <p:sldId id="263" r:id="rId9"/>
    <p:sldId id="264" r:id="rId10"/>
    <p:sldId id="266" r:id="rId1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p:restoredTop sz="94630"/>
  </p:normalViewPr>
  <p:slideViewPr>
    <p:cSldViewPr snapToGrid="0">
      <p:cViewPr varScale="1">
        <p:scale>
          <a:sx n="87" d="100"/>
          <a:sy n="87" d="100"/>
        </p:scale>
        <p:origin x="2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90971-1B88-B34E-810C-0EB26F37D16B}" type="datetimeFigureOut">
              <a:rPr lang="en-NL" smtClean="0"/>
              <a:t>16/11/2022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7A19E-40E0-3849-BCDB-5E3AAB3DCD6C}" type="slidenum">
              <a:rPr lang="en-NL" smtClean="0"/>
              <a:t>‹#›</a:t>
            </a:fld>
            <a:endParaRPr lang="en-NL"/>
          </a:p>
        </p:txBody>
      </p:sp>
    </p:spTree>
    <p:extLst>
      <p:ext uri="{BB962C8B-B14F-4D97-AF65-F5344CB8AC3E}">
        <p14:creationId xmlns:p14="http://schemas.microsoft.com/office/powerpoint/2010/main" val="357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6627A19E-40E0-3849-BCDB-5E3AAB3DCD6C}" type="slidenum">
              <a:rPr lang="en-NL" smtClean="0"/>
              <a:t>9</a:t>
            </a:fld>
            <a:endParaRPr lang="en-NL"/>
          </a:p>
        </p:txBody>
      </p:sp>
    </p:spTree>
    <p:extLst>
      <p:ext uri="{BB962C8B-B14F-4D97-AF65-F5344CB8AC3E}">
        <p14:creationId xmlns:p14="http://schemas.microsoft.com/office/powerpoint/2010/main" val="3037305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84C9-B74D-5FF3-3886-3DAC8D75E2D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FBE56C64-3A07-8BD0-F10B-B77F35E31E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B181AF4E-1DF4-B958-702A-710169531AAD}"/>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5" name="Footer Placeholder 4">
            <a:extLst>
              <a:ext uri="{FF2B5EF4-FFF2-40B4-BE49-F238E27FC236}">
                <a16:creationId xmlns:a16="http://schemas.microsoft.com/office/drawing/2014/main" id="{3653E76B-EF0D-1442-CDD6-60FBEDBC3B1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49CA113-E830-2F86-9A98-4E6D6F3EA258}"/>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332748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314F-B60B-7E71-7ECC-D1C2388CB49F}"/>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7B870EAC-6A9A-A05F-9862-CB695784F1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1DB07A0-F088-AA1C-E1D8-9F5032E04AFD}"/>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5" name="Footer Placeholder 4">
            <a:extLst>
              <a:ext uri="{FF2B5EF4-FFF2-40B4-BE49-F238E27FC236}">
                <a16:creationId xmlns:a16="http://schemas.microsoft.com/office/drawing/2014/main" id="{51C30949-E8D7-5D92-136A-D61643A8F39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B4DFE8B-EE07-9446-B379-B6B8DB3ABB54}"/>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163375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B191DD-663A-0EE0-D24B-6E62E25338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5A06A30E-2047-B858-E226-3D046C6F0C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716E7E30-EA35-0590-91D8-62E82C9C8EE1}"/>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5" name="Footer Placeholder 4">
            <a:extLst>
              <a:ext uri="{FF2B5EF4-FFF2-40B4-BE49-F238E27FC236}">
                <a16:creationId xmlns:a16="http://schemas.microsoft.com/office/drawing/2014/main" id="{58FB4AB5-85F5-8237-D311-6E9EE96EC34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9892236-DF69-D0E6-529D-4D6EB0EE2D5E}"/>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393651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C6F4-EC54-4455-A2A0-428E2ABCE9CD}"/>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9D1A1CAE-C2BE-554D-20F5-520D630307C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D102DED5-3ACA-63B1-3BE3-BFBF6EDEFE3B}"/>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5" name="Footer Placeholder 4">
            <a:extLst>
              <a:ext uri="{FF2B5EF4-FFF2-40B4-BE49-F238E27FC236}">
                <a16:creationId xmlns:a16="http://schemas.microsoft.com/office/drawing/2014/main" id="{20938E2F-CA86-2411-9E03-98E66DC0D09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4DFF503-96A5-CF43-B401-2AD772BB468B}"/>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273245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B833-C5A3-8FBE-7EDE-3E67CF9B9FE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D5F2E54A-7C99-1952-FF73-CB5AD09C6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6E435F5-4B47-5B3A-88F1-62B4D40EF407}"/>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5" name="Footer Placeholder 4">
            <a:extLst>
              <a:ext uri="{FF2B5EF4-FFF2-40B4-BE49-F238E27FC236}">
                <a16:creationId xmlns:a16="http://schemas.microsoft.com/office/drawing/2014/main" id="{20825272-05DB-C23D-4776-6B5F4654CA9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0368722-BE18-B5D2-C230-7252CF0FDAA4}"/>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286064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0CB3-6D1E-3D69-2A8F-CC8A1D70DDD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2BE879A5-0B75-F880-FA4D-C95ED8DCC83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65BA239E-13EA-DB01-C157-F4EBAAE794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0966371E-C37C-2E73-ADB9-FD76C4FAD5CD}"/>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6" name="Footer Placeholder 5">
            <a:extLst>
              <a:ext uri="{FF2B5EF4-FFF2-40B4-BE49-F238E27FC236}">
                <a16:creationId xmlns:a16="http://schemas.microsoft.com/office/drawing/2014/main" id="{F5F38ED9-E07C-39B7-48F7-9F6EB73096D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6AD5FC4-1118-765D-8E85-F8BFBCD8518C}"/>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362823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602C-08F1-B85D-3E03-3269ACB0DAE0}"/>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3AE37357-1885-A199-1DA4-97F68269A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6CA3D9-DE0B-51C6-87BB-AABC8A8245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42296613-271A-FAE4-61C1-B2449DD52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D949499-49E5-8D9B-3AC1-943508EE4F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3C62D46A-1A0D-7192-5FF2-6501596F3892}"/>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8" name="Footer Placeholder 7">
            <a:extLst>
              <a:ext uri="{FF2B5EF4-FFF2-40B4-BE49-F238E27FC236}">
                <a16:creationId xmlns:a16="http://schemas.microsoft.com/office/drawing/2014/main" id="{E69AE6DB-4E31-7502-9C66-5FEAC06C1D83}"/>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94EBFCB4-6E19-976E-D413-A182F5C25E9C}"/>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110130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314E-287F-312A-1D4E-DB221EACEEAA}"/>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96AEE95B-DFCB-A6C1-8C97-75CBEBF8E2DA}"/>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4" name="Footer Placeholder 3">
            <a:extLst>
              <a:ext uri="{FF2B5EF4-FFF2-40B4-BE49-F238E27FC236}">
                <a16:creationId xmlns:a16="http://schemas.microsoft.com/office/drawing/2014/main" id="{7E0C5397-96A9-9DD7-0586-027C1CA7C349}"/>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9777208F-D41E-A112-04AB-C1F88D6EAC15}"/>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127554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1B6035-B5E2-D037-D308-7E76831BA31D}"/>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3" name="Footer Placeholder 2">
            <a:extLst>
              <a:ext uri="{FF2B5EF4-FFF2-40B4-BE49-F238E27FC236}">
                <a16:creationId xmlns:a16="http://schemas.microsoft.com/office/drawing/2014/main" id="{4F956896-025F-D9A8-9D78-EA0383137E1A}"/>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AAD94DDD-11DF-B79B-6C02-9307006F46AD}"/>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917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5BE6-5E25-2AD3-2C5D-99EBE78EEF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7416FDDE-A78A-45AD-C3D7-19CA8A03F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8C0595ED-17B5-DF0A-825F-461838CED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F81FDC-9F92-36B3-A58A-E04FCFB831EF}"/>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6" name="Footer Placeholder 5">
            <a:extLst>
              <a:ext uri="{FF2B5EF4-FFF2-40B4-BE49-F238E27FC236}">
                <a16:creationId xmlns:a16="http://schemas.microsoft.com/office/drawing/2014/main" id="{DB7B167D-37FD-C960-0DDA-DD19FC8C3CA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4D340A7-8948-891A-80B1-263C40184E99}"/>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38583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7D16-5AF2-6E9E-FDC6-DC14D0D8B3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E3A21A78-E131-E1CA-A74A-379B6215B0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F79448D6-E13B-820A-BB20-04AD1C3B1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434B87-7FED-CA69-AA57-448B9238C13C}"/>
              </a:ext>
            </a:extLst>
          </p:cNvPr>
          <p:cNvSpPr>
            <a:spLocks noGrp="1"/>
          </p:cNvSpPr>
          <p:nvPr>
            <p:ph type="dt" sz="half" idx="10"/>
          </p:nvPr>
        </p:nvSpPr>
        <p:spPr/>
        <p:txBody>
          <a:bodyPr/>
          <a:lstStyle/>
          <a:p>
            <a:fld id="{24E12ED7-4AC2-204F-86AF-16454862194D}" type="datetimeFigureOut">
              <a:rPr lang="en-NL" smtClean="0"/>
              <a:t>16/11/2022</a:t>
            </a:fld>
            <a:endParaRPr lang="en-NL"/>
          </a:p>
        </p:txBody>
      </p:sp>
      <p:sp>
        <p:nvSpPr>
          <p:cNvPr id="6" name="Footer Placeholder 5">
            <a:extLst>
              <a:ext uri="{FF2B5EF4-FFF2-40B4-BE49-F238E27FC236}">
                <a16:creationId xmlns:a16="http://schemas.microsoft.com/office/drawing/2014/main" id="{C61C8BA8-02F8-D3CB-CFE0-DA0B4A6D6C7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B770E56C-D944-9207-3781-D607FC8C9244}"/>
              </a:ext>
            </a:extLst>
          </p:cNvPr>
          <p:cNvSpPr>
            <a:spLocks noGrp="1"/>
          </p:cNvSpPr>
          <p:nvPr>
            <p:ph type="sldNum" sz="quarter" idx="12"/>
          </p:nvPr>
        </p:nvSpPr>
        <p:spPr/>
        <p:txBody>
          <a:bodyPr/>
          <a:lstStyle/>
          <a:p>
            <a:fld id="{530B589F-895F-944E-82E1-FC9E42F8AF5A}" type="slidenum">
              <a:rPr lang="en-NL" smtClean="0"/>
              <a:t>‹#›</a:t>
            </a:fld>
            <a:endParaRPr lang="en-NL"/>
          </a:p>
        </p:txBody>
      </p:sp>
    </p:spTree>
    <p:extLst>
      <p:ext uri="{BB962C8B-B14F-4D97-AF65-F5344CB8AC3E}">
        <p14:creationId xmlns:p14="http://schemas.microsoft.com/office/powerpoint/2010/main" val="81461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F3370-EE42-DA2D-1101-D8AFF2388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1F868FC5-EB6A-46C2-633B-086D018D7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093B3910-AE7B-6071-C586-FEEB40CB5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12ED7-4AC2-204F-86AF-16454862194D}" type="datetimeFigureOut">
              <a:rPr lang="en-NL" smtClean="0"/>
              <a:t>16/11/2022</a:t>
            </a:fld>
            <a:endParaRPr lang="en-NL"/>
          </a:p>
        </p:txBody>
      </p:sp>
      <p:sp>
        <p:nvSpPr>
          <p:cNvPr id="5" name="Footer Placeholder 4">
            <a:extLst>
              <a:ext uri="{FF2B5EF4-FFF2-40B4-BE49-F238E27FC236}">
                <a16:creationId xmlns:a16="http://schemas.microsoft.com/office/drawing/2014/main" id="{3D0DA73B-52C3-AE07-6AEC-91E14341E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FE689057-5C23-7ED4-560D-C5D78F74F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B589F-895F-944E-82E1-FC9E42F8AF5A}" type="slidenum">
              <a:rPr lang="en-NL" smtClean="0"/>
              <a:t>‹#›</a:t>
            </a:fld>
            <a:endParaRPr lang="en-NL"/>
          </a:p>
        </p:txBody>
      </p:sp>
    </p:spTree>
    <p:extLst>
      <p:ext uri="{BB962C8B-B14F-4D97-AF65-F5344CB8AC3E}">
        <p14:creationId xmlns:p14="http://schemas.microsoft.com/office/powerpoint/2010/main" val="1398133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DE0C-4810-9A21-524C-8D699A9114FC}"/>
              </a:ext>
            </a:extLst>
          </p:cNvPr>
          <p:cNvSpPr>
            <a:spLocks noGrp="1"/>
          </p:cNvSpPr>
          <p:nvPr>
            <p:ph type="ctrTitle"/>
          </p:nvPr>
        </p:nvSpPr>
        <p:spPr/>
        <p:txBody>
          <a:bodyPr/>
          <a:lstStyle/>
          <a:p>
            <a:r>
              <a:rPr lang="en-NL" dirty="0"/>
              <a:t>ABCDom II figures</a:t>
            </a:r>
          </a:p>
        </p:txBody>
      </p:sp>
      <p:sp>
        <p:nvSpPr>
          <p:cNvPr id="3" name="Subtitle 2">
            <a:extLst>
              <a:ext uri="{FF2B5EF4-FFF2-40B4-BE49-F238E27FC236}">
                <a16:creationId xmlns:a16="http://schemas.microsoft.com/office/drawing/2014/main" id="{E4582C11-25C0-471C-76D6-BFB16989CB12}"/>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194438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B818-3990-2FD2-EF45-90DD430CA027}"/>
              </a:ext>
            </a:extLst>
          </p:cNvPr>
          <p:cNvSpPr>
            <a:spLocks noGrp="1"/>
          </p:cNvSpPr>
          <p:nvPr>
            <p:ph type="title"/>
          </p:nvPr>
        </p:nvSpPr>
        <p:spPr>
          <a:xfrm>
            <a:off x="675968" y="3167318"/>
            <a:ext cx="10515600" cy="1325563"/>
          </a:xfrm>
        </p:spPr>
        <p:txBody>
          <a:bodyPr/>
          <a:lstStyle/>
          <a:p>
            <a:r>
              <a:rPr lang="en-GB" dirty="0"/>
              <a:t>A</a:t>
            </a:r>
            <a:r>
              <a:rPr lang="en-NL" dirty="0"/>
              <a:t>nd now?</a:t>
            </a:r>
          </a:p>
        </p:txBody>
      </p:sp>
      <p:sp>
        <p:nvSpPr>
          <p:cNvPr id="3" name="Content Placeholder 2">
            <a:extLst>
              <a:ext uri="{FF2B5EF4-FFF2-40B4-BE49-F238E27FC236}">
                <a16:creationId xmlns:a16="http://schemas.microsoft.com/office/drawing/2014/main" id="{1D24D401-C3E0-BDA1-EAA5-CABB20FD0ABE}"/>
              </a:ext>
            </a:extLst>
          </p:cNvPr>
          <p:cNvSpPr>
            <a:spLocks noGrp="1"/>
          </p:cNvSpPr>
          <p:nvPr>
            <p:ph idx="1"/>
          </p:nvPr>
        </p:nvSpPr>
        <p:spPr>
          <a:xfrm>
            <a:off x="572729" y="173805"/>
            <a:ext cx="10515600" cy="4351338"/>
          </a:xfrm>
        </p:spPr>
        <p:txBody>
          <a:bodyPr/>
          <a:lstStyle/>
          <a:p>
            <a:r>
              <a:rPr lang="en-NL" dirty="0"/>
              <a:t>I guess we can show that we find unique features that are exuded and drive the difference in the exometabolome (exuded+ambient features) in ABCDom1.</a:t>
            </a:r>
          </a:p>
          <a:p>
            <a:r>
              <a:rPr lang="en-GB" dirty="0"/>
              <a:t>A</a:t>
            </a:r>
            <a:r>
              <a:rPr lang="en-NL" dirty="0"/>
              <a:t>nd taht these exuded features are being used in the 36 hours which explains the different microbial communities we find in ABCDom 1.</a:t>
            </a:r>
          </a:p>
          <a:p>
            <a:endParaRPr lang="en-NL" dirty="0"/>
          </a:p>
          <a:p>
            <a:endParaRPr lang="en-NL" dirty="0"/>
          </a:p>
        </p:txBody>
      </p:sp>
    </p:spTree>
    <p:extLst>
      <p:ext uri="{BB962C8B-B14F-4D97-AF65-F5344CB8AC3E}">
        <p14:creationId xmlns:p14="http://schemas.microsoft.com/office/powerpoint/2010/main" val="225605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venn diagram&#10;&#10;Description automatically generated">
            <a:extLst>
              <a:ext uri="{FF2B5EF4-FFF2-40B4-BE49-F238E27FC236}">
                <a16:creationId xmlns:a16="http://schemas.microsoft.com/office/drawing/2014/main" id="{838DD189-A230-D1FC-EDBB-667C1AEF0054}"/>
              </a:ext>
            </a:extLst>
          </p:cNvPr>
          <p:cNvPicPr>
            <a:picLocks noChangeAspect="1"/>
          </p:cNvPicPr>
          <p:nvPr/>
        </p:nvPicPr>
        <p:blipFill>
          <a:blip r:embed="rId2"/>
          <a:stretch>
            <a:fillRect/>
          </a:stretch>
        </p:blipFill>
        <p:spPr>
          <a:xfrm>
            <a:off x="188897" y="0"/>
            <a:ext cx="7131369" cy="6858000"/>
          </a:xfrm>
          <a:prstGeom prst="rect">
            <a:avLst/>
          </a:prstGeom>
        </p:spPr>
      </p:pic>
      <p:sp>
        <p:nvSpPr>
          <p:cNvPr id="6" name="TextBox 5">
            <a:extLst>
              <a:ext uri="{FF2B5EF4-FFF2-40B4-BE49-F238E27FC236}">
                <a16:creationId xmlns:a16="http://schemas.microsoft.com/office/drawing/2014/main" id="{F9E8F1AF-4734-7CF8-270A-3D37D24B49B6}"/>
              </a:ext>
            </a:extLst>
          </p:cNvPr>
          <p:cNvSpPr txBox="1"/>
          <p:nvPr/>
        </p:nvSpPr>
        <p:spPr>
          <a:xfrm>
            <a:off x="7467600" y="568036"/>
            <a:ext cx="4391891" cy="3693319"/>
          </a:xfrm>
          <a:prstGeom prst="rect">
            <a:avLst/>
          </a:prstGeom>
          <a:noFill/>
        </p:spPr>
        <p:txBody>
          <a:bodyPr wrap="square" rtlCol="0">
            <a:spAutoFit/>
          </a:bodyPr>
          <a:lstStyle/>
          <a:p>
            <a:r>
              <a:rPr lang="en-NL" b="1" dirty="0"/>
              <a:t>Figure 1: </a:t>
            </a:r>
            <a:r>
              <a:rPr lang="en-NL" dirty="0"/>
              <a:t>Venn diagram of exudate features in each treatment. </a:t>
            </a:r>
            <a:r>
              <a:rPr lang="en-GB" dirty="0"/>
              <a:t>E</a:t>
            </a:r>
            <a:r>
              <a:rPr lang="en-NL" dirty="0"/>
              <a:t>xudate features have at least a 2 fold higher average peak area in the treatment compared to the average peak area in the water controls. </a:t>
            </a:r>
            <a:br>
              <a:rPr lang="en-NL" dirty="0"/>
            </a:br>
            <a:r>
              <a:rPr lang="en-NL" dirty="0"/>
              <a:t>Most features are exuded in all treatments (773). There are potentially 449 general ”stress” features who are exuded by the corals in the stress treatments. Each treatment has their own uniquely exuded suite of features, who are potentially prodcuts of accumulated stress. </a:t>
            </a:r>
            <a:r>
              <a:rPr lang="en-GB" dirty="0"/>
              <a:t>O</a:t>
            </a:r>
            <a:r>
              <a:rPr lang="en-NL" dirty="0"/>
              <a:t>r somerthing like this.</a:t>
            </a:r>
            <a:endParaRPr lang="en-NL" b="1" dirty="0"/>
          </a:p>
        </p:txBody>
      </p:sp>
    </p:spTree>
    <p:extLst>
      <p:ext uri="{BB962C8B-B14F-4D97-AF65-F5344CB8AC3E}">
        <p14:creationId xmlns:p14="http://schemas.microsoft.com/office/powerpoint/2010/main" val="229029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83A18226-7E36-63EA-F38C-EBCB2D3BB805}"/>
              </a:ext>
            </a:extLst>
          </p:cNvPr>
          <p:cNvPicPr>
            <a:picLocks noChangeAspect="1"/>
          </p:cNvPicPr>
          <p:nvPr/>
        </p:nvPicPr>
        <p:blipFill>
          <a:blip r:embed="rId2"/>
          <a:stretch>
            <a:fillRect/>
          </a:stretch>
        </p:blipFill>
        <p:spPr>
          <a:xfrm>
            <a:off x="0" y="0"/>
            <a:ext cx="10938974" cy="5611091"/>
          </a:xfrm>
          <a:prstGeom prst="rect">
            <a:avLst/>
          </a:prstGeom>
        </p:spPr>
      </p:pic>
      <p:sp>
        <p:nvSpPr>
          <p:cNvPr id="6" name="TextBox 5">
            <a:extLst>
              <a:ext uri="{FF2B5EF4-FFF2-40B4-BE49-F238E27FC236}">
                <a16:creationId xmlns:a16="http://schemas.microsoft.com/office/drawing/2014/main" id="{26C4615E-B470-B1CD-98C2-305B611149A5}"/>
              </a:ext>
            </a:extLst>
          </p:cNvPr>
          <p:cNvSpPr txBox="1"/>
          <p:nvPr/>
        </p:nvSpPr>
        <p:spPr>
          <a:xfrm>
            <a:off x="8423564" y="2452255"/>
            <a:ext cx="3629891" cy="1477328"/>
          </a:xfrm>
          <a:prstGeom prst="rect">
            <a:avLst/>
          </a:prstGeom>
          <a:noFill/>
        </p:spPr>
        <p:txBody>
          <a:bodyPr wrap="square" rtlCol="0">
            <a:spAutoFit/>
          </a:bodyPr>
          <a:lstStyle/>
          <a:p>
            <a:r>
              <a:rPr lang="en-NL" dirty="0"/>
              <a:t>Upset plot (same as previous venn diagram) but with added information on SuperClass of the features beloning to each intersection.</a:t>
            </a:r>
          </a:p>
        </p:txBody>
      </p:sp>
    </p:spTree>
    <p:extLst>
      <p:ext uri="{BB962C8B-B14F-4D97-AF65-F5344CB8AC3E}">
        <p14:creationId xmlns:p14="http://schemas.microsoft.com/office/powerpoint/2010/main" val="205735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902FDDED-EA5F-1C6C-9BFA-701F1CC44AA3}"/>
              </a:ext>
            </a:extLst>
          </p:cNvPr>
          <p:cNvPicPr>
            <a:picLocks noChangeAspect="1"/>
          </p:cNvPicPr>
          <p:nvPr/>
        </p:nvPicPr>
        <p:blipFill>
          <a:blip r:embed="rId2"/>
          <a:stretch>
            <a:fillRect/>
          </a:stretch>
        </p:blipFill>
        <p:spPr>
          <a:xfrm>
            <a:off x="105641" y="293831"/>
            <a:ext cx="9719223" cy="5109442"/>
          </a:xfrm>
          <a:prstGeom prst="rect">
            <a:avLst/>
          </a:prstGeom>
        </p:spPr>
      </p:pic>
      <p:sp>
        <p:nvSpPr>
          <p:cNvPr id="6" name="TextBox 5">
            <a:extLst>
              <a:ext uri="{FF2B5EF4-FFF2-40B4-BE49-F238E27FC236}">
                <a16:creationId xmlns:a16="http://schemas.microsoft.com/office/drawing/2014/main" id="{81F36866-A924-EB4C-DBF3-7504F63FE933}"/>
              </a:ext>
            </a:extLst>
          </p:cNvPr>
          <p:cNvSpPr txBox="1"/>
          <p:nvPr/>
        </p:nvSpPr>
        <p:spPr>
          <a:xfrm>
            <a:off x="7370618" y="2452254"/>
            <a:ext cx="4419600" cy="2308324"/>
          </a:xfrm>
          <a:prstGeom prst="rect">
            <a:avLst/>
          </a:prstGeom>
          <a:noFill/>
        </p:spPr>
        <p:txBody>
          <a:bodyPr wrap="square" rtlCol="0">
            <a:spAutoFit/>
          </a:bodyPr>
          <a:lstStyle/>
          <a:p>
            <a:r>
              <a:rPr lang="en-NL" dirty="0"/>
              <a:t>Upset plot of only the exudate features with an assigened Superclass. Phenylpropanoids and polyketides are only occuring in the stress treatments.</a:t>
            </a:r>
          </a:p>
          <a:p>
            <a:endParaRPr lang="en-NL" dirty="0"/>
          </a:p>
          <a:p>
            <a:r>
              <a:rPr lang="en-GB" dirty="0"/>
              <a:t>A</a:t>
            </a:r>
            <a:r>
              <a:rPr lang="en-NL" dirty="0"/>
              <a:t> quick google says that polyketides are plant molecules so maybe they come from the stressed symbionts?</a:t>
            </a:r>
          </a:p>
        </p:txBody>
      </p:sp>
    </p:spTree>
    <p:extLst>
      <p:ext uri="{BB962C8B-B14F-4D97-AF65-F5344CB8AC3E}">
        <p14:creationId xmlns:p14="http://schemas.microsoft.com/office/powerpoint/2010/main" val="150737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1976BC-6238-DA97-E76D-2C9FFC9CF1A1}"/>
              </a:ext>
            </a:extLst>
          </p:cNvPr>
          <p:cNvSpPr txBox="1"/>
          <p:nvPr/>
        </p:nvSpPr>
        <p:spPr>
          <a:xfrm>
            <a:off x="720436" y="1828800"/>
            <a:ext cx="10612582" cy="1107996"/>
          </a:xfrm>
          <a:prstGeom prst="rect">
            <a:avLst/>
          </a:prstGeom>
          <a:noFill/>
        </p:spPr>
        <p:txBody>
          <a:bodyPr wrap="square" rtlCol="0">
            <a:spAutoFit/>
          </a:bodyPr>
          <a:lstStyle/>
          <a:p>
            <a:r>
              <a:rPr lang="en-NL" sz="6600" dirty="0"/>
              <a:t>Changing exudates over time</a:t>
            </a:r>
          </a:p>
        </p:txBody>
      </p:sp>
    </p:spTree>
    <p:extLst>
      <p:ext uri="{BB962C8B-B14F-4D97-AF65-F5344CB8AC3E}">
        <p14:creationId xmlns:p14="http://schemas.microsoft.com/office/powerpoint/2010/main" val="93694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F0489D75-53B0-78E7-232E-5510585F29BB}"/>
              </a:ext>
            </a:extLst>
          </p:cNvPr>
          <p:cNvPicPr>
            <a:picLocks noGrp="1" noChangeAspect="1"/>
          </p:cNvPicPr>
          <p:nvPr>
            <p:ph idx="1"/>
          </p:nvPr>
        </p:nvPicPr>
        <p:blipFill>
          <a:blip r:embed="rId2"/>
          <a:stretch>
            <a:fillRect/>
          </a:stretch>
        </p:blipFill>
        <p:spPr>
          <a:xfrm>
            <a:off x="0" y="0"/>
            <a:ext cx="9258300" cy="6858000"/>
          </a:xfrm>
        </p:spPr>
      </p:pic>
      <p:sp>
        <p:nvSpPr>
          <p:cNvPr id="6" name="TextBox 5">
            <a:extLst>
              <a:ext uri="{FF2B5EF4-FFF2-40B4-BE49-F238E27FC236}">
                <a16:creationId xmlns:a16="http://schemas.microsoft.com/office/drawing/2014/main" id="{16083AF8-16E4-9D1A-89BD-138CA4D7A613}"/>
              </a:ext>
            </a:extLst>
          </p:cNvPr>
          <p:cNvSpPr txBox="1"/>
          <p:nvPr/>
        </p:nvSpPr>
        <p:spPr>
          <a:xfrm>
            <a:off x="8091055" y="152400"/>
            <a:ext cx="3962400" cy="3139321"/>
          </a:xfrm>
          <a:prstGeom prst="rect">
            <a:avLst/>
          </a:prstGeom>
          <a:noFill/>
        </p:spPr>
        <p:txBody>
          <a:bodyPr wrap="square" rtlCol="0">
            <a:spAutoFit/>
          </a:bodyPr>
          <a:lstStyle/>
          <a:p>
            <a:r>
              <a:rPr lang="en-NL" dirty="0"/>
              <a:t>NMDS of bay curtis dissimilairty of our T0 samples and T36 – exometabolome </a:t>
            </a:r>
            <a:br>
              <a:rPr lang="en-NL" dirty="0"/>
            </a:br>
            <a:r>
              <a:rPr lang="en-NL" dirty="0"/>
              <a:t>-&gt; exudate + ambient features</a:t>
            </a:r>
          </a:p>
          <a:p>
            <a:endParaRPr lang="en-NL" dirty="0"/>
          </a:p>
          <a:p>
            <a:r>
              <a:rPr lang="en-NL" dirty="0"/>
              <a:t>All Tend samples seem to move closer to the center, which is mostly “up” except for bleached ambient.  Looks li</a:t>
            </a:r>
            <a:r>
              <a:rPr lang="en-GB" dirty="0" err="1"/>
              <a:t>ke</a:t>
            </a:r>
            <a:r>
              <a:rPr lang="en-NL" dirty="0"/>
              <a:t> the stuff that makes each treatment unique is being removed. </a:t>
            </a:r>
            <a:r>
              <a:rPr lang="en-GB" dirty="0"/>
              <a:t>B</a:t>
            </a:r>
            <a:r>
              <a:rPr lang="en-NL" dirty="0"/>
              <a:t>ut also that many of the same features are changed in similar ways.</a:t>
            </a:r>
          </a:p>
        </p:txBody>
      </p:sp>
      <p:sp>
        <p:nvSpPr>
          <p:cNvPr id="7" name="TextBox 6">
            <a:extLst>
              <a:ext uri="{FF2B5EF4-FFF2-40B4-BE49-F238E27FC236}">
                <a16:creationId xmlns:a16="http://schemas.microsoft.com/office/drawing/2014/main" id="{401BB895-4A5C-D3EE-4659-2FC39AA0199F}"/>
              </a:ext>
            </a:extLst>
          </p:cNvPr>
          <p:cNvSpPr txBox="1"/>
          <p:nvPr/>
        </p:nvSpPr>
        <p:spPr>
          <a:xfrm>
            <a:off x="7107382" y="2147455"/>
            <a:ext cx="706582" cy="338554"/>
          </a:xfrm>
          <a:prstGeom prst="rect">
            <a:avLst/>
          </a:prstGeom>
          <a:solidFill>
            <a:schemeClr val="bg1"/>
          </a:solidFill>
        </p:spPr>
        <p:txBody>
          <a:bodyPr wrap="square" rtlCol="0">
            <a:spAutoFit/>
          </a:bodyPr>
          <a:lstStyle/>
          <a:p>
            <a:r>
              <a:rPr lang="en-NL" sz="1600" dirty="0"/>
              <a:t>T=36</a:t>
            </a:r>
          </a:p>
        </p:txBody>
      </p:sp>
    </p:spTree>
    <p:extLst>
      <p:ext uri="{BB962C8B-B14F-4D97-AF65-F5344CB8AC3E}">
        <p14:creationId xmlns:p14="http://schemas.microsoft.com/office/powerpoint/2010/main" val="320603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9E504B4-FB66-83F1-C90A-494F6B4CF8D7}"/>
              </a:ext>
            </a:extLst>
          </p:cNvPr>
          <p:cNvPicPr>
            <a:picLocks noChangeAspect="1"/>
          </p:cNvPicPr>
          <p:nvPr/>
        </p:nvPicPr>
        <p:blipFill>
          <a:blip r:embed="rId2"/>
          <a:stretch>
            <a:fillRect/>
          </a:stretch>
        </p:blipFill>
        <p:spPr>
          <a:xfrm>
            <a:off x="9670471" y="0"/>
            <a:ext cx="2313710" cy="2313710"/>
          </a:xfrm>
          <a:prstGeom prst="rect">
            <a:avLst/>
          </a:prstGeom>
        </p:spPr>
      </p:pic>
      <p:pic>
        <p:nvPicPr>
          <p:cNvPr id="11" name="Picture 10" descr="Chart&#10;&#10;Description automatically generated">
            <a:extLst>
              <a:ext uri="{FF2B5EF4-FFF2-40B4-BE49-F238E27FC236}">
                <a16:creationId xmlns:a16="http://schemas.microsoft.com/office/drawing/2014/main" id="{4F22A440-5CD2-0AD6-6FF5-667C2E9C1E05}"/>
              </a:ext>
            </a:extLst>
          </p:cNvPr>
          <p:cNvPicPr>
            <a:picLocks noChangeAspect="1"/>
          </p:cNvPicPr>
          <p:nvPr/>
        </p:nvPicPr>
        <p:blipFill>
          <a:blip r:embed="rId3"/>
          <a:stretch>
            <a:fillRect/>
          </a:stretch>
        </p:blipFill>
        <p:spPr>
          <a:xfrm>
            <a:off x="0" y="2168236"/>
            <a:ext cx="4572000" cy="4572000"/>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A7158A18-1FE0-404C-F5F7-060B0CF7970C}"/>
              </a:ext>
            </a:extLst>
          </p:cNvPr>
          <p:cNvPicPr>
            <a:picLocks noChangeAspect="1"/>
          </p:cNvPicPr>
          <p:nvPr/>
        </p:nvPicPr>
        <p:blipFill rotWithShape="1">
          <a:blip r:embed="rId4"/>
          <a:srcRect l="4546"/>
          <a:stretch/>
        </p:blipFill>
        <p:spPr>
          <a:xfrm>
            <a:off x="3214254" y="2175164"/>
            <a:ext cx="4364182" cy="4572000"/>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F3F55BFD-DD8A-4C91-4A23-C36B4CF851D7}"/>
              </a:ext>
            </a:extLst>
          </p:cNvPr>
          <p:cNvPicPr>
            <a:picLocks noChangeAspect="1"/>
          </p:cNvPicPr>
          <p:nvPr/>
        </p:nvPicPr>
        <p:blipFill rotWithShape="1">
          <a:blip r:embed="rId5"/>
          <a:srcRect l="5152"/>
          <a:stretch/>
        </p:blipFill>
        <p:spPr>
          <a:xfrm>
            <a:off x="6234546" y="2175163"/>
            <a:ext cx="4336472" cy="4572000"/>
          </a:xfrm>
          <a:prstGeom prst="rect">
            <a:avLst/>
          </a:prstGeom>
        </p:spPr>
      </p:pic>
      <p:pic>
        <p:nvPicPr>
          <p:cNvPr id="9" name="Picture 8" descr="Chart, line chart&#10;&#10;Description automatically generated">
            <a:extLst>
              <a:ext uri="{FF2B5EF4-FFF2-40B4-BE49-F238E27FC236}">
                <a16:creationId xmlns:a16="http://schemas.microsoft.com/office/drawing/2014/main" id="{D8BE9E95-9E66-3B6F-012D-E0CC44E6C866}"/>
              </a:ext>
            </a:extLst>
          </p:cNvPr>
          <p:cNvPicPr>
            <a:picLocks noChangeAspect="1"/>
          </p:cNvPicPr>
          <p:nvPr/>
        </p:nvPicPr>
        <p:blipFill rotWithShape="1">
          <a:blip r:embed="rId6"/>
          <a:srcRect l="4546"/>
          <a:stretch/>
        </p:blipFill>
        <p:spPr>
          <a:xfrm>
            <a:off x="9199417" y="2147455"/>
            <a:ext cx="4364183" cy="4572000"/>
          </a:xfrm>
          <a:prstGeom prst="rect">
            <a:avLst/>
          </a:prstGeom>
        </p:spPr>
      </p:pic>
      <p:sp>
        <p:nvSpPr>
          <p:cNvPr id="15" name="TextBox 14">
            <a:extLst>
              <a:ext uri="{FF2B5EF4-FFF2-40B4-BE49-F238E27FC236}">
                <a16:creationId xmlns:a16="http://schemas.microsoft.com/office/drawing/2014/main" id="{550A875B-299E-3476-5AD8-D03406EC6AA1}"/>
              </a:ext>
            </a:extLst>
          </p:cNvPr>
          <p:cNvSpPr txBox="1"/>
          <p:nvPr/>
        </p:nvSpPr>
        <p:spPr>
          <a:xfrm>
            <a:off x="180109" y="96982"/>
            <a:ext cx="9171709" cy="1477328"/>
          </a:xfrm>
          <a:prstGeom prst="rect">
            <a:avLst/>
          </a:prstGeom>
          <a:noFill/>
        </p:spPr>
        <p:txBody>
          <a:bodyPr wrap="square" rtlCol="0">
            <a:spAutoFit/>
          </a:bodyPr>
          <a:lstStyle/>
          <a:p>
            <a:r>
              <a:rPr lang="en-NL" dirty="0"/>
              <a:t>For each treatment the exudate features were determined and peak area’s summed to see if they change over time. When Split out over each treatment we see decreases of peak areas which indicates that these features are metabolized. Not exudate features often stay stable or increase. </a:t>
            </a:r>
            <a:r>
              <a:rPr lang="en-GB" dirty="0"/>
              <a:t>S</a:t>
            </a:r>
            <a:r>
              <a:rPr lang="en-NL" dirty="0"/>
              <a:t>mall boxplots in top right show the change in all exudate features, in all sample sets.</a:t>
            </a:r>
          </a:p>
          <a:p>
            <a:r>
              <a:rPr lang="en-NL" dirty="0"/>
              <a:t>T0 and Tend come form the same botlle -. </a:t>
            </a:r>
            <a:r>
              <a:rPr lang="en-GB" dirty="0"/>
              <a:t>P</a:t>
            </a:r>
            <a:r>
              <a:rPr lang="en-NL" dirty="0"/>
              <a:t>aired sample t-test. </a:t>
            </a:r>
          </a:p>
        </p:txBody>
      </p:sp>
    </p:spTree>
    <p:extLst>
      <p:ext uri="{BB962C8B-B14F-4D97-AF65-F5344CB8AC3E}">
        <p14:creationId xmlns:p14="http://schemas.microsoft.com/office/powerpoint/2010/main" val="194386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2624F27A-76D0-83B3-DC3E-4C4BF79FB36E}"/>
              </a:ext>
            </a:extLst>
          </p:cNvPr>
          <p:cNvPicPr>
            <a:picLocks noChangeAspect="1"/>
          </p:cNvPicPr>
          <p:nvPr/>
        </p:nvPicPr>
        <p:blipFill>
          <a:blip r:embed="rId2"/>
          <a:stretch>
            <a:fillRect/>
          </a:stretch>
        </p:blipFill>
        <p:spPr>
          <a:xfrm>
            <a:off x="0" y="0"/>
            <a:ext cx="5896494" cy="3685309"/>
          </a:xfrm>
          <a:prstGeom prst="rect">
            <a:avLst/>
          </a:prstGeom>
        </p:spPr>
      </p:pic>
      <p:pic>
        <p:nvPicPr>
          <p:cNvPr id="9" name="Picture 8" descr="Chart&#10;&#10;Description automatically generated">
            <a:extLst>
              <a:ext uri="{FF2B5EF4-FFF2-40B4-BE49-F238E27FC236}">
                <a16:creationId xmlns:a16="http://schemas.microsoft.com/office/drawing/2014/main" id="{7754A0C1-1E88-FF5F-D9B0-247D4D2848E4}"/>
              </a:ext>
            </a:extLst>
          </p:cNvPr>
          <p:cNvPicPr>
            <a:picLocks noChangeAspect="1"/>
          </p:cNvPicPr>
          <p:nvPr/>
        </p:nvPicPr>
        <p:blipFill>
          <a:blip r:embed="rId3"/>
          <a:stretch>
            <a:fillRect/>
          </a:stretch>
        </p:blipFill>
        <p:spPr>
          <a:xfrm>
            <a:off x="6400800" y="242455"/>
            <a:ext cx="5638800" cy="3524250"/>
          </a:xfrm>
          <a:prstGeom prst="rect">
            <a:avLst/>
          </a:prstGeom>
        </p:spPr>
      </p:pic>
      <p:pic>
        <p:nvPicPr>
          <p:cNvPr id="11" name="Picture 10" descr="Diagram, venn diagram&#10;&#10;Description automatically generated">
            <a:extLst>
              <a:ext uri="{FF2B5EF4-FFF2-40B4-BE49-F238E27FC236}">
                <a16:creationId xmlns:a16="http://schemas.microsoft.com/office/drawing/2014/main" id="{D9B9B9E0-A1D7-F9FA-90D0-29C4964F3C21}"/>
              </a:ext>
            </a:extLst>
          </p:cNvPr>
          <p:cNvPicPr>
            <a:picLocks noChangeAspect="1"/>
          </p:cNvPicPr>
          <p:nvPr/>
        </p:nvPicPr>
        <p:blipFill>
          <a:blip r:embed="rId4"/>
          <a:stretch>
            <a:fillRect/>
          </a:stretch>
        </p:blipFill>
        <p:spPr>
          <a:xfrm>
            <a:off x="4475018" y="3868674"/>
            <a:ext cx="3108484" cy="2989326"/>
          </a:xfrm>
          <a:prstGeom prst="rect">
            <a:avLst/>
          </a:prstGeom>
        </p:spPr>
      </p:pic>
      <p:cxnSp>
        <p:nvCxnSpPr>
          <p:cNvPr id="13" name="Straight Arrow Connector 12">
            <a:extLst>
              <a:ext uri="{FF2B5EF4-FFF2-40B4-BE49-F238E27FC236}">
                <a16:creationId xmlns:a16="http://schemas.microsoft.com/office/drawing/2014/main" id="{D00E6DAA-D69A-D08A-B908-6A6C27D374DE}"/>
              </a:ext>
            </a:extLst>
          </p:cNvPr>
          <p:cNvCxnSpPr/>
          <p:nvPr/>
        </p:nvCxnSpPr>
        <p:spPr>
          <a:xfrm flipV="1">
            <a:off x="6096000" y="3768436"/>
            <a:ext cx="1814945" cy="180109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7BA47DB-5001-3DD9-047F-63BEC1C37E1D}"/>
              </a:ext>
            </a:extLst>
          </p:cNvPr>
          <p:cNvCxnSpPr>
            <a:cxnSpLocks/>
          </p:cNvCxnSpPr>
          <p:nvPr/>
        </p:nvCxnSpPr>
        <p:spPr>
          <a:xfrm flipH="1" flipV="1">
            <a:off x="1717964" y="3325091"/>
            <a:ext cx="2992581" cy="181494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2443B6-A7C9-3DC7-88B4-7E636851928A}"/>
              </a:ext>
            </a:extLst>
          </p:cNvPr>
          <p:cNvCxnSpPr>
            <a:cxnSpLocks/>
          </p:cNvCxnSpPr>
          <p:nvPr/>
        </p:nvCxnSpPr>
        <p:spPr>
          <a:xfrm flipH="1" flipV="1">
            <a:off x="2660073" y="3048000"/>
            <a:ext cx="4488872" cy="217516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5C8850D-E736-CD5E-4DB5-0567524C19CE}"/>
              </a:ext>
            </a:extLst>
          </p:cNvPr>
          <p:cNvCxnSpPr>
            <a:cxnSpLocks/>
          </p:cNvCxnSpPr>
          <p:nvPr/>
        </p:nvCxnSpPr>
        <p:spPr>
          <a:xfrm flipH="1" flipV="1">
            <a:off x="4003964" y="3048000"/>
            <a:ext cx="1357745" cy="149629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6114197-E49C-D718-EA41-CDDA742F27FC}"/>
              </a:ext>
            </a:extLst>
          </p:cNvPr>
          <p:cNvCxnSpPr>
            <a:cxnSpLocks/>
          </p:cNvCxnSpPr>
          <p:nvPr/>
        </p:nvCxnSpPr>
        <p:spPr>
          <a:xfrm flipH="1" flipV="1">
            <a:off x="5140036" y="3020291"/>
            <a:ext cx="1357745" cy="149629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79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waterfall chart&#10;&#10;Description automatically generated">
            <a:extLst>
              <a:ext uri="{FF2B5EF4-FFF2-40B4-BE49-F238E27FC236}">
                <a16:creationId xmlns:a16="http://schemas.microsoft.com/office/drawing/2014/main" id="{5F7459CD-0BF7-635D-3FD3-D0F91DD39679}"/>
              </a:ext>
            </a:extLst>
          </p:cNvPr>
          <p:cNvPicPr>
            <a:picLocks noChangeAspect="1"/>
          </p:cNvPicPr>
          <p:nvPr/>
        </p:nvPicPr>
        <p:blipFill>
          <a:blip r:embed="rId3"/>
          <a:stretch>
            <a:fillRect/>
          </a:stretch>
        </p:blipFill>
        <p:spPr>
          <a:xfrm>
            <a:off x="0" y="0"/>
            <a:ext cx="11521440" cy="3200400"/>
          </a:xfrm>
          <a:prstGeom prst="rect">
            <a:avLst/>
          </a:prstGeom>
        </p:spPr>
      </p:pic>
      <p:pic>
        <p:nvPicPr>
          <p:cNvPr id="8" name="Picture 7" descr="Text&#10;&#10;Description automatically generated">
            <a:extLst>
              <a:ext uri="{FF2B5EF4-FFF2-40B4-BE49-F238E27FC236}">
                <a16:creationId xmlns:a16="http://schemas.microsoft.com/office/drawing/2014/main" id="{D2341E90-C6F8-E9BA-1481-F65151E8046B}"/>
              </a:ext>
            </a:extLst>
          </p:cNvPr>
          <p:cNvPicPr>
            <a:picLocks noChangeAspect="1"/>
          </p:cNvPicPr>
          <p:nvPr/>
        </p:nvPicPr>
        <p:blipFill>
          <a:blip r:embed="rId4"/>
          <a:stretch>
            <a:fillRect/>
          </a:stretch>
        </p:blipFill>
        <p:spPr>
          <a:xfrm>
            <a:off x="166255" y="3616037"/>
            <a:ext cx="11513128" cy="2878282"/>
          </a:xfrm>
          <a:prstGeom prst="rect">
            <a:avLst/>
          </a:prstGeom>
        </p:spPr>
      </p:pic>
      <p:sp>
        <p:nvSpPr>
          <p:cNvPr id="9" name="TextBox 8">
            <a:extLst>
              <a:ext uri="{FF2B5EF4-FFF2-40B4-BE49-F238E27FC236}">
                <a16:creationId xmlns:a16="http://schemas.microsoft.com/office/drawing/2014/main" id="{40293E42-9355-450B-3A38-EAF12462CEAC}"/>
              </a:ext>
            </a:extLst>
          </p:cNvPr>
          <p:cNvSpPr txBox="1"/>
          <p:nvPr/>
        </p:nvSpPr>
        <p:spPr>
          <a:xfrm>
            <a:off x="762001" y="3144982"/>
            <a:ext cx="9919854" cy="1200329"/>
          </a:xfrm>
          <a:prstGeom prst="rect">
            <a:avLst/>
          </a:prstGeom>
          <a:noFill/>
        </p:spPr>
        <p:txBody>
          <a:bodyPr wrap="square" rtlCol="0">
            <a:spAutoFit/>
          </a:bodyPr>
          <a:lstStyle/>
          <a:p>
            <a:r>
              <a:rPr lang="en-GB" dirty="0"/>
              <a:t>N</a:t>
            </a:r>
            <a:r>
              <a:rPr lang="en-NL" dirty="0"/>
              <a:t>ow on a same scale. Bottom and top left are the same. But top left has bottom right overlapping (just like in MCSMAC)  and if scaled unique treatments (bottom middle) don’t seem to differ that much especially compared to the shared exudats.  Not treatment specific exudates are the features that are not exudates in that specific treatment, but are exudates in any of the other treatmetns.</a:t>
            </a:r>
          </a:p>
        </p:txBody>
      </p:sp>
    </p:spTree>
    <p:extLst>
      <p:ext uri="{BB962C8B-B14F-4D97-AF65-F5344CB8AC3E}">
        <p14:creationId xmlns:p14="http://schemas.microsoft.com/office/powerpoint/2010/main" val="2245015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456</Words>
  <Application>Microsoft Macintosh PowerPoint</Application>
  <PresentationFormat>Widescreen</PresentationFormat>
  <Paragraphs>18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ABCDom II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ABCDom II figures</dc:title>
  <dc:creator>Milou Arts</dc:creator>
  <cp:lastModifiedBy>Milou Arts</cp:lastModifiedBy>
  <cp:revision>3</cp:revision>
  <dcterms:created xsi:type="dcterms:W3CDTF">2022-11-16T12:44:28Z</dcterms:created>
  <dcterms:modified xsi:type="dcterms:W3CDTF">2022-11-16T14:17:43Z</dcterms:modified>
</cp:coreProperties>
</file>