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9" r:id="rId2"/>
    <p:sldId id="280" r:id="rId3"/>
    <p:sldId id="281" r:id="rId4"/>
  </p:sldIdLst>
  <p:sldSz cx="27432000" cy="457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" d="100"/>
          <a:sy n="10" d="100"/>
        </p:scale>
        <p:origin x="23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7482420"/>
            <a:ext cx="23317200" cy="15917333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4013587"/>
            <a:ext cx="20574000" cy="11038413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A4A-3132-471B-AC99-0A34C065C717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A4A-3132-471B-AC99-0A34C065C717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3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2434167"/>
            <a:ext cx="5915025" cy="38745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2434167"/>
            <a:ext cx="17402175" cy="38745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A4A-3132-471B-AC99-0A34C065C717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15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35101" y="3955784"/>
            <a:ext cx="25561802" cy="5090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35101" y="10244220"/>
            <a:ext cx="25561802" cy="303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251594" lvl="0" indent="-2438694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503190" lvl="1" indent="-225805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754782" lvl="2" indent="-225805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006370" lvl="3" indent="-225805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6257962" lvl="4" indent="-225805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9509562" lvl="5" indent="-225805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2761154" lvl="6" indent="-225805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6012750" lvl="7" indent="-225805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29264344" lvl="8" indent="-225805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5417379" y="41450824"/>
            <a:ext cx="1646102" cy="3498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536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A4A-3132-471B-AC99-0A34C065C717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0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11398263"/>
            <a:ext cx="23660100" cy="1901824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30596430"/>
            <a:ext cx="23660100" cy="1000124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A4A-3132-471B-AC99-0A34C065C717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0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2170833"/>
            <a:ext cx="116586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2170833"/>
            <a:ext cx="116586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A4A-3132-471B-AC99-0A34C065C717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7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4177"/>
            <a:ext cx="23660100" cy="8837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11207753"/>
            <a:ext cx="11605020" cy="549274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6700500"/>
            <a:ext cx="11605020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11207753"/>
            <a:ext cx="11662173" cy="549274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6700500"/>
            <a:ext cx="11662173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A4A-3132-471B-AC99-0A34C065C717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5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A4A-3132-471B-AC99-0A34C065C717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A4A-3132-471B-AC99-0A34C065C717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3048000"/>
            <a:ext cx="8847534" cy="106680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6582844"/>
            <a:ext cx="13887450" cy="32490833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716000"/>
            <a:ext cx="8847534" cy="25410587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A4A-3132-471B-AC99-0A34C065C717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3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3048000"/>
            <a:ext cx="8847534" cy="106680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6582844"/>
            <a:ext cx="13887450" cy="32490833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716000"/>
            <a:ext cx="8847534" cy="25410587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A4A-3132-471B-AC99-0A34C065C717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7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434177"/>
            <a:ext cx="23660100" cy="88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2170833"/>
            <a:ext cx="2366010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42375677"/>
            <a:ext cx="61722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ADA4A-3132-471B-AC99-0A34C065C717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42375677"/>
            <a:ext cx="92583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42375677"/>
            <a:ext cx="61722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7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9942A65-9EDD-1EF0-5AC7-54770DD4776E}"/>
              </a:ext>
            </a:extLst>
          </p:cNvPr>
          <p:cNvGrpSpPr/>
          <p:nvPr/>
        </p:nvGrpSpPr>
        <p:grpSpPr>
          <a:xfrm>
            <a:off x="628482" y="8445601"/>
            <a:ext cx="6682512" cy="5238980"/>
            <a:chOff x="5586383" y="3170615"/>
            <a:chExt cx="6561498" cy="523898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A0EE05-AE9B-12F2-02E1-F51356548DDD}"/>
                </a:ext>
              </a:extLst>
            </p:cNvPr>
            <p:cNvSpPr txBox="1"/>
            <p:nvPr/>
          </p:nvSpPr>
          <p:spPr>
            <a:xfrm rot="16200000">
              <a:off x="3253986" y="5503012"/>
              <a:ext cx="5238980" cy="57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Relative Abundance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93A595C-29C8-393A-186E-9E42B578F541}"/>
                </a:ext>
              </a:extLst>
            </p:cNvPr>
            <p:cNvGrpSpPr/>
            <p:nvPr/>
          </p:nvGrpSpPr>
          <p:grpSpPr>
            <a:xfrm>
              <a:off x="6226120" y="3488772"/>
              <a:ext cx="5921761" cy="4767739"/>
              <a:chOff x="8042060" y="3763359"/>
              <a:chExt cx="5921761" cy="4767739"/>
            </a:xfrm>
          </p:grpSpPr>
          <p:pic>
            <p:nvPicPr>
              <p:cNvPr id="7" name="Picture 6" descr="Graphical user interface, 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03A44678-0B2E-24BF-1AC6-7E2EA0C771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0053" b="59894"/>
              <a:stretch/>
            </p:blipFill>
            <p:spPr>
              <a:xfrm>
                <a:off x="8042060" y="3763359"/>
                <a:ext cx="5921760" cy="2418941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9" name="Picture 38" descr="Bar chart&#10;&#10;Description automatically generated with low confidence">
                <a:extLst>
                  <a:ext uri="{FF2B5EF4-FFF2-40B4-BE49-F238E27FC236}">
                    <a16:creationId xmlns:a16="http://schemas.microsoft.com/office/drawing/2014/main" id="{13E1195C-7E87-50D6-F829-DD8F35AB09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0716" t="16711" b="66578"/>
              <a:stretch/>
            </p:blipFill>
            <p:spPr>
              <a:xfrm>
                <a:off x="8222923" y="6151979"/>
                <a:ext cx="5740898" cy="2379119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E65E05-2F54-A357-3F2C-9F6BCD0BE205}"/>
              </a:ext>
            </a:extLst>
          </p:cNvPr>
          <p:cNvSpPr txBox="1"/>
          <p:nvPr/>
        </p:nvSpPr>
        <p:spPr>
          <a:xfrm>
            <a:off x="1066522" y="7361226"/>
            <a:ext cx="6748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Bleached + Ambient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E48EC9-7568-A004-326B-9EF65F4E4417}"/>
              </a:ext>
            </a:extLst>
          </p:cNvPr>
          <p:cNvSpPr txBox="1"/>
          <p:nvPr/>
        </p:nvSpPr>
        <p:spPr>
          <a:xfrm>
            <a:off x="9432271" y="7361226"/>
            <a:ext cx="387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Heated</a:t>
            </a:r>
            <a:endParaRPr lang="en-US" sz="6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1E86C4-4334-D9FE-C24F-3B043F3C79D9}"/>
              </a:ext>
            </a:extLst>
          </p:cNvPr>
          <p:cNvSpPr txBox="1"/>
          <p:nvPr/>
        </p:nvSpPr>
        <p:spPr>
          <a:xfrm>
            <a:off x="18942776" y="7332538"/>
            <a:ext cx="4543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All treatments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05BA39-52B4-BB44-10B2-F3A6417D6575}"/>
              </a:ext>
            </a:extLst>
          </p:cNvPr>
          <p:cNvGrpSpPr/>
          <p:nvPr/>
        </p:nvGrpSpPr>
        <p:grpSpPr>
          <a:xfrm>
            <a:off x="14518821" y="8627231"/>
            <a:ext cx="12579974" cy="16968190"/>
            <a:chOff x="5084215" y="17405520"/>
            <a:chExt cx="12579974" cy="16968190"/>
          </a:xfrm>
        </p:grpSpPr>
        <p:pic>
          <p:nvPicPr>
            <p:cNvPr id="32" name="Picture 31" descr="Bar chart&#10;&#10;Description automatically generated with low confidence">
              <a:extLst>
                <a:ext uri="{FF2B5EF4-FFF2-40B4-BE49-F238E27FC236}">
                  <a16:creationId xmlns:a16="http://schemas.microsoft.com/office/drawing/2014/main" id="{158079A9-4EBF-FFB3-A864-0F61869FA4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2988" r="48931" b="-1"/>
            <a:stretch/>
          </p:blipFill>
          <p:spPr>
            <a:xfrm>
              <a:off x="11535555" y="24616054"/>
              <a:ext cx="6122016" cy="249259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Picture 5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F7B57CB2-625F-4838-811D-3FDCDEB56A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4634" b="-1"/>
            <a:stretch/>
          </p:blipFill>
          <p:spPr>
            <a:xfrm>
              <a:off x="11741611" y="29505045"/>
              <a:ext cx="5915960" cy="2444475"/>
            </a:xfrm>
            <a:prstGeom prst="rect">
              <a:avLst/>
            </a:prstGeom>
          </p:spPr>
        </p:pic>
        <p:pic>
          <p:nvPicPr>
            <p:cNvPr id="55" name="Picture 54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0B4F4D65-1900-8D55-9E1B-743091BC02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9490" b="-1"/>
            <a:stretch/>
          </p:blipFill>
          <p:spPr>
            <a:xfrm>
              <a:off x="11674119" y="17435772"/>
              <a:ext cx="5983452" cy="2462636"/>
            </a:xfrm>
            <a:prstGeom prst="rect">
              <a:avLst/>
            </a:prstGeom>
          </p:spPr>
        </p:pic>
        <p:pic>
          <p:nvPicPr>
            <p:cNvPr id="16" name="Picture 15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2B726B5C-D110-A42F-4E9A-9A5AF0991A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9969"/>
            <a:stretch/>
          </p:blipFill>
          <p:spPr>
            <a:xfrm>
              <a:off x="5796655" y="24550067"/>
              <a:ext cx="5983452" cy="2439221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153BBB9-53A2-90EB-8870-74ADAB786FD1}"/>
                </a:ext>
              </a:extLst>
            </p:cNvPr>
            <p:cNvGrpSpPr/>
            <p:nvPr/>
          </p:nvGrpSpPr>
          <p:grpSpPr>
            <a:xfrm>
              <a:off x="5858348" y="17405520"/>
              <a:ext cx="5924259" cy="7197747"/>
              <a:chOff x="6406982" y="23009374"/>
              <a:chExt cx="5924259" cy="7197747"/>
            </a:xfrm>
          </p:grpSpPr>
          <p:pic>
            <p:nvPicPr>
              <p:cNvPr id="18" name="Picture 17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5DDF7969-3B2F-AD06-4D73-FF0A82EE56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33293"/>
              <a:stretch/>
            </p:blipFill>
            <p:spPr>
              <a:xfrm>
                <a:off x="6427093" y="23009374"/>
                <a:ext cx="5904148" cy="4813665"/>
              </a:xfrm>
              <a:prstGeom prst="rect">
                <a:avLst/>
              </a:prstGeom>
            </p:spPr>
          </p:pic>
          <p:pic>
            <p:nvPicPr>
              <p:cNvPr id="25" name="Picture 24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811E630B-96CE-883A-52E0-F564A1EC14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-1" b="74713"/>
              <a:stretch/>
            </p:blipFill>
            <p:spPr>
              <a:xfrm>
                <a:off x="6406982" y="27767900"/>
                <a:ext cx="5921759" cy="2439221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4F08E6-C668-C653-49C3-0185C6388F55}"/>
                </a:ext>
              </a:extLst>
            </p:cNvPr>
            <p:cNvSpPr txBox="1"/>
            <p:nvPr/>
          </p:nvSpPr>
          <p:spPr>
            <a:xfrm rot="16200000">
              <a:off x="2757113" y="24491148"/>
              <a:ext cx="52389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Relative Abundance</a:t>
              </a:r>
            </a:p>
          </p:txBody>
        </p:sp>
        <p:pic>
          <p:nvPicPr>
            <p:cNvPr id="35" name="Picture 34" descr="Graphical user interface, chart, box and whisker chart&#10;&#10;Description automatically generated">
              <a:extLst>
                <a:ext uri="{FF2B5EF4-FFF2-40B4-BE49-F238E27FC236}">
                  <a16:creationId xmlns:a16="http://schemas.microsoft.com/office/drawing/2014/main" id="{83173606-8CBA-08ED-4F47-DF886C4ED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9774" b="40262"/>
            <a:stretch/>
          </p:blipFill>
          <p:spPr>
            <a:xfrm>
              <a:off x="5642979" y="26989288"/>
              <a:ext cx="6102621" cy="248173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Picture 55" descr="Bar chart&#10;&#10;Description automatically generated with low confidence">
              <a:extLst>
                <a:ext uri="{FF2B5EF4-FFF2-40B4-BE49-F238E27FC236}">
                  <a16:creationId xmlns:a16="http://schemas.microsoft.com/office/drawing/2014/main" id="{478CB6AC-D34F-71E4-88B3-0A71DD6FF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6378" r="49385" b="16771"/>
            <a:stretch/>
          </p:blipFill>
          <p:spPr>
            <a:xfrm>
              <a:off x="5653088" y="29476635"/>
              <a:ext cx="6040410" cy="245785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56" descr="Bar chart&#10;&#10;Description automatically generated with low confidence">
              <a:extLst>
                <a:ext uri="{FF2B5EF4-FFF2-40B4-BE49-F238E27FC236}">
                  <a16:creationId xmlns:a16="http://schemas.microsoft.com/office/drawing/2014/main" id="{9A3CDB79-63BF-DC0D-86F2-FC779BDB1E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636" t="66378" b="16771"/>
            <a:stretch/>
          </p:blipFill>
          <p:spPr>
            <a:xfrm>
              <a:off x="5865179" y="31934489"/>
              <a:ext cx="5846404" cy="243922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Picture 58" descr="Bar chart&#10;&#10;Description automatically generated with low confidence">
              <a:extLst>
                <a:ext uri="{FF2B5EF4-FFF2-40B4-BE49-F238E27FC236}">
                  <a16:creationId xmlns:a16="http://schemas.microsoft.com/office/drawing/2014/main" id="{FA441376-DF58-8978-9BC6-B68C0D5EC6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288" t="82988" b="-1"/>
            <a:stretch/>
          </p:blipFill>
          <p:spPr>
            <a:xfrm>
              <a:off x="11704947" y="27063522"/>
              <a:ext cx="5959242" cy="249259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Picture 59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F20062D1-3B31-447E-BA77-3C40FBA63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5058" b="25332"/>
            <a:stretch/>
          </p:blipFill>
          <p:spPr>
            <a:xfrm>
              <a:off x="11725550" y="19854645"/>
              <a:ext cx="5932021" cy="479353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BEE0F02-1242-F55D-DF33-7AA19C4DFB8A}"/>
              </a:ext>
            </a:extLst>
          </p:cNvPr>
          <p:cNvGrpSpPr/>
          <p:nvPr/>
        </p:nvGrpSpPr>
        <p:grpSpPr>
          <a:xfrm>
            <a:off x="7773885" y="8613282"/>
            <a:ext cx="6520724" cy="7158496"/>
            <a:chOff x="5235075" y="8441774"/>
            <a:chExt cx="6520724" cy="715849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F241B7A-3DEF-C874-B7AD-FF1E887CA242}"/>
                </a:ext>
              </a:extLst>
            </p:cNvPr>
            <p:cNvGrpSpPr/>
            <p:nvPr/>
          </p:nvGrpSpPr>
          <p:grpSpPr>
            <a:xfrm>
              <a:off x="5909395" y="8441774"/>
              <a:ext cx="5846404" cy="7158496"/>
              <a:chOff x="5056709" y="13846062"/>
              <a:chExt cx="5846404" cy="7158496"/>
            </a:xfrm>
          </p:grpSpPr>
          <p:pic>
            <p:nvPicPr>
              <p:cNvPr id="20" name="Picture 19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8DEC8B51-2756-CA06-53A4-12EE43F9BB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50000"/>
              <a:stretch/>
            </p:blipFill>
            <p:spPr>
              <a:xfrm>
                <a:off x="5056709" y="16242986"/>
                <a:ext cx="5846404" cy="4761572"/>
              </a:xfrm>
              <a:prstGeom prst="rect">
                <a:avLst/>
              </a:prstGeom>
            </p:spPr>
          </p:pic>
          <p:pic>
            <p:nvPicPr>
              <p:cNvPr id="51" name="Picture 50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BCB8D679-D46E-D836-E6D8-EFB750C424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b="74712"/>
              <a:stretch/>
            </p:blipFill>
            <p:spPr>
              <a:xfrm>
                <a:off x="5056709" y="13846062"/>
                <a:ext cx="5846404" cy="2408182"/>
              </a:xfrm>
              <a:prstGeom prst="rect">
                <a:avLst/>
              </a:prstGeom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2A313A7-9EEE-3483-4804-F6B8049DDAE4}"/>
                </a:ext>
              </a:extLst>
            </p:cNvPr>
            <p:cNvSpPr txBox="1"/>
            <p:nvPr/>
          </p:nvSpPr>
          <p:spPr>
            <a:xfrm rot="16200000">
              <a:off x="2907973" y="11822126"/>
              <a:ext cx="52389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Relative Abundance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88B99AD-7447-D0A3-A714-AD330114A3CE}"/>
              </a:ext>
            </a:extLst>
          </p:cNvPr>
          <p:cNvSpPr txBox="1"/>
          <p:nvPr/>
        </p:nvSpPr>
        <p:spPr>
          <a:xfrm>
            <a:off x="9476123" y="5093351"/>
            <a:ext cx="9636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u="sng" dirty="0"/>
              <a:t>ASVs Enriched In:</a:t>
            </a:r>
            <a:endParaRPr lang="en-US" sz="11500" b="1" u="sng" dirty="0"/>
          </a:p>
        </p:txBody>
      </p:sp>
    </p:spTree>
    <p:extLst>
      <p:ext uri="{BB962C8B-B14F-4D97-AF65-F5344CB8AC3E}">
        <p14:creationId xmlns:p14="http://schemas.microsoft.com/office/powerpoint/2010/main" val="14850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DEB78A7-1D6D-5B3A-93F9-937B28404F2A}"/>
              </a:ext>
            </a:extLst>
          </p:cNvPr>
          <p:cNvGrpSpPr/>
          <p:nvPr/>
        </p:nvGrpSpPr>
        <p:grpSpPr>
          <a:xfrm>
            <a:off x="628824" y="8617986"/>
            <a:ext cx="6728383" cy="7341883"/>
            <a:chOff x="16768706" y="8443570"/>
            <a:chExt cx="6607375" cy="734188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8A04EAF-DBAE-9F3A-724C-24DD69322934}"/>
                </a:ext>
              </a:extLst>
            </p:cNvPr>
            <p:cNvGrpSpPr/>
            <p:nvPr/>
          </p:nvGrpSpPr>
          <p:grpSpPr>
            <a:xfrm>
              <a:off x="17327653" y="8443570"/>
              <a:ext cx="6048428" cy="7341883"/>
              <a:chOff x="14974949" y="13968279"/>
              <a:chExt cx="6048428" cy="7341883"/>
            </a:xfrm>
          </p:grpSpPr>
          <p:pic>
            <p:nvPicPr>
              <p:cNvPr id="28" name="Picture 27" descr="Graphical user interface, 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F8EB9501-EA38-23E5-AC76-0D4C5038F9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59894"/>
              <a:stretch/>
            </p:blipFill>
            <p:spPr>
              <a:xfrm>
                <a:off x="14974949" y="16368796"/>
                <a:ext cx="6048427" cy="494136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9" name="Picture 28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B714A2FE-F460-815F-10B6-FD526529F3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24904" b="49797"/>
              <a:stretch/>
            </p:blipFill>
            <p:spPr>
              <a:xfrm>
                <a:off x="15176973" y="13968279"/>
                <a:ext cx="5846404" cy="2409234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1E4F6B-3406-B98D-470C-E035039D9D98}"/>
                </a:ext>
              </a:extLst>
            </p:cNvPr>
            <p:cNvSpPr txBox="1"/>
            <p:nvPr/>
          </p:nvSpPr>
          <p:spPr>
            <a:xfrm rot="16200000">
              <a:off x="14436345" y="11827382"/>
              <a:ext cx="5238980" cy="574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Relative Abundance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D1EAC9-1858-6D24-FC86-DEE6EB9AF0A5}"/>
              </a:ext>
            </a:extLst>
          </p:cNvPr>
          <p:cNvGrpSpPr/>
          <p:nvPr/>
        </p:nvGrpSpPr>
        <p:grpSpPr>
          <a:xfrm>
            <a:off x="7634769" y="8426106"/>
            <a:ext cx="6711408" cy="9932719"/>
            <a:chOff x="7796131" y="21227695"/>
            <a:chExt cx="6711408" cy="993271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BA5B6D6-EC8F-ED87-0D2E-235546C761FB}"/>
                </a:ext>
              </a:extLst>
            </p:cNvPr>
            <p:cNvGrpSpPr/>
            <p:nvPr/>
          </p:nvGrpSpPr>
          <p:grpSpPr>
            <a:xfrm>
              <a:off x="7796131" y="21227695"/>
              <a:ext cx="6711408" cy="5238980"/>
              <a:chOff x="13791977" y="3201097"/>
              <a:chExt cx="6711408" cy="523898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32698A7-3770-480A-C6D7-BEBE12FDFF28}"/>
                  </a:ext>
                </a:extLst>
              </p:cNvPr>
              <p:cNvGrpSpPr/>
              <p:nvPr/>
            </p:nvGrpSpPr>
            <p:grpSpPr>
              <a:xfrm>
                <a:off x="14425889" y="3416902"/>
                <a:ext cx="6077496" cy="4864931"/>
                <a:chOff x="11648960" y="2669935"/>
                <a:chExt cx="6077496" cy="4864931"/>
              </a:xfrm>
            </p:grpSpPr>
            <p:pic>
              <p:nvPicPr>
                <p:cNvPr id="35" name="Picture 34" descr="Bar chart&#10;&#10;Description automatically generated with low confidence">
                  <a:extLst>
                    <a:ext uri="{FF2B5EF4-FFF2-40B4-BE49-F238E27FC236}">
                      <a16:creationId xmlns:a16="http://schemas.microsoft.com/office/drawing/2014/main" id="{38B9A516-4728-5C65-6C39-49E8A4161A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50716" b="82966"/>
                <a:stretch/>
              </p:blipFill>
              <p:spPr>
                <a:xfrm>
                  <a:off x="11889465" y="2669935"/>
                  <a:ext cx="5836991" cy="2465638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36" name="Picture 35" descr="Graphical user interface, chart, box and whisker chart&#10;&#10;Description automatically generated">
                  <a:extLst>
                    <a:ext uri="{FF2B5EF4-FFF2-40B4-BE49-F238E27FC236}">
                      <a16:creationId xmlns:a16="http://schemas.microsoft.com/office/drawing/2014/main" id="{56D94344-8B6A-1ABB-9630-83DEA80069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79947"/>
                <a:stretch/>
              </p:blipFill>
              <p:spPr>
                <a:xfrm>
                  <a:off x="11648960" y="5052309"/>
                  <a:ext cx="6077496" cy="2482557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7907977-F2F4-C053-7CF8-30250639ABEB}"/>
                  </a:ext>
                </a:extLst>
              </p:cNvPr>
              <p:cNvSpPr txBox="1"/>
              <p:nvPr/>
            </p:nvSpPr>
            <p:spPr>
              <a:xfrm rot="16200000">
                <a:off x="11464875" y="5528199"/>
                <a:ext cx="52389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Relative Abundance</a:t>
                </a:r>
              </a:p>
            </p:txBody>
          </p:sp>
        </p:grpSp>
        <p:pic>
          <p:nvPicPr>
            <p:cNvPr id="32" name="Picture 31" descr="Bar chart&#10;&#10;Description automatically generated with low confidence">
              <a:extLst>
                <a:ext uri="{FF2B5EF4-FFF2-40B4-BE49-F238E27FC236}">
                  <a16:creationId xmlns:a16="http://schemas.microsoft.com/office/drawing/2014/main" id="{D1504DCC-68A0-24D5-38B1-BAF9E774AE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9228" b="66578"/>
            <a:stretch/>
          </p:blipFill>
          <p:spPr>
            <a:xfrm>
              <a:off x="8494382" y="26322530"/>
              <a:ext cx="6013157" cy="483788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830BEF4-F270-6DE3-5729-908547187AEB}"/>
              </a:ext>
            </a:extLst>
          </p:cNvPr>
          <p:cNvGrpSpPr/>
          <p:nvPr/>
        </p:nvGrpSpPr>
        <p:grpSpPr>
          <a:xfrm>
            <a:off x="14532894" y="8695702"/>
            <a:ext cx="6659898" cy="14288688"/>
            <a:chOff x="16763447" y="17290303"/>
            <a:chExt cx="6659898" cy="1428868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6AD6B8F-87C3-5539-FA46-F4B37DCD56E8}"/>
                </a:ext>
              </a:extLst>
            </p:cNvPr>
            <p:cNvGrpSpPr/>
            <p:nvPr/>
          </p:nvGrpSpPr>
          <p:grpSpPr>
            <a:xfrm>
              <a:off x="17348223" y="17290303"/>
              <a:ext cx="6075122" cy="14288688"/>
              <a:chOff x="18540954" y="20043967"/>
              <a:chExt cx="6075122" cy="14288688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AE8998-CDEE-E4C3-62EA-C0910AD4AEBF}"/>
                  </a:ext>
                </a:extLst>
              </p:cNvPr>
              <p:cNvGrpSpPr/>
              <p:nvPr/>
            </p:nvGrpSpPr>
            <p:grpSpPr>
              <a:xfrm>
                <a:off x="18540955" y="20043967"/>
                <a:ext cx="6075121" cy="14288688"/>
                <a:chOff x="18540955" y="20043967"/>
                <a:chExt cx="6075121" cy="14288688"/>
              </a:xfrm>
            </p:grpSpPr>
            <p:pic>
              <p:nvPicPr>
                <p:cNvPr id="42" name="Picture 41" descr="Chart&#10;&#10;Description automatically generated">
                  <a:extLst>
                    <a:ext uri="{FF2B5EF4-FFF2-40B4-BE49-F238E27FC236}">
                      <a16:creationId xmlns:a16="http://schemas.microsoft.com/office/drawing/2014/main" id="{9A9F188A-A97A-A5A5-3637-34D484A16E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711928" y="31949520"/>
                  <a:ext cx="5860168" cy="238313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43" name="Picture 42" descr="Chart, box and whisker chart&#10;&#10;Description automatically generated">
                  <a:extLst>
                    <a:ext uri="{FF2B5EF4-FFF2-40B4-BE49-F238E27FC236}">
                      <a16:creationId xmlns:a16="http://schemas.microsoft.com/office/drawing/2014/main" id="{2DBCFF43-4A2E-C930-D228-2B8F62C6A3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66629"/>
                <a:stretch/>
              </p:blipFill>
              <p:spPr>
                <a:xfrm>
                  <a:off x="18711928" y="22496920"/>
                  <a:ext cx="5904148" cy="2408183"/>
                </a:xfrm>
                <a:prstGeom prst="rect">
                  <a:avLst/>
                </a:prstGeom>
              </p:spPr>
            </p:pic>
            <p:pic>
              <p:nvPicPr>
                <p:cNvPr id="44" name="Picture 43" descr="Bar chart&#10;&#10;Description automatically generated with low confidence">
                  <a:extLst>
                    <a:ext uri="{FF2B5EF4-FFF2-40B4-BE49-F238E27FC236}">
                      <a16:creationId xmlns:a16="http://schemas.microsoft.com/office/drawing/2014/main" id="{A3B6EAE9-C562-553B-1264-F2882784AB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33276" r="48931" b="50080"/>
                <a:stretch/>
              </p:blipFill>
              <p:spPr>
                <a:xfrm>
                  <a:off x="18540955" y="20043967"/>
                  <a:ext cx="6048427" cy="2409234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45" name="Picture 44" descr="Bar chart&#10;&#10;Description automatically generated with low confidence">
                  <a:extLst>
                    <a:ext uri="{FF2B5EF4-FFF2-40B4-BE49-F238E27FC236}">
                      <a16:creationId xmlns:a16="http://schemas.microsoft.com/office/drawing/2014/main" id="{43662FFB-9E6F-8C81-D80F-F4FAB2A571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51704" t="33276" b="33303"/>
                <a:stretch/>
              </p:blipFill>
              <p:spPr>
                <a:xfrm>
                  <a:off x="18852160" y="27212461"/>
                  <a:ext cx="5719936" cy="4837883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pic>
            <p:nvPicPr>
              <p:cNvPr id="41" name="Picture 40" descr="Bar chart&#10;&#10;Description automatically generated with low confidence">
                <a:extLst>
                  <a:ext uri="{FF2B5EF4-FFF2-40B4-BE49-F238E27FC236}">
                    <a16:creationId xmlns:a16="http://schemas.microsoft.com/office/drawing/2014/main" id="{DB93A04B-5DB9-3E9B-9D99-48AD4C8600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49685" r="48931" b="33303"/>
              <a:stretch/>
            </p:blipFill>
            <p:spPr>
              <a:xfrm>
                <a:off x="18540954" y="24827400"/>
                <a:ext cx="6048427" cy="2462636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2FB8A0C-33D1-1A75-DDED-57111D5065BC}"/>
                </a:ext>
              </a:extLst>
            </p:cNvPr>
            <p:cNvSpPr txBox="1"/>
            <p:nvPr/>
          </p:nvSpPr>
          <p:spPr>
            <a:xfrm rot="16200000">
              <a:off x="14436345" y="23012666"/>
              <a:ext cx="52389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Relative Abundance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2024BAF-3C97-5C37-CD85-AE7AC617B322}"/>
              </a:ext>
            </a:extLst>
          </p:cNvPr>
          <p:cNvSpPr txBox="1"/>
          <p:nvPr/>
        </p:nvSpPr>
        <p:spPr>
          <a:xfrm>
            <a:off x="1057558" y="7352265"/>
            <a:ext cx="6748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Bleached + Ambient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79E882-EE3A-94E8-0F10-42F02D3AF740}"/>
              </a:ext>
            </a:extLst>
          </p:cNvPr>
          <p:cNvSpPr txBox="1"/>
          <p:nvPr/>
        </p:nvSpPr>
        <p:spPr>
          <a:xfrm>
            <a:off x="9423307" y="7352266"/>
            <a:ext cx="387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Heated</a:t>
            </a:r>
            <a:endParaRPr lang="en-US" sz="6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AD2705-A633-5A87-4B18-598CE6839B70}"/>
              </a:ext>
            </a:extLst>
          </p:cNvPr>
          <p:cNvSpPr txBox="1"/>
          <p:nvPr/>
        </p:nvSpPr>
        <p:spPr>
          <a:xfrm>
            <a:off x="18933812" y="7323578"/>
            <a:ext cx="4543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All treatments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54A868-A922-4DD5-572E-B0D1B5A2ED71}"/>
              </a:ext>
            </a:extLst>
          </p:cNvPr>
          <p:cNvSpPr txBox="1"/>
          <p:nvPr/>
        </p:nvSpPr>
        <p:spPr>
          <a:xfrm>
            <a:off x="9476123" y="5093351"/>
            <a:ext cx="9636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u="sng" dirty="0"/>
              <a:t>ASVs Depleted In:</a:t>
            </a:r>
            <a:endParaRPr lang="en-US" sz="11500" b="1" u="sng" dirty="0"/>
          </a:p>
        </p:txBody>
      </p:sp>
    </p:spTree>
    <p:extLst>
      <p:ext uri="{BB962C8B-B14F-4D97-AF65-F5344CB8AC3E}">
        <p14:creationId xmlns:p14="http://schemas.microsoft.com/office/powerpoint/2010/main" val="386306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9942A65-9EDD-1EF0-5AC7-54770DD4776E}"/>
              </a:ext>
            </a:extLst>
          </p:cNvPr>
          <p:cNvGrpSpPr/>
          <p:nvPr/>
        </p:nvGrpSpPr>
        <p:grpSpPr>
          <a:xfrm>
            <a:off x="497853" y="3669566"/>
            <a:ext cx="6682512" cy="5238980"/>
            <a:chOff x="5586383" y="3170615"/>
            <a:chExt cx="6561498" cy="523898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A0EE05-AE9B-12F2-02E1-F51356548DDD}"/>
                </a:ext>
              </a:extLst>
            </p:cNvPr>
            <p:cNvSpPr txBox="1"/>
            <p:nvPr/>
          </p:nvSpPr>
          <p:spPr>
            <a:xfrm rot="16200000">
              <a:off x="3253986" y="5503012"/>
              <a:ext cx="5238980" cy="57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Relative Abundance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93A595C-29C8-393A-186E-9E42B578F541}"/>
                </a:ext>
              </a:extLst>
            </p:cNvPr>
            <p:cNvGrpSpPr/>
            <p:nvPr/>
          </p:nvGrpSpPr>
          <p:grpSpPr>
            <a:xfrm>
              <a:off x="6226120" y="3488772"/>
              <a:ext cx="5921761" cy="4767739"/>
              <a:chOff x="8042060" y="3763359"/>
              <a:chExt cx="5921761" cy="4767739"/>
            </a:xfrm>
          </p:grpSpPr>
          <p:pic>
            <p:nvPicPr>
              <p:cNvPr id="7" name="Picture 6" descr="Graphical user interface, 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03A44678-0B2E-24BF-1AC6-7E2EA0C771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0053" b="59894"/>
              <a:stretch/>
            </p:blipFill>
            <p:spPr>
              <a:xfrm>
                <a:off x="8042060" y="3763359"/>
                <a:ext cx="5921760" cy="2418941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9" name="Picture 38" descr="Bar chart&#10;&#10;Description automatically generated with low confidence">
                <a:extLst>
                  <a:ext uri="{FF2B5EF4-FFF2-40B4-BE49-F238E27FC236}">
                    <a16:creationId xmlns:a16="http://schemas.microsoft.com/office/drawing/2014/main" id="{13E1195C-7E87-50D6-F829-DD8F35AB09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0716" t="16711" b="66578"/>
              <a:stretch/>
            </p:blipFill>
            <p:spPr>
              <a:xfrm>
                <a:off x="8222923" y="6151979"/>
                <a:ext cx="5740898" cy="2379119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E65E05-2F54-A357-3F2C-9F6BCD0BE205}"/>
              </a:ext>
            </a:extLst>
          </p:cNvPr>
          <p:cNvSpPr txBox="1"/>
          <p:nvPr/>
        </p:nvSpPr>
        <p:spPr>
          <a:xfrm>
            <a:off x="935893" y="2585191"/>
            <a:ext cx="6748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Bleached + Ambient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E48EC9-7568-A004-326B-9EF65F4E4417}"/>
              </a:ext>
            </a:extLst>
          </p:cNvPr>
          <p:cNvSpPr txBox="1"/>
          <p:nvPr/>
        </p:nvSpPr>
        <p:spPr>
          <a:xfrm>
            <a:off x="9301642" y="2585191"/>
            <a:ext cx="387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Heated</a:t>
            </a:r>
            <a:endParaRPr lang="en-US" sz="6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1E86C4-4334-D9FE-C24F-3B043F3C79D9}"/>
              </a:ext>
            </a:extLst>
          </p:cNvPr>
          <p:cNvSpPr txBox="1"/>
          <p:nvPr/>
        </p:nvSpPr>
        <p:spPr>
          <a:xfrm>
            <a:off x="18812147" y="2556503"/>
            <a:ext cx="4543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All treatments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05BA39-52B4-BB44-10B2-F3A6417D6575}"/>
              </a:ext>
            </a:extLst>
          </p:cNvPr>
          <p:cNvGrpSpPr/>
          <p:nvPr/>
        </p:nvGrpSpPr>
        <p:grpSpPr>
          <a:xfrm>
            <a:off x="14388192" y="3851196"/>
            <a:ext cx="12579974" cy="16968190"/>
            <a:chOff x="5084215" y="17405520"/>
            <a:chExt cx="12579974" cy="16968190"/>
          </a:xfrm>
        </p:grpSpPr>
        <p:pic>
          <p:nvPicPr>
            <p:cNvPr id="32" name="Picture 31" descr="Bar chart&#10;&#10;Description automatically generated with low confidence">
              <a:extLst>
                <a:ext uri="{FF2B5EF4-FFF2-40B4-BE49-F238E27FC236}">
                  <a16:creationId xmlns:a16="http://schemas.microsoft.com/office/drawing/2014/main" id="{158079A9-4EBF-FFB3-A864-0F61869FA4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2988" r="48931" b="-1"/>
            <a:stretch/>
          </p:blipFill>
          <p:spPr>
            <a:xfrm>
              <a:off x="11535555" y="24616054"/>
              <a:ext cx="6122016" cy="249259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Picture 5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F7B57CB2-625F-4838-811D-3FDCDEB56A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4634" b="-1"/>
            <a:stretch/>
          </p:blipFill>
          <p:spPr>
            <a:xfrm>
              <a:off x="11741611" y="29505045"/>
              <a:ext cx="5915960" cy="2444475"/>
            </a:xfrm>
            <a:prstGeom prst="rect">
              <a:avLst/>
            </a:prstGeom>
          </p:spPr>
        </p:pic>
        <p:pic>
          <p:nvPicPr>
            <p:cNvPr id="55" name="Picture 54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0B4F4D65-1900-8D55-9E1B-743091BC02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9490" b="-1"/>
            <a:stretch/>
          </p:blipFill>
          <p:spPr>
            <a:xfrm>
              <a:off x="11674119" y="17435772"/>
              <a:ext cx="5983452" cy="2462636"/>
            </a:xfrm>
            <a:prstGeom prst="rect">
              <a:avLst/>
            </a:prstGeom>
          </p:spPr>
        </p:pic>
        <p:pic>
          <p:nvPicPr>
            <p:cNvPr id="16" name="Picture 15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2B726B5C-D110-A42F-4E9A-9A5AF0991A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9969"/>
            <a:stretch/>
          </p:blipFill>
          <p:spPr>
            <a:xfrm>
              <a:off x="5796655" y="24550067"/>
              <a:ext cx="5983452" cy="2439221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153BBB9-53A2-90EB-8870-74ADAB786FD1}"/>
                </a:ext>
              </a:extLst>
            </p:cNvPr>
            <p:cNvGrpSpPr/>
            <p:nvPr/>
          </p:nvGrpSpPr>
          <p:grpSpPr>
            <a:xfrm>
              <a:off x="5858348" y="17405520"/>
              <a:ext cx="5924259" cy="7197747"/>
              <a:chOff x="6406982" y="23009374"/>
              <a:chExt cx="5924259" cy="7197747"/>
            </a:xfrm>
          </p:grpSpPr>
          <p:pic>
            <p:nvPicPr>
              <p:cNvPr id="18" name="Picture 17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5DDF7969-3B2F-AD06-4D73-FF0A82EE56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33293"/>
              <a:stretch/>
            </p:blipFill>
            <p:spPr>
              <a:xfrm>
                <a:off x="6427093" y="23009374"/>
                <a:ext cx="5904148" cy="4813665"/>
              </a:xfrm>
              <a:prstGeom prst="rect">
                <a:avLst/>
              </a:prstGeom>
            </p:spPr>
          </p:pic>
          <p:pic>
            <p:nvPicPr>
              <p:cNvPr id="25" name="Picture 24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811E630B-96CE-883A-52E0-F564A1EC14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-1" b="74713"/>
              <a:stretch/>
            </p:blipFill>
            <p:spPr>
              <a:xfrm>
                <a:off x="6406982" y="27767900"/>
                <a:ext cx="5921759" cy="2439221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4F08E6-C668-C653-49C3-0185C6388F55}"/>
                </a:ext>
              </a:extLst>
            </p:cNvPr>
            <p:cNvSpPr txBox="1"/>
            <p:nvPr/>
          </p:nvSpPr>
          <p:spPr>
            <a:xfrm rot="16200000">
              <a:off x="2757113" y="24491148"/>
              <a:ext cx="52389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Relative Abundance</a:t>
              </a:r>
            </a:p>
          </p:txBody>
        </p:sp>
        <p:pic>
          <p:nvPicPr>
            <p:cNvPr id="35" name="Picture 34" descr="Graphical user interface, chart, box and whisker chart&#10;&#10;Description automatically generated">
              <a:extLst>
                <a:ext uri="{FF2B5EF4-FFF2-40B4-BE49-F238E27FC236}">
                  <a16:creationId xmlns:a16="http://schemas.microsoft.com/office/drawing/2014/main" id="{83173606-8CBA-08ED-4F47-DF886C4ED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9774" b="40262"/>
            <a:stretch/>
          </p:blipFill>
          <p:spPr>
            <a:xfrm>
              <a:off x="5642979" y="26989288"/>
              <a:ext cx="6102621" cy="248173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Picture 55" descr="Bar chart&#10;&#10;Description automatically generated with low confidence">
              <a:extLst>
                <a:ext uri="{FF2B5EF4-FFF2-40B4-BE49-F238E27FC236}">
                  <a16:creationId xmlns:a16="http://schemas.microsoft.com/office/drawing/2014/main" id="{478CB6AC-D34F-71E4-88B3-0A71DD6FF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6378" r="49385" b="16771"/>
            <a:stretch/>
          </p:blipFill>
          <p:spPr>
            <a:xfrm>
              <a:off x="5653088" y="29476635"/>
              <a:ext cx="6040410" cy="245785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56" descr="Bar chart&#10;&#10;Description automatically generated with low confidence">
              <a:extLst>
                <a:ext uri="{FF2B5EF4-FFF2-40B4-BE49-F238E27FC236}">
                  <a16:creationId xmlns:a16="http://schemas.microsoft.com/office/drawing/2014/main" id="{9A3CDB79-63BF-DC0D-86F2-FC779BDB1E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636" t="66378" b="16771"/>
            <a:stretch/>
          </p:blipFill>
          <p:spPr>
            <a:xfrm>
              <a:off x="5865179" y="31934489"/>
              <a:ext cx="5846404" cy="243922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Picture 58" descr="Bar chart&#10;&#10;Description automatically generated with low confidence">
              <a:extLst>
                <a:ext uri="{FF2B5EF4-FFF2-40B4-BE49-F238E27FC236}">
                  <a16:creationId xmlns:a16="http://schemas.microsoft.com/office/drawing/2014/main" id="{FA441376-DF58-8978-9BC6-B68C0D5EC6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288" t="82988" b="-1"/>
            <a:stretch/>
          </p:blipFill>
          <p:spPr>
            <a:xfrm>
              <a:off x="11704947" y="27063522"/>
              <a:ext cx="5959242" cy="249259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Picture 59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F20062D1-3B31-447E-BA77-3C40FBA63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5058" b="25332"/>
            <a:stretch/>
          </p:blipFill>
          <p:spPr>
            <a:xfrm>
              <a:off x="11725550" y="19854645"/>
              <a:ext cx="5932021" cy="479353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BEE0F02-1242-F55D-DF33-7AA19C4DFB8A}"/>
              </a:ext>
            </a:extLst>
          </p:cNvPr>
          <p:cNvGrpSpPr/>
          <p:nvPr/>
        </p:nvGrpSpPr>
        <p:grpSpPr>
          <a:xfrm>
            <a:off x="7643256" y="3837247"/>
            <a:ext cx="6520724" cy="7158496"/>
            <a:chOff x="5235075" y="8441774"/>
            <a:chExt cx="6520724" cy="715849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F241B7A-3DEF-C874-B7AD-FF1E887CA242}"/>
                </a:ext>
              </a:extLst>
            </p:cNvPr>
            <p:cNvGrpSpPr/>
            <p:nvPr/>
          </p:nvGrpSpPr>
          <p:grpSpPr>
            <a:xfrm>
              <a:off x="5909395" y="8441774"/>
              <a:ext cx="5846404" cy="7158496"/>
              <a:chOff x="5056709" y="13846062"/>
              <a:chExt cx="5846404" cy="7158496"/>
            </a:xfrm>
          </p:grpSpPr>
          <p:pic>
            <p:nvPicPr>
              <p:cNvPr id="20" name="Picture 19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8DEC8B51-2756-CA06-53A4-12EE43F9BB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50000"/>
              <a:stretch/>
            </p:blipFill>
            <p:spPr>
              <a:xfrm>
                <a:off x="5056709" y="16242986"/>
                <a:ext cx="5846404" cy="4761572"/>
              </a:xfrm>
              <a:prstGeom prst="rect">
                <a:avLst/>
              </a:prstGeom>
            </p:spPr>
          </p:pic>
          <p:pic>
            <p:nvPicPr>
              <p:cNvPr id="51" name="Picture 50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BCB8D679-D46E-D836-E6D8-EFB750C424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b="74712"/>
              <a:stretch/>
            </p:blipFill>
            <p:spPr>
              <a:xfrm>
                <a:off x="5056709" y="13846062"/>
                <a:ext cx="5846404" cy="2408182"/>
              </a:xfrm>
              <a:prstGeom prst="rect">
                <a:avLst/>
              </a:prstGeom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2A313A7-9EEE-3483-4804-F6B8049DDAE4}"/>
                </a:ext>
              </a:extLst>
            </p:cNvPr>
            <p:cNvSpPr txBox="1"/>
            <p:nvPr/>
          </p:nvSpPr>
          <p:spPr>
            <a:xfrm rot="16200000">
              <a:off x="2907973" y="11822126"/>
              <a:ext cx="52389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Relative Abundance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88B99AD-7447-D0A3-A714-AD330114A3CE}"/>
              </a:ext>
            </a:extLst>
          </p:cNvPr>
          <p:cNvSpPr txBox="1"/>
          <p:nvPr/>
        </p:nvSpPr>
        <p:spPr>
          <a:xfrm>
            <a:off x="9345494" y="317316"/>
            <a:ext cx="9636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u="sng" dirty="0"/>
              <a:t>ASVs Enriched In:</a:t>
            </a:r>
            <a:endParaRPr lang="en-US" sz="11500" b="1" u="sng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B8751CB-862C-8DE9-BB62-608B07D1EB22}"/>
              </a:ext>
            </a:extLst>
          </p:cNvPr>
          <p:cNvGrpSpPr/>
          <p:nvPr/>
        </p:nvGrpSpPr>
        <p:grpSpPr>
          <a:xfrm>
            <a:off x="516718" y="25195021"/>
            <a:ext cx="6728383" cy="7341883"/>
            <a:chOff x="16768706" y="8443570"/>
            <a:chExt cx="6607375" cy="734188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C76EEC7-6756-EAFE-B73B-E906F879D286}"/>
                </a:ext>
              </a:extLst>
            </p:cNvPr>
            <p:cNvGrpSpPr/>
            <p:nvPr/>
          </p:nvGrpSpPr>
          <p:grpSpPr>
            <a:xfrm>
              <a:off x="17327653" y="8443570"/>
              <a:ext cx="6048428" cy="7341883"/>
              <a:chOff x="14974949" y="13968279"/>
              <a:chExt cx="6048428" cy="7341883"/>
            </a:xfrm>
          </p:grpSpPr>
          <p:pic>
            <p:nvPicPr>
              <p:cNvPr id="36" name="Picture 35" descr="Graphical user interface, 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C171AC8B-BE7A-544A-919F-A73552A669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59894"/>
              <a:stretch/>
            </p:blipFill>
            <p:spPr>
              <a:xfrm>
                <a:off x="14974949" y="16368796"/>
                <a:ext cx="6048427" cy="494136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7" name="Picture 36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C7D3A7C1-2D7E-5446-4050-3E6A4EF5A4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24904" b="49797"/>
              <a:stretch/>
            </p:blipFill>
            <p:spPr>
              <a:xfrm>
                <a:off x="15176973" y="13968279"/>
                <a:ext cx="5846404" cy="2409234"/>
              </a:xfrm>
              <a:prstGeom prst="rect">
                <a:avLst/>
              </a:prstGeom>
            </p:spPr>
          </p:pic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4E14B26-D3BB-EBC3-D1B8-3DC2BF73AEC8}"/>
                </a:ext>
              </a:extLst>
            </p:cNvPr>
            <p:cNvSpPr txBox="1"/>
            <p:nvPr/>
          </p:nvSpPr>
          <p:spPr>
            <a:xfrm rot="16200000">
              <a:off x="14436345" y="11827382"/>
              <a:ext cx="5238980" cy="574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Relative Abundance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F9B4CED-9DAE-B0AF-0787-8BE9C731C10D}"/>
              </a:ext>
            </a:extLst>
          </p:cNvPr>
          <p:cNvGrpSpPr/>
          <p:nvPr/>
        </p:nvGrpSpPr>
        <p:grpSpPr>
          <a:xfrm>
            <a:off x="7522662" y="25003141"/>
            <a:ext cx="6711408" cy="9932719"/>
            <a:chOff x="7796131" y="21227695"/>
            <a:chExt cx="6711408" cy="993271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9F8EB61-5488-CEAF-EA5D-1DFD042CE5BF}"/>
                </a:ext>
              </a:extLst>
            </p:cNvPr>
            <p:cNvGrpSpPr/>
            <p:nvPr/>
          </p:nvGrpSpPr>
          <p:grpSpPr>
            <a:xfrm>
              <a:off x="7796131" y="21227695"/>
              <a:ext cx="6711408" cy="5238980"/>
              <a:chOff x="13791977" y="3201097"/>
              <a:chExt cx="6711408" cy="5238980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05232E9-C2A1-1340-8C3D-18AC44964F9B}"/>
                  </a:ext>
                </a:extLst>
              </p:cNvPr>
              <p:cNvGrpSpPr/>
              <p:nvPr/>
            </p:nvGrpSpPr>
            <p:grpSpPr>
              <a:xfrm>
                <a:off x="14425889" y="3416902"/>
                <a:ext cx="6077496" cy="4864931"/>
                <a:chOff x="11648960" y="2669935"/>
                <a:chExt cx="6077496" cy="4864931"/>
              </a:xfrm>
            </p:grpSpPr>
            <p:pic>
              <p:nvPicPr>
                <p:cNvPr id="45" name="Picture 44" descr="Bar chart&#10;&#10;Description automatically generated with low confidence">
                  <a:extLst>
                    <a:ext uri="{FF2B5EF4-FFF2-40B4-BE49-F238E27FC236}">
                      <a16:creationId xmlns:a16="http://schemas.microsoft.com/office/drawing/2014/main" id="{F2D441CC-AC61-7C33-630C-F8DDAABEC6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50716" b="82966"/>
                <a:stretch/>
              </p:blipFill>
              <p:spPr>
                <a:xfrm>
                  <a:off x="11889465" y="2669935"/>
                  <a:ext cx="5836991" cy="2465638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46" name="Picture 45" descr="Graphical user interface, chart, box and whisker chart&#10;&#10;Description automatically generated">
                  <a:extLst>
                    <a:ext uri="{FF2B5EF4-FFF2-40B4-BE49-F238E27FC236}">
                      <a16:creationId xmlns:a16="http://schemas.microsoft.com/office/drawing/2014/main" id="{EE7B081E-D4C0-D242-3815-798AFC5598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79947"/>
                <a:stretch/>
              </p:blipFill>
              <p:spPr>
                <a:xfrm>
                  <a:off x="11648960" y="5052309"/>
                  <a:ext cx="6077496" cy="2482557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17DBE5-4216-3DAE-97C8-C6DA64D91EBC}"/>
                  </a:ext>
                </a:extLst>
              </p:cNvPr>
              <p:cNvSpPr txBox="1"/>
              <p:nvPr/>
            </p:nvSpPr>
            <p:spPr>
              <a:xfrm rot="16200000">
                <a:off x="11464875" y="5528199"/>
                <a:ext cx="52389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Relative Abundance</a:t>
                </a:r>
              </a:p>
            </p:txBody>
          </p:sp>
        </p:grpSp>
        <p:pic>
          <p:nvPicPr>
            <p:cNvPr id="41" name="Picture 40" descr="Bar chart&#10;&#10;Description automatically generated with low confidence">
              <a:extLst>
                <a:ext uri="{FF2B5EF4-FFF2-40B4-BE49-F238E27FC236}">
                  <a16:creationId xmlns:a16="http://schemas.microsoft.com/office/drawing/2014/main" id="{42F335AF-1ABA-EBA6-2B03-EC635EACD9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9228" b="66578"/>
            <a:stretch/>
          </p:blipFill>
          <p:spPr>
            <a:xfrm>
              <a:off x="8494382" y="26322530"/>
              <a:ext cx="6013157" cy="483788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DC29EF-2C5C-41DD-34DA-68500D9987FA}"/>
              </a:ext>
            </a:extLst>
          </p:cNvPr>
          <p:cNvGrpSpPr/>
          <p:nvPr/>
        </p:nvGrpSpPr>
        <p:grpSpPr>
          <a:xfrm>
            <a:off x="14420788" y="25272737"/>
            <a:ext cx="6659898" cy="14288688"/>
            <a:chOff x="16763447" y="17290303"/>
            <a:chExt cx="6659898" cy="1428868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01CC765-AFAC-D815-BE0F-DD0AF798E094}"/>
                </a:ext>
              </a:extLst>
            </p:cNvPr>
            <p:cNvGrpSpPr/>
            <p:nvPr/>
          </p:nvGrpSpPr>
          <p:grpSpPr>
            <a:xfrm>
              <a:off x="17348223" y="17290303"/>
              <a:ext cx="6075122" cy="14288688"/>
              <a:chOff x="18540954" y="20043967"/>
              <a:chExt cx="6075122" cy="1428868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4E47E8C-4B90-E6C6-EDBC-05FCF6C00833}"/>
                  </a:ext>
                </a:extLst>
              </p:cNvPr>
              <p:cNvGrpSpPr/>
              <p:nvPr/>
            </p:nvGrpSpPr>
            <p:grpSpPr>
              <a:xfrm>
                <a:off x="18540955" y="20043967"/>
                <a:ext cx="6075121" cy="14288688"/>
                <a:chOff x="18540955" y="20043967"/>
                <a:chExt cx="6075121" cy="14288688"/>
              </a:xfrm>
            </p:grpSpPr>
            <p:pic>
              <p:nvPicPr>
                <p:cNvPr id="63" name="Picture 62" descr="Chart&#10;&#10;Description automatically generated">
                  <a:extLst>
                    <a:ext uri="{FF2B5EF4-FFF2-40B4-BE49-F238E27FC236}">
                      <a16:creationId xmlns:a16="http://schemas.microsoft.com/office/drawing/2014/main" id="{0AE2D47C-BBD3-5B6F-D2AD-B211878687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711928" y="31949520"/>
                  <a:ext cx="5860168" cy="238313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64" name="Picture 63" descr="Chart, box and whisker chart&#10;&#10;Description automatically generated">
                  <a:extLst>
                    <a:ext uri="{FF2B5EF4-FFF2-40B4-BE49-F238E27FC236}">
                      <a16:creationId xmlns:a16="http://schemas.microsoft.com/office/drawing/2014/main" id="{5EC61814-820B-76F7-AB26-567A7E74E5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66629"/>
                <a:stretch/>
              </p:blipFill>
              <p:spPr>
                <a:xfrm>
                  <a:off x="18711928" y="22496920"/>
                  <a:ext cx="5904148" cy="2408183"/>
                </a:xfrm>
                <a:prstGeom prst="rect">
                  <a:avLst/>
                </a:prstGeom>
              </p:spPr>
            </p:pic>
            <p:pic>
              <p:nvPicPr>
                <p:cNvPr id="65" name="Picture 64" descr="Bar chart&#10;&#10;Description automatically generated with low confidence">
                  <a:extLst>
                    <a:ext uri="{FF2B5EF4-FFF2-40B4-BE49-F238E27FC236}">
                      <a16:creationId xmlns:a16="http://schemas.microsoft.com/office/drawing/2014/main" id="{3D56DAB8-27CF-63BA-11FB-7486B907E4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33276" r="48931" b="50080"/>
                <a:stretch/>
              </p:blipFill>
              <p:spPr>
                <a:xfrm>
                  <a:off x="18540955" y="20043967"/>
                  <a:ext cx="6048427" cy="2409234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66" name="Picture 65" descr="Bar chart&#10;&#10;Description automatically generated with low confidence">
                  <a:extLst>
                    <a:ext uri="{FF2B5EF4-FFF2-40B4-BE49-F238E27FC236}">
                      <a16:creationId xmlns:a16="http://schemas.microsoft.com/office/drawing/2014/main" id="{DA0CEE8C-C1D1-9344-458B-2FF818AE30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51704" t="33276" b="33303"/>
                <a:stretch/>
              </p:blipFill>
              <p:spPr>
                <a:xfrm>
                  <a:off x="18852160" y="27212461"/>
                  <a:ext cx="5719936" cy="4837883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pic>
            <p:nvPicPr>
              <p:cNvPr id="62" name="Picture 61" descr="Bar chart&#10;&#10;Description automatically generated with low confidence">
                <a:extLst>
                  <a:ext uri="{FF2B5EF4-FFF2-40B4-BE49-F238E27FC236}">
                    <a16:creationId xmlns:a16="http://schemas.microsoft.com/office/drawing/2014/main" id="{BC23873B-A7A6-E703-D879-B229D6ECB4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9685" r="48931" b="33303"/>
              <a:stretch/>
            </p:blipFill>
            <p:spPr>
              <a:xfrm>
                <a:off x="18540954" y="24827400"/>
                <a:ext cx="6048427" cy="2462636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290A7C-E2D1-C603-F766-46294A3251B1}"/>
                </a:ext>
              </a:extLst>
            </p:cNvPr>
            <p:cNvSpPr txBox="1"/>
            <p:nvPr/>
          </p:nvSpPr>
          <p:spPr>
            <a:xfrm rot="16200000">
              <a:off x="14436345" y="23012666"/>
              <a:ext cx="52389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Relative Abundance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3ECCDCB9-1D77-AB7F-989A-C91505C944AA}"/>
              </a:ext>
            </a:extLst>
          </p:cNvPr>
          <p:cNvSpPr txBox="1"/>
          <p:nvPr/>
        </p:nvSpPr>
        <p:spPr>
          <a:xfrm>
            <a:off x="945452" y="23929300"/>
            <a:ext cx="6748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Bleached + Ambient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C14BC30-CB13-A241-D652-95E096EFB449}"/>
              </a:ext>
            </a:extLst>
          </p:cNvPr>
          <p:cNvSpPr txBox="1"/>
          <p:nvPr/>
        </p:nvSpPr>
        <p:spPr>
          <a:xfrm>
            <a:off x="9311201" y="23929300"/>
            <a:ext cx="387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Heated</a:t>
            </a:r>
            <a:endParaRPr lang="en-US" sz="64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A1300E3-A4EA-B4B1-1DA4-A10D641A3B10}"/>
              </a:ext>
            </a:extLst>
          </p:cNvPr>
          <p:cNvSpPr txBox="1"/>
          <p:nvPr/>
        </p:nvSpPr>
        <p:spPr>
          <a:xfrm>
            <a:off x="18821706" y="23900613"/>
            <a:ext cx="4543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All treatments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9A635C-5091-7F9A-75E0-A2869CE41923}"/>
              </a:ext>
            </a:extLst>
          </p:cNvPr>
          <p:cNvSpPr txBox="1"/>
          <p:nvPr/>
        </p:nvSpPr>
        <p:spPr>
          <a:xfrm>
            <a:off x="9364018" y="21670386"/>
            <a:ext cx="9636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u="sng" dirty="0"/>
              <a:t>ASVs Depleted In:</a:t>
            </a:r>
            <a:endParaRPr lang="en-US" sz="11500" b="1" u="sng" dirty="0"/>
          </a:p>
        </p:txBody>
      </p:sp>
    </p:spTree>
    <p:extLst>
      <p:ext uri="{BB962C8B-B14F-4D97-AF65-F5344CB8AC3E}">
        <p14:creationId xmlns:p14="http://schemas.microsoft.com/office/powerpoint/2010/main" val="173692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</TotalTime>
  <Words>64</Words>
  <Application>Microsoft Office PowerPoint</Application>
  <PresentationFormat>Custom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Sparagon</dc:creator>
  <cp:lastModifiedBy>Wesley Sparagon</cp:lastModifiedBy>
  <cp:revision>19</cp:revision>
  <dcterms:created xsi:type="dcterms:W3CDTF">2022-06-12T07:22:10Z</dcterms:created>
  <dcterms:modified xsi:type="dcterms:W3CDTF">2022-07-02T01:40:28Z</dcterms:modified>
</cp:coreProperties>
</file>