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4" r:id="rId2"/>
    <p:sldId id="257" r:id="rId3"/>
    <p:sldId id="263" r:id="rId4"/>
    <p:sldId id="269" r:id="rId5"/>
    <p:sldId id="282" r:id="rId6"/>
    <p:sldId id="283" r:id="rId7"/>
    <p:sldId id="285" r:id="rId8"/>
    <p:sldId id="286" r:id="rId9"/>
    <p:sldId id="287" r:id="rId10"/>
    <p:sldId id="288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9" r:id="rId22"/>
    <p:sldId id="310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1" r:id="rId32"/>
    <p:sldId id="308" r:id="rId33"/>
    <p:sldId id="256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F72"/>
    <a:srgbClr val="17232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4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68EC-F444-4723-A295-918069CE0724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EE461-41DB-4DF9-A1AC-E0AD990EA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1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2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5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35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68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42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90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70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3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81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9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89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88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29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69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31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27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10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59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06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56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02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7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4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57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0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6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EE461-41DB-4DF9-A1AC-E0AD990EAB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4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3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685643" y="1854200"/>
            <a:ext cx="4151084" cy="1937771"/>
          </a:xfrm>
          <a:custGeom>
            <a:avLst/>
            <a:gdLst>
              <a:gd name="connsiteX0" fmla="*/ 0 w 4151084"/>
              <a:gd name="connsiteY0" fmla="*/ 0 h 1937771"/>
              <a:gd name="connsiteX1" fmla="*/ 4151084 w 4151084"/>
              <a:gd name="connsiteY1" fmla="*/ 0 h 1937771"/>
              <a:gd name="connsiteX2" fmla="*/ 4151084 w 4151084"/>
              <a:gd name="connsiteY2" fmla="*/ 1937771 h 1937771"/>
              <a:gd name="connsiteX3" fmla="*/ 0 w 4151084"/>
              <a:gd name="connsiteY3" fmla="*/ 1937771 h 1937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1084" h="1937771">
                <a:moveTo>
                  <a:pt x="0" y="0"/>
                </a:moveTo>
                <a:lnTo>
                  <a:pt x="4151084" y="0"/>
                </a:lnTo>
                <a:lnTo>
                  <a:pt x="4151084" y="1937771"/>
                </a:lnTo>
                <a:lnTo>
                  <a:pt x="0" y="1937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5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4147615" y="2146908"/>
            <a:ext cx="1629070" cy="1573358"/>
          </a:xfrm>
          <a:custGeom>
            <a:avLst/>
            <a:gdLst>
              <a:gd name="connsiteX0" fmla="*/ 0 w 1629070"/>
              <a:gd name="connsiteY0" fmla="*/ 0 h 1573358"/>
              <a:gd name="connsiteX1" fmla="*/ 1629070 w 1629070"/>
              <a:gd name="connsiteY1" fmla="*/ 0 h 1573358"/>
              <a:gd name="connsiteX2" fmla="*/ 1629070 w 1629070"/>
              <a:gd name="connsiteY2" fmla="*/ 1573358 h 1573358"/>
              <a:gd name="connsiteX3" fmla="*/ 0 w 1629070"/>
              <a:gd name="connsiteY3" fmla="*/ 1573358 h 157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070" h="1573358">
                <a:moveTo>
                  <a:pt x="0" y="0"/>
                </a:moveTo>
                <a:lnTo>
                  <a:pt x="1629070" y="0"/>
                </a:lnTo>
                <a:lnTo>
                  <a:pt x="1629070" y="1573358"/>
                </a:lnTo>
                <a:lnTo>
                  <a:pt x="0" y="1573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147615" y="4105202"/>
            <a:ext cx="1629070" cy="1573358"/>
          </a:xfrm>
          <a:custGeom>
            <a:avLst/>
            <a:gdLst>
              <a:gd name="connsiteX0" fmla="*/ 0 w 1629070"/>
              <a:gd name="connsiteY0" fmla="*/ 0 h 1573358"/>
              <a:gd name="connsiteX1" fmla="*/ 1629070 w 1629070"/>
              <a:gd name="connsiteY1" fmla="*/ 0 h 1573358"/>
              <a:gd name="connsiteX2" fmla="*/ 1629070 w 1629070"/>
              <a:gd name="connsiteY2" fmla="*/ 1573358 h 1573358"/>
              <a:gd name="connsiteX3" fmla="*/ 0 w 1629070"/>
              <a:gd name="connsiteY3" fmla="*/ 1573358 h 157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070" h="1573358">
                <a:moveTo>
                  <a:pt x="0" y="0"/>
                </a:moveTo>
                <a:lnTo>
                  <a:pt x="1629070" y="0"/>
                </a:lnTo>
                <a:lnTo>
                  <a:pt x="1629070" y="1573358"/>
                </a:lnTo>
                <a:lnTo>
                  <a:pt x="0" y="1573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9185694" y="2146908"/>
            <a:ext cx="1629070" cy="1573358"/>
          </a:xfrm>
          <a:custGeom>
            <a:avLst/>
            <a:gdLst>
              <a:gd name="connsiteX0" fmla="*/ 0 w 1629070"/>
              <a:gd name="connsiteY0" fmla="*/ 0 h 1573358"/>
              <a:gd name="connsiteX1" fmla="*/ 1629070 w 1629070"/>
              <a:gd name="connsiteY1" fmla="*/ 0 h 1573358"/>
              <a:gd name="connsiteX2" fmla="*/ 1629070 w 1629070"/>
              <a:gd name="connsiteY2" fmla="*/ 1573358 h 1573358"/>
              <a:gd name="connsiteX3" fmla="*/ 0 w 1629070"/>
              <a:gd name="connsiteY3" fmla="*/ 1573358 h 157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070" h="1573358">
                <a:moveTo>
                  <a:pt x="0" y="0"/>
                </a:moveTo>
                <a:lnTo>
                  <a:pt x="1629070" y="0"/>
                </a:lnTo>
                <a:lnTo>
                  <a:pt x="1629070" y="1573358"/>
                </a:lnTo>
                <a:lnTo>
                  <a:pt x="0" y="1573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9185694" y="4105202"/>
            <a:ext cx="1629070" cy="1573358"/>
          </a:xfrm>
          <a:custGeom>
            <a:avLst/>
            <a:gdLst>
              <a:gd name="connsiteX0" fmla="*/ 0 w 1629070"/>
              <a:gd name="connsiteY0" fmla="*/ 0 h 1573358"/>
              <a:gd name="connsiteX1" fmla="*/ 1629070 w 1629070"/>
              <a:gd name="connsiteY1" fmla="*/ 0 h 1573358"/>
              <a:gd name="connsiteX2" fmla="*/ 1629070 w 1629070"/>
              <a:gd name="connsiteY2" fmla="*/ 1573358 h 1573358"/>
              <a:gd name="connsiteX3" fmla="*/ 0 w 1629070"/>
              <a:gd name="connsiteY3" fmla="*/ 1573358 h 157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070" h="1573358">
                <a:moveTo>
                  <a:pt x="0" y="0"/>
                </a:moveTo>
                <a:lnTo>
                  <a:pt x="1629070" y="0"/>
                </a:lnTo>
                <a:lnTo>
                  <a:pt x="1629070" y="1573358"/>
                </a:lnTo>
                <a:lnTo>
                  <a:pt x="0" y="1573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9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720114" y="1873478"/>
            <a:ext cx="3831772" cy="3831770"/>
          </a:xfrm>
          <a:custGeom>
            <a:avLst/>
            <a:gdLst>
              <a:gd name="connsiteX0" fmla="*/ 0 w 3831772"/>
              <a:gd name="connsiteY0" fmla="*/ 0 h 3831770"/>
              <a:gd name="connsiteX1" fmla="*/ 3831772 w 3831772"/>
              <a:gd name="connsiteY1" fmla="*/ 0 h 3831770"/>
              <a:gd name="connsiteX2" fmla="*/ 3831772 w 3831772"/>
              <a:gd name="connsiteY2" fmla="*/ 3831770 h 3831770"/>
              <a:gd name="connsiteX3" fmla="*/ 0 w 3831772"/>
              <a:gd name="connsiteY3" fmla="*/ 3831770 h 383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1772" h="3831770">
                <a:moveTo>
                  <a:pt x="0" y="0"/>
                </a:moveTo>
                <a:lnTo>
                  <a:pt x="3831772" y="0"/>
                </a:lnTo>
                <a:lnTo>
                  <a:pt x="3831772" y="3831770"/>
                </a:lnTo>
                <a:lnTo>
                  <a:pt x="0" y="3831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786085" y="2190524"/>
            <a:ext cx="1685924" cy="1685924"/>
          </a:xfrm>
          <a:custGeom>
            <a:avLst/>
            <a:gdLst>
              <a:gd name="connsiteX0" fmla="*/ 842962 w 1685924"/>
              <a:gd name="connsiteY0" fmla="*/ 0 h 1685924"/>
              <a:gd name="connsiteX1" fmla="*/ 1685924 w 1685924"/>
              <a:gd name="connsiteY1" fmla="*/ 842962 h 1685924"/>
              <a:gd name="connsiteX2" fmla="*/ 842962 w 1685924"/>
              <a:gd name="connsiteY2" fmla="*/ 1685924 h 1685924"/>
              <a:gd name="connsiteX3" fmla="*/ 0 w 1685924"/>
              <a:gd name="connsiteY3" fmla="*/ 842962 h 1685924"/>
              <a:gd name="connsiteX4" fmla="*/ 842962 w 1685924"/>
              <a:gd name="connsiteY4" fmla="*/ 0 h 16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24" h="1685924">
                <a:moveTo>
                  <a:pt x="842962" y="0"/>
                </a:moveTo>
                <a:cubicBezTo>
                  <a:pt x="1308517" y="0"/>
                  <a:pt x="1685924" y="377407"/>
                  <a:pt x="1685924" y="842962"/>
                </a:cubicBezTo>
                <a:cubicBezTo>
                  <a:pt x="1685924" y="1308517"/>
                  <a:pt x="1308517" y="1685924"/>
                  <a:pt x="842962" y="1685924"/>
                </a:cubicBezTo>
                <a:cubicBezTo>
                  <a:pt x="377407" y="1685924"/>
                  <a:pt x="0" y="1308517"/>
                  <a:pt x="0" y="842962"/>
                </a:cubicBezTo>
                <a:cubicBezTo>
                  <a:pt x="0" y="377407"/>
                  <a:pt x="377407" y="0"/>
                  <a:pt x="842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253038" y="2190524"/>
            <a:ext cx="1685924" cy="1685924"/>
          </a:xfrm>
          <a:custGeom>
            <a:avLst/>
            <a:gdLst>
              <a:gd name="connsiteX0" fmla="*/ 842962 w 1685924"/>
              <a:gd name="connsiteY0" fmla="*/ 0 h 1685924"/>
              <a:gd name="connsiteX1" fmla="*/ 1685924 w 1685924"/>
              <a:gd name="connsiteY1" fmla="*/ 842962 h 1685924"/>
              <a:gd name="connsiteX2" fmla="*/ 842962 w 1685924"/>
              <a:gd name="connsiteY2" fmla="*/ 1685924 h 1685924"/>
              <a:gd name="connsiteX3" fmla="*/ 0 w 1685924"/>
              <a:gd name="connsiteY3" fmla="*/ 842962 h 1685924"/>
              <a:gd name="connsiteX4" fmla="*/ 842962 w 1685924"/>
              <a:gd name="connsiteY4" fmla="*/ 0 h 16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24" h="1685924">
                <a:moveTo>
                  <a:pt x="842962" y="0"/>
                </a:moveTo>
                <a:cubicBezTo>
                  <a:pt x="1308517" y="0"/>
                  <a:pt x="1685924" y="377407"/>
                  <a:pt x="1685924" y="842962"/>
                </a:cubicBezTo>
                <a:cubicBezTo>
                  <a:pt x="1685924" y="1308517"/>
                  <a:pt x="1308517" y="1685924"/>
                  <a:pt x="842962" y="1685924"/>
                </a:cubicBezTo>
                <a:cubicBezTo>
                  <a:pt x="377407" y="1685924"/>
                  <a:pt x="0" y="1308517"/>
                  <a:pt x="0" y="842962"/>
                </a:cubicBezTo>
                <a:cubicBezTo>
                  <a:pt x="0" y="377407"/>
                  <a:pt x="377407" y="0"/>
                  <a:pt x="842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7719992" y="2190524"/>
            <a:ext cx="1685924" cy="1685924"/>
          </a:xfrm>
          <a:custGeom>
            <a:avLst/>
            <a:gdLst>
              <a:gd name="connsiteX0" fmla="*/ 842962 w 1685924"/>
              <a:gd name="connsiteY0" fmla="*/ 0 h 1685924"/>
              <a:gd name="connsiteX1" fmla="*/ 1685924 w 1685924"/>
              <a:gd name="connsiteY1" fmla="*/ 842962 h 1685924"/>
              <a:gd name="connsiteX2" fmla="*/ 842962 w 1685924"/>
              <a:gd name="connsiteY2" fmla="*/ 1685924 h 1685924"/>
              <a:gd name="connsiteX3" fmla="*/ 0 w 1685924"/>
              <a:gd name="connsiteY3" fmla="*/ 842962 h 1685924"/>
              <a:gd name="connsiteX4" fmla="*/ 842962 w 1685924"/>
              <a:gd name="connsiteY4" fmla="*/ 0 h 16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5924" h="1685924">
                <a:moveTo>
                  <a:pt x="842962" y="0"/>
                </a:moveTo>
                <a:cubicBezTo>
                  <a:pt x="1308517" y="0"/>
                  <a:pt x="1685924" y="377407"/>
                  <a:pt x="1685924" y="842962"/>
                </a:cubicBezTo>
                <a:cubicBezTo>
                  <a:pt x="1685924" y="1308517"/>
                  <a:pt x="1308517" y="1685924"/>
                  <a:pt x="842962" y="1685924"/>
                </a:cubicBezTo>
                <a:cubicBezTo>
                  <a:pt x="377407" y="1685924"/>
                  <a:pt x="0" y="1308517"/>
                  <a:pt x="0" y="842962"/>
                </a:cubicBezTo>
                <a:cubicBezTo>
                  <a:pt x="0" y="377407"/>
                  <a:pt x="377407" y="0"/>
                  <a:pt x="8429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385629" y="2148114"/>
            <a:ext cx="2492828" cy="1826987"/>
          </a:xfrm>
          <a:custGeom>
            <a:avLst/>
            <a:gdLst>
              <a:gd name="connsiteX0" fmla="*/ 0 w 2492828"/>
              <a:gd name="connsiteY0" fmla="*/ 0 h 1826987"/>
              <a:gd name="connsiteX1" fmla="*/ 2492828 w 2492828"/>
              <a:gd name="connsiteY1" fmla="*/ 0 h 1826987"/>
              <a:gd name="connsiteX2" fmla="*/ 2492828 w 2492828"/>
              <a:gd name="connsiteY2" fmla="*/ 1826987 h 1826987"/>
              <a:gd name="connsiteX3" fmla="*/ 0 w 2492828"/>
              <a:gd name="connsiteY3" fmla="*/ 1826987 h 182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828" h="1826987">
                <a:moveTo>
                  <a:pt x="0" y="0"/>
                </a:moveTo>
                <a:lnTo>
                  <a:pt x="2492828" y="0"/>
                </a:lnTo>
                <a:lnTo>
                  <a:pt x="2492828" y="1826987"/>
                </a:lnTo>
                <a:lnTo>
                  <a:pt x="0" y="18269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902201" y="2148114"/>
            <a:ext cx="2492828" cy="1826987"/>
          </a:xfrm>
          <a:custGeom>
            <a:avLst/>
            <a:gdLst>
              <a:gd name="connsiteX0" fmla="*/ 0 w 2492828"/>
              <a:gd name="connsiteY0" fmla="*/ 0 h 1826987"/>
              <a:gd name="connsiteX1" fmla="*/ 2492828 w 2492828"/>
              <a:gd name="connsiteY1" fmla="*/ 0 h 1826987"/>
              <a:gd name="connsiteX2" fmla="*/ 2492828 w 2492828"/>
              <a:gd name="connsiteY2" fmla="*/ 1826987 h 1826987"/>
              <a:gd name="connsiteX3" fmla="*/ 0 w 2492828"/>
              <a:gd name="connsiteY3" fmla="*/ 1826987 h 182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828" h="1826987">
                <a:moveTo>
                  <a:pt x="0" y="0"/>
                </a:moveTo>
                <a:lnTo>
                  <a:pt x="2492828" y="0"/>
                </a:lnTo>
                <a:lnTo>
                  <a:pt x="2492828" y="1826987"/>
                </a:lnTo>
                <a:lnTo>
                  <a:pt x="0" y="18269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1418772" y="2148114"/>
            <a:ext cx="2492828" cy="1826987"/>
          </a:xfrm>
          <a:custGeom>
            <a:avLst/>
            <a:gdLst>
              <a:gd name="connsiteX0" fmla="*/ 0 w 2492828"/>
              <a:gd name="connsiteY0" fmla="*/ 0 h 1826987"/>
              <a:gd name="connsiteX1" fmla="*/ 2492828 w 2492828"/>
              <a:gd name="connsiteY1" fmla="*/ 0 h 1826987"/>
              <a:gd name="connsiteX2" fmla="*/ 2492828 w 2492828"/>
              <a:gd name="connsiteY2" fmla="*/ 1826987 h 1826987"/>
              <a:gd name="connsiteX3" fmla="*/ 0 w 2492828"/>
              <a:gd name="connsiteY3" fmla="*/ 1826987 h 182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828" h="1826987">
                <a:moveTo>
                  <a:pt x="0" y="0"/>
                </a:moveTo>
                <a:lnTo>
                  <a:pt x="2492828" y="0"/>
                </a:lnTo>
                <a:lnTo>
                  <a:pt x="2492828" y="1826987"/>
                </a:lnTo>
                <a:lnTo>
                  <a:pt x="0" y="18269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6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248411" y="1930399"/>
            <a:ext cx="4325075" cy="2565401"/>
          </a:xfrm>
          <a:custGeom>
            <a:avLst/>
            <a:gdLst>
              <a:gd name="connsiteX0" fmla="*/ 0 w 4325075"/>
              <a:gd name="connsiteY0" fmla="*/ 0 h 2565401"/>
              <a:gd name="connsiteX1" fmla="*/ 4325075 w 4325075"/>
              <a:gd name="connsiteY1" fmla="*/ 0 h 2565401"/>
              <a:gd name="connsiteX2" fmla="*/ 4325075 w 4325075"/>
              <a:gd name="connsiteY2" fmla="*/ 2565401 h 2565401"/>
              <a:gd name="connsiteX3" fmla="*/ 0 w 4325075"/>
              <a:gd name="connsiteY3" fmla="*/ 2565401 h 25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5075" h="2565401">
                <a:moveTo>
                  <a:pt x="0" y="0"/>
                </a:moveTo>
                <a:lnTo>
                  <a:pt x="4325075" y="0"/>
                </a:lnTo>
                <a:lnTo>
                  <a:pt x="4325075" y="2565401"/>
                </a:lnTo>
                <a:lnTo>
                  <a:pt x="0" y="25654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8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5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00450" y="933450"/>
            <a:ext cx="4991100" cy="4991100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14800" y="1447800"/>
            <a:ext cx="3962400" cy="3962400"/>
          </a:xfrm>
          <a:prstGeom prst="ellipse">
            <a:avLst/>
          </a:prstGeom>
          <a:noFill/>
          <a:ln>
            <a:solidFill>
              <a:srgbClr val="F8F8F8"/>
            </a:solidFill>
          </a:ln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1"/>
          <p:cNvSpPr/>
          <p:nvPr/>
        </p:nvSpPr>
        <p:spPr>
          <a:xfrm>
            <a:off x="466547" y="457126"/>
            <a:ext cx="436544" cy="435970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0500" y="2551837"/>
            <a:ext cx="311100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prstClr val="white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项目总体设计及可行性分析评审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250" y="0"/>
            <a:ext cx="3603048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0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技术可行性分析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90995" y="2110014"/>
            <a:ext cx="1126671" cy="1126671"/>
            <a:chOff x="2959100" y="1866900"/>
            <a:chExt cx="1536700" cy="1536700"/>
          </a:xfrm>
        </p:grpSpPr>
        <p:sp>
          <p:nvSpPr>
            <p:cNvPr id="33" name="椭圆 3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2"/>
            <p:cNvSpPr/>
            <p:nvPr/>
          </p:nvSpPr>
          <p:spPr>
            <a:xfrm>
              <a:off x="3361590" y="2378668"/>
              <a:ext cx="731720" cy="513164"/>
            </a:xfrm>
            <a:custGeom>
              <a:avLst/>
              <a:gdLst>
                <a:gd name="connsiteX0" fmla="*/ 303795 w 607639"/>
                <a:gd name="connsiteY0" fmla="*/ 223861 h 426145"/>
                <a:gd name="connsiteX1" fmla="*/ 303795 w 607639"/>
                <a:gd name="connsiteY1" fmla="*/ 296118 h 426145"/>
                <a:gd name="connsiteX2" fmla="*/ 347222 w 607639"/>
                <a:gd name="connsiteY2" fmla="*/ 296118 h 426145"/>
                <a:gd name="connsiteX3" fmla="*/ 347222 w 607639"/>
                <a:gd name="connsiteY3" fmla="*/ 223861 h 426145"/>
                <a:gd name="connsiteX4" fmla="*/ 130222 w 607639"/>
                <a:gd name="connsiteY4" fmla="*/ 194939 h 426145"/>
                <a:gd name="connsiteX5" fmla="*/ 130222 w 607639"/>
                <a:gd name="connsiteY5" fmla="*/ 296107 h 426145"/>
                <a:gd name="connsiteX6" fmla="*/ 173560 w 607639"/>
                <a:gd name="connsiteY6" fmla="*/ 296107 h 426145"/>
                <a:gd name="connsiteX7" fmla="*/ 173560 w 607639"/>
                <a:gd name="connsiteY7" fmla="*/ 194939 h 426145"/>
                <a:gd name="connsiteX8" fmla="*/ 260457 w 607639"/>
                <a:gd name="connsiteY8" fmla="*/ 180577 h 426145"/>
                <a:gd name="connsiteX9" fmla="*/ 390650 w 607639"/>
                <a:gd name="connsiteY9" fmla="*/ 180577 h 426145"/>
                <a:gd name="connsiteX10" fmla="*/ 390650 w 607639"/>
                <a:gd name="connsiteY10" fmla="*/ 339490 h 426145"/>
                <a:gd name="connsiteX11" fmla="*/ 260457 w 607639"/>
                <a:gd name="connsiteY11" fmla="*/ 339490 h 426145"/>
                <a:gd name="connsiteX12" fmla="*/ 86795 w 607639"/>
                <a:gd name="connsiteY12" fmla="*/ 151645 h 426145"/>
                <a:gd name="connsiteX13" fmla="*/ 216988 w 607639"/>
                <a:gd name="connsiteY13" fmla="*/ 151645 h 426145"/>
                <a:gd name="connsiteX14" fmla="*/ 216988 w 607639"/>
                <a:gd name="connsiteY14" fmla="*/ 339490 h 426145"/>
                <a:gd name="connsiteX15" fmla="*/ 86795 w 607639"/>
                <a:gd name="connsiteY15" fmla="*/ 339490 h 426145"/>
                <a:gd name="connsiteX16" fmla="*/ 477405 w 607639"/>
                <a:gd name="connsiteY16" fmla="*/ 137221 h 426145"/>
                <a:gd name="connsiteX17" fmla="*/ 477405 w 607639"/>
                <a:gd name="connsiteY17" fmla="*/ 296121 h 426145"/>
                <a:gd name="connsiteX18" fmla="*/ 520743 w 607639"/>
                <a:gd name="connsiteY18" fmla="*/ 296121 h 426145"/>
                <a:gd name="connsiteX19" fmla="*/ 520743 w 607639"/>
                <a:gd name="connsiteY19" fmla="*/ 137221 h 426145"/>
                <a:gd name="connsiteX20" fmla="*/ 433977 w 607639"/>
                <a:gd name="connsiteY20" fmla="*/ 93852 h 426145"/>
                <a:gd name="connsiteX21" fmla="*/ 564170 w 607639"/>
                <a:gd name="connsiteY21" fmla="*/ 93852 h 426145"/>
                <a:gd name="connsiteX22" fmla="*/ 564170 w 607639"/>
                <a:gd name="connsiteY22" fmla="*/ 339490 h 426145"/>
                <a:gd name="connsiteX23" fmla="*/ 433977 w 607639"/>
                <a:gd name="connsiteY23" fmla="*/ 339490 h 426145"/>
                <a:gd name="connsiteX24" fmla="*/ 0 w 607639"/>
                <a:gd name="connsiteY24" fmla="*/ 0 h 426145"/>
                <a:gd name="connsiteX25" fmla="*/ 43434 w 607639"/>
                <a:gd name="connsiteY25" fmla="*/ 0 h 426145"/>
                <a:gd name="connsiteX26" fmla="*/ 43434 w 607639"/>
                <a:gd name="connsiteY26" fmla="*/ 382775 h 426145"/>
                <a:gd name="connsiteX27" fmla="*/ 607639 w 607639"/>
                <a:gd name="connsiteY27" fmla="*/ 382775 h 426145"/>
                <a:gd name="connsiteX28" fmla="*/ 607639 w 607639"/>
                <a:gd name="connsiteY28" fmla="*/ 426145 h 426145"/>
                <a:gd name="connsiteX29" fmla="*/ 0 w 607639"/>
                <a:gd name="connsiteY29" fmla="*/ 426145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7639" h="426145">
                  <a:moveTo>
                    <a:pt x="303795" y="223861"/>
                  </a:moveTo>
                  <a:lnTo>
                    <a:pt x="303795" y="296118"/>
                  </a:lnTo>
                  <a:lnTo>
                    <a:pt x="347222" y="296118"/>
                  </a:lnTo>
                  <a:lnTo>
                    <a:pt x="347222" y="223861"/>
                  </a:lnTo>
                  <a:close/>
                  <a:moveTo>
                    <a:pt x="130222" y="194939"/>
                  </a:moveTo>
                  <a:lnTo>
                    <a:pt x="130222" y="296107"/>
                  </a:lnTo>
                  <a:lnTo>
                    <a:pt x="173560" y="296107"/>
                  </a:lnTo>
                  <a:lnTo>
                    <a:pt x="173560" y="194939"/>
                  </a:lnTo>
                  <a:close/>
                  <a:moveTo>
                    <a:pt x="260457" y="180577"/>
                  </a:moveTo>
                  <a:lnTo>
                    <a:pt x="390650" y="180577"/>
                  </a:lnTo>
                  <a:lnTo>
                    <a:pt x="390650" y="339490"/>
                  </a:lnTo>
                  <a:lnTo>
                    <a:pt x="260457" y="339490"/>
                  </a:lnTo>
                  <a:close/>
                  <a:moveTo>
                    <a:pt x="86795" y="151645"/>
                  </a:moveTo>
                  <a:lnTo>
                    <a:pt x="216988" y="151645"/>
                  </a:lnTo>
                  <a:lnTo>
                    <a:pt x="216988" y="339490"/>
                  </a:lnTo>
                  <a:lnTo>
                    <a:pt x="86795" y="339490"/>
                  </a:lnTo>
                  <a:close/>
                  <a:moveTo>
                    <a:pt x="477405" y="137221"/>
                  </a:moveTo>
                  <a:lnTo>
                    <a:pt x="477405" y="296121"/>
                  </a:lnTo>
                  <a:lnTo>
                    <a:pt x="520743" y="296121"/>
                  </a:lnTo>
                  <a:lnTo>
                    <a:pt x="520743" y="137221"/>
                  </a:lnTo>
                  <a:close/>
                  <a:moveTo>
                    <a:pt x="433977" y="93852"/>
                  </a:moveTo>
                  <a:lnTo>
                    <a:pt x="564170" y="93852"/>
                  </a:lnTo>
                  <a:lnTo>
                    <a:pt x="564170" y="339490"/>
                  </a:lnTo>
                  <a:lnTo>
                    <a:pt x="433977" y="339490"/>
                  </a:lnTo>
                  <a:close/>
                  <a:moveTo>
                    <a:pt x="0" y="0"/>
                  </a:moveTo>
                  <a:lnTo>
                    <a:pt x="43434" y="0"/>
                  </a:lnTo>
                  <a:lnTo>
                    <a:pt x="43434" y="382775"/>
                  </a:lnTo>
                  <a:lnTo>
                    <a:pt x="607639" y="382775"/>
                  </a:lnTo>
                  <a:lnTo>
                    <a:pt x="607639" y="426145"/>
                  </a:lnTo>
                  <a:lnTo>
                    <a:pt x="0" y="426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90995" y="4214585"/>
            <a:ext cx="1126671" cy="1126671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661395" y="2110014"/>
            <a:ext cx="1126671" cy="1126671"/>
            <a:chOff x="2959100" y="1866900"/>
            <a:chExt cx="1536700" cy="1536700"/>
          </a:xfrm>
        </p:grpSpPr>
        <p:sp>
          <p:nvSpPr>
            <p:cNvPr id="39" name="椭圆 38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2"/>
            <p:cNvSpPr/>
            <p:nvPr/>
          </p:nvSpPr>
          <p:spPr>
            <a:xfrm>
              <a:off x="3361590" y="2361281"/>
              <a:ext cx="731720" cy="547938"/>
            </a:xfrm>
            <a:custGeom>
              <a:avLst/>
              <a:gdLst>
                <a:gd name="connsiteX0" fmla="*/ 334899 w 606580"/>
                <a:gd name="connsiteY0" fmla="*/ 192149 h 454229"/>
                <a:gd name="connsiteX1" fmla="*/ 370186 w 606580"/>
                <a:gd name="connsiteY1" fmla="*/ 199474 h 454229"/>
                <a:gd name="connsiteX2" fmla="*/ 363036 w 606580"/>
                <a:gd name="connsiteY2" fmla="*/ 232856 h 454229"/>
                <a:gd name="connsiteX3" fmla="*/ 333041 w 606580"/>
                <a:gd name="connsiteY3" fmla="*/ 222563 h 454229"/>
                <a:gd name="connsiteX4" fmla="*/ 301283 w 606580"/>
                <a:gd name="connsiteY4" fmla="*/ 236750 h 454229"/>
                <a:gd name="connsiteX5" fmla="*/ 291439 w 606580"/>
                <a:gd name="connsiteY5" fmla="*/ 256594 h 454229"/>
                <a:gd name="connsiteX6" fmla="*/ 357835 w 606580"/>
                <a:gd name="connsiteY6" fmla="*/ 256594 h 454229"/>
                <a:gd name="connsiteX7" fmla="*/ 354028 w 606580"/>
                <a:gd name="connsiteY7" fmla="*/ 275325 h 454229"/>
                <a:gd name="connsiteX8" fmla="*/ 289025 w 606580"/>
                <a:gd name="connsiteY8" fmla="*/ 275325 h 454229"/>
                <a:gd name="connsiteX9" fmla="*/ 288932 w 606580"/>
                <a:gd name="connsiteY9" fmla="*/ 282465 h 454229"/>
                <a:gd name="connsiteX10" fmla="*/ 289118 w 606580"/>
                <a:gd name="connsiteY10" fmla="*/ 291274 h 454229"/>
                <a:gd name="connsiteX11" fmla="*/ 350592 w 606580"/>
                <a:gd name="connsiteY11" fmla="*/ 291274 h 454229"/>
                <a:gd name="connsiteX12" fmla="*/ 346785 w 606580"/>
                <a:gd name="connsiteY12" fmla="*/ 309912 h 454229"/>
                <a:gd name="connsiteX13" fmla="*/ 291625 w 606580"/>
                <a:gd name="connsiteY13" fmla="*/ 309912 h 454229"/>
                <a:gd name="connsiteX14" fmla="*/ 300911 w 606580"/>
                <a:gd name="connsiteY14" fmla="*/ 330219 h 454229"/>
                <a:gd name="connsiteX15" fmla="*/ 332391 w 606580"/>
                <a:gd name="connsiteY15" fmla="*/ 344499 h 454229"/>
                <a:gd name="connsiteX16" fmla="*/ 369350 w 606580"/>
                <a:gd name="connsiteY16" fmla="*/ 330219 h 454229"/>
                <a:gd name="connsiteX17" fmla="*/ 369350 w 606580"/>
                <a:gd name="connsiteY17" fmla="*/ 367124 h 454229"/>
                <a:gd name="connsiteX18" fmla="*/ 332763 w 606580"/>
                <a:gd name="connsiteY18" fmla="*/ 374913 h 454229"/>
                <a:gd name="connsiteX19" fmla="*/ 274724 w 606580"/>
                <a:gd name="connsiteY19" fmla="*/ 350804 h 454229"/>
                <a:gd name="connsiteX20" fmla="*/ 254387 w 606580"/>
                <a:gd name="connsiteY20" fmla="*/ 309912 h 454229"/>
                <a:gd name="connsiteX21" fmla="*/ 236465 w 606580"/>
                <a:gd name="connsiteY21" fmla="*/ 309912 h 454229"/>
                <a:gd name="connsiteX22" fmla="*/ 240365 w 606580"/>
                <a:gd name="connsiteY22" fmla="*/ 291274 h 454229"/>
                <a:gd name="connsiteX23" fmla="*/ 252159 w 606580"/>
                <a:gd name="connsiteY23" fmla="*/ 291274 h 454229"/>
                <a:gd name="connsiteX24" fmla="*/ 252066 w 606580"/>
                <a:gd name="connsiteY24" fmla="*/ 285061 h 454229"/>
                <a:gd name="connsiteX25" fmla="*/ 252252 w 606580"/>
                <a:gd name="connsiteY25" fmla="*/ 275325 h 454229"/>
                <a:gd name="connsiteX26" fmla="*/ 236465 w 606580"/>
                <a:gd name="connsiteY26" fmla="*/ 275325 h 454229"/>
                <a:gd name="connsiteX27" fmla="*/ 240272 w 606580"/>
                <a:gd name="connsiteY27" fmla="*/ 256594 h 454229"/>
                <a:gd name="connsiteX28" fmla="*/ 254666 w 606580"/>
                <a:gd name="connsiteY28" fmla="*/ 256594 h 454229"/>
                <a:gd name="connsiteX29" fmla="*/ 274817 w 606580"/>
                <a:gd name="connsiteY29" fmla="*/ 216443 h 454229"/>
                <a:gd name="connsiteX30" fmla="*/ 334899 w 606580"/>
                <a:gd name="connsiteY30" fmla="*/ 192149 h 454229"/>
                <a:gd name="connsiteX31" fmla="*/ 75858 w 606580"/>
                <a:gd name="connsiteY31" fmla="*/ 113540 h 454229"/>
                <a:gd name="connsiteX32" fmla="*/ 530793 w 606580"/>
                <a:gd name="connsiteY32" fmla="*/ 113540 h 454229"/>
                <a:gd name="connsiteX33" fmla="*/ 530793 w 606580"/>
                <a:gd name="connsiteY33" fmla="*/ 151363 h 454229"/>
                <a:gd name="connsiteX34" fmla="*/ 75858 w 606580"/>
                <a:gd name="connsiteY34" fmla="*/ 151363 h 454229"/>
                <a:gd name="connsiteX35" fmla="*/ 209297 w 606580"/>
                <a:gd name="connsiteY35" fmla="*/ 56876 h 454229"/>
                <a:gd name="connsiteX36" fmla="*/ 228279 w 606580"/>
                <a:gd name="connsiteY36" fmla="*/ 75788 h 454229"/>
                <a:gd name="connsiteX37" fmla="*/ 209297 w 606580"/>
                <a:gd name="connsiteY37" fmla="*/ 94700 h 454229"/>
                <a:gd name="connsiteX38" fmla="*/ 190315 w 606580"/>
                <a:gd name="connsiteY38" fmla="*/ 75788 h 454229"/>
                <a:gd name="connsiteX39" fmla="*/ 209297 w 606580"/>
                <a:gd name="connsiteY39" fmla="*/ 56876 h 454229"/>
                <a:gd name="connsiteX40" fmla="*/ 152034 w 606580"/>
                <a:gd name="connsiteY40" fmla="*/ 56876 h 454229"/>
                <a:gd name="connsiteX41" fmla="*/ 171052 w 606580"/>
                <a:gd name="connsiteY41" fmla="*/ 75788 h 454229"/>
                <a:gd name="connsiteX42" fmla="*/ 152034 w 606580"/>
                <a:gd name="connsiteY42" fmla="*/ 94700 h 454229"/>
                <a:gd name="connsiteX43" fmla="*/ 133016 w 606580"/>
                <a:gd name="connsiteY43" fmla="*/ 75788 h 454229"/>
                <a:gd name="connsiteX44" fmla="*/ 152034 w 606580"/>
                <a:gd name="connsiteY44" fmla="*/ 56876 h 454229"/>
                <a:gd name="connsiteX45" fmla="*/ 94805 w 606580"/>
                <a:gd name="connsiteY45" fmla="*/ 56876 h 454229"/>
                <a:gd name="connsiteX46" fmla="*/ 113752 w 606580"/>
                <a:gd name="connsiteY46" fmla="*/ 75788 h 454229"/>
                <a:gd name="connsiteX47" fmla="*/ 94805 w 606580"/>
                <a:gd name="connsiteY47" fmla="*/ 94700 h 454229"/>
                <a:gd name="connsiteX48" fmla="*/ 75858 w 606580"/>
                <a:gd name="connsiteY48" fmla="*/ 75788 h 454229"/>
                <a:gd name="connsiteX49" fmla="*/ 94805 w 606580"/>
                <a:gd name="connsiteY49" fmla="*/ 56876 h 454229"/>
                <a:gd name="connsiteX50" fmla="*/ 37882 w 606580"/>
                <a:gd name="connsiteY50" fmla="*/ 37822 h 454229"/>
                <a:gd name="connsiteX51" fmla="*/ 37882 w 606580"/>
                <a:gd name="connsiteY51" fmla="*/ 416315 h 454229"/>
                <a:gd name="connsiteX52" fmla="*/ 568698 w 606580"/>
                <a:gd name="connsiteY52" fmla="*/ 416315 h 454229"/>
                <a:gd name="connsiteX53" fmla="*/ 568698 w 606580"/>
                <a:gd name="connsiteY53" fmla="*/ 37822 h 454229"/>
                <a:gd name="connsiteX54" fmla="*/ 18755 w 606580"/>
                <a:gd name="connsiteY54" fmla="*/ 0 h 454229"/>
                <a:gd name="connsiteX55" fmla="*/ 587825 w 606580"/>
                <a:gd name="connsiteY55" fmla="*/ 0 h 454229"/>
                <a:gd name="connsiteX56" fmla="*/ 606580 w 606580"/>
                <a:gd name="connsiteY56" fmla="*/ 18725 h 454229"/>
                <a:gd name="connsiteX57" fmla="*/ 606580 w 606580"/>
                <a:gd name="connsiteY57" fmla="*/ 435411 h 454229"/>
                <a:gd name="connsiteX58" fmla="*/ 587825 w 606580"/>
                <a:gd name="connsiteY58" fmla="*/ 454229 h 454229"/>
                <a:gd name="connsiteX59" fmla="*/ 18755 w 606580"/>
                <a:gd name="connsiteY59" fmla="*/ 454229 h 454229"/>
                <a:gd name="connsiteX60" fmla="*/ 0 w 606580"/>
                <a:gd name="connsiteY60" fmla="*/ 435411 h 454229"/>
                <a:gd name="connsiteX61" fmla="*/ 0 w 606580"/>
                <a:gd name="connsiteY61" fmla="*/ 18725 h 454229"/>
                <a:gd name="connsiteX62" fmla="*/ 18755 w 606580"/>
                <a:gd name="connsiteY62" fmla="*/ 0 h 45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6580" h="454229">
                  <a:moveTo>
                    <a:pt x="334899" y="192149"/>
                  </a:moveTo>
                  <a:cubicBezTo>
                    <a:pt x="348363" y="192149"/>
                    <a:pt x="360157" y="194560"/>
                    <a:pt x="370186" y="199474"/>
                  </a:cubicBezTo>
                  <a:lnTo>
                    <a:pt x="363036" y="232856"/>
                  </a:lnTo>
                  <a:cubicBezTo>
                    <a:pt x="356164" y="225994"/>
                    <a:pt x="346135" y="222563"/>
                    <a:pt x="333041" y="222563"/>
                  </a:cubicBezTo>
                  <a:cubicBezTo>
                    <a:pt x="319948" y="222563"/>
                    <a:pt x="309269" y="227292"/>
                    <a:pt x="301283" y="236750"/>
                  </a:cubicBezTo>
                  <a:cubicBezTo>
                    <a:pt x="296639" y="242036"/>
                    <a:pt x="293389" y="248712"/>
                    <a:pt x="291439" y="256594"/>
                  </a:cubicBezTo>
                  <a:lnTo>
                    <a:pt x="357835" y="256594"/>
                  </a:lnTo>
                  <a:lnTo>
                    <a:pt x="354028" y="275325"/>
                  </a:lnTo>
                  <a:lnTo>
                    <a:pt x="289025" y="275325"/>
                  </a:lnTo>
                  <a:cubicBezTo>
                    <a:pt x="288932" y="277179"/>
                    <a:pt x="288932" y="279590"/>
                    <a:pt x="288932" y="282465"/>
                  </a:cubicBezTo>
                  <a:cubicBezTo>
                    <a:pt x="288932" y="285246"/>
                    <a:pt x="289025" y="288214"/>
                    <a:pt x="289118" y="291274"/>
                  </a:cubicBezTo>
                  <a:lnTo>
                    <a:pt x="350592" y="291274"/>
                  </a:lnTo>
                  <a:lnTo>
                    <a:pt x="346785" y="309912"/>
                  </a:lnTo>
                  <a:lnTo>
                    <a:pt x="291625" y="309912"/>
                  </a:lnTo>
                  <a:cubicBezTo>
                    <a:pt x="293668" y="318535"/>
                    <a:pt x="296732" y="325304"/>
                    <a:pt x="300911" y="330219"/>
                  </a:cubicBezTo>
                  <a:cubicBezTo>
                    <a:pt x="308990" y="339677"/>
                    <a:pt x="319483" y="344499"/>
                    <a:pt x="332391" y="344499"/>
                  </a:cubicBezTo>
                  <a:cubicBezTo>
                    <a:pt x="347806" y="344499"/>
                    <a:pt x="360157" y="339677"/>
                    <a:pt x="369350" y="330219"/>
                  </a:cubicBezTo>
                  <a:lnTo>
                    <a:pt x="369350" y="367124"/>
                  </a:lnTo>
                  <a:cubicBezTo>
                    <a:pt x="358857" y="372317"/>
                    <a:pt x="346692" y="374913"/>
                    <a:pt x="332763" y="374913"/>
                  </a:cubicBezTo>
                  <a:cubicBezTo>
                    <a:pt x="309176" y="374913"/>
                    <a:pt x="289861" y="366939"/>
                    <a:pt x="274724" y="350804"/>
                  </a:cubicBezTo>
                  <a:cubicBezTo>
                    <a:pt x="264416" y="339862"/>
                    <a:pt x="257638" y="326232"/>
                    <a:pt x="254387" y="309912"/>
                  </a:cubicBezTo>
                  <a:lnTo>
                    <a:pt x="236465" y="309912"/>
                  </a:lnTo>
                  <a:lnTo>
                    <a:pt x="240365" y="291274"/>
                  </a:lnTo>
                  <a:lnTo>
                    <a:pt x="252159" y="291274"/>
                  </a:lnTo>
                  <a:cubicBezTo>
                    <a:pt x="252066" y="289326"/>
                    <a:pt x="252066" y="287286"/>
                    <a:pt x="252066" y="285061"/>
                  </a:cubicBezTo>
                  <a:cubicBezTo>
                    <a:pt x="252066" y="281445"/>
                    <a:pt x="252066" y="278199"/>
                    <a:pt x="252252" y="275325"/>
                  </a:cubicBezTo>
                  <a:lnTo>
                    <a:pt x="236465" y="275325"/>
                  </a:lnTo>
                  <a:lnTo>
                    <a:pt x="240272" y="256594"/>
                  </a:lnTo>
                  <a:lnTo>
                    <a:pt x="254666" y="256594"/>
                  </a:lnTo>
                  <a:cubicBezTo>
                    <a:pt x="258102" y="240645"/>
                    <a:pt x="264788" y="227292"/>
                    <a:pt x="274817" y="216443"/>
                  </a:cubicBezTo>
                  <a:cubicBezTo>
                    <a:pt x="290046" y="200216"/>
                    <a:pt x="310104" y="192149"/>
                    <a:pt x="334899" y="192149"/>
                  </a:cubicBezTo>
                  <a:close/>
                  <a:moveTo>
                    <a:pt x="75858" y="113540"/>
                  </a:moveTo>
                  <a:lnTo>
                    <a:pt x="530793" y="113540"/>
                  </a:lnTo>
                  <a:lnTo>
                    <a:pt x="530793" y="151363"/>
                  </a:lnTo>
                  <a:lnTo>
                    <a:pt x="75858" y="151363"/>
                  </a:lnTo>
                  <a:close/>
                  <a:moveTo>
                    <a:pt x="209297" y="56876"/>
                  </a:moveTo>
                  <a:cubicBezTo>
                    <a:pt x="219780" y="56876"/>
                    <a:pt x="228279" y="65343"/>
                    <a:pt x="228279" y="75788"/>
                  </a:cubicBezTo>
                  <a:cubicBezTo>
                    <a:pt x="228279" y="86233"/>
                    <a:pt x="219780" y="94700"/>
                    <a:pt x="209297" y="94700"/>
                  </a:cubicBezTo>
                  <a:cubicBezTo>
                    <a:pt x="198814" y="94700"/>
                    <a:pt x="190315" y="86233"/>
                    <a:pt x="190315" y="75788"/>
                  </a:cubicBezTo>
                  <a:cubicBezTo>
                    <a:pt x="190315" y="65343"/>
                    <a:pt x="198814" y="56876"/>
                    <a:pt x="209297" y="56876"/>
                  </a:cubicBezTo>
                  <a:close/>
                  <a:moveTo>
                    <a:pt x="152034" y="56876"/>
                  </a:moveTo>
                  <a:cubicBezTo>
                    <a:pt x="162537" y="56876"/>
                    <a:pt x="171052" y="65343"/>
                    <a:pt x="171052" y="75788"/>
                  </a:cubicBezTo>
                  <a:cubicBezTo>
                    <a:pt x="171052" y="86233"/>
                    <a:pt x="162537" y="94700"/>
                    <a:pt x="152034" y="94700"/>
                  </a:cubicBezTo>
                  <a:cubicBezTo>
                    <a:pt x="141531" y="94700"/>
                    <a:pt x="133016" y="86233"/>
                    <a:pt x="133016" y="75788"/>
                  </a:cubicBezTo>
                  <a:cubicBezTo>
                    <a:pt x="133016" y="65343"/>
                    <a:pt x="141531" y="56876"/>
                    <a:pt x="152034" y="56876"/>
                  </a:cubicBezTo>
                  <a:close/>
                  <a:moveTo>
                    <a:pt x="94805" y="56876"/>
                  </a:moveTo>
                  <a:cubicBezTo>
                    <a:pt x="105269" y="56876"/>
                    <a:pt x="113752" y="65343"/>
                    <a:pt x="113752" y="75788"/>
                  </a:cubicBezTo>
                  <a:cubicBezTo>
                    <a:pt x="113752" y="86233"/>
                    <a:pt x="105269" y="94700"/>
                    <a:pt x="94805" y="94700"/>
                  </a:cubicBezTo>
                  <a:cubicBezTo>
                    <a:pt x="84341" y="94700"/>
                    <a:pt x="75858" y="86233"/>
                    <a:pt x="75858" y="75788"/>
                  </a:cubicBezTo>
                  <a:cubicBezTo>
                    <a:pt x="75858" y="65343"/>
                    <a:pt x="84341" y="56876"/>
                    <a:pt x="94805" y="56876"/>
                  </a:cubicBezTo>
                  <a:close/>
                  <a:moveTo>
                    <a:pt x="37882" y="37822"/>
                  </a:moveTo>
                  <a:lnTo>
                    <a:pt x="37882" y="416315"/>
                  </a:lnTo>
                  <a:lnTo>
                    <a:pt x="568698" y="416315"/>
                  </a:lnTo>
                  <a:lnTo>
                    <a:pt x="568698" y="37822"/>
                  </a:lnTo>
                  <a:close/>
                  <a:moveTo>
                    <a:pt x="18755" y="0"/>
                  </a:moveTo>
                  <a:lnTo>
                    <a:pt x="587825" y="0"/>
                  </a:lnTo>
                  <a:cubicBezTo>
                    <a:pt x="598131" y="0"/>
                    <a:pt x="606580" y="8436"/>
                    <a:pt x="606580" y="18725"/>
                  </a:cubicBezTo>
                  <a:lnTo>
                    <a:pt x="606580" y="435411"/>
                  </a:lnTo>
                  <a:cubicBezTo>
                    <a:pt x="606580" y="445793"/>
                    <a:pt x="598131" y="454229"/>
                    <a:pt x="587825" y="454229"/>
                  </a:cubicBezTo>
                  <a:lnTo>
                    <a:pt x="18755" y="454229"/>
                  </a:lnTo>
                  <a:cubicBezTo>
                    <a:pt x="8449" y="454229"/>
                    <a:pt x="0" y="445793"/>
                    <a:pt x="0" y="435411"/>
                  </a:cubicBezTo>
                  <a:lnTo>
                    <a:pt x="0" y="18725"/>
                  </a:lnTo>
                  <a:cubicBezTo>
                    <a:pt x="0" y="8436"/>
                    <a:pt x="8449" y="0"/>
                    <a:pt x="187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427612" y="2418340"/>
            <a:ext cx="2050552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现有产品分析</a:t>
            </a:r>
          </a:p>
        </p:txBody>
      </p:sp>
      <p:sp>
        <p:nvSpPr>
          <p:cNvPr id="25" name="矩形 24"/>
          <p:cNvSpPr/>
          <p:nvPr/>
        </p:nvSpPr>
        <p:spPr>
          <a:xfrm>
            <a:off x="3530594" y="4548203"/>
            <a:ext cx="2050552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技术可行性</a:t>
            </a:r>
          </a:p>
        </p:txBody>
      </p:sp>
      <p:sp>
        <p:nvSpPr>
          <p:cNvPr id="28" name="矩形 27"/>
          <p:cNvSpPr/>
          <p:nvPr/>
        </p:nvSpPr>
        <p:spPr>
          <a:xfrm>
            <a:off x="7862508" y="2418339"/>
            <a:ext cx="2050552" cy="5355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建议产品分析</a:t>
            </a:r>
          </a:p>
        </p:txBody>
      </p:sp>
    </p:spTree>
    <p:extLst>
      <p:ext uri="{BB962C8B-B14F-4D97-AF65-F5344CB8AC3E}">
        <p14:creationId xmlns:p14="http://schemas.microsoft.com/office/powerpoint/2010/main" val="306171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现有产品分析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99262" y="455343"/>
            <a:ext cx="850900" cy="737577"/>
            <a:chOff x="2959100" y="1866900"/>
            <a:chExt cx="1536700" cy="1536700"/>
          </a:xfrm>
        </p:grpSpPr>
        <p:sp>
          <p:nvSpPr>
            <p:cNvPr id="33" name="椭圆 3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2"/>
            <p:cNvSpPr/>
            <p:nvPr/>
          </p:nvSpPr>
          <p:spPr>
            <a:xfrm>
              <a:off x="3361590" y="2378668"/>
              <a:ext cx="731720" cy="513164"/>
            </a:xfrm>
            <a:custGeom>
              <a:avLst/>
              <a:gdLst>
                <a:gd name="connsiteX0" fmla="*/ 303795 w 607639"/>
                <a:gd name="connsiteY0" fmla="*/ 223861 h 426145"/>
                <a:gd name="connsiteX1" fmla="*/ 303795 w 607639"/>
                <a:gd name="connsiteY1" fmla="*/ 296118 h 426145"/>
                <a:gd name="connsiteX2" fmla="*/ 347222 w 607639"/>
                <a:gd name="connsiteY2" fmla="*/ 296118 h 426145"/>
                <a:gd name="connsiteX3" fmla="*/ 347222 w 607639"/>
                <a:gd name="connsiteY3" fmla="*/ 223861 h 426145"/>
                <a:gd name="connsiteX4" fmla="*/ 130222 w 607639"/>
                <a:gd name="connsiteY4" fmla="*/ 194939 h 426145"/>
                <a:gd name="connsiteX5" fmla="*/ 130222 w 607639"/>
                <a:gd name="connsiteY5" fmla="*/ 296107 h 426145"/>
                <a:gd name="connsiteX6" fmla="*/ 173560 w 607639"/>
                <a:gd name="connsiteY6" fmla="*/ 296107 h 426145"/>
                <a:gd name="connsiteX7" fmla="*/ 173560 w 607639"/>
                <a:gd name="connsiteY7" fmla="*/ 194939 h 426145"/>
                <a:gd name="connsiteX8" fmla="*/ 260457 w 607639"/>
                <a:gd name="connsiteY8" fmla="*/ 180577 h 426145"/>
                <a:gd name="connsiteX9" fmla="*/ 390650 w 607639"/>
                <a:gd name="connsiteY9" fmla="*/ 180577 h 426145"/>
                <a:gd name="connsiteX10" fmla="*/ 390650 w 607639"/>
                <a:gd name="connsiteY10" fmla="*/ 339490 h 426145"/>
                <a:gd name="connsiteX11" fmla="*/ 260457 w 607639"/>
                <a:gd name="connsiteY11" fmla="*/ 339490 h 426145"/>
                <a:gd name="connsiteX12" fmla="*/ 86795 w 607639"/>
                <a:gd name="connsiteY12" fmla="*/ 151645 h 426145"/>
                <a:gd name="connsiteX13" fmla="*/ 216988 w 607639"/>
                <a:gd name="connsiteY13" fmla="*/ 151645 h 426145"/>
                <a:gd name="connsiteX14" fmla="*/ 216988 w 607639"/>
                <a:gd name="connsiteY14" fmla="*/ 339490 h 426145"/>
                <a:gd name="connsiteX15" fmla="*/ 86795 w 607639"/>
                <a:gd name="connsiteY15" fmla="*/ 339490 h 426145"/>
                <a:gd name="connsiteX16" fmla="*/ 477405 w 607639"/>
                <a:gd name="connsiteY16" fmla="*/ 137221 h 426145"/>
                <a:gd name="connsiteX17" fmla="*/ 477405 w 607639"/>
                <a:gd name="connsiteY17" fmla="*/ 296121 h 426145"/>
                <a:gd name="connsiteX18" fmla="*/ 520743 w 607639"/>
                <a:gd name="connsiteY18" fmla="*/ 296121 h 426145"/>
                <a:gd name="connsiteX19" fmla="*/ 520743 w 607639"/>
                <a:gd name="connsiteY19" fmla="*/ 137221 h 426145"/>
                <a:gd name="connsiteX20" fmla="*/ 433977 w 607639"/>
                <a:gd name="connsiteY20" fmla="*/ 93852 h 426145"/>
                <a:gd name="connsiteX21" fmla="*/ 564170 w 607639"/>
                <a:gd name="connsiteY21" fmla="*/ 93852 h 426145"/>
                <a:gd name="connsiteX22" fmla="*/ 564170 w 607639"/>
                <a:gd name="connsiteY22" fmla="*/ 339490 h 426145"/>
                <a:gd name="connsiteX23" fmla="*/ 433977 w 607639"/>
                <a:gd name="connsiteY23" fmla="*/ 339490 h 426145"/>
                <a:gd name="connsiteX24" fmla="*/ 0 w 607639"/>
                <a:gd name="connsiteY24" fmla="*/ 0 h 426145"/>
                <a:gd name="connsiteX25" fmla="*/ 43434 w 607639"/>
                <a:gd name="connsiteY25" fmla="*/ 0 h 426145"/>
                <a:gd name="connsiteX26" fmla="*/ 43434 w 607639"/>
                <a:gd name="connsiteY26" fmla="*/ 382775 h 426145"/>
                <a:gd name="connsiteX27" fmla="*/ 607639 w 607639"/>
                <a:gd name="connsiteY27" fmla="*/ 382775 h 426145"/>
                <a:gd name="connsiteX28" fmla="*/ 607639 w 607639"/>
                <a:gd name="connsiteY28" fmla="*/ 426145 h 426145"/>
                <a:gd name="connsiteX29" fmla="*/ 0 w 607639"/>
                <a:gd name="connsiteY29" fmla="*/ 426145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7639" h="426145">
                  <a:moveTo>
                    <a:pt x="303795" y="223861"/>
                  </a:moveTo>
                  <a:lnTo>
                    <a:pt x="303795" y="296118"/>
                  </a:lnTo>
                  <a:lnTo>
                    <a:pt x="347222" y="296118"/>
                  </a:lnTo>
                  <a:lnTo>
                    <a:pt x="347222" y="223861"/>
                  </a:lnTo>
                  <a:close/>
                  <a:moveTo>
                    <a:pt x="130222" y="194939"/>
                  </a:moveTo>
                  <a:lnTo>
                    <a:pt x="130222" y="296107"/>
                  </a:lnTo>
                  <a:lnTo>
                    <a:pt x="173560" y="296107"/>
                  </a:lnTo>
                  <a:lnTo>
                    <a:pt x="173560" y="194939"/>
                  </a:lnTo>
                  <a:close/>
                  <a:moveTo>
                    <a:pt x="260457" y="180577"/>
                  </a:moveTo>
                  <a:lnTo>
                    <a:pt x="390650" y="180577"/>
                  </a:lnTo>
                  <a:lnTo>
                    <a:pt x="390650" y="339490"/>
                  </a:lnTo>
                  <a:lnTo>
                    <a:pt x="260457" y="339490"/>
                  </a:lnTo>
                  <a:close/>
                  <a:moveTo>
                    <a:pt x="86795" y="151645"/>
                  </a:moveTo>
                  <a:lnTo>
                    <a:pt x="216988" y="151645"/>
                  </a:lnTo>
                  <a:lnTo>
                    <a:pt x="216988" y="339490"/>
                  </a:lnTo>
                  <a:lnTo>
                    <a:pt x="86795" y="339490"/>
                  </a:lnTo>
                  <a:close/>
                  <a:moveTo>
                    <a:pt x="477405" y="137221"/>
                  </a:moveTo>
                  <a:lnTo>
                    <a:pt x="477405" y="296121"/>
                  </a:lnTo>
                  <a:lnTo>
                    <a:pt x="520743" y="296121"/>
                  </a:lnTo>
                  <a:lnTo>
                    <a:pt x="520743" y="137221"/>
                  </a:lnTo>
                  <a:close/>
                  <a:moveTo>
                    <a:pt x="433977" y="93852"/>
                  </a:moveTo>
                  <a:lnTo>
                    <a:pt x="564170" y="93852"/>
                  </a:lnTo>
                  <a:lnTo>
                    <a:pt x="564170" y="339490"/>
                  </a:lnTo>
                  <a:lnTo>
                    <a:pt x="433977" y="339490"/>
                  </a:lnTo>
                  <a:close/>
                  <a:moveTo>
                    <a:pt x="0" y="0"/>
                  </a:moveTo>
                  <a:lnTo>
                    <a:pt x="43434" y="0"/>
                  </a:lnTo>
                  <a:lnTo>
                    <a:pt x="43434" y="382775"/>
                  </a:lnTo>
                  <a:lnTo>
                    <a:pt x="607639" y="382775"/>
                  </a:lnTo>
                  <a:lnTo>
                    <a:pt x="607639" y="426145"/>
                  </a:lnTo>
                  <a:lnTo>
                    <a:pt x="0" y="426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2140835" y="1841564"/>
            <a:ext cx="6975030" cy="304698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2400" dirty="0"/>
              <a:t>概述</a:t>
            </a:r>
            <a:r>
              <a:rPr lang="en-US" altLang="zh-CN" sz="2400" dirty="0"/>
              <a:t>: </a:t>
            </a:r>
            <a:r>
              <a:rPr lang="zh-CN" altLang="zh-CN" sz="2400" dirty="0"/>
              <a:t>软件工程教学辅助网站是采用美国著名的</a:t>
            </a:r>
            <a:r>
              <a:rPr lang="en-US" altLang="zh-CN" sz="2400" dirty="0"/>
              <a:t>Blackboard</a:t>
            </a:r>
            <a:r>
              <a:rPr lang="zh-CN" altLang="zh-CN" sz="2400" dirty="0"/>
              <a:t>系统构建</a:t>
            </a:r>
            <a:r>
              <a:rPr lang="en-US" altLang="zh-CN" sz="2400" dirty="0"/>
              <a:t>,</a:t>
            </a:r>
            <a:r>
              <a:rPr lang="zh-CN" altLang="zh-CN" sz="2400" dirty="0"/>
              <a:t>是一个集网络教学、数字资源管理、在线视频课堂和学习社区的综合平台。</a:t>
            </a:r>
          </a:p>
          <a:p>
            <a:r>
              <a:rPr lang="zh-CN" altLang="zh-CN" sz="2400" dirty="0"/>
              <a:t>局限性：目前运行的系统，用户主要对系统稳定性、安全性感到不满，对于学生上传的内容，系统没有经过良好的检验安全性，导致系统和管理员的安全受到威胁。在用户连接数较大时，系统就容易崩溃，乃至上传的文件、考试结果也不能很好的保存。</a:t>
            </a:r>
          </a:p>
        </p:txBody>
      </p:sp>
    </p:spTree>
    <p:extLst>
      <p:ext uri="{BB962C8B-B14F-4D97-AF65-F5344CB8AC3E}">
        <p14:creationId xmlns:p14="http://schemas.microsoft.com/office/powerpoint/2010/main" val="6755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建议产品分析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95254" y="260725"/>
            <a:ext cx="850901" cy="850900"/>
            <a:chOff x="2959100" y="1866900"/>
            <a:chExt cx="1536700" cy="1536700"/>
          </a:xfrm>
        </p:grpSpPr>
        <p:sp>
          <p:nvSpPr>
            <p:cNvPr id="39" name="椭圆 38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2"/>
            <p:cNvSpPr/>
            <p:nvPr/>
          </p:nvSpPr>
          <p:spPr>
            <a:xfrm>
              <a:off x="3361590" y="2361281"/>
              <a:ext cx="731720" cy="547938"/>
            </a:xfrm>
            <a:custGeom>
              <a:avLst/>
              <a:gdLst>
                <a:gd name="connsiteX0" fmla="*/ 334899 w 606580"/>
                <a:gd name="connsiteY0" fmla="*/ 192149 h 454229"/>
                <a:gd name="connsiteX1" fmla="*/ 370186 w 606580"/>
                <a:gd name="connsiteY1" fmla="*/ 199474 h 454229"/>
                <a:gd name="connsiteX2" fmla="*/ 363036 w 606580"/>
                <a:gd name="connsiteY2" fmla="*/ 232856 h 454229"/>
                <a:gd name="connsiteX3" fmla="*/ 333041 w 606580"/>
                <a:gd name="connsiteY3" fmla="*/ 222563 h 454229"/>
                <a:gd name="connsiteX4" fmla="*/ 301283 w 606580"/>
                <a:gd name="connsiteY4" fmla="*/ 236750 h 454229"/>
                <a:gd name="connsiteX5" fmla="*/ 291439 w 606580"/>
                <a:gd name="connsiteY5" fmla="*/ 256594 h 454229"/>
                <a:gd name="connsiteX6" fmla="*/ 357835 w 606580"/>
                <a:gd name="connsiteY6" fmla="*/ 256594 h 454229"/>
                <a:gd name="connsiteX7" fmla="*/ 354028 w 606580"/>
                <a:gd name="connsiteY7" fmla="*/ 275325 h 454229"/>
                <a:gd name="connsiteX8" fmla="*/ 289025 w 606580"/>
                <a:gd name="connsiteY8" fmla="*/ 275325 h 454229"/>
                <a:gd name="connsiteX9" fmla="*/ 288932 w 606580"/>
                <a:gd name="connsiteY9" fmla="*/ 282465 h 454229"/>
                <a:gd name="connsiteX10" fmla="*/ 289118 w 606580"/>
                <a:gd name="connsiteY10" fmla="*/ 291274 h 454229"/>
                <a:gd name="connsiteX11" fmla="*/ 350592 w 606580"/>
                <a:gd name="connsiteY11" fmla="*/ 291274 h 454229"/>
                <a:gd name="connsiteX12" fmla="*/ 346785 w 606580"/>
                <a:gd name="connsiteY12" fmla="*/ 309912 h 454229"/>
                <a:gd name="connsiteX13" fmla="*/ 291625 w 606580"/>
                <a:gd name="connsiteY13" fmla="*/ 309912 h 454229"/>
                <a:gd name="connsiteX14" fmla="*/ 300911 w 606580"/>
                <a:gd name="connsiteY14" fmla="*/ 330219 h 454229"/>
                <a:gd name="connsiteX15" fmla="*/ 332391 w 606580"/>
                <a:gd name="connsiteY15" fmla="*/ 344499 h 454229"/>
                <a:gd name="connsiteX16" fmla="*/ 369350 w 606580"/>
                <a:gd name="connsiteY16" fmla="*/ 330219 h 454229"/>
                <a:gd name="connsiteX17" fmla="*/ 369350 w 606580"/>
                <a:gd name="connsiteY17" fmla="*/ 367124 h 454229"/>
                <a:gd name="connsiteX18" fmla="*/ 332763 w 606580"/>
                <a:gd name="connsiteY18" fmla="*/ 374913 h 454229"/>
                <a:gd name="connsiteX19" fmla="*/ 274724 w 606580"/>
                <a:gd name="connsiteY19" fmla="*/ 350804 h 454229"/>
                <a:gd name="connsiteX20" fmla="*/ 254387 w 606580"/>
                <a:gd name="connsiteY20" fmla="*/ 309912 h 454229"/>
                <a:gd name="connsiteX21" fmla="*/ 236465 w 606580"/>
                <a:gd name="connsiteY21" fmla="*/ 309912 h 454229"/>
                <a:gd name="connsiteX22" fmla="*/ 240365 w 606580"/>
                <a:gd name="connsiteY22" fmla="*/ 291274 h 454229"/>
                <a:gd name="connsiteX23" fmla="*/ 252159 w 606580"/>
                <a:gd name="connsiteY23" fmla="*/ 291274 h 454229"/>
                <a:gd name="connsiteX24" fmla="*/ 252066 w 606580"/>
                <a:gd name="connsiteY24" fmla="*/ 285061 h 454229"/>
                <a:gd name="connsiteX25" fmla="*/ 252252 w 606580"/>
                <a:gd name="connsiteY25" fmla="*/ 275325 h 454229"/>
                <a:gd name="connsiteX26" fmla="*/ 236465 w 606580"/>
                <a:gd name="connsiteY26" fmla="*/ 275325 h 454229"/>
                <a:gd name="connsiteX27" fmla="*/ 240272 w 606580"/>
                <a:gd name="connsiteY27" fmla="*/ 256594 h 454229"/>
                <a:gd name="connsiteX28" fmla="*/ 254666 w 606580"/>
                <a:gd name="connsiteY28" fmla="*/ 256594 h 454229"/>
                <a:gd name="connsiteX29" fmla="*/ 274817 w 606580"/>
                <a:gd name="connsiteY29" fmla="*/ 216443 h 454229"/>
                <a:gd name="connsiteX30" fmla="*/ 334899 w 606580"/>
                <a:gd name="connsiteY30" fmla="*/ 192149 h 454229"/>
                <a:gd name="connsiteX31" fmla="*/ 75858 w 606580"/>
                <a:gd name="connsiteY31" fmla="*/ 113540 h 454229"/>
                <a:gd name="connsiteX32" fmla="*/ 530793 w 606580"/>
                <a:gd name="connsiteY32" fmla="*/ 113540 h 454229"/>
                <a:gd name="connsiteX33" fmla="*/ 530793 w 606580"/>
                <a:gd name="connsiteY33" fmla="*/ 151363 h 454229"/>
                <a:gd name="connsiteX34" fmla="*/ 75858 w 606580"/>
                <a:gd name="connsiteY34" fmla="*/ 151363 h 454229"/>
                <a:gd name="connsiteX35" fmla="*/ 209297 w 606580"/>
                <a:gd name="connsiteY35" fmla="*/ 56876 h 454229"/>
                <a:gd name="connsiteX36" fmla="*/ 228279 w 606580"/>
                <a:gd name="connsiteY36" fmla="*/ 75788 h 454229"/>
                <a:gd name="connsiteX37" fmla="*/ 209297 w 606580"/>
                <a:gd name="connsiteY37" fmla="*/ 94700 h 454229"/>
                <a:gd name="connsiteX38" fmla="*/ 190315 w 606580"/>
                <a:gd name="connsiteY38" fmla="*/ 75788 h 454229"/>
                <a:gd name="connsiteX39" fmla="*/ 209297 w 606580"/>
                <a:gd name="connsiteY39" fmla="*/ 56876 h 454229"/>
                <a:gd name="connsiteX40" fmla="*/ 152034 w 606580"/>
                <a:gd name="connsiteY40" fmla="*/ 56876 h 454229"/>
                <a:gd name="connsiteX41" fmla="*/ 171052 w 606580"/>
                <a:gd name="connsiteY41" fmla="*/ 75788 h 454229"/>
                <a:gd name="connsiteX42" fmla="*/ 152034 w 606580"/>
                <a:gd name="connsiteY42" fmla="*/ 94700 h 454229"/>
                <a:gd name="connsiteX43" fmla="*/ 133016 w 606580"/>
                <a:gd name="connsiteY43" fmla="*/ 75788 h 454229"/>
                <a:gd name="connsiteX44" fmla="*/ 152034 w 606580"/>
                <a:gd name="connsiteY44" fmla="*/ 56876 h 454229"/>
                <a:gd name="connsiteX45" fmla="*/ 94805 w 606580"/>
                <a:gd name="connsiteY45" fmla="*/ 56876 h 454229"/>
                <a:gd name="connsiteX46" fmla="*/ 113752 w 606580"/>
                <a:gd name="connsiteY46" fmla="*/ 75788 h 454229"/>
                <a:gd name="connsiteX47" fmla="*/ 94805 w 606580"/>
                <a:gd name="connsiteY47" fmla="*/ 94700 h 454229"/>
                <a:gd name="connsiteX48" fmla="*/ 75858 w 606580"/>
                <a:gd name="connsiteY48" fmla="*/ 75788 h 454229"/>
                <a:gd name="connsiteX49" fmla="*/ 94805 w 606580"/>
                <a:gd name="connsiteY49" fmla="*/ 56876 h 454229"/>
                <a:gd name="connsiteX50" fmla="*/ 37882 w 606580"/>
                <a:gd name="connsiteY50" fmla="*/ 37822 h 454229"/>
                <a:gd name="connsiteX51" fmla="*/ 37882 w 606580"/>
                <a:gd name="connsiteY51" fmla="*/ 416315 h 454229"/>
                <a:gd name="connsiteX52" fmla="*/ 568698 w 606580"/>
                <a:gd name="connsiteY52" fmla="*/ 416315 h 454229"/>
                <a:gd name="connsiteX53" fmla="*/ 568698 w 606580"/>
                <a:gd name="connsiteY53" fmla="*/ 37822 h 454229"/>
                <a:gd name="connsiteX54" fmla="*/ 18755 w 606580"/>
                <a:gd name="connsiteY54" fmla="*/ 0 h 454229"/>
                <a:gd name="connsiteX55" fmla="*/ 587825 w 606580"/>
                <a:gd name="connsiteY55" fmla="*/ 0 h 454229"/>
                <a:gd name="connsiteX56" fmla="*/ 606580 w 606580"/>
                <a:gd name="connsiteY56" fmla="*/ 18725 h 454229"/>
                <a:gd name="connsiteX57" fmla="*/ 606580 w 606580"/>
                <a:gd name="connsiteY57" fmla="*/ 435411 h 454229"/>
                <a:gd name="connsiteX58" fmla="*/ 587825 w 606580"/>
                <a:gd name="connsiteY58" fmla="*/ 454229 h 454229"/>
                <a:gd name="connsiteX59" fmla="*/ 18755 w 606580"/>
                <a:gd name="connsiteY59" fmla="*/ 454229 h 454229"/>
                <a:gd name="connsiteX60" fmla="*/ 0 w 606580"/>
                <a:gd name="connsiteY60" fmla="*/ 435411 h 454229"/>
                <a:gd name="connsiteX61" fmla="*/ 0 w 606580"/>
                <a:gd name="connsiteY61" fmla="*/ 18725 h 454229"/>
                <a:gd name="connsiteX62" fmla="*/ 18755 w 606580"/>
                <a:gd name="connsiteY62" fmla="*/ 0 h 45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6580" h="454229">
                  <a:moveTo>
                    <a:pt x="334899" y="192149"/>
                  </a:moveTo>
                  <a:cubicBezTo>
                    <a:pt x="348363" y="192149"/>
                    <a:pt x="360157" y="194560"/>
                    <a:pt x="370186" y="199474"/>
                  </a:cubicBezTo>
                  <a:lnTo>
                    <a:pt x="363036" y="232856"/>
                  </a:lnTo>
                  <a:cubicBezTo>
                    <a:pt x="356164" y="225994"/>
                    <a:pt x="346135" y="222563"/>
                    <a:pt x="333041" y="222563"/>
                  </a:cubicBezTo>
                  <a:cubicBezTo>
                    <a:pt x="319948" y="222563"/>
                    <a:pt x="309269" y="227292"/>
                    <a:pt x="301283" y="236750"/>
                  </a:cubicBezTo>
                  <a:cubicBezTo>
                    <a:pt x="296639" y="242036"/>
                    <a:pt x="293389" y="248712"/>
                    <a:pt x="291439" y="256594"/>
                  </a:cubicBezTo>
                  <a:lnTo>
                    <a:pt x="357835" y="256594"/>
                  </a:lnTo>
                  <a:lnTo>
                    <a:pt x="354028" y="275325"/>
                  </a:lnTo>
                  <a:lnTo>
                    <a:pt x="289025" y="275325"/>
                  </a:lnTo>
                  <a:cubicBezTo>
                    <a:pt x="288932" y="277179"/>
                    <a:pt x="288932" y="279590"/>
                    <a:pt x="288932" y="282465"/>
                  </a:cubicBezTo>
                  <a:cubicBezTo>
                    <a:pt x="288932" y="285246"/>
                    <a:pt x="289025" y="288214"/>
                    <a:pt x="289118" y="291274"/>
                  </a:cubicBezTo>
                  <a:lnTo>
                    <a:pt x="350592" y="291274"/>
                  </a:lnTo>
                  <a:lnTo>
                    <a:pt x="346785" y="309912"/>
                  </a:lnTo>
                  <a:lnTo>
                    <a:pt x="291625" y="309912"/>
                  </a:lnTo>
                  <a:cubicBezTo>
                    <a:pt x="293668" y="318535"/>
                    <a:pt x="296732" y="325304"/>
                    <a:pt x="300911" y="330219"/>
                  </a:cubicBezTo>
                  <a:cubicBezTo>
                    <a:pt x="308990" y="339677"/>
                    <a:pt x="319483" y="344499"/>
                    <a:pt x="332391" y="344499"/>
                  </a:cubicBezTo>
                  <a:cubicBezTo>
                    <a:pt x="347806" y="344499"/>
                    <a:pt x="360157" y="339677"/>
                    <a:pt x="369350" y="330219"/>
                  </a:cubicBezTo>
                  <a:lnTo>
                    <a:pt x="369350" y="367124"/>
                  </a:lnTo>
                  <a:cubicBezTo>
                    <a:pt x="358857" y="372317"/>
                    <a:pt x="346692" y="374913"/>
                    <a:pt x="332763" y="374913"/>
                  </a:cubicBezTo>
                  <a:cubicBezTo>
                    <a:pt x="309176" y="374913"/>
                    <a:pt x="289861" y="366939"/>
                    <a:pt x="274724" y="350804"/>
                  </a:cubicBezTo>
                  <a:cubicBezTo>
                    <a:pt x="264416" y="339862"/>
                    <a:pt x="257638" y="326232"/>
                    <a:pt x="254387" y="309912"/>
                  </a:cubicBezTo>
                  <a:lnTo>
                    <a:pt x="236465" y="309912"/>
                  </a:lnTo>
                  <a:lnTo>
                    <a:pt x="240365" y="291274"/>
                  </a:lnTo>
                  <a:lnTo>
                    <a:pt x="252159" y="291274"/>
                  </a:lnTo>
                  <a:cubicBezTo>
                    <a:pt x="252066" y="289326"/>
                    <a:pt x="252066" y="287286"/>
                    <a:pt x="252066" y="285061"/>
                  </a:cubicBezTo>
                  <a:cubicBezTo>
                    <a:pt x="252066" y="281445"/>
                    <a:pt x="252066" y="278199"/>
                    <a:pt x="252252" y="275325"/>
                  </a:cubicBezTo>
                  <a:lnTo>
                    <a:pt x="236465" y="275325"/>
                  </a:lnTo>
                  <a:lnTo>
                    <a:pt x="240272" y="256594"/>
                  </a:lnTo>
                  <a:lnTo>
                    <a:pt x="254666" y="256594"/>
                  </a:lnTo>
                  <a:cubicBezTo>
                    <a:pt x="258102" y="240645"/>
                    <a:pt x="264788" y="227292"/>
                    <a:pt x="274817" y="216443"/>
                  </a:cubicBezTo>
                  <a:cubicBezTo>
                    <a:pt x="290046" y="200216"/>
                    <a:pt x="310104" y="192149"/>
                    <a:pt x="334899" y="192149"/>
                  </a:cubicBezTo>
                  <a:close/>
                  <a:moveTo>
                    <a:pt x="75858" y="113540"/>
                  </a:moveTo>
                  <a:lnTo>
                    <a:pt x="530793" y="113540"/>
                  </a:lnTo>
                  <a:lnTo>
                    <a:pt x="530793" y="151363"/>
                  </a:lnTo>
                  <a:lnTo>
                    <a:pt x="75858" y="151363"/>
                  </a:lnTo>
                  <a:close/>
                  <a:moveTo>
                    <a:pt x="209297" y="56876"/>
                  </a:moveTo>
                  <a:cubicBezTo>
                    <a:pt x="219780" y="56876"/>
                    <a:pt x="228279" y="65343"/>
                    <a:pt x="228279" y="75788"/>
                  </a:cubicBezTo>
                  <a:cubicBezTo>
                    <a:pt x="228279" y="86233"/>
                    <a:pt x="219780" y="94700"/>
                    <a:pt x="209297" y="94700"/>
                  </a:cubicBezTo>
                  <a:cubicBezTo>
                    <a:pt x="198814" y="94700"/>
                    <a:pt x="190315" y="86233"/>
                    <a:pt x="190315" y="75788"/>
                  </a:cubicBezTo>
                  <a:cubicBezTo>
                    <a:pt x="190315" y="65343"/>
                    <a:pt x="198814" y="56876"/>
                    <a:pt x="209297" y="56876"/>
                  </a:cubicBezTo>
                  <a:close/>
                  <a:moveTo>
                    <a:pt x="152034" y="56876"/>
                  </a:moveTo>
                  <a:cubicBezTo>
                    <a:pt x="162537" y="56876"/>
                    <a:pt x="171052" y="65343"/>
                    <a:pt x="171052" y="75788"/>
                  </a:cubicBezTo>
                  <a:cubicBezTo>
                    <a:pt x="171052" y="86233"/>
                    <a:pt x="162537" y="94700"/>
                    <a:pt x="152034" y="94700"/>
                  </a:cubicBezTo>
                  <a:cubicBezTo>
                    <a:pt x="141531" y="94700"/>
                    <a:pt x="133016" y="86233"/>
                    <a:pt x="133016" y="75788"/>
                  </a:cubicBezTo>
                  <a:cubicBezTo>
                    <a:pt x="133016" y="65343"/>
                    <a:pt x="141531" y="56876"/>
                    <a:pt x="152034" y="56876"/>
                  </a:cubicBezTo>
                  <a:close/>
                  <a:moveTo>
                    <a:pt x="94805" y="56876"/>
                  </a:moveTo>
                  <a:cubicBezTo>
                    <a:pt x="105269" y="56876"/>
                    <a:pt x="113752" y="65343"/>
                    <a:pt x="113752" y="75788"/>
                  </a:cubicBezTo>
                  <a:cubicBezTo>
                    <a:pt x="113752" y="86233"/>
                    <a:pt x="105269" y="94700"/>
                    <a:pt x="94805" y="94700"/>
                  </a:cubicBezTo>
                  <a:cubicBezTo>
                    <a:pt x="84341" y="94700"/>
                    <a:pt x="75858" y="86233"/>
                    <a:pt x="75858" y="75788"/>
                  </a:cubicBezTo>
                  <a:cubicBezTo>
                    <a:pt x="75858" y="65343"/>
                    <a:pt x="84341" y="56876"/>
                    <a:pt x="94805" y="56876"/>
                  </a:cubicBezTo>
                  <a:close/>
                  <a:moveTo>
                    <a:pt x="37882" y="37822"/>
                  </a:moveTo>
                  <a:lnTo>
                    <a:pt x="37882" y="416315"/>
                  </a:lnTo>
                  <a:lnTo>
                    <a:pt x="568698" y="416315"/>
                  </a:lnTo>
                  <a:lnTo>
                    <a:pt x="568698" y="37822"/>
                  </a:lnTo>
                  <a:close/>
                  <a:moveTo>
                    <a:pt x="18755" y="0"/>
                  </a:moveTo>
                  <a:lnTo>
                    <a:pt x="587825" y="0"/>
                  </a:lnTo>
                  <a:cubicBezTo>
                    <a:pt x="598131" y="0"/>
                    <a:pt x="606580" y="8436"/>
                    <a:pt x="606580" y="18725"/>
                  </a:cubicBezTo>
                  <a:lnTo>
                    <a:pt x="606580" y="435411"/>
                  </a:lnTo>
                  <a:cubicBezTo>
                    <a:pt x="606580" y="445793"/>
                    <a:pt x="598131" y="454229"/>
                    <a:pt x="587825" y="454229"/>
                  </a:cubicBezTo>
                  <a:lnTo>
                    <a:pt x="18755" y="454229"/>
                  </a:lnTo>
                  <a:cubicBezTo>
                    <a:pt x="8449" y="454229"/>
                    <a:pt x="0" y="445793"/>
                    <a:pt x="0" y="435411"/>
                  </a:cubicBezTo>
                  <a:lnTo>
                    <a:pt x="0" y="18725"/>
                  </a:lnTo>
                  <a:cubicBezTo>
                    <a:pt x="0" y="8436"/>
                    <a:pt x="8449" y="0"/>
                    <a:pt x="187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625481" y="1340166"/>
            <a:ext cx="7095438" cy="23083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2400" dirty="0"/>
              <a:t>作为旧</a:t>
            </a:r>
            <a:r>
              <a:rPr lang="en-US" altLang="zh-CN" sz="2400" dirty="0"/>
              <a:t>BB</a:t>
            </a:r>
            <a:r>
              <a:rPr lang="zh-CN" altLang="zh-CN" sz="2400" dirty="0"/>
              <a:t>平台的升级版本，本项目的开发产品应该做到：更好的安全性、稳定性和用户交互的良好性。整个项目的工作量较大，对于没有开发经验的组员来说要求较高，有很多技术、工具需要去学习。我们的组员都是软件工程专业的学生，有一定的</a:t>
            </a:r>
            <a:r>
              <a:rPr lang="en-US" altLang="zh-CN" sz="2400" dirty="0"/>
              <a:t>WEB</a:t>
            </a:r>
            <a:r>
              <a:rPr lang="zh-CN" altLang="zh-CN" sz="2400" dirty="0"/>
              <a:t>基础，设备有</a:t>
            </a:r>
            <a:r>
              <a:rPr lang="en-US" altLang="zh-CN" sz="2400" dirty="0"/>
              <a:t>5</a:t>
            </a:r>
            <a:r>
              <a:rPr lang="zh-CN" altLang="zh-CN" sz="2400" dirty="0"/>
              <a:t>台笔记本。</a:t>
            </a:r>
          </a:p>
        </p:txBody>
      </p:sp>
    </p:spTree>
    <p:extLst>
      <p:ext uri="{BB962C8B-B14F-4D97-AF65-F5344CB8AC3E}">
        <p14:creationId xmlns:p14="http://schemas.microsoft.com/office/powerpoint/2010/main" val="32286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技术可行性分析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52437" y="317500"/>
            <a:ext cx="850901" cy="751645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758064" y="1692461"/>
            <a:ext cx="7017445" cy="49299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/>
              <a:t>本项目将使用</a:t>
            </a:r>
            <a:r>
              <a:rPr lang="en-US" altLang="zh-CN" sz="2400" dirty="0" err="1"/>
              <a:t>HTML+CSS+javascript</a:t>
            </a:r>
            <a:r>
              <a:rPr lang="zh-CN" altLang="zh-CN" sz="2400" dirty="0"/>
              <a:t>技术来开发网站，</a:t>
            </a:r>
            <a:r>
              <a:rPr lang="en-US" altLang="zh-CN" sz="2400" dirty="0"/>
              <a:t>IDE</a:t>
            </a:r>
            <a:r>
              <a:rPr lang="zh-CN" altLang="zh-CN" sz="2400" dirty="0"/>
              <a:t>选用</a:t>
            </a:r>
            <a:r>
              <a:rPr lang="en-US" altLang="zh-CN" sz="2400" dirty="0" err="1"/>
              <a:t>webstorm</a:t>
            </a:r>
            <a:r>
              <a:rPr lang="zh-CN" altLang="zh-CN" sz="2400" dirty="0"/>
              <a:t>，利用</a:t>
            </a:r>
            <a:r>
              <a:rPr lang="en-US" altLang="zh-CN" sz="2400" dirty="0"/>
              <a:t>Frontpage</a:t>
            </a:r>
            <a:r>
              <a:rPr lang="zh-CN" altLang="zh-CN" sz="2400" dirty="0"/>
              <a:t>、</a:t>
            </a:r>
            <a:r>
              <a:rPr lang="en-US" altLang="zh-CN" sz="2400" dirty="0"/>
              <a:t>Dreamweaver</a:t>
            </a:r>
            <a:r>
              <a:rPr lang="zh-CN" altLang="zh-CN" sz="2400" dirty="0"/>
              <a:t>等制作网站。此外，熟悉</a:t>
            </a:r>
            <a:r>
              <a:rPr lang="en-US" altLang="zh-CN" sz="2400" dirty="0"/>
              <a:t>web2.0</a:t>
            </a:r>
            <a:r>
              <a:rPr lang="zh-CN" altLang="zh-CN" sz="2400" dirty="0"/>
              <a:t>相关技术；精通</a:t>
            </a:r>
            <a:r>
              <a:rPr lang="en-US" altLang="zh-CN" sz="2400" dirty="0"/>
              <a:t>TCP/IP</a:t>
            </a:r>
            <a:r>
              <a:rPr lang="zh-CN" altLang="zh-CN" sz="2400" dirty="0"/>
              <a:t>协议、</a:t>
            </a:r>
            <a:r>
              <a:rPr lang="en-US" altLang="zh-CN" sz="2400" dirty="0"/>
              <a:t>OSI</a:t>
            </a:r>
            <a:r>
              <a:rPr lang="zh-CN" altLang="zh-CN" sz="2400" dirty="0"/>
              <a:t>参考模型；熟悉</a:t>
            </a:r>
            <a:r>
              <a:rPr lang="en-US" altLang="zh-CN" sz="2400" dirty="0"/>
              <a:t>HTML</a:t>
            </a:r>
            <a:r>
              <a:rPr lang="zh-CN" altLang="zh-CN" sz="2400" dirty="0"/>
              <a:t>、</a:t>
            </a:r>
            <a:r>
              <a:rPr lang="en-US" altLang="zh-CN" sz="2400" dirty="0"/>
              <a:t>DHTML</a:t>
            </a:r>
            <a:r>
              <a:rPr lang="zh-CN" altLang="zh-CN" sz="2400" dirty="0"/>
              <a:t>、</a:t>
            </a:r>
            <a:r>
              <a:rPr lang="en-US" altLang="zh-CN" sz="2400" dirty="0"/>
              <a:t>CSS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Javascript</a:t>
            </a:r>
            <a:r>
              <a:rPr lang="zh-CN" altLang="zh-CN" sz="2400" dirty="0"/>
              <a:t>、</a:t>
            </a:r>
            <a:r>
              <a:rPr lang="en-US" altLang="zh-CN" sz="2400" dirty="0"/>
              <a:t>ASP</a:t>
            </a:r>
            <a:r>
              <a:rPr lang="zh-CN" altLang="zh-CN" sz="2400" dirty="0"/>
              <a:t>、</a:t>
            </a:r>
            <a:r>
              <a:rPr lang="en-US" altLang="zh-CN" sz="2400" dirty="0"/>
              <a:t>JSP</a:t>
            </a:r>
            <a:r>
              <a:rPr lang="zh-CN" altLang="zh-CN" sz="2400" dirty="0"/>
              <a:t>等</a:t>
            </a:r>
            <a:r>
              <a:rPr lang="en-US" altLang="zh-CN" sz="2400" dirty="0"/>
              <a:t>web</a:t>
            </a:r>
            <a:r>
              <a:rPr lang="zh-CN" altLang="zh-CN" sz="2400" dirty="0"/>
              <a:t>页面开发</a:t>
            </a:r>
            <a:r>
              <a:rPr lang="en-US" altLang="zh-CN" sz="2400" dirty="0"/>
              <a:t>photoshop/Flash/Dreamweaver/Fireworks/</a:t>
            </a:r>
            <a:r>
              <a:rPr lang="zh-CN" altLang="zh-CN" sz="2400" dirty="0"/>
              <a:t>等网站相关软件工具和数据库技术；。</a:t>
            </a:r>
            <a:r>
              <a:rPr lang="en-US" altLang="zh-CN" sz="2400" dirty="0"/>
              <a:t>FTP</a:t>
            </a:r>
            <a:r>
              <a:rPr lang="zh-CN" altLang="zh-CN" sz="2400" dirty="0"/>
              <a:t>上传下载技术，服务器维护，</a:t>
            </a:r>
            <a:r>
              <a:rPr lang="en-US" altLang="zh-CN" sz="2400" dirty="0"/>
              <a:t>MSSQL/MYSQL</a:t>
            </a:r>
            <a:r>
              <a:rPr lang="zh-CN" altLang="zh-CN" sz="2400" dirty="0"/>
              <a:t>数据库应用。开发系统采用兼容性较好的</a:t>
            </a:r>
            <a:r>
              <a:rPr lang="en-US" altLang="zh-CN" sz="2400" dirty="0"/>
              <a:t>WIN7</a:t>
            </a:r>
            <a:r>
              <a:rPr lang="zh-CN" altLang="zh-CN" sz="2400" dirty="0"/>
              <a:t>系统。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8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技术可行性分析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52437" y="317500"/>
            <a:ext cx="850901" cy="751645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703473" y="1168400"/>
            <a:ext cx="7017445" cy="60379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/>
              <a:t>WEB</a:t>
            </a:r>
            <a:r>
              <a:rPr lang="zh-CN" altLang="zh-CN" dirty="0"/>
              <a:t>前端需要的技术：</a:t>
            </a:r>
          </a:p>
          <a:p>
            <a:pPr lvl="0"/>
            <a:r>
              <a:rPr lang="en-US" altLang="zh-CN" dirty="0"/>
              <a:t>ADOBE PHOTOSHOP</a:t>
            </a:r>
            <a:r>
              <a:rPr lang="zh-CN" altLang="zh-CN" dirty="0"/>
              <a:t>用来准备网站素材，进行网站的美化</a:t>
            </a:r>
          </a:p>
          <a:p>
            <a:pPr lvl="0"/>
            <a:r>
              <a:rPr lang="en-US" altLang="zh-CN" dirty="0"/>
              <a:t>AJAX</a:t>
            </a:r>
            <a:r>
              <a:rPr lang="zh-CN" altLang="zh-CN" dirty="0"/>
              <a:t>全称为“</a:t>
            </a:r>
            <a:r>
              <a:rPr lang="en-US" altLang="zh-CN" dirty="0"/>
              <a:t>Asynchronous JavaScript and XML</a:t>
            </a:r>
            <a:r>
              <a:rPr lang="zh-CN" altLang="zh-CN" dirty="0"/>
              <a:t>”（异步</a:t>
            </a:r>
            <a:r>
              <a:rPr lang="en-US" altLang="zh-CN" dirty="0"/>
              <a:t>JavaScript</a:t>
            </a:r>
            <a:r>
              <a:rPr lang="zh-CN" altLang="zh-CN" dirty="0"/>
              <a:t>和</a:t>
            </a:r>
            <a:r>
              <a:rPr lang="en-US" altLang="zh-CN" dirty="0"/>
              <a:t>XML</a:t>
            </a:r>
            <a:r>
              <a:rPr lang="zh-CN" altLang="zh-CN" dirty="0"/>
              <a:t>），是指一种创建交互式网页应用的网页开发技术。</a:t>
            </a:r>
          </a:p>
          <a:p>
            <a:pPr lvl="0"/>
            <a:r>
              <a:rPr lang="en-US" altLang="zh-CN" dirty="0"/>
              <a:t>CSS</a:t>
            </a:r>
            <a:r>
              <a:rPr lang="zh-CN" altLang="zh-CN" dirty="0"/>
              <a:t>即层叠样式表（</a:t>
            </a:r>
            <a:r>
              <a:rPr lang="en-US" altLang="zh-CN" dirty="0"/>
              <a:t>Cascading </a:t>
            </a:r>
            <a:r>
              <a:rPr lang="en-US" altLang="zh-CN" dirty="0" err="1"/>
              <a:t>StyleSheet</a:t>
            </a:r>
            <a:r>
              <a:rPr lang="zh-CN" altLang="zh-CN" dirty="0"/>
              <a:t>）。在网页制作时采用层叠样式表技术，可以有效地对页面的布局、字体、颜色、背景和其它效果实现更加精确的控制。</a:t>
            </a:r>
          </a:p>
          <a:p>
            <a:pPr lvl="0"/>
            <a:r>
              <a:rPr lang="en-US" altLang="zh-CN" dirty="0" err="1"/>
              <a:t>Javascript</a:t>
            </a:r>
            <a:r>
              <a:rPr lang="zh-CN" altLang="zh-CN" dirty="0"/>
              <a:t>是一种能让你的网页更加生动活泼的程式语言，也是目前网页中设计中最容易学又最方便的语言。你可以利用</a:t>
            </a:r>
            <a:r>
              <a:rPr lang="en-US" altLang="zh-CN" dirty="0" err="1"/>
              <a:t>Javascript</a:t>
            </a:r>
            <a:r>
              <a:rPr lang="zh-CN" altLang="zh-CN" dirty="0"/>
              <a:t>轻易的做出亲切的欢迎讯息、漂亮的数字钟、有广告效果的跑马灯及简易的选举，还可以显示浏览器停留的时间</a:t>
            </a:r>
            <a:r>
              <a:rPr lang="en-US" altLang="zh-CN" dirty="0"/>
              <a:t>.</a:t>
            </a:r>
            <a:endParaRPr lang="zh-CN" altLang="zh-CN" dirty="0"/>
          </a:p>
          <a:p>
            <a:pPr lvl="0"/>
            <a:r>
              <a:rPr lang="en-US" altLang="zh-CN" dirty="0"/>
              <a:t>JS</a:t>
            </a:r>
            <a:r>
              <a:rPr lang="zh-CN" altLang="zh-CN" dirty="0"/>
              <a:t>框架将采用</a:t>
            </a:r>
            <a:r>
              <a:rPr lang="en-US" altLang="zh-CN" dirty="0" err="1"/>
              <a:t>JQuery</a:t>
            </a:r>
            <a:r>
              <a:rPr lang="zh-CN" altLang="zh-CN" dirty="0"/>
              <a:t>框架。</a:t>
            </a:r>
            <a:r>
              <a:rPr lang="en-US" altLang="zh-CN" dirty="0" err="1"/>
              <a:t>JQuery</a:t>
            </a:r>
            <a:r>
              <a:rPr lang="zh-CN" altLang="zh-CN" dirty="0"/>
              <a:t>是继</a:t>
            </a:r>
            <a:r>
              <a:rPr lang="en-US" altLang="zh-CN" dirty="0"/>
              <a:t>prototype</a:t>
            </a:r>
            <a:r>
              <a:rPr lang="zh-CN" altLang="zh-CN" dirty="0"/>
              <a:t>之后又一个优秀的</a:t>
            </a:r>
            <a:r>
              <a:rPr lang="en-US" altLang="zh-CN" dirty="0" err="1"/>
              <a:t>Javascript</a:t>
            </a:r>
            <a:r>
              <a:rPr lang="zh-CN" altLang="zh-CN" dirty="0"/>
              <a:t>库。它是轻量级的</a:t>
            </a:r>
            <a:r>
              <a:rPr lang="en-US" altLang="zh-CN" dirty="0" err="1"/>
              <a:t>js</a:t>
            </a:r>
            <a:r>
              <a:rPr lang="zh-CN" altLang="zh-CN" dirty="0"/>
              <a:t>库，它兼容</a:t>
            </a:r>
            <a:r>
              <a:rPr lang="en-US" altLang="zh-CN" dirty="0"/>
              <a:t>CSS3</a:t>
            </a:r>
            <a:r>
              <a:rPr lang="zh-CN" altLang="zh-CN" dirty="0"/>
              <a:t>，还兼容各种浏览器（</a:t>
            </a:r>
            <a:r>
              <a:rPr lang="en-US" altLang="zh-CN" dirty="0"/>
              <a:t>IE 6.0+, FF 1.5+, Safari 2.0+, Opera 9.0+</a:t>
            </a:r>
            <a:r>
              <a:rPr lang="zh-CN" altLang="zh-CN" dirty="0"/>
              <a:t>），</a:t>
            </a:r>
            <a:r>
              <a:rPr lang="en-US" altLang="zh-CN" dirty="0"/>
              <a:t>jQuery2.0</a:t>
            </a:r>
            <a:r>
              <a:rPr lang="zh-CN" altLang="zh-CN" dirty="0"/>
              <a:t>及后续版本将不再支持</a:t>
            </a:r>
            <a:r>
              <a:rPr lang="en-US" altLang="zh-CN" dirty="0"/>
              <a:t>IE6/7/8</a:t>
            </a:r>
            <a:r>
              <a:rPr lang="zh-CN" altLang="zh-CN" dirty="0"/>
              <a:t>浏览器。</a:t>
            </a:r>
            <a:r>
              <a:rPr lang="en-US" altLang="zh-CN" dirty="0"/>
              <a:t>jQuery</a:t>
            </a:r>
            <a:r>
              <a:rPr lang="zh-CN" altLang="zh-CN" dirty="0"/>
              <a:t>使用户能更方便地处理</a:t>
            </a:r>
            <a:r>
              <a:rPr lang="en-US" altLang="zh-CN" dirty="0"/>
              <a:t>HTML</a:t>
            </a:r>
            <a:r>
              <a:rPr lang="zh-CN" altLang="zh-CN" dirty="0"/>
              <a:t>（标准通用标记语言下的一个应用）、</a:t>
            </a:r>
            <a:r>
              <a:rPr lang="en-US" altLang="zh-CN" dirty="0"/>
              <a:t>events</a:t>
            </a:r>
            <a:r>
              <a:rPr lang="zh-CN" altLang="zh-CN" dirty="0"/>
              <a:t>、实现动画效果，并且方便地为网站提供</a:t>
            </a:r>
            <a:r>
              <a:rPr lang="en-US" altLang="zh-CN" dirty="0"/>
              <a:t>AJAX</a:t>
            </a:r>
            <a:r>
              <a:rPr lang="zh-CN" altLang="zh-CN" dirty="0"/>
              <a:t>交互。</a:t>
            </a:r>
          </a:p>
          <a:p>
            <a:pPr lvl="0"/>
            <a:r>
              <a:rPr lang="en-US" altLang="zh-CN" dirty="0"/>
              <a:t>HTML</a:t>
            </a:r>
            <a:r>
              <a:rPr lang="zh-CN" altLang="zh-CN" dirty="0"/>
              <a:t>（</a:t>
            </a:r>
            <a:r>
              <a:rPr lang="en-US" altLang="zh-CN" dirty="0" err="1"/>
              <a:t>HyperText</a:t>
            </a:r>
            <a:r>
              <a:rPr lang="en-US" altLang="zh-CN" dirty="0"/>
              <a:t> Mark-up Language</a:t>
            </a:r>
            <a:r>
              <a:rPr lang="zh-CN" altLang="zh-CN" dirty="0"/>
              <a:t>）即超文本标记语言或超文本链接标示语言，是目前网络上应用最为广泛的语言，也是构成网页文档的主要语言。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26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技术可行性分析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52437" y="317500"/>
            <a:ext cx="850901" cy="751645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758064" y="1692461"/>
            <a:ext cx="7017445" cy="49299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/>
              <a:t>本项目将使用</a:t>
            </a:r>
            <a:r>
              <a:rPr lang="en-US" altLang="zh-CN" sz="2400" dirty="0" err="1"/>
              <a:t>HTML+CSS+javascript</a:t>
            </a:r>
            <a:r>
              <a:rPr lang="zh-CN" altLang="zh-CN" sz="2400" dirty="0"/>
              <a:t>技术来开发网站，</a:t>
            </a:r>
            <a:r>
              <a:rPr lang="en-US" altLang="zh-CN" sz="2400" dirty="0"/>
              <a:t>IDE</a:t>
            </a:r>
            <a:r>
              <a:rPr lang="zh-CN" altLang="zh-CN" sz="2400" dirty="0"/>
              <a:t>选用</a:t>
            </a:r>
            <a:r>
              <a:rPr lang="en-US" altLang="zh-CN" sz="2400" dirty="0" err="1"/>
              <a:t>webstorm</a:t>
            </a:r>
            <a:r>
              <a:rPr lang="zh-CN" altLang="zh-CN" sz="2400" dirty="0"/>
              <a:t>，利用</a:t>
            </a:r>
            <a:r>
              <a:rPr lang="en-US" altLang="zh-CN" sz="2400" dirty="0"/>
              <a:t>Frontpage</a:t>
            </a:r>
            <a:r>
              <a:rPr lang="zh-CN" altLang="zh-CN" sz="2400" dirty="0"/>
              <a:t>、</a:t>
            </a:r>
            <a:r>
              <a:rPr lang="en-US" altLang="zh-CN" sz="2400" dirty="0"/>
              <a:t>Dreamweaver</a:t>
            </a:r>
            <a:r>
              <a:rPr lang="zh-CN" altLang="zh-CN" sz="2400" dirty="0"/>
              <a:t>等制作网站。此外，熟悉</a:t>
            </a:r>
            <a:r>
              <a:rPr lang="en-US" altLang="zh-CN" sz="2400" dirty="0"/>
              <a:t>web2.0</a:t>
            </a:r>
            <a:r>
              <a:rPr lang="zh-CN" altLang="zh-CN" sz="2400" dirty="0"/>
              <a:t>相关技术；精通</a:t>
            </a:r>
            <a:r>
              <a:rPr lang="en-US" altLang="zh-CN" sz="2400" dirty="0"/>
              <a:t>TCP/IP</a:t>
            </a:r>
            <a:r>
              <a:rPr lang="zh-CN" altLang="zh-CN" sz="2400" dirty="0"/>
              <a:t>协议、</a:t>
            </a:r>
            <a:r>
              <a:rPr lang="en-US" altLang="zh-CN" sz="2400" dirty="0"/>
              <a:t>OSI</a:t>
            </a:r>
            <a:r>
              <a:rPr lang="zh-CN" altLang="zh-CN" sz="2400" dirty="0"/>
              <a:t>参考模型；熟悉</a:t>
            </a:r>
            <a:r>
              <a:rPr lang="en-US" altLang="zh-CN" sz="2400" dirty="0"/>
              <a:t>HTML</a:t>
            </a:r>
            <a:r>
              <a:rPr lang="zh-CN" altLang="zh-CN" sz="2400" dirty="0"/>
              <a:t>、</a:t>
            </a:r>
            <a:r>
              <a:rPr lang="en-US" altLang="zh-CN" sz="2400" dirty="0"/>
              <a:t>DHTML</a:t>
            </a:r>
            <a:r>
              <a:rPr lang="zh-CN" altLang="zh-CN" sz="2400" dirty="0"/>
              <a:t>、</a:t>
            </a:r>
            <a:r>
              <a:rPr lang="en-US" altLang="zh-CN" sz="2400" dirty="0"/>
              <a:t>CSS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Javascript</a:t>
            </a:r>
            <a:r>
              <a:rPr lang="zh-CN" altLang="zh-CN" sz="2400" dirty="0"/>
              <a:t>、</a:t>
            </a:r>
            <a:r>
              <a:rPr lang="en-US" altLang="zh-CN" sz="2400" dirty="0"/>
              <a:t>ASP</a:t>
            </a:r>
            <a:r>
              <a:rPr lang="zh-CN" altLang="zh-CN" sz="2400" dirty="0"/>
              <a:t>、</a:t>
            </a:r>
            <a:r>
              <a:rPr lang="en-US" altLang="zh-CN" sz="2400" dirty="0"/>
              <a:t>JSP</a:t>
            </a:r>
            <a:r>
              <a:rPr lang="zh-CN" altLang="zh-CN" sz="2400" dirty="0"/>
              <a:t>等</a:t>
            </a:r>
            <a:r>
              <a:rPr lang="en-US" altLang="zh-CN" sz="2400" dirty="0"/>
              <a:t>web</a:t>
            </a:r>
            <a:r>
              <a:rPr lang="zh-CN" altLang="zh-CN" sz="2400" dirty="0"/>
              <a:t>页面开发</a:t>
            </a:r>
            <a:r>
              <a:rPr lang="en-US" altLang="zh-CN" sz="2400" dirty="0"/>
              <a:t>photoshop/Flash/Dreamweaver/Fireworks/</a:t>
            </a:r>
            <a:r>
              <a:rPr lang="zh-CN" altLang="zh-CN" sz="2400" dirty="0"/>
              <a:t>等网站相关软件工具和数据库技术；。</a:t>
            </a:r>
            <a:r>
              <a:rPr lang="en-US" altLang="zh-CN" sz="2400" dirty="0"/>
              <a:t>FTP</a:t>
            </a:r>
            <a:r>
              <a:rPr lang="zh-CN" altLang="zh-CN" sz="2400" dirty="0"/>
              <a:t>上传下载技术，服务器维护，</a:t>
            </a:r>
            <a:r>
              <a:rPr lang="en-US" altLang="zh-CN" sz="2400" dirty="0"/>
              <a:t>MSSQL/MYSQL</a:t>
            </a:r>
            <a:r>
              <a:rPr lang="zh-CN" altLang="zh-CN" sz="2400" dirty="0"/>
              <a:t>数据库应用。开发系统采用兼容性较好的</a:t>
            </a:r>
            <a:r>
              <a:rPr lang="en-US" altLang="zh-CN" sz="2400" dirty="0"/>
              <a:t>WIN7</a:t>
            </a:r>
            <a:r>
              <a:rPr lang="zh-CN" altLang="zh-CN" sz="2400" dirty="0"/>
              <a:t>系统。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技术可行性分析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52437" y="317500"/>
            <a:ext cx="850901" cy="751645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758064" y="1692461"/>
            <a:ext cx="7017445" cy="415498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2400" dirty="0"/>
              <a:t>脚本语言基础：</a:t>
            </a:r>
          </a:p>
          <a:p>
            <a:pPr lvl="0"/>
            <a:r>
              <a:rPr lang="en-US" altLang="zh-CN" sz="2400" dirty="0"/>
              <a:t>PHP</a:t>
            </a:r>
            <a:r>
              <a:rPr lang="zh-CN" altLang="zh-CN" sz="2400" dirty="0"/>
              <a:t>，一个嵌套的缩写名称，是英文超级文本预处理语言（</a:t>
            </a:r>
            <a:r>
              <a:rPr lang="en-US" altLang="zh-CN" sz="2400" dirty="0" err="1"/>
              <a:t>PHP:Hypertext</a:t>
            </a:r>
            <a:r>
              <a:rPr lang="en-US" altLang="zh-CN" sz="2400" dirty="0"/>
              <a:t> Preprocessor</a:t>
            </a:r>
            <a:r>
              <a:rPr lang="zh-CN" altLang="zh-CN" sz="2400" dirty="0"/>
              <a:t>）的缩写。</a:t>
            </a:r>
            <a:r>
              <a:rPr lang="en-US" altLang="zh-CN" sz="2400" dirty="0"/>
              <a:t>PHP </a:t>
            </a:r>
            <a:r>
              <a:rPr lang="zh-CN" altLang="zh-CN" sz="2400" dirty="0"/>
              <a:t>是一种</a:t>
            </a:r>
            <a:r>
              <a:rPr lang="en-US" altLang="zh-CN" sz="2400" dirty="0"/>
              <a:t> HTML </a:t>
            </a:r>
            <a:r>
              <a:rPr lang="zh-CN" altLang="zh-CN" sz="2400" dirty="0"/>
              <a:t>内嵌式的语言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lvl="0"/>
            <a:r>
              <a:rPr lang="en-US" altLang="zh-CN" sz="2400" dirty="0"/>
              <a:t>java Web</a:t>
            </a:r>
            <a:r>
              <a:rPr lang="zh-CN" altLang="zh-CN" sz="2400" dirty="0"/>
              <a:t>，是用</a:t>
            </a:r>
            <a:r>
              <a:rPr lang="en-US" altLang="zh-CN" sz="2400" dirty="0"/>
              <a:t>Java</a:t>
            </a:r>
            <a:r>
              <a:rPr lang="zh-CN" altLang="zh-CN" sz="2400" dirty="0"/>
              <a:t>技术来解决相关</a:t>
            </a:r>
            <a:r>
              <a:rPr lang="en-US" altLang="zh-CN" sz="2400" dirty="0"/>
              <a:t>web</a:t>
            </a:r>
            <a:r>
              <a:rPr lang="zh-CN" altLang="zh-CN" sz="2400" dirty="0"/>
              <a:t>互联网领域的技术总和。</a:t>
            </a:r>
            <a:r>
              <a:rPr lang="en-US" altLang="zh-CN" sz="2400" dirty="0"/>
              <a:t>web</a:t>
            </a:r>
            <a:r>
              <a:rPr lang="zh-CN" altLang="zh-CN" sz="2400" dirty="0"/>
              <a:t>包括：</a:t>
            </a:r>
            <a:r>
              <a:rPr lang="en-US" altLang="zh-CN" sz="2400" dirty="0"/>
              <a:t>web</a:t>
            </a:r>
            <a:r>
              <a:rPr lang="zh-CN" altLang="zh-CN" sz="2400" dirty="0"/>
              <a:t>服务器和</a:t>
            </a:r>
            <a:r>
              <a:rPr lang="en-US" altLang="zh-CN" sz="2400" dirty="0"/>
              <a:t>web</a:t>
            </a:r>
            <a:r>
              <a:rPr lang="zh-CN" altLang="zh-CN" sz="2400" dirty="0"/>
              <a:t>客户端两部分。</a:t>
            </a:r>
            <a:r>
              <a:rPr lang="en-US" altLang="zh-CN" sz="2400" dirty="0"/>
              <a:t>Java</a:t>
            </a:r>
            <a:r>
              <a:rPr lang="zh-CN" altLang="zh-CN" sz="2400" dirty="0"/>
              <a:t>在客户端的应用有</a:t>
            </a:r>
            <a:r>
              <a:rPr lang="en-US" altLang="zh-CN" sz="2400" dirty="0"/>
              <a:t>java applet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数据存储：将采用</a:t>
            </a:r>
            <a:r>
              <a:rPr lang="en-US" altLang="zh-CN" sz="2400" dirty="0" err="1"/>
              <a:t>mysql</a:t>
            </a:r>
            <a:r>
              <a:rPr lang="zh-CN" altLang="zh-CN" sz="2400" dirty="0"/>
              <a:t>或者</a:t>
            </a:r>
            <a:r>
              <a:rPr lang="en-US" altLang="zh-CN" sz="2400" dirty="0" err="1"/>
              <a:t>sqlsevser</a:t>
            </a:r>
            <a:r>
              <a:rPr lang="zh-CN" altLang="zh-CN" sz="2400" dirty="0"/>
              <a:t>数据库，也是常用的两个数据库。</a:t>
            </a:r>
          </a:p>
          <a:p>
            <a:r>
              <a:rPr lang="zh-CN" altLang="zh-CN" sz="2400" dirty="0"/>
              <a:t>服务器技术：将采用</a:t>
            </a:r>
            <a:r>
              <a:rPr lang="en-US" altLang="zh-CN" sz="2400" dirty="0"/>
              <a:t>win7</a:t>
            </a:r>
            <a:r>
              <a:rPr lang="zh-CN" altLang="zh-CN" sz="2400" dirty="0"/>
              <a:t>的系统，并用</a:t>
            </a:r>
            <a:r>
              <a:rPr lang="en-US" altLang="zh-CN" sz="2400" dirty="0"/>
              <a:t>putty</a:t>
            </a:r>
            <a:r>
              <a:rPr lang="zh-CN" altLang="zh-CN" sz="2400" dirty="0"/>
              <a:t>工具远程控制云服务器，部署环境将直接用镜像部署。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18453" y="455343"/>
            <a:ext cx="4885993" cy="632939"/>
            <a:chOff x="1518453" y="442643"/>
            <a:chExt cx="4885993" cy="632939"/>
          </a:xfrm>
        </p:grpSpPr>
        <p:sp>
          <p:nvSpPr>
            <p:cNvPr id="6" name="文本框 5"/>
            <p:cNvSpPr txBox="1"/>
            <p:nvPr/>
          </p:nvSpPr>
          <p:spPr>
            <a:xfrm>
              <a:off x="1518453" y="442643"/>
              <a:ext cx="339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人员及资源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18454" y="80576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90995" y="2110014"/>
            <a:ext cx="1126671" cy="1126671"/>
            <a:chOff x="2959100" y="1866900"/>
            <a:chExt cx="1536700" cy="1536700"/>
          </a:xfrm>
        </p:grpSpPr>
        <p:sp>
          <p:nvSpPr>
            <p:cNvPr id="33" name="椭圆 3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2"/>
            <p:cNvSpPr/>
            <p:nvPr/>
          </p:nvSpPr>
          <p:spPr>
            <a:xfrm>
              <a:off x="3361590" y="2378668"/>
              <a:ext cx="731720" cy="513164"/>
            </a:xfrm>
            <a:custGeom>
              <a:avLst/>
              <a:gdLst>
                <a:gd name="connsiteX0" fmla="*/ 303795 w 607639"/>
                <a:gd name="connsiteY0" fmla="*/ 223861 h 426145"/>
                <a:gd name="connsiteX1" fmla="*/ 303795 w 607639"/>
                <a:gd name="connsiteY1" fmla="*/ 296118 h 426145"/>
                <a:gd name="connsiteX2" fmla="*/ 347222 w 607639"/>
                <a:gd name="connsiteY2" fmla="*/ 296118 h 426145"/>
                <a:gd name="connsiteX3" fmla="*/ 347222 w 607639"/>
                <a:gd name="connsiteY3" fmla="*/ 223861 h 426145"/>
                <a:gd name="connsiteX4" fmla="*/ 130222 w 607639"/>
                <a:gd name="connsiteY4" fmla="*/ 194939 h 426145"/>
                <a:gd name="connsiteX5" fmla="*/ 130222 w 607639"/>
                <a:gd name="connsiteY5" fmla="*/ 296107 h 426145"/>
                <a:gd name="connsiteX6" fmla="*/ 173560 w 607639"/>
                <a:gd name="connsiteY6" fmla="*/ 296107 h 426145"/>
                <a:gd name="connsiteX7" fmla="*/ 173560 w 607639"/>
                <a:gd name="connsiteY7" fmla="*/ 194939 h 426145"/>
                <a:gd name="connsiteX8" fmla="*/ 260457 w 607639"/>
                <a:gd name="connsiteY8" fmla="*/ 180577 h 426145"/>
                <a:gd name="connsiteX9" fmla="*/ 390650 w 607639"/>
                <a:gd name="connsiteY9" fmla="*/ 180577 h 426145"/>
                <a:gd name="connsiteX10" fmla="*/ 390650 w 607639"/>
                <a:gd name="connsiteY10" fmla="*/ 339490 h 426145"/>
                <a:gd name="connsiteX11" fmla="*/ 260457 w 607639"/>
                <a:gd name="connsiteY11" fmla="*/ 339490 h 426145"/>
                <a:gd name="connsiteX12" fmla="*/ 86795 w 607639"/>
                <a:gd name="connsiteY12" fmla="*/ 151645 h 426145"/>
                <a:gd name="connsiteX13" fmla="*/ 216988 w 607639"/>
                <a:gd name="connsiteY13" fmla="*/ 151645 h 426145"/>
                <a:gd name="connsiteX14" fmla="*/ 216988 w 607639"/>
                <a:gd name="connsiteY14" fmla="*/ 339490 h 426145"/>
                <a:gd name="connsiteX15" fmla="*/ 86795 w 607639"/>
                <a:gd name="connsiteY15" fmla="*/ 339490 h 426145"/>
                <a:gd name="connsiteX16" fmla="*/ 477405 w 607639"/>
                <a:gd name="connsiteY16" fmla="*/ 137221 h 426145"/>
                <a:gd name="connsiteX17" fmla="*/ 477405 w 607639"/>
                <a:gd name="connsiteY17" fmla="*/ 296121 h 426145"/>
                <a:gd name="connsiteX18" fmla="*/ 520743 w 607639"/>
                <a:gd name="connsiteY18" fmla="*/ 296121 h 426145"/>
                <a:gd name="connsiteX19" fmla="*/ 520743 w 607639"/>
                <a:gd name="connsiteY19" fmla="*/ 137221 h 426145"/>
                <a:gd name="connsiteX20" fmla="*/ 433977 w 607639"/>
                <a:gd name="connsiteY20" fmla="*/ 93852 h 426145"/>
                <a:gd name="connsiteX21" fmla="*/ 564170 w 607639"/>
                <a:gd name="connsiteY21" fmla="*/ 93852 h 426145"/>
                <a:gd name="connsiteX22" fmla="*/ 564170 w 607639"/>
                <a:gd name="connsiteY22" fmla="*/ 339490 h 426145"/>
                <a:gd name="connsiteX23" fmla="*/ 433977 w 607639"/>
                <a:gd name="connsiteY23" fmla="*/ 339490 h 426145"/>
                <a:gd name="connsiteX24" fmla="*/ 0 w 607639"/>
                <a:gd name="connsiteY24" fmla="*/ 0 h 426145"/>
                <a:gd name="connsiteX25" fmla="*/ 43434 w 607639"/>
                <a:gd name="connsiteY25" fmla="*/ 0 h 426145"/>
                <a:gd name="connsiteX26" fmla="*/ 43434 w 607639"/>
                <a:gd name="connsiteY26" fmla="*/ 382775 h 426145"/>
                <a:gd name="connsiteX27" fmla="*/ 607639 w 607639"/>
                <a:gd name="connsiteY27" fmla="*/ 382775 h 426145"/>
                <a:gd name="connsiteX28" fmla="*/ 607639 w 607639"/>
                <a:gd name="connsiteY28" fmla="*/ 426145 h 426145"/>
                <a:gd name="connsiteX29" fmla="*/ 0 w 607639"/>
                <a:gd name="connsiteY29" fmla="*/ 426145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7639" h="426145">
                  <a:moveTo>
                    <a:pt x="303795" y="223861"/>
                  </a:moveTo>
                  <a:lnTo>
                    <a:pt x="303795" y="296118"/>
                  </a:lnTo>
                  <a:lnTo>
                    <a:pt x="347222" y="296118"/>
                  </a:lnTo>
                  <a:lnTo>
                    <a:pt x="347222" y="223861"/>
                  </a:lnTo>
                  <a:close/>
                  <a:moveTo>
                    <a:pt x="130222" y="194939"/>
                  </a:moveTo>
                  <a:lnTo>
                    <a:pt x="130222" y="296107"/>
                  </a:lnTo>
                  <a:lnTo>
                    <a:pt x="173560" y="296107"/>
                  </a:lnTo>
                  <a:lnTo>
                    <a:pt x="173560" y="194939"/>
                  </a:lnTo>
                  <a:close/>
                  <a:moveTo>
                    <a:pt x="260457" y="180577"/>
                  </a:moveTo>
                  <a:lnTo>
                    <a:pt x="390650" y="180577"/>
                  </a:lnTo>
                  <a:lnTo>
                    <a:pt x="390650" y="339490"/>
                  </a:lnTo>
                  <a:lnTo>
                    <a:pt x="260457" y="339490"/>
                  </a:lnTo>
                  <a:close/>
                  <a:moveTo>
                    <a:pt x="86795" y="151645"/>
                  </a:moveTo>
                  <a:lnTo>
                    <a:pt x="216988" y="151645"/>
                  </a:lnTo>
                  <a:lnTo>
                    <a:pt x="216988" y="339490"/>
                  </a:lnTo>
                  <a:lnTo>
                    <a:pt x="86795" y="339490"/>
                  </a:lnTo>
                  <a:close/>
                  <a:moveTo>
                    <a:pt x="477405" y="137221"/>
                  </a:moveTo>
                  <a:lnTo>
                    <a:pt x="477405" y="296121"/>
                  </a:lnTo>
                  <a:lnTo>
                    <a:pt x="520743" y="296121"/>
                  </a:lnTo>
                  <a:lnTo>
                    <a:pt x="520743" y="137221"/>
                  </a:lnTo>
                  <a:close/>
                  <a:moveTo>
                    <a:pt x="433977" y="93852"/>
                  </a:moveTo>
                  <a:lnTo>
                    <a:pt x="564170" y="93852"/>
                  </a:lnTo>
                  <a:lnTo>
                    <a:pt x="564170" y="339490"/>
                  </a:lnTo>
                  <a:lnTo>
                    <a:pt x="433977" y="339490"/>
                  </a:lnTo>
                  <a:close/>
                  <a:moveTo>
                    <a:pt x="0" y="0"/>
                  </a:moveTo>
                  <a:lnTo>
                    <a:pt x="43434" y="0"/>
                  </a:lnTo>
                  <a:lnTo>
                    <a:pt x="43434" y="382775"/>
                  </a:lnTo>
                  <a:lnTo>
                    <a:pt x="607639" y="382775"/>
                  </a:lnTo>
                  <a:lnTo>
                    <a:pt x="607639" y="426145"/>
                  </a:lnTo>
                  <a:lnTo>
                    <a:pt x="0" y="426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90995" y="4214585"/>
            <a:ext cx="1126671" cy="1126671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661395" y="2110014"/>
            <a:ext cx="1126671" cy="1126671"/>
            <a:chOff x="2959100" y="1866900"/>
            <a:chExt cx="1536700" cy="1536700"/>
          </a:xfrm>
        </p:grpSpPr>
        <p:sp>
          <p:nvSpPr>
            <p:cNvPr id="39" name="椭圆 38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2"/>
            <p:cNvSpPr/>
            <p:nvPr/>
          </p:nvSpPr>
          <p:spPr>
            <a:xfrm>
              <a:off x="3361590" y="2361281"/>
              <a:ext cx="731720" cy="547938"/>
            </a:xfrm>
            <a:custGeom>
              <a:avLst/>
              <a:gdLst>
                <a:gd name="connsiteX0" fmla="*/ 334899 w 606580"/>
                <a:gd name="connsiteY0" fmla="*/ 192149 h 454229"/>
                <a:gd name="connsiteX1" fmla="*/ 370186 w 606580"/>
                <a:gd name="connsiteY1" fmla="*/ 199474 h 454229"/>
                <a:gd name="connsiteX2" fmla="*/ 363036 w 606580"/>
                <a:gd name="connsiteY2" fmla="*/ 232856 h 454229"/>
                <a:gd name="connsiteX3" fmla="*/ 333041 w 606580"/>
                <a:gd name="connsiteY3" fmla="*/ 222563 h 454229"/>
                <a:gd name="connsiteX4" fmla="*/ 301283 w 606580"/>
                <a:gd name="connsiteY4" fmla="*/ 236750 h 454229"/>
                <a:gd name="connsiteX5" fmla="*/ 291439 w 606580"/>
                <a:gd name="connsiteY5" fmla="*/ 256594 h 454229"/>
                <a:gd name="connsiteX6" fmla="*/ 357835 w 606580"/>
                <a:gd name="connsiteY6" fmla="*/ 256594 h 454229"/>
                <a:gd name="connsiteX7" fmla="*/ 354028 w 606580"/>
                <a:gd name="connsiteY7" fmla="*/ 275325 h 454229"/>
                <a:gd name="connsiteX8" fmla="*/ 289025 w 606580"/>
                <a:gd name="connsiteY8" fmla="*/ 275325 h 454229"/>
                <a:gd name="connsiteX9" fmla="*/ 288932 w 606580"/>
                <a:gd name="connsiteY9" fmla="*/ 282465 h 454229"/>
                <a:gd name="connsiteX10" fmla="*/ 289118 w 606580"/>
                <a:gd name="connsiteY10" fmla="*/ 291274 h 454229"/>
                <a:gd name="connsiteX11" fmla="*/ 350592 w 606580"/>
                <a:gd name="connsiteY11" fmla="*/ 291274 h 454229"/>
                <a:gd name="connsiteX12" fmla="*/ 346785 w 606580"/>
                <a:gd name="connsiteY12" fmla="*/ 309912 h 454229"/>
                <a:gd name="connsiteX13" fmla="*/ 291625 w 606580"/>
                <a:gd name="connsiteY13" fmla="*/ 309912 h 454229"/>
                <a:gd name="connsiteX14" fmla="*/ 300911 w 606580"/>
                <a:gd name="connsiteY14" fmla="*/ 330219 h 454229"/>
                <a:gd name="connsiteX15" fmla="*/ 332391 w 606580"/>
                <a:gd name="connsiteY15" fmla="*/ 344499 h 454229"/>
                <a:gd name="connsiteX16" fmla="*/ 369350 w 606580"/>
                <a:gd name="connsiteY16" fmla="*/ 330219 h 454229"/>
                <a:gd name="connsiteX17" fmla="*/ 369350 w 606580"/>
                <a:gd name="connsiteY17" fmla="*/ 367124 h 454229"/>
                <a:gd name="connsiteX18" fmla="*/ 332763 w 606580"/>
                <a:gd name="connsiteY18" fmla="*/ 374913 h 454229"/>
                <a:gd name="connsiteX19" fmla="*/ 274724 w 606580"/>
                <a:gd name="connsiteY19" fmla="*/ 350804 h 454229"/>
                <a:gd name="connsiteX20" fmla="*/ 254387 w 606580"/>
                <a:gd name="connsiteY20" fmla="*/ 309912 h 454229"/>
                <a:gd name="connsiteX21" fmla="*/ 236465 w 606580"/>
                <a:gd name="connsiteY21" fmla="*/ 309912 h 454229"/>
                <a:gd name="connsiteX22" fmla="*/ 240365 w 606580"/>
                <a:gd name="connsiteY22" fmla="*/ 291274 h 454229"/>
                <a:gd name="connsiteX23" fmla="*/ 252159 w 606580"/>
                <a:gd name="connsiteY23" fmla="*/ 291274 h 454229"/>
                <a:gd name="connsiteX24" fmla="*/ 252066 w 606580"/>
                <a:gd name="connsiteY24" fmla="*/ 285061 h 454229"/>
                <a:gd name="connsiteX25" fmla="*/ 252252 w 606580"/>
                <a:gd name="connsiteY25" fmla="*/ 275325 h 454229"/>
                <a:gd name="connsiteX26" fmla="*/ 236465 w 606580"/>
                <a:gd name="connsiteY26" fmla="*/ 275325 h 454229"/>
                <a:gd name="connsiteX27" fmla="*/ 240272 w 606580"/>
                <a:gd name="connsiteY27" fmla="*/ 256594 h 454229"/>
                <a:gd name="connsiteX28" fmla="*/ 254666 w 606580"/>
                <a:gd name="connsiteY28" fmla="*/ 256594 h 454229"/>
                <a:gd name="connsiteX29" fmla="*/ 274817 w 606580"/>
                <a:gd name="connsiteY29" fmla="*/ 216443 h 454229"/>
                <a:gd name="connsiteX30" fmla="*/ 334899 w 606580"/>
                <a:gd name="connsiteY30" fmla="*/ 192149 h 454229"/>
                <a:gd name="connsiteX31" fmla="*/ 75858 w 606580"/>
                <a:gd name="connsiteY31" fmla="*/ 113540 h 454229"/>
                <a:gd name="connsiteX32" fmla="*/ 530793 w 606580"/>
                <a:gd name="connsiteY32" fmla="*/ 113540 h 454229"/>
                <a:gd name="connsiteX33" fmla="*/ 530793 w 606580"/>
                <a:gd name="connsiteY33" fmla="*/ 151363 h 454229"/>
                <a:gd name="connsiteX34" fmla="*/ 75858 w 606580"/>
                <a:gd name="connsiteY34" fmla="*/ 151363 h 454229"/>
                <a:gd name="connsiteX35" fmla="*/ 209297 w 606580"/>
                <a:gd name="connsiteY35" fmla="*/ 56876 h 454229"/>
                <a:gd name="connsiteX36" fmla="*/ 228279 w 606580"/>
                <a:gd name="connsiteY36" fmla="*/ 75788 h 454229"/>
                <a:gd name="connsiteX37" fmla="*/ 209297 w 606580"/>
                <a:gd name="connsiteY37" fmla="*/ 94700 h 454229"/>
                <a:gd name="connsiteX38" fmla="*/ 190315 w 606580"/>
                <a:gd name="connsiteY38" fmla="*/ 75788 h 454229"/>
                <a:gd name="connsiteX39" fmla="*/ 209297 w 606580"/>
                <a:gd name="connsiteY39" fmla="*/ 56876 h 454229"/>
                <a:gd name="connsiteX40" fmla="*/ 152034 w 606580"/>
                <a:gd name="connsiteY40" fmla="*/ 56876 h 454229"/>
                <a:gd name="connsiteX41" fmla="*/ 171052 w 606580"/>
                <a:gd name="connsiteY41" fmla="*/ 75788 h 454229"/>
                <a:gd name="connsiteX42" fmla="*/ 152034 w 606580"/>
                <a:gd name="connsiteY42" fmla="*/ 94700 h 454229"/>
                <a:gd name="connsiteX43" fmla="*/ 133016 w 606580"/>
                <a:gd name="connsiteY43" fmla="*/ 75788 h 454229"/>
                <a:gd name="connsiteX44" fmla="*/ 152034 w 606580"/>
                <a:gd name="connsiteY44" fmla="*/ 56876 h 454229"/>
                <a:gd name="connsiteX45" fmla="*/ 94805 w 606580"/>
                <a:gd name="connsiteY45" fmla="*/ 56876 h 454229"/>
                <a:gd name="connsiteX46" fmla="*/ 113752 w 606580"/>
                <a:gd name="connsiteY46" fmla="*/ 75788 h 454229"/>
                <a:gd name="connsiteX47" fmla="*/ 94805 w 606580"/>
                <a:gd name="connsiteY47" fmla="*/ 94700 h 454229"/>
                <a:gd name="connsiteX48" fmla="*/ 75858 w 606580"/>
                <a:gd name="connsiteY48" fmla="*/ 75788 h 454229"/>
                <a:gd name="connsiteX49" fmla="*/ 94805 w 606580"/>
                <a:gd name="connsiteY49" fmla="*/ 56876 h 454229"/>
                <a:gd name="connsiteX50" fmla="*/ 37882 w 606580"/>
                <a:gd name="connsiteY50" fmla="*/ 37822 h 454229"/>
                <a:gd name="connsiteX51" fmla="*/ 37882 w 606580"/>
                <a:gd name="connsiteY51" fmla="*/ 416315 h 454229"/>
                <a:gd name="connsiteX52" fmla="*/ 568698 w 606580"/>
                <a:gd name="connsiteY52" fmla="*/ 416315 h 454229"/>
                <a:gd name="connsiteX53" fmla="*/ 568698 w 606580"/>
                <a:gd name="connsiteY53" fmla="*/ 37822 h 454229"/>
                <a:gd name="connsiteX54" fmla="*/ 18755 w 606580"/>
                <a:gd name="connsiteY54" fmla="*/ 0 h 454229"/>
                <a:gd name="connsiteX55" fmla="*/ 587825 w 606580"/>
                <a:gd name="connsiteY55" fmla="*/ 0 h 454229"/>
                <a:gd name="connsiteX56" fmla="*/ 606580 w 606580"/>
                <a:gd name="connsiteY56" fmla="*/ 18725 h 454229"/>
                <a:gd name="connsiteX57" fmla="*/ 606580 w 606580"/>
                <a:gd name="connsiteY57" fmla="*/ 435411 h 454229"/>
                <a:gd name="connsiteX58" fmla="*/ 587825 w 606580"/>
                <a:gd name="connsiteY58" fmla="*/ 454229 h 454229"/>
                <a:gd name="connsiteX59" fmla="*/ 18755 w 606580"/>
                <a:gd name="connsiteY59" fmla="*/ 454229 h 454229"/>
                <a:gd name="connsiteX60" fmla="*/ 0 w 606580"/>
                <a:gd name="connsiteY60" fmla="*/ 435411 h 454229"/>
                <a:gd name="connsiteX61" fmla="*/ 0 w 606580"/>
                <a:gd name="connsiteY61" fmla="*/ 18725 h 454229"/>
                <a:gd name="connsiteX62" fmla="*/ 18755 w 606580"/>
                <a:gd name="connsiteY62" fmla="*/ 0 h 45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6580" h="454229">
                  <a:moveTo>
                    <a:pt x="334899" y="192149"/>
                  </a:moveTo>
                  <a:cubicBezTo>
                    <a:pt x="348363" y="192149"/>
                    <a:pt x="360157" y="194560"/>
                    <a:pt x="370186" y="199474"/>
                  </a:cubicBezTo>
                  <a:lnTo>
                    <a:pt x="363036" y="232856"/>
                  </a:lnTo>
                  <a:cubicBezTo>
                    <a:pt x="356164" y="225994"/>
                    <a:pt x="346135" y="222563"/>
                    <a:pt x="333041" y="222563"/>
                  </a:cubicBezTo>
                  <a:cubicBezTo>
                    <a:pt x="319948" y="222563"/>
                    <a:pt x="309269" y="227292"/>
                    <a:pt x="301283" y="236750"/>
                  </a:cubicBezTo>
                  <a:cubicBezTo>
                    <a:pt x="296639" y="242036"/>
                    <a:pt x="293389" y="248712"/>
                    <a:pt x="291439" y="256594"/>
                  </a:cubicBezTo>
                  <a:lnTo>
                    <a:pt x="357835" y="256594"/>
                  </a:lnTo>
                  <a:lnTo>
                    <a:pt x="354028" y="275325"/>
                  </a:lnTo>
                  <a:lnTo>
                    <a:pt x="289025" y="275325"/>
                  </a:lnTo>
                  <a:cubicBezTo>
                    <a:pt x="288932" y="277179"/>
                    <a:pt x="288932" y="279590"/>
                    <a:pt x="288932" y="282465"/>
                  </a:cubicBezTo>
                  <a:cubicBezTo>
                    <a:pt x="288932" y="285246"/>
                    <a:pt x="289025" y="288214"/>
                    <a:pt x="289118" y="291274"/>
                  </a:cubicBezTo>
                  <a:lnTo>
                    <a:pt x="350592" y="291274"/>
                  </a:lnTo>
                  <a:lnTo>
                    <a:pt x="346785" y="309912"/>
                  </a:lnTo>
                  <a:lnTo>
                    <a:pt x="291625" y="309912"/>
                  </a:lnTo>
                  <a:cubicBezTo>
                    <a:pt x="293668" y="318535"/>
                    <a:pt x="296732" y="325304"/>
                    <a:pt x="300911" y="330219"/>
                  </a:cubicBezTo>
                  <a:cubicBezTo>
                    <a:pt x="308990" y="339677"/>
                    <a:pt x="319483" y="344499"/>
                    <a:pt x="332391" y="344499"/>
                  </a:cubicBezTo>
                  <a:cubicBezTo>
                    <a:pt x="347806" y="344499"/>
                    <a:pt x="360157" y="339677"/>
                    <a:pt x="369350" y="330219"/>
                  </a:cubicBezTo>
                  <a:lnTo>
                    <a:pt x="369350" y="367124"/>
                  </a:lnTo>
                  <a:cubicBezTo>
                    <a:pt x="358857" y="372317"/>
                    <a:pt x="346692" y="374913"/>
                    <a:pt x="332763" y="374913"/>
                  </a:cubicBezTo>
                  <a:cubicBezTo>
                    <a:pt x="309176" y="374913"/>
                    <a:pt x="289861" y="366939"/>
                    <a:pt x="274724" y="350804"/>
                  </a:cubicBezTo>
                  <a:cubicBezTo>
                    <a:pt x="264416" y="339862"/>
                    <a:pt x="257638" y="326232"/>
                    <a:pt x="254387" y="309912"/>
                  </a:cubicBezTo>
                  <a:lnTo>
                    <a:pt x="236465" y="309912"/>
                  </a:lnTo>
                  <a:lnTo>
                    <a:pt x="240365" y="291274"/>
                  </a:lnTo>
                  <a:lnTo>
                    <a:pt x="252159" y="291274"/>
                  </a:lnTo>
                  <a:cubicBezTo>
                    <a:pt x="252066" y="289326"/>
                    <a:pt x="252066" y="287286"/>
                    <a:pt x="252066" y="285061"/>
                  </a:cubicBezTo>
                  <a:cubicBezTo>
                    <a:pt x="252066" y="281445"/>
                    <a:pt x="252066" y="278199"/>
                    <a:pt x="252252" y="275325"/>
                  </a:cubicBezTo>
                  <a:lnTo>
                    <a:pt x="236465" y="275325"/>
                  </a:lnTo>
                  <a:lnTo>
                    <a:pt x="240272" y="256594"/>
                  </a:lnTo>
                  <a:lnTo>
                    <a:pt x="254666" y="256594"/>
                  </a:lnTo>
                  <a:cubicBezTo>
                    <a:pt x="258102" y="240645"/>
                    <a:pt x="264788" y="227292"/>
                    <a:pt x="274817" y="216443"/>
                  </a:cubicBezTo>
                  <a:cubicBezTo>
                    <a:pt x="290046" y="200216"/>
                    <a:pt x="310104" y="192149"/>
                    <a:pt x="334899" y="192149"/>
                  </a:cubicBezTo>
                  <a:close/>
                  <a:moveTo>
                    <a:pt x="75858" y="113540"/>
                  </a:moveTo>
                  <a:lnTo>
                    <a:pt x="530793" y="113540"/>
                  </a:lnTo>
                  <a:lnTo>
                    <a:pt x="530793" y="151363"/>
                  </a:lnTo>
                  <a:lnTo>
                    <a:pt x="75858" y="151363"/>
                  </a:lnTo>
                  <a:close/>
                  <a:moveTo>
                    <a:pt x="209297" y="56876"/>
                  </a:moveTo>
                  <a:cubicBezTo>
                    <a:pt x="219780" y="56876"/>
                    <a:pt x="228279" y="65343"/>
                    <a:pt x="228279" y="75788"/>
                  </a:cubicBezTo>
                  <a:cubicBezTo>
                    <a:pt x="228279" y="86233"/>
                    <a:pt x="219780" y="94700"/>
                    <a:pt x="209297" y="94700"/>
                  </a:cubicBezTo>
                  <a:cubicBezTo>
                    <a:pt x="198814" y="94700"/>
                    <a:pt x="190315" y="86233"/>
                    <a:pt x="190315" y="75788"/>
                  </a:cubicBezTo>
                  <a:cubicBezTo>
                    <a:pt x="190315" y="65343"/>
                    <a:pt x="198814" y="56876"/>
                    <a:pt x="209297" y="56876"/>
                  </a:cubicBezTo>
                  <a:close/>
                  <a:moveTo>
                    <a:pt x="152034" y="56876"/>
                  </a:moveTo>
                  <a:cubicBezTo>
                    <a:pt x="162537" y="56876"/>
                    <a:pt x="171052" y="65343"/>
                    <a:pt x="171052" y="75788"/>
                  </a:cubicBezTo>
                  <a:cubicBezTo>
                    <a:pt x="171052" y="86233"/>
                    <a:pt x="162537" y="94700"/>
                    <a:pt x="152034" y="94700"/>
                  </a:cubicBezTo>
                  <a:cubicBezTo>
                    <a:pt x="141531" y="94700"/>
                    <a:pt x="133016" y="86233"/>
                    <a:pt x="133016" y="75788"/>
                  </a:cubicBezTo>
                  <a:cubicBezTo>
                    <a:pt x="133016" y="65343"/>
                    <a:pt x="141531" y="56876"/>
                    <a:pt x="152034" y="56876"/>
                  </a:cubicBezTo>
                  <a:close/>
                  <a:moveTo>
                    <a:pt x="94805" y="56876"/>
                  </a:moveTo>
                  <a:cubicBezTo>
                    <a:pt x="105269" y="56876"/>
                    <a:pt x="113752" y="65343"/>
                    <a:pt x="113752" y="75788"/>
                  </a:cubicBezTo>
                  <a:cubicBezTo>
                    <a:pt x="113752" y="86233"/>
                    <a:pt x="105269" y="94700"/>
                    <a:pt x="94805" y="94700"/>
                  </a:cubicBezTo>
                  <a:cubicBezTo>
                    <a:pt x="84341" y="94700"/>
                    <a:pt x="75858" y="86233"/>
                    <a:pt x="75858" y="75788"/>
                  </a:cubicBezTo>
                  <a:cubicBezTo>
                    <a:pt x="75858" y="65343"/>
                    <a:pt x="84341" y="56876"/>
                    <a:pt x="94805" y="56876"/>
                  </a:cubicBezTo>
                  <a:close/>
                  <a:moveTo>
                    <a:pt x="37882" y="37822"/>
                  </a:moveTo>
                  <a:lnTo>
                    <a:pt x="37882" y="416315"/>
                  </a:lnTo>
                  <a:lnTo>
                    <a:pt x="568698" y="416315"/>
                  </a:lnTo>
                  <a:lnTo>
                    <a:pt x="568698" y="37822"/>
                  </a:lnTo>
                  <a:close/>
                  <a:moveTo>
                    <a:pt x="18755" y="0"/>
                  </a:moveTo>
                  <a:lnTo>
                    <a:pt x="587825" y="0"/>
                  </a:lnTo>
                  <a:cubicBezTo>
                    <a:pt x="598131" y="0"/>
                    <a:pt x="606580" y="8436"/>
                    <a:pt x="606580" y="18725"/>
                  </a:cubicBezTo>
                  <a:lnTo>
                    <a:pt x="606580" y="435411"/>
                  </a:lnTo>
                  <a:cubicBezTo>
                    <a:pt x="606580" y="445793"/>
                    <a:pt x="598131" y="454229"/>
                    <a:pt x="587825" y="454229"/>
                  </a:cubicBezTo>
                  <a:lnTo>
                    <a:pt x="18755" y="454229"/>
                  </a:lnTo>
                  <a:cubicBezTo>
                    <a:pt x="8449" y="454229"/>
                    <a:pt x="0" y="445793"/>
                    <a:pt x="0" y="435411"/>
                  </a:cubicBezTo>
                  <a:lnTo>
                    <a:pt x="0" y="18725"/>
                  </a:lnTo>
                  <a:cubicBezTo>
                    <a:pt x="0" y="8436"/>
                    <a:pt x="8449" y="0"/>
                    <a:pt x="187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27612" y="2182986"/>
            <a:ext cx="2414388" cy="576769"/>
            <a:chOff x="7727480" y="3464575"/>
            <a:chExt cx="2414388" cy="576769"/>
          </a:xfrm>
        </p:grpSpPr>
        <p:sp>
          <p:nvSpPr>
            <p:cNvPr id="21" name="矩形 20"/>
            <p:cNvSpPr/>
            <p:nvPr/>
          </p:nvSpPr>
          <p:spPr>
            <a:xfrm>
              <a:off x="7727480" y="3747033"/>
              <a:ext cx="2414388" cy="2943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小组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人员分工明确</a:t>
              </a: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人员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27612" y="4287557"/>
            <a:ext cx="2414388" cy="1182704"/>
            <a:chOff x="7727480" y="3464575"/>
            <a:chExt cx="2414388" cy="1182704"/>
          </a:xfrm>
        </p:grpSpPr>
        <p:sp>
          <p:nvSpPr>
            <p:cNvPr id="24" name="矩形 23"/>
            <p:cNvSpPr/>
            <p:nvPr/>
          </p:nvSpPr>
          <p:spPr>
            <a:xfrm>
              <a:off x="7727480" y="3747033"/>
              <a:ext cx="2414388" cy="90024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50" dirty="0"/>
                <a:t>PS</a:t>
              </a:r>
              <a:r>
                <a:rPr lang="zh-CN" altLang="zh-CN" sz="1050" dirty="0"/>
                <a:t>、</a:t>
              </a:r>
              <a:r>
                <a:rPr lang="en-US" altLang="zh-CN" sz="1050" dirty="0" err="1"/>
                <a:t>webstorm</a:t>
              </a:r>
              <a:r>
                <a:rPr lang="zh-CN" altLang="zh-CN" sz="1050" dirty="0"/>
                <a:t>、</a:t>
              </a:r>
              <a:r>
                <a:rPr lang="en-US" altLang="zh-CN" sz="1050" dirty="0" err="1"/>
                <a:t>Frontpage</a:t>
              </a:r>
              <a:r>
                <a:rPr lang="zh-CN" altLang="zh-CN" sz="1050" dirty="0"/>
                <a:t>、</a:t>
              </a:r>
              <a:r>
                <a:rPr lang="en-US" altLang="zh-CN" sz="1050" dirty="0"/>
                <a:t>Dreamweaver</a:t>
              </a:r>
              <a:r>
                <a:rPr lang="zh-CN" altLang="zh-CN" sz="1050" dirty="0"/>
                <a:t>软件网上均有破解版；</a:t>
              </a:r>
            </a:p>
            <a:p>
              <a:r>
                <a:rPr lang="en-US" altLang="zh-CN" sz="1050" dirty="0" err="1"/>
                <a:t>Mysql</a:t>
              </a:r>
              <a:r>
                <a:rPr lang="zh-CN" altLang="zh-CN" sz="1050" dirty="0"/>
                <a:t>为开源数据库；</a:t>
              </a:r>
            </a:p>
            <a:p>
              <a:r>
                <a:rPr lang="zh-CN" altLang="zh-CN" sz="1050" dirty="0"/>
                <a:t>亚马逊的云服务器以学生邮箱申请有一年的免费使用期。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软件资源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98012" y="2182986"/>
            <a:ext cx="2414388" cy="558367"/>
            <a:chOff x="7727480" y="3464575"/>
            <a:chExt cx="2414388" cy="558367"/>
          </a:xfrm>
        </p:grpSpPr>
        <p:sp>
          <p:nvSpPr>
            <p:cNvPr id="27" name="矩形 26"/>
            <p:cNvSpPr/>
            <p:nvPr/>
          </p:nvSpPr>
          <p:spPr>
            <a:xfrm>
              <a:off x="7727480" y="3747033"/>
              <a:ext cx="2414388" cy="2759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小组成员每人都配有一台笔记本</a:t>
              </a:r>
              <a:endPara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硬件资源</a:t>
              </a:r>
              <a:endParaRPr lang="zh-CN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14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18453" y="455343"/>
            <a:ext cx="4885993" cy="632939"/>
            <a:chOff x="1518453" y="442643"/>
            <a:chExt cx="4885993" cy="632939"/>
          </a:xfrm>
        </p:grpSpPr>
        <p:sp>
          <p:nvSpPr>
            <p:cNvPr id="6" name="文本框 5"/>
            <p:cNvSpPr txBox="1"/>
            <p:nvPr/>
          </p:nvSpPr>
          <p:spPr>
            <a:xfrm>
              <a:off x="1518453" y="442643"/>
              <a:ext cx="339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成本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18454" y="80576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14306" y="2110013"/>
            <a:ext cx="1126671" cy="1126671"/>
            <a:chOff x="2959100" y="1866900"/>
            <a:chExt cx="1536700" cy="1536700"/>
          </a:xfrm>
        </p:grpSpPr>
        <p:sp>
          <p:nvSpPr>
            <p:cNvPr id="33" name="椭圆 3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2"/>
            <p:cNvSpPr/>
            <p:nvPr/>
          </p:nvSpPr>
          <p:spPr>
            <a:xfrm>
              <a:off x="3361590" y="2378668"/>
              <a:ext cx="731720" cy="513164"/>
            </a:xfrm>
            <a:custGeom>
              <a:avLst/>
              <a:gdLst>
                <a:gd name="connsiteX0" fmla="*/ 303795 w 607639"/>
                <a:gd name="connsiteY0" fmla="*/ 223861 h 426145"/>
                <a:gd name="connsiteX1" fmla="*/ 303795 w 607639"/>
                <a:gd name="connsiteY1" fmla="*/ 296118 h 426145"/>
                <a:gd name="connsiteX2" fmla="*/ 347222 w 607639"/>
                <a:gd name="connsiteY2" fmla="*/ 296118 h 426145"/>
                <a:gd name="connsiteX3" fmla="*/ 347222 w 607639"/>
                <a:gd name="connsiteY3" fmla="*/ 223861 h 426145"/>
                <a:gd name="connsiteX4" fmla="*/ 130222 w 607639"/>
                <a:gd name="connsiteY4" fmla="*/ 194939 h 426145"/>
                <a:gd name="connsiteX5" fmla="*/ 130222 w 607639"/>
                <a:gd name="connsiteY5" fmla="*/ 296107 h 426145"/>
                <a:gd name="connsiteX6" fmla="*/ 173560 w 607639"/>
                <a:gd name="connsiteY6" fmla="*/ 296107 h 426145"/>
                <a:gd name="connsiteX7" fmla="*/ 173560 w 607639"/>
                <a:gd name="connsiteY7" fmla="*/ 194939 h 426145"/>
                <a:gd name="connsiteX8" fmla="*/ 260457 w 607639"/>
                <a:gd name="connsiteY8" fmla="*/ 180577 h 426145"/>
                <a:gd name="connsiteX9" fmla="*/ 390650 w 607639"/>
                <a:gd name="connsiteY9" fmla="*/ 180577 h 426145"/>
                <a:gd name="connsiteX10" fmla="*/ 390650 w 607639"/>
                <a:gd name="connsiteY10" fmla="*/ 339490 h 426145"/>
                <a:gd name="connsiteX11" fmla="*/ 260457 w 607639"/>
                <a:gd name="connsiteY11" fmla="*/ 339490 h 426145"/>
                <a:gd name="connsiteX12" fmla="*/ 86795 w 607639"/>
                <a:gd name="connsiteY12" fmla="*/ 151645 h 426145"/>
                <a:gd name="connsiteX13" fmla="*/ 216988 w 607639"/>
                <a:gd name="connsiteY13" fmla="*/ 151645 h 426145"/>
                <a:gd name="connsiteX14" fmla="*/ 216988 w 607639"/>
                <a:gd name="connsiteY14" fmla="*/ 339490 h 426145"/>
                <a:gd name="connsiteX15" fmla="*/ 86795 w 607639"/>
                <a:gd name="connsiteY15" fmla="*/ 339490 h 426145"/>
                <a:gd name="connsiteX16" fmla="*/ 477405 w 607639"/>
                <a:gd name="connsiteY16" fmla="*/ 137221 h 426145"/>
                <a:gd name="connsiteX17" fmla="*/ 477405 w 607639"/>
                <a:gd name="connsiteY17" fmla="*/ 296121 h 426145"/>
                <a:gd name="connsiteX18" fmla="*/ 520743 w 607639"/>
                <a:gd name="connsiteY18" fmla="*/ 296121 h 426145"/>
                <a:gd name="connsiteX19" fmla="*/ 520743 w 607639"/>
                <a:gd name="connsiteY19" fmla="*/ 137221 h 426145"/>
                <a:gd name="connsiteX20" fmla="*/ 433977 w 607639"/>
                <a:gd name="connsiteY20" fmla="*/ 93852 h 426145"/>
                <a:gd name="connsiteX21" fmla="*/ 564170 w 607639"/>
                <a:gd name="connsiteY21" fmla="*/ 93852 h 426145"/>
                <a:gd name="connsiteX22" fmla="*/ 564170 w 607639"/>
                <a:gd name="connsiteY22" fmla="*/ 339490 h 426145"/>
                <a:gd name="connsiteX23" fmla="*/ 433977 w 607639"/>
                <a:gd name="connsiteY23" fmla="*/ 339490 h 426145"/>
                <a:gd name="connsiteX24" fmla="*/ 0 w 607639"/>
                <a:gd name="connsiteY24" fmla="*/ 0 h 426145"/>
                <a:gd name="connsiteX25" fmla="*/ 43434 w 607639"/>
                <a:gd name="connsiteY25" fmla="*/ 0 h 426145"/>
                <a:gd name="connsiteX26" fmla="*/ 43434 w 607639"/>
                <a:gd name="connsiteY26" fmla="*/ 382775 h 426145"/>
                <a:gd name="connsiteX27" fmla="*/ 607639 w 607639"/>
                <a:gd name="connsiteY27" fmla="*/ 382775 h 426145"/>
                <a:gd name="connsiteX28" fmla="*/ 607639 w 607639"/>
                <a:gd name="connsiteY28" fmla="*/ 426145 h 426145"/>
                <a:gd name="connsiteX29" fmla="*/ 0 w 607639"/>
                <a:gd name="connsiteY29" fmla="*/ 426145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7639" h="426145">
                  <a:moveTo>
                    <a:pt x="303795" y="223861"/>
                  </a:moveTo>
                  <a:lnTo>
                    <a:pt x="303795" y="296118"/>
                  </a:lnTo>
                  <a:lnTo>
                    <a:pt x="347222" y="296118"/>
                  </a:lnTo>
                  <a:lnTo>
                    <a:pt x="347222" y="223861"/>
                  </a:lnTo>
                  <a:close/>
                  <a:moveTo>
                    <a:pt x="130222" y="194939"/>
                  </a:moveTo>
                  <a:lnTo>
                    <a:pt x="130222" y="296107"/>
                  </a:lnTo>
                  <a:lnTo>
                    <a:pt x="173560" y="296107"/>
                  </a:lnTo>
                  <a:lnTo>
                    <a:pt x="173560" y="194939"/>
                  </a:lnTo>
                  <a:close/>
                  <a:moveTo>
                    <a:pt x="260457" y="180577"/>
                  </a:moveTo>
                  <a:lnTo>
                    <a:pt x="390650" y="180577"/>
                  </a:lnTo>
                  <a:lnTo>
                    <a:pt x="390650" y="339490"/>
                  </a:lnTo>
                  <a:lnTo>
                    <a:pt x="260457" y="339490"/>
                  </a:lnTo>
                  <a:close/>
                  <a:moveTo>
                    <a:pt x="86795" y="151645"/>
                  </a:moveTo>
                  <a:lnTo>
                    <a:pt x="216988" y="151645"/>
                  </a:lnTo>
                  <a:lnTo>
                    <a:pt x="216988" y="339490"/>
                  </a:lnTo>
                  <a:lnTo>
                    <a:pt x="86795" y="339490"/>
                  </a:lnTo>
                  <a:close/>
                  <a:moveTo>
                    <a:pt x="477405" y="137221"/>
                  </a:moveTo>
                  <a:lnTo>
                    <a:pt x="477405" y="296121"/>
                  </a:lnTo>
                  <a:lnTo>
                    <a:pt x="520743" y="296121"/>
                  </a:lnTo>
                  <a:lnTo>
                    <a:pt x="520743" y="137221"/>
                  </a:lnTo>
                  <a:close/>
                  <a:moveTo>
                    <a:pt x="433977" y="93852"/>
                  </a:moveTo>
                  <a:lnTo>
                    <a:pt x="564170" y="93852"/>
                  </a:lnTo>
                  <a:lnTo>
                    <a:pt x="564170" y="339490"/>
                  </a:lnTo>
                  <a:lnTo>
                    <a:pt x="433977" y="339490"/>
                  </a:lnTo>
                  <a:close/>
                  <a:moveTo>
                    <a:pt x="0" y="0"/>
                  </a:moveTo>
                  <a:lnTo>
                    <a:pt x="43434" y="0"/>
                  </a:lnTo>
                  <a:lnTo>
                    <a:pt x="43434" y="382775"/>
                  </a:lnTo>
                  <a:lnTo>
                    <a:pt x="607639" y="382775"/>
                  </a:lnTo>
                  <a:lnTo>
                    <a:pt x="607639" y="426145"/>
                  </a:lnTo>
                  <a:lnTo>
                    <a:pt x="0" y="426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661395" y="2110014"/>
            <a:ext cx="1126671" cy="1126671"/>
            <a:chOff x="2959100" y="1866900"/>
            <a:chExt cx="1536700" cy="1536700"/>
          </a:xfrm>
        </p:grpSpPr>
        <p:sp>
          <p:nvSpPr>
            <p:cNvPr id="39" name="椭圆 38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2"/>
            <p:cNvSpPr/>
            <p:nvPr/>
          </p:nvSpPr>
          <p:spPr>
            <a:xfrm>
              <a:off x="3361590" y="2361281"/>
              <a:ext cx="731720" cy="547938"/>
            </a:xfrm>
            <a:custGeom>
              <a:avLst/>
              <a:gdLst>
                <a:gd name="connsiteX0" fmla="*/ 334899 w 606580"/>
                <a:gd name="connsiteY0" fmla="*/ 192149 h 454229"/>
                <a:gd name="connsiteX1" fmla="*/ 370186 w 606580"/>
                <a:gd name="connsiteY1" fmla="*/ 199474 h 454229"/>
                <a:gd name="connsiteX2" fmla="*/ 363036 w 606580"/>
                <a:gd name="connsiteY2" fmla="*/ 232856 h 454229"/>
                <a:gd name="connsiteX3" fmla="*/ 333041 w 606580"/>
                <a:gd name="connsiteY3" fmla="*/ 222563 h 454229"/>
                <a:gd name="connsiteX4" fmla="*/ 301283 w 606580"/>
                <a:gd name="connsiteY4" fmla="*/ 236750 h 454229"/>
                <a:gd name="connsiteX5" fmla="*/ 291439 w 606580"/>
                <a:gd name="connsiteY5" fmla="*/ 256594 h 454229"/>
                <a:gd name="connsiteX6" fmla="*/ 357835 w 606580"/>
                <a:gd name="connsiteY6" fmla="*/ 256594 h 454229"/>
                <a:gd name="connsiteX7" fmla="*/ 354028 w 606580"/>
                <a:gd name="connsiteY7" fmla="*/ 275325 h 454229"/>
                <a:gd name="connsiteX8" fmla="*/ 289025 w 606580"/>
                <a:gd name="connsiteY8" fmla="*/ 275325 h 454229"/>
                <a:gd name="connsiteX9" fmla="*/ 288932 w 606580"/>
                <a:gd name="connsiteY9" fmla="*/ 282465 h 454229"/>
                <a:gd name="connsiteX10" fmla="*/ 289118 w 606580"/>
                <a:gd name="connsiteY10" fmla="*/ 291274 h 454229"/>
                <a:gd name="connsiteX11" fmla="*/ 350592 w 606580"/>
                <a:gd name="connsiteY11" fmla="*/ 291274 h 454229"/>
                <a:gd name="connsiteX12" fmla="*/ 346785 w 606580"/>
                <a:gd name="connsiteY12" fmla="*/ 309912 h 454229"/>
                <a:gd name="connsiteX13" fmla="*/ 291625 w 606580"/>
                <a:gd name="connsiteY13" fmla="*/ 309912 h 454229"/>
                <a:gd name="connsiteX14" fmla="*/ 300911 w 606580"/>
                <a:gd name="connsiteY14" fmla="*/ 330219 h 454229"/>
                <a:gd name="connsiteX15" fmla="*/ 332391 w 606580"/>
                <a:gd name="connsiteY15" fmla="*/ 344499 h 454229"/>
                <a:gd name="connsiteX16" fmla="*/ 369350 w 606580"/>
                <a:gd name="connsiteY16" fmla="*/ 330219 h 454229"/>
                <a:gd name="connsiteX17" fmla="*/ 369350 w 606580"/>
                <a:gd name="connsiteY17" fmla="*/ 367124 h 454229"/>
                <a:gd name="connsiteX18" fmla="*/ 332763 w 606580"/>
                <a:gd name="connsiteY18" fmla="*/ 374913 h 454229"/>
                <a:gd name="connsiteX19" fmla="*/ 274724 w 606580"/>
                <a:gd name="connsiteY19" fmla="*/ 350804 h 454229"/>
                <a:gd name="connsiteX20" fmla="*/ 254387 w 606580"/>
                <a:gd name="connsiteY20" fmla="*/ 309912 h 454229"/>
                <a:gd name="connsiteX21" fmla="*/ 236465 w 606580"/>
                <a:gd name="connsiteY21" fmla="*/ 309912 h 454229"/>
                <a:gd name="connsiteX22" fmla="*/ 240365 w 606580"/>
                <a:gd name="connsiteY22" fmla="*/ 291274 h 454229"/>
                <a:gd name="connsiteX23" fmla="*/ 252159 w 606580"/>
                <a:gd name="connsiteY23" fmla="*/ 291274 h 454229"/>
                <a:gd name="connsiteX24" fmla="*/ 252066 w 606580"/>
                <a:gd name="connsiteY24" fmla="*/ 285061 h 454229"/>
                <a:gd name="connsiteX25" fmla="*/ 252252 w 606580"/>
                <a:gd name="connsiteY25" fmla="*/ 275325 h 454229"/>
                <a:gd name="connsiteX26" fmla="*/ 236465 w 606580"/>
                <a:gd name="connsiteY26" fmla="*/ 275325 h 454229"/>
                <a:gd name="connsiteX27" fmla="*/ 240272 w 606580"/>
                <a:gd name="connsiteY27" fmla="*/ 256594 h 454229"/>
                <a:gd name="connsiteX28" fmla="*/ 254666 w 606580"/>
                <a:gd name="connsiteY28" fmla="*/ 256594 h 454229"/>
                <a:gd name="connsiteX29" fmla="*/ 274817 w 606580"/>
                <a:gd name="connsiteY29" fmla="*/ 216443 h 454229"/>
                <a:gd name="connsiteX30" fmla="*/ 334899 w 606580"/>
                <a:gd name="connsiteY30" fmla="*/ 192149 h 454229"/>
                <a:gd name="connsiteX31" fmla="*/ 75858 w 606580"/>
                <a:gd name="connsiteY31" fmla="*/ 113540 h 454229"/>
                <a:gd name="connsiteX32" fmla="*/ 530793 w 606580"/>
                <a:gd name="connsiteY32" fmla="*/ 113540 h 454229"/>
                <a:gd name="connsiteX33" fmla="*/ 530793 w 606580"/>
                <a:gd name="connsiteY33" fmla="*/ 151363 h 454229"/>
                <a:gd name="connsiteX34" fmla="*/ 75858 w 606580"/>
                <a:gd name="connsiteY34" fmla="*/ 151363 h 454229"/>
                <a:gd name="connsiteX35" fmla="*/ 209297 w 606580"/>
                <a:gd name="connsiteY35" fmla="*/ 56876 h 454229"/>
                <a:gd name="connsiteX36" fmla="*/ 228279 w 606580"/>
                <a:gd name="connsiteY36" fmla="*/ 75788 h 454229"/>
                <a:gd name="connsiteX37" fmla="*/ 209297 w 606580"/>
                <a:gd name="connsiteY37" fmla="*/ 94700 h 454229"/>
                <a:gd name="connsiteX38" fmla="*/ 190315 w 606580"/>
                <a:gd name="connsiteY38" fmla="*/ 75788 h 454229"/>
                <a:gd name="connsiteX39" fmla="*/ 209297 w 606580"/>
                <a:gd name="connsiteY39" fmla="*/ 56876 h 454229"/>
                <a:gd name="connsiteX40" fmla="*/ 152034 w 606580"/>
                <a:gd name="connsiteY40" fmla="*/ 56876 h 454229"/>
                <a:gd name="connsiteX41" fmla="*/ 171052 w 606580"/>
                <a:gd name="connsiteY41" fmla="*/ 75788 h 454229"/>
                <a:gd name="connsiteX42" fmla="*/ 152034 w 606580"/>
                <a:gd name="connsiteY42" fmla="*/ 94700 h 454229"/>
                <a:gd name="connsiteX43" fmla="*/ 133016 w 606580"/>
                <a:gd name="connsiteY43" fmla="*/ 75788 h 454229"/>
                <a:gd name="connsiteX44" fmla="*/ 152034 w 606580"/>
                <a:gd name="connsiteY44" fmla="*/ 56876 h 454229"/>
                <a:gd name="connsiteX45" fmla="*/ 94805 w 606580"/>
                <a:gd name="connsiteY45" fmla="*/ 56876 h 454229"/>
                <a:gd name="connsiteX46" fmla="*/ 113752 w 606580"/>
                <a:gd name="connsiteY46" fmla="*/ 75788 h 454229"/>
                <a:gd name="connsiteX47" fmla="*/ 94805 w 606580"/>
                <a:gd name="connsiteY47" fmla="*/ 94700 h 454229"/>
                <a:gd name="connsiteX48" fmla="*/ 75858 w 606580"/>
                <a:gd name="connsiteY48" fmla="*/ 75788 h 454229"/>
                <a:gd name="connsiteX49" fmla="*/ 94805 w 606580"/>
                <a:gd name="connsiteY49" fmla="*/ 56876 h 454229"/>
                <a:gd name="connsiteX50" fmla="*/ 37882 w 606580"/>
                <a:gd name="connsiteY50" fmla="*/ 37822 h 454229"/>
                <a:gd name="connsiteX51" fmla="*/ 37882 w 606580"/>
                <a:gd name="connsiteY51" fmla="*/ 416315 h 454229"/>
                <a:gd name="connsiteX52" fmla="*/ 568698 w 606580"/>
                <a:gd name="connsiteY52" fmla="*/ 416315 h 454229"/>
                <a:gd name="connsiteX53" fmla="*/ 568698 w 606580"/>
                <a:gd name="connsiteY53" fmla="*/ 37822 h 454229"/>
                <a:gd name="connsiteX54" fmla="*/ 18755 w 606580"/>
                <a:gd name="connsiteY54" fmla="*/ 0 h 454229"/>
                <a:gd name="connsiteX55" fmla="*/ 587825 w 606580"/>
                <a:gd name="connsiteY55" fmla="*/ 0 h 454229"/>
                <a:gd name="connsiteX56" fmla="*/ 606580 w 606580"/>
                <a:gd name="connsiteY56" fmla="*/ 18725 h 454229"/>
                <a:gd name="connsiteX57" fmla="*/ 606580 w 606580"/>
                <a:gd name="connsiteY57" fmla="*/ 435411 h 454229"/>
                <a:gd name="connsiteX58" fmla="*/ 587825 w 606580"/>
                <a:gd name="connsiteY58" fmla="*/ 454229 h 454229"/>
                <a:gd name="connsiteX59" fmla="*/ 18755 w 606580"/>
                <a:gd name="connsiteY59" fmla="*/ 454229 h 454229"/>
                <a:gd name="connsiteX60" fmla="*/ 0 w 606580"/>
                <a:gd name="connsiteY60" fmla="*/ 435411 h 454229"/>
                <a:gd name="connsiteX61" fmla="*/ 0 w 606580"/>
                <a:gd name="connsiteY61" fmla="*/ 18725 h 454229"/>
                <a:gd name="connsiteX62" fmla="*/ 18755 w 606580"/>
                <a:gd name="connsiteY62" fmla="*/ 0 h 45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6580" h="454229">
                  <a:moveTo>
                    <a:pt x="334899" y="192149"/>
                  </a:moveTo>
                  <a:cubicBezTo>
                    <a:pt x="348363" y="192149"/>
                    <a:pt x="360157" y="194560"/>
                    <a:pt x="370186" y="199474"/>
                  </a:cubicBezTo>
                  <a:lnTo>
                    <a:pt x="363036" y="232856"/>
                  </a:lnTo>
                  <a:cubicBezTo>
                    <a:pt x="356164" y="225994"/>
                    <a:pt x="346135" y="222563"/>
                    <a:pt x="333041" y="222563"/>
                  </a:cubicBezTo>
                  <a:cubicBezTo>
                    <a:pt x="319948" y="222563"/>
                    <a:pt x="309269" y="227292"/>
                    <a:pt x="301283" y="236750"/>
                  </a:cubicBezTo>
                  <a:cubicBezTo>
                    <a:pt x="296639" y="242036"/>
                    <a:pt x="293389" y="248712"/>
                    <a:pt x="291439" y="256594"/>
                  </a:cubicBezTo>
                  <a:lnTo>
                    <a:pt x="357835" y="256594"/>
                  </a:lnTo>
                  <a:lnTo>
                    <a:pt x="354028" y="275325"/>
                  </a:lnTo>
                  <a:lnTo>
                    <a:pt x="289025" y="275325"/>
                  </a:lnTo>
                  <a:cubicBezTo>
                    <a:pt x="288932" y="277179"/>
                    <a:pt x="288932" y="279590"/>
                    <a:pt x="288932" y="282465"/>
                  </a:cubicBezTo>
                  <a:cubicBezTo>
                    <a:pt x="288932" y="285246"/>
                    <a:pt x="289025" y="288214"/>
                    <a:pt x="289118" y="291274"/>
                  </a:cubicBezTo>
                  <a:lnTo>
                    <a:pt x="350592" y="291274"/>
                  </a:lnTo>
                  <a:lnTo>
                    <a:pt x="346785" y="309912"/>
                  </a:lnTo>
                  <a:lnTo>
                    <a:pt x="291625" y="309912"/>
                  </a:lnTo>
                  <a:cubicBezTo>
                    <a:pt x="293668" y="318535"/>
                    <a:pt x="296732" y="325304"/>
                    <a:pt x="300911" y="330219"/>
                  </a:cubicBezTo>
                  <a:cubicBezTo>
                    <a:pt x="308990" y="339677"/>
                    <a:pt x="319483" y="344499"/>
                    <a:pt x="332391" y="344499"/>
                  </a:cubicBezTo>
                  <a:cubicBezTo>
                    <a:pt x="347806" y="344499"/>
                    <a:pt x="360157" y="339677"/>
                    <a:pt x="369350" y="330219"/>
                  </a:cubicBezTo>
                  <a:lnTo>
                    <a:pt x="369350" y="367124"/>
                  </a:lnTo>
                  <a:cubicBezTo>
                    <a:pt x="358857" y="372317"/>
                    <a:pt x="346692" y="374913"/>
                    <a:pt x="332763" y="374913"/>
                  </a:cubicBezTo>
                  <a:cubicBezTo>
                    <a:pt x="309176" y="374913"/>
                    <a:pt x="289861" y="366939"/>
                    <a:pt x="274724" y="350804"/>
                  </a:cubicBezTo>
                  <a:cubicBezTo>
                    <a:pt x="264416" y="339862"/>
                    <a:pt x="257638" y="326232"/>
                    <a:pt x="254387" y="309912"/>
                  </a:cubicBezTo>
                  <a:lnTo>
                    <a:pt x="236465" y="309912"/>
                  </a:lnTo>
                  <a:lnTo>
                    <a:pt x="240365" y="291274"/>
                  </a:lnTo>
                  <a:lnTo>
                    <a:pt x="252159" y="291274"/>
                  </a:lnTo>
                  <a:cubicBezTo>
                    <a:pt x="252066" y="289326"/>
                    <a:pt x="252066" y="287286"/>
                    <a:pt x="252066" y="285061"/>
                  </a:cubicBezTo>
                  <a:cubicBezTo>
                    <a:pt x="252066" y="281445"/>
                    <a:pt x="252066" y="278199"/>
                    <a:pt x="252252" y="275325"/>
                  </a:cubicBezTo>
                  <a:lnTo>
                    <a:pt x="236465" y="275325"/>
                  </a:lnTo>
                  <a:lnTo>
                    <a:pt x="240272" y="256594"/>
                  </a:lnTo>
                  <a:lnTo>
                    <a:pt x="254666" y="256594"/>
                  </a:lnTo>
                  <a:cubicBezTo>
                    <a:pt x="258102" y="240645"/>
                    <a:pt x="264788" y="227292"/>
                    <a:pt x="274817" y="216443"/>
                  </a:cubicBezTo>
                  <a:cubicBezTo>
                    <a:pt x="290046" y="200216"/>
                    <a:pt x="310104" y="192149"/>
                    <a:pt x="334899" y="192149"/>
                  </a:cubicBezTo>
                  <a:close/>
                  <a:moveTo>
                    <a:pt x="75858" y="113540"/>
                  </a:moveTo>
                  <a:lnTo>
                    <a:pt x="530793" y="113540"/>
                  </a:lnTo>
                  <a:lnTo>
                    <a:pt x="530793" y="151363"/>
                  </a:lnTo>
                  <a:lnTo>
                    <a:pt x="75858" y="151363"/>
                  </a:lnTo>
                  <a:close/>
                  <a:moveTo>
                    <a:pt x="209297" y="56876"/>
                  </a:moveTo>
                  <a:cubicBezTo>
                    <a:pt x="219780" y="56876"/>
                    <a:pt x="228279" y="65343"/>
                    <a:pt x="228279" y="75788"/>
                  </a:cubicBezTo>
                  <a:cubicBezTo>
                    <a:pt x="228279" y="86233"/>
                    <a:pt x="219780" y="94700"/>
                    <a:pt x="209297" y="94700"/>
                  </a:cubicBezTo>
                  <a:cubicBezTo>
                    <a:pt x="198814" y="94700"/>
                    <a:pt x="190315" y="86233"/>
                    <a:pt x="190315" y="75788"/>
                  </a:cubicBezTo>
                  <a:cubicBezTo>
                    <a:pt x="190315" y="65343"/>
                    <a:pt x="198814" y="56876"/>
                    <a:pt x="209297" y="56876"/>
                  </a:cubicBezTo>
                  <a:close/>
                  <a:moveTo>
                    <a:pt x="152034" y="56876"/>
                  </a:moveTo>
                  <a:cubicBezTo>
                    <a:pt x="162537" y="56876"/>
                    <a:pt x="171052" y="65343"/>
                    <a:pt x="171052" y="75788"/>
                  </a:cubicBezTo>
                  <a:cubicBezTo>
                    <a:pt x="171052" y="86233"/>
                    <a:pt x="162537" y="94700"/>
                    <a:pt x="152034" y="94700"/>
                  </a:cubicBezTo>
                  <a:cubicBezTo>
                    <a:pt x="141531" y="94700"/>
                    <a:pt x="133016" y="86233"/>
                    <a:pt x="133016" y="75788"/>
                  </a:cubicBezTo>
                  <a:cubicBezTo>
                    <a:pt x="133016" y="65343"/>
                    <a:pt x="141531" y="56876"/>
                    <a:pt x="152034" y="56876"/>
                  </a:cubicBezTo>
                  <a:close/>
                  <a:moveTo>
                    <a:pt x="94805" y="56876"/>
                  </a:moveTo>
                  <a:cubicBezTo>
                    <a:pt x="105269" y="56876"/>
                    <a:pt x="113752" y="65343"/>
                    <a:pt x="113752" y="75788"/>
                  </a:cubicBezTo>
                  <a:cubicBezTo>
                    <a:pt x="113752" y="86233"/>
                    <a:pt x="105269" y="94700"/>
                    <a:pt x="94805" y="94700"/>
                  </a:cubicBezTo>
                  <a:cubicBezTo>
                    <a:pt x="84341" y="94700"/>
                    <a:pt x="75858" y="86233"/>
                    <a:pt x="75858" y="75788"/>
                  </a:cubicBezTo>
                  <a:cubicBezTo>
                    <a:pt x="75858" y="65343"/>
                    <a:pt x="84341" y="56876"/>
                    <a:pt x="94805" y="56876"/>
                  </a:cubicBezTo>
                  <a:close/>
                  <a:moveTo>
                    <a:pt x="37882" y="37822"/>
                  </a:moveTo>
                  <a:lnTo>
                    <a:pt x="37882" y="416315"/>
                  </a:lnTo>
                  <a:lnTo>
                    <a:pt x="568698" y="416315"/>
                  </a:lnTo>
                  <a:lnTo>
                    <a:pt x="568698" y="37822"/>
                  </a:lnTo>
                  <a:close/>
                  <a:moveTo>
                    <a:pt x="18755" y="0"/>
                  </a:moveTo>
                  <a:lnTo>
                    <a:pt x="587825" y="0"/>
                  </a:lnTo>
                  <a:cubicBezTo>
                    <a:pt x="598131" y="0"/>
                    <a:pt x="606580" y="8436"/>
                    <a:pt x="606580" y="18725"/>
                  </a:cubicBezTo>
                  <a:lnTo>
                    <a:pt x="606580" y="435411"/>
                  </a:lnTo>
                  <a:cubicBezTo>
                    <a:pt x="606580" y="445793"/>
                    <a:pt x="598131" y="454229"/>
                    <a:pt x="587825" y="454229"/>
                  </a:cubicBezTo>
                  <a:lnTo>
                    <a:pt x="18755" y="454229"/>
                  </a:lnTo>
                  <a:cubicBezTo>
                    <a:pt x="8449" y="454229"/>
                    <a:pt x="0" y="445793"/>
                    <a:pt x="0" y="435411"/>
                  </a:cubicBezTo>
                  <a:lnTo>
                    <a:pt x="0" y="18725"/>
                  </a:lnTo>
                  <a:cubicBezTo>
                    <a:pt x="0" y="8436"/>
                    <a:pt x="8449" y="0"/>
                    <a:pt x="187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27612" y="2182986"/>
            <a:ext cx="2414388" cy="1223100"/>
            <a:chOff x="7727480" y="3464575"/>
            <a:chExt cx="2414388" cy="1223100"/>
          </a:xfrm>
        </p:grpSpPr>
        <p:sp>
          <p:nvSpPr>
            <p:cNvPr id="21" name="矩形 20"/>
            <p:cNvSpPr/>
            <p:nvPr/>
          </p:nvSpPr>
          <p:spPr>
            <a:xfrm>
              <a:off x="7727480" y="3747033"/>
              <a:ext cx="2414388" cy="9406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1050" dirty="0"/>
                <a:t>小组每人均已有一台笔记本，无需再另行购买成本为</a:t>
              </a:r>
              <a:r>
                <a:rPr lang="en-US" altLang="zh-CN" sz="1050" dirty="0"/>
                <a:t>0</a:t>
              </a:r>
              <a:r>
                <a:rPr lang="zh-CN" altLang="zh-CN" sz="1050" dirty="0"/>
                <a:t>；</a:t>
              </a:r>
            </a:p>
            <a:p>
              <a:r>
                <a:rPr lang="zh-CN" altLang="zh-CN" sz="1050" dirty="0"/>
                <a:t>各种软件均有破解或开源版成本为</a:t>
              </a:r>
              <a:r>
                <a:rPr lang="en-US" altLang="zh-CN" sz="1050" dirty="0"/>
                <a:t>0</a:t>
              </a:r>
              <a:r>
                <a:rPr lang="zh-CN" altLang="zh-CN" sz="1050" dirty="0"/>
                <a:t>；</a:t>
              </a:r>
            </a:p>
            <a:p>
              <a:r>
                <a:rPr lang="zh-CN" altLang="zh-CN" sz="1050" dirty="0"/>
                <a:t>云端服务器有免费使用期成本为</a:t>
              </a:r>
              <a:r>
                <a:rPr lang="en-US" altLang="zh-CN" sz="1050" dirty="0"/>
                <a:t>0</a:t>
              </a:r>
              <a:r>
                <a:rPr lang="zh-CN" altLang="zh-CN" sz="1050" dirty="0"/>
                <a:t>；</a:t>
              </a:r>
            </a:p>
            <a:p>
              <a:pPr>
                <a:lnSpc>
                  <a:spcPct val="125000"/>
                </a:lnSpc>
              </a:pPr>
              <a:endPara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/>
                <a:t>基本建设投资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98012" y="2182986"/>
            <a:ext cx="2414388" cy="1164302"/>
            <a:chOff x="7727480" y="3464575"/>
            <a:chExt cx="2414388" cy="1164302"/>
          </a:xfrm>
        </p:grpSpPr>
        <p:sp>
          <p:nvSpPr>
            <p:cNvPr id="27" name="矩形 26"/>
            <p:cNvSpPr/>
            <p:nvPr/>
          </p:nvSpPr>
          <p:spPr>
            <a:xfrm>
              <a:off x="7727480" y="3747033"/>
              <a:ext cx="2414388" cy="8818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050" dirty="0" err="1"/>
                <a:t>HTML+CSS+javascript</a:t>
              </a:r>
              <a:r>
                <a:rPr lang="zh-CN" altLang="zh-CN" sz="1050" dirty="0"/>
                <a:t>技术目前还在学习中，预计需要时间成本为</a:t>
              </a:r>
              <a:r>
                <a:rPr lang="en-US" altLang="zh-CN" sz="1050" dirty="0"/>
                <a:t>3</a:t>
              </a:r>
              <a:r>
                <a:rPr lang="zh-CN" altLang="zh-CN" sz="1050" dirty="0"/>
                <a:t>个月，学习途径主要通过自习及老师授课方式实现。</a:t>
              </a:r>
              <a:endPara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600" dirty="0"/>
                <a:t>非一次性支出</a:t>
              </a:r>
              <a:endParaRPr lang="zh-CN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24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20" name="椭圆 19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18453" y="455343"/>
            <a:ext cx="4885993" cy="632939"/>
            <a:chOff x="1518453" y="442643"/>
            <a:chExt cx="4885993" cy="632939"/>
          </a:xfrm>
        </p:grpSpPr>
        <p:sp>
          <p:nvSpPr>
            <p:cNvPr id="23" name="文本框 22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风险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18454" y="80576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18453" y="1492926"/>
          <a:ext cx="9522310" cy="4509057"/>
        </p:xfrm>
        <a:graphic>
          <a:graphicData uri="http://schemas.openxmlformats.org/drawingml/2006/table">
            <a:tbl>
              <a:tblPr firstRow="1" firstCol="1" bandRow="1"/>
              <a:tblGrid>
                <a:gridCol w="3271602"/>
                <a:gridCol w="6250708"/>
              </a:tblGrid>
              <a:tr h="63396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项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 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目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 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风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 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险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 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识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Arial Narrow" panose="020B0606020202030204" pitchFamily="34" charset="0"/>
                          <a:cs typeface="Arial Narrow" panose="020B0606020202030204" pitchFamily="34" charset="0"/>
                        </a:rPr>
                        <a:t> 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华文中宋" panose="02010600040101010101" pitchFamily="2" charset="-122"/>
                          <a:cs typeface="华文中宋" panose="02010600040101010101" pitchFamily="2" charset="-122"/>
                        </a:rPr>
                        <a:t>别 表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553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“软件工程教学辅助网站”项目的需求开发与设计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5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风险描述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针对风险的措施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组员出现意外事故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组长进行任务重分配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数据丢失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将数据保存至云端或多备份几个备份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对工具不熟悉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组员自行寻找网络教程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组员事务繁忙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组长进行任务重分配并对相关人员进行加减分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时间估计不当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调整项目计划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41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06900" y="1308100"/>
            <a:ext cx="3378200" cy="3378200"/>
            <a:chOff x="3600450" y="933450"/>
            <a:chExt cx="4991100" cy="4991100"/>
          </a:xfrm>
        </p:grpSpPr>
        <p:sp>
          <p:nvSpPr>
            <p:cNvPr id="4" name="椭圆 3"/>
            <p:cNvSpPr/>
            <p:nvPr/>
          </p:nvSpPr>
          <p:spPr>
            <a:xfrm>
              <a:off x="3600450" y="933450"/>
              <a:ext cx="4991100" cy="49911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114800" y="1447800"/>
              <a:ext cx="3962400" cy="3962400"/>
            </a:xfrm>
            <a:prstGeom prst="ellipse">
              <a:avLst/>
            </a:prstGeom>
            <a:noFill/>
            <a:ln>
              <a:solidFill>
                <a:srgbClr val="F8F8F8"/>
              </a:solidFill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721264" y="26432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360629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18453" y="455343"/>
            <a:ext cx="4885993" cy="632939"/>
            <a:chOff x="1518453" y="442643"/>
            <a:chExt cx="4885993" cy="632939"/>
          </a:xfrm>
        </p:grpSpPr>
        <p:sp>
          <p:nvSpPr>
            <p:cNvPr id="6" name="文本框 5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结论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18454" y="80576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03338" y="2019754"/>
            <a:ext cx="2723696" cy="3568246"/>
            <a:chOff x="1303338" y="2019754"/>
            <a:chExt cx="2723696" cy="3568246"/>
          </a:xfrm>
        </p:grpSpPr>
        <p:sp>
          <p:nvSpPr>
            <p:cNvPr id="8" name="矩形 7"/>
            <p:cNvSpPr/>
            <p:nvPr/>
          </p:nvSpPr>
          <p:spPr>
            <a:xfrm>
              <a:off x="1303338" y="2019754"/>
              <a:ext cx="2723696" cy="35682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10"/>
            <p:cNvSpPr/>
            <p:nvPr/>
          </p:nvSpPr>
          <p:spPr>
            <a:xfrm>
              <a:off x="2261684" y="2395725"/>
              <a:ext cx="807004" cy="747211"/>
            </a:xfrm>
            <a:custGeom>
              <a:avLst/>
              <a:gdLst>
                <a:gd name="connsiteX0" fmla="*/ 255474 w 607639"/>
                <a:gd name="connsiteY0" fmla="*/ 364047 h 562618"/>
                <a:gd name="connsiteX1" fmla="*/ 365996 w 607639"/>
                <a:gd name="connsiteY1" fmla="*/ 364047 h 562618"/>
                <a:gd name="connsiteX2" fmla="*/ 377031 w 607639"/>
                <a:gd name="connsiteY2" fmla="*/ 375055 h 562618"/>
                <a:gd name="connsiteX3" fmla="*/ 365996 w 607639"/>
                <a:gd name="connsiteY3" fmla="*/ 386063 h 562618"/>
                <a:gd name="connsiteX4" fmla="*/ 255474 w 607639"/>
                <a:gd name="connsiteY4" fmla="*/ 386063 h 562618"/>
                <a:gd name="connsiteX5" fmla="*/ 244439 w 607639"/>
                <a:gd name="connsiteY5" fmla="*/ 375055 h 562618"/>
                <a:gd name="connsiteX6" fmla="*/ 255474 w 607639"/>
                <a:gd name="connsiteY6" fmla="*/ 364047 h 562618"/>
                <a:gd name="connsiteX7" fmla="*/ 596602 w 607639"/>
                <a:gd name="connsiteY7" fmla="*/ 296234 h 562618"/>
                <a:gd name="connsiteX8" fmla="*/ 607639 w 607639"/>
                <a:gd name="connsiteY8" fmla="*/ 307256 h 562618"/>
                <a:gd name="connsiteX9" fmla="*/ 607639 w 607639"/>
                <a:gd name="connsiteY9" fmla="*/ 550530 h 562618"/>
                <a:gd name="connsiteX10" fmla="*/ 597937 w 607639"/>
                <a:gd name="connsiteY10" fmla="*/ 562618 h 562618"/>
                <a:gd name="connsiteX11" fmla="*/ 12461 w 607639"/>
                <a:gd name="connsiteY11" fmla="*/ 562618 h 562618"/>
                <a:gd name="connsiteX12" fmla="*/ 0 w 607639"/>
                <a:gd name="connsiteY12" fmla="*/ 550530 h 562618"/>
                <a:gd name="connsiteX13" fmla="*/ 0 w 607639"/>
                <a:gd name="connsiteY13" fmla="*/ 307522 h 562618"/>
                <a:gd name="connsiteX14" fmla="*/ 11037 w 607639"/>
                <a:gd name="connsiteY14" fmla="*/ 296501 h 562618"/>
                <a:gd name="connsiteX15" fmla="*/ 22073 w 607639"/>
                <a:gd name="connsiteY15" fmla="*/ 307522 h 562618"/>
                <a:gd name="connsiteX16" fmla="*/ 22073 w 607639"/>
                <a:gd name="connsiteY16" fmla="*/ 540575 h 562618"/>
                <a:gd name="connsiteX17" fmla="*/ 585477 w 607639"/>
                <a:gd name="connsiteY17" fmla="*/ 540575 h 562618"/>
                <a:gd name="connsiteX18" fmla="*/ 585477 w 607639"/>
                <a:gd name="connsiteY18" fmla="*/ 307256 h 562618"/>
                <a:gd name="connsiteX19" fmla="*/ 596602 w 607639"/>
                <a:gd name="connsiteY19" fmla="*/ 296234 h 562618"/>
                <a:gd name="connsiteX20" fmla="*/ 34534 w 607639"/>
                <a:gd name="connsiteY20" fmla="*/ 121414 h 562618"/>
                <a:gd name="connsiteX21" fmla="*/ 22073 w 607639"/>
                <a:gd name="connsiteY21" fmla="*/ 131101 h 562618"/>
                <a:gd name="connsiteX22" fmla="*/ 22073 w 607639"/>
                <a:gd name="connsiteY22" fmla="*/ 208150 h 562618"/>
                <a:gd name="connsiteX23" fmla="*/ 57141 w 607639"/>
                <a:gd name="connsiteY23" fmla="*/ 252761 h 562618"/>
                <a:gd name="connsiteX24" fmla="*/ 270576 w 607639"/>
                <a:gd name="connsiteY24" fmla="*/ 307860 h 562618"/>
                <a:gd name="connsiteX25" fmla="*/ 350147 w 607639"/>
                <a:gd name="connsiteY25" fmla="*/ 307415 h 562618"/>
                <a:gd name="connsiteX26" fmla="*/ 551655 w 607639"/>
                <a:gd name="connsiteY26" fmla="*/ 253206 h 562618"/>
                <a:gd name="connsiteX27" fmla="*/ 585477 w 607639"/>
                <a:gd name="connsiteY27" fmla="*/ 208150 h 562618"/>
                <a:gd name="connsiteX28" fmla="*/ 585477 w 607639"/>
                <a:gd name="connsiteY28" fmla="*/ 131101 h 562618"/>
                <a:gd name="connsiteX29" fmla="*/ 575864 w 607639"/>
                <a:gd name="connsiteY29" fmla="*/ 121414 h 562618"/>
                <a:gd name="connsiteX30" fmla="*/ 34534 w 607639"/>
                <a:gd name="connsiteY30" fmla="*/ 99286 h 562618"/>
                <a:gd name="connsiteX31" fmla="*/ 575864 w 607639"/>
                <a:gd name="connsiteY31" fmla="*/ 99286 h 562618"/>
                <a:gd name="connsiteX32" fmla="*/ 607639 w 607639"/>
                <a:gd name="connsiteY32" fmla="*/ 131101 h 562618"/>
                <a:gd name="connsiteX33" fmla="*/ 607639 w 607639"/>
                <a:gd name="connsiteY33" fmla="*/ 208150 h 562618"/>
                <a:gd name="connsiteX34" fmla="*/ 557351 w 607639"/>
                <a:gd name="connsiteY34" fmla="*/ 274534 h 562618"/>
                <a:gd name="connsiteX35" fmla="*/ 356199 w 607639"/>
                <a:gd name="connsiteY35" fmla="*/ 328744 h 562618"/>
                <a:gd name="connsiteX36" fmla="*/ 309382 w 607639"/>
                <a:gd name="connsiteY36" fmla="*/ 333987 h 562618"/>
                <a:gd name="connsiteX37" fmla="*/ 264880 w 607639"/>
                <a:gd name="connsiteY37" fmla="*/ 329188 h 562618"/>
                <a:gd name="connsiteX38" fmla="*/ 51712 w 607639"/>
                <a:gd name="connsiteY38" fmla="*/ 274090 h 562618"/>
                <a:gd name="connsiteX39" fmla="*/ 0 w 607639"/>
                <a:gd name="connsiteY39" fmla="*/ 208150 h 562618"/>
                <a:gd name="connsiteX40" fmla="*/ 0 w 607639"/>
                <a:gd name="connsiteY40" fmla="*/ 131101 h 562618"/>
                <a:gd name="connsiteX41" fmla="*/ 34534 w 607639"/>
                <a:gd name="connsiteY41" fmla="*/ 99286 h 562618"/>
                <a:gd name="connsiteX42" fmla="*/ 211210 w 607639"/>
                <a:gd name="connsiteY42" fmla="*/ 0 h 562618"/>
                <a:gd name="connsiteX43" fmla="*/ 399187 w 607639"/>
                <a:gd name="connsiteY43" fmla="*/ 0 h 562618"/>
                <a:gd name="connsiteX44" fmla="*/ 430872 w 607639"/>
                <a:gd name="connsiteY44" fmla="*/ 31735 h 562618"/>
                <a:gd name="connsiteX45" fmla="*/ 430872 w 607639"/>
                <a:gd name="connsiteY45" fmla="*/ 75914 h 562618"/>
                <a:gd name="connsiteX46" fmla="*/ 419836 w 607639"/>
                <a:gd name="connsiteY46" fmla="*/ 86937 h 562618"/>
                <a:gd name="connsiteX47" fmla="*/ 408710 w 607639"/>
                <a:gd name="connsiteY47" fmla="*/ 75914 h 562618"/>
                <a:gd name="connsiteX48" fmla="*/ 408710 w 607639"/>
                <a:gd name="connsiteY48" fmla="*/ 31735 h 562618"/>
                <a:gd name="connsiteX49" fmla="*/ 399187 w 607639"/>
                <a:gd name="connsiteY49" fmla="*/ 22045 h 562618"/>
                <a:gd name="connsiteX50" fmla="*/ 211210 w 607639"/>
                <a:gd name="connsiteY50" fmla="*/ 22045 h 562618"/>
                <a:gd name="connsiteX51" fmla="*/ 198839 w 607639"/>
                <a:gd name="connsiteY51" fmla="*/ 31735 h 562618"/>
                <a:gd name="connsiteX52" fmla="*/ 198839 w 607639"/>
                <a:gd name="connsiteY52" fmla="*/ 75914 h 562618"/>
                <a:gd name="connsiteX53" fmla="*/ 187802 w 607639"/>
                <a:gd name="connsiteY53" fmla="*/ 86937 h 562618"/>
                <a:gd name="connsiteX54" fmla="*/ 176766 w 607639"/>
                <a:gd name="connsiteY54" fmla="*/ 75914 h 562618"/>
                <a:gd name="connsiteX55" fmla="*/ 176766 w 607639"/>
                <a:gd name="connsiteY55" fmla="*/ 31735 h 562618"/>
                <a:gd name="connsiteX56" fmla="*/ 211210 w 607639"/>
                <a:gd name="connsiteY56" fmla="*/ 0 h 5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639" h="562618">
                  <a:moveTo>
                    <a:pt x="255474" y="364047"/>
                  </a:moveTo>
                  <a:lnTo>
                    <a:pt x="365996" y="364047"/>
                  </a:lnTo>
                  <a:cubicBezTo>
                    <a:pt x="372048" y="364047"/>
                    <a:pt x="377031" y="369018"/>
                    <a:pt x="377031" y="375055"/>
                  </a:cubicBezTo>
                  <a:cubicBezTo>
                    <a:pt x="377031" y="381180"/>
                    <a:pt x="372048" y="386063"/>
                    <a:pt x="365996" y="386063"/>
                  </a:cubicBezTo>
                  <a:lnTo>
                    <a:pt x="255474" y="386063"/>
                  </a:lnTo>
                  <a:cubicBezTo>
                    <a:pt x="249422" y="386063"/>
                    <a:pt x="244439" y="381180"/>
                    <a:pt x="244439" y="375055"/>
                  </a:cubicBezTo>
                  <a:cubicBezTo>
                    <a:pt x="244439" y="369018"/>
                    <a:pt x="249422" y="364047"/>
                    <a:pt x="255474" y="364047"/>
                  </a:cubicBezTo>
                  <a:close/>
                  <a:moveTo>
                    <a:pt x="596602" y="296234"/>
                  </a:moveTo>
                  <a:cubicBezTo>
                    <a:pt x="602655" y="296234"/>
                    <a:pt x="607639" y="301211"/>
                    <a:pt x="607639" y="307256"/>
                  </a:cubicBezTo>
                  <a:lnTo>
                    <a:pt x="607639" y="550530"/>
                  </a:lnTo>
                  <a:cubicBezTo>
                    <a:pt x="607639" y="556574"/>
                    <a:pt x="604079" y="562618"/>
                    <a:pt x="597937" y="562618"/>
                  </a:cubicBezTo>
                  <a:lnTo>
                    <a:pt x="12461" y="562618"/>
                  </a:lnTo>
                  <a:cubicBezTo>
                    <a:pt x="6319" y="562618"/>
                    <a:pt x="0" y="556574"/>
                    <a:pt x="0" y="550530"/>
                  </a:cubicBezTo>
                  <a:lnTo>
                    <a:pt x="0" y="307522"/>
                  </a:lnTo>
                  <a:cubicBezTo>
                    <a:pt x="0" y="301478"/>
                    <a:pt x="4984" y="296501"/>
                    <a:pt x="11037" y="296501"/>
                  </a:cubicBezTo>
                  <a:cubicBezTo>
                    <a:pt x="17178" y="296501"/>
                    <a:pt x="22073" y="301478"/>
                    <a:pt x="22073" y="307522"/>
                  </a:cubicBezTo>
                  <a:lnTo>
                    <a:pt x="22073" y="540575"/>
                  </a:lnTo>
                  <a:lnTo>
                    <a:pt x="585477" y="540575"/>
                  </a:lnTo>
                  <a:lnTo>
                    <a:pt x="585477" y="307256"/>
                  </a:lnTo>
                  <a:cubicBezTo>
                    <a:pt x="585477" y="301211"/>
                    <a:pt x="590461" y="296234"/>
                    <a:pt x="596602" y="296234"/>
                  </a:cubicBezTo>
                  <a:close/>
                  <a:moveTo>
                    <a:pt x="34534" y="121414"/>
                  </a:moveTo>
                  <a:cubicBezTo>
                    <a:pt x="28393" y="121414"/>
                    <a:pt x="22073" y="124969"/>
                    <a:pt x="22073" y="131101"/>
                  </a:cubicBezTo>
                  <a:lnTo>
                    <a:pt x="22073" y="208150"/>
                  </a:lnTo>
                  <a:cubicBezTo>
                    <a:pt x="22073" y="227523"/>
                    <a:pt x="38450" y="247874"/>
                    <a:pt x="57141" y="252761"/>
                  </a:cubicBezTo>
                  <a:lnTo>
                    <a:pt x="270576" y="307860"/>
                  </a:lnTo>
                  <a:cubicBezTo>
                    <a:pt x="292204" y="313458"/>
                    <a:pt x="328607" y="313281"/>
                    <a:pt x="350147" y="307415"/>
                  </a:cubicBezTo>
                  <a:lnTo>
                    <a:pt x="551655" y="253206"/>
                  </a:lnTo>
                  <a:cubicBezTo>
                    <a:pt x="570435" y="248140"/>
                    <a:pt x="585477" y="227523"/>
                    <a:pt x="585477" y="208150"/>
                  </a:cubicBezTo>
                  <a:lnTo>
                    <a:pt x="585477" y="131101"/>
                  </a:lnTo>
                  <a:cubicBezTo>
                    <a:pt x="585477" y="124969"/>
                    <a:pt x="581916" y="121414"/>
                    <a:pt x="575864" y="121414"/>
                  </a:cubicBezTo>
                  <a:close/>
                  <a:moveTo>
                    <a:pt x="34534" y="99286"/>
                  </a:moveTo>
                  <a:lnTo>
                    <a:pt x="575864" y="99286"/>
                  </a:lnTo>
                  <a:cubicBezTo>
                    <a:pt x="594110" y="99286"/>
                    <a:pt x="607639" y="112794"/>
                    <a:pt x="607639" y="131101"/>
                  </a:cubicBezTo>
                  <a:lnTo>
                    <a:pt x="607639" y="208150"/>
                  </a:lnTo>
                  <a:cubicBezTo>
                    <a:pt x="607639" y="237654"/>
                    <a:pt x="585922" y="266803"/>
                    <a:pt x="557351" y="274534"/>
                  </a:cubicBezTo>
                  <a:lnTo>
                    <a:pt x="356199" y="328744"/>
                  </a:lnTo>
                  <a:cubicBezTo>
                    <a:pt x="343115" y="332299"/>
                    <a:pt x="326204" y="333987"/>
                    <a:pt x="309382" y="333987"/>
                  </a:cubicBezTo>
                  <a:cubicBezTo>
                    <a:pt x="293450" y="333987"/>
                    <a:pt x="277340" y="332387"/>
                    <a:pt x="264880" y="329188"/>
                  </a:cubicBezTo>
                  <a:lnTo>
                    <a:pt x="51712" y="274090"/>
                  </a:lnTo>
                  <a:cubicBezTo>
                    <a:pt x="23141" y="266714"/>
                    <a:pt x="0" y="237743"/>
                    <a:pt x="0" y="208150"/>
                  </a:cubicBezTo>
                  <a:lnTo>
                    <a:pt x="0" y="131101"/>
                  </a:lnTo>
                  <a:cubicBezTo>
                    <a:pt x="0" y="112794"/>
                    <a:pt x="16199" y="99286"/>
                    <a:pt x="34534" y="99286"/>
                  </a:cubicBezTo>
                  <a:close/>
                  <a:moveTo>
                    <a:pt x="211210" y="0"/>
                  </a:moveTo>
                  <a:lnTo>
                    <a:pt x="399187" y="0"/>
                  </a:lnTo>
                  <a:cubicBezTo>
                    <a:pt x="417432" y="0"/>
                    <a:pt x="430872" y="13512"/>
                    <a:pt x="430872" y="31735"/>
                  </a:cubicBezTo>
                  <a:lnTo>
                    <a:pt x="430872" y="75914"/>
                  </a:lnTo>
                  <a:cubicBezTo>
                    <a:pt x="430872" y="81959"/>
                    <a:pt x="425888" y="86937"/>
                    <a:pt x="419836" y="86937"/>
                  </a:cubicBezTo>
                  <a:cubicBezTo>
                    <a:pt x="413694" y="86937"/>
                    <a:pt x="408710" y="81959"/>
                    <a:pt x="408710" y="75914"/>
                  </a:cubicBezTo>
                  <a:lnTo>
                    <a:pt x="408710" y="31735"/>
                  </a:lnTo>
                  <a:cubicBezTo>
                    <a:pt x="408710" y="25690"/>
                    <a:pt x="405239" y="22045"/>
                    <a:pt x="399187" y="22045"/>
                  </a:cubicBezTo>
                  <a:lnTo>
                    <a:pt x="211210" y="22045"/>
                  </a:lnTo>
                  <a:cubicBezTo>
                    <a:pt x="205158" y="22045"/>
                    <a:pt x="198839" y="25690"/>
                    <a:pt x="198839" y="31735"/>
                  </a:cubicBezTo>
                  <a:lnTo>
                    <a:pt x="198839" y="75914"/>
                  </a:lnTo>
                  <a:cubicBezTo>
                    <a:pt x="198839" y="81959"/>
                    <a:pt x="193944" y="86937"/>
                    <a:pt x="187802" y="86937"/>
                  </a:cubicBezTo>
                  <a:cubicBezTo>
                    <a:pt x="181750" y="86937"/>
                    <a:pt x="176766" y="81959"/>
                    <a:pt x="176766" y="75914"/>
                  </a:cubicBezTo>
                  <a:lnTo>
                    <a:pt x="176766" y="31735"/>
                  </a:lnTo>
                  <a:cubicBezTo>
                    <a:pt x="176766" y="13512"/>
                    <a:pt x="192965" y="0"/>
                    <a:pt x="2112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14715" y="4833257"/>
              <a:ext cx="2100942" cy="464457"/>
            </a:xfrm>
            <a:prstGeom prst="rect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低成本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81958" y="3526412"/>
              <a:ext cx="2366456" cy="5702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时间成本较长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资金成本低</a:t>
              </a:r>
              <a:endPara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665105" y="4884708"/>
              <a:ext cx="2050552" cy="3877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86767" y="2019754"/>
            <a:ext cx="2723696" cy="3568246"/>
            <a:chOff x="4786767" y="2019754"/>
            <a:chExt cx="2723696" cy="3568246"/>
          </a:xfrm>
        </p:grpSpPr>
        <p:sp>
          <p:nvSpPr>
            <p:cNvPr id="9" name="矩形 8"/>
            <p:cNvSpPr/>
            <p:nvPr/>
          </p:nvSpPr>
          <p:spPr>
            <a:xfrm>
              <a:off x="4786767" y="2019754"/>
              <a:ext cx="2723696" cy="35682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11"/>
            <p:cNvSpPr/>
            <p:nvPr/>
          </p:nvSpPr>
          <p:spPr>
            <a:xfrm>
              <a:off x="5692498" y="2467174"/>
              <a:ext cx="807004" cy="604313"/>
            </a:xfrm>
            <a:custGeom>
              <a:avLst/>
              <a:gdLst>
                <a:gd name="connsiteX0" fmla="*/ 334899 w 606580"/>
                <a:gd name="connsiteY0" fmla="*/ 192149 h 454229"/>
                <a:gd name="connsiteX1" fmla="*/ 370186 w 606580"/>
                <a:gd name="connsiteY1" fmla="*/ 199474 h 454229"/>
                <a:gd name="connsiteX2" fmla="*/ 363036 w 606580"/>
                <a:gd name="connsiteY2" fmla="*/ 232856 h 454229"/>
                <a:gd name="connsiteX3" fmla="*/ 333041 w 606580"/>
                <a:gd name="connsiteY3" fmla="*/ 222563 h 454229"/>
                <a:gd name="connsiteX4" fmla="*/ 301283 w 606580"/>
                <a:gd name="connsiteY4" fmla="*/ 236750 h 454229"/>
                <a:gd name="connsiteX5" fmla="*/ 291439 w 606580"/>
                <a:gd name="connsiteY5" fmla="*/ 256594 h 454229"/>
                <a:gd name="connsiteX6" fmla="*/ 357835 w 606580"/>
                <a:gd name="connsiteY6" fmla="*/ 256594 h 454229"/>
                <a:gd name="connsiteX7" fmla="*/ 354028 w 606580"/>
                <a:gd name="connsiteY7" fmla="*/ 275325 h 454229"/>
                <a:gd name="connsiteX8" fmla="*/ 289025 w 606580"/>
                <a:gd name="connsiteY8" fmla="*/ 275325 h 454229"/>
                <a:gd name="connsiteX9" fmla="*/ 288932 w 606580"/>
                <a:gd name="connsiteY9" fmla="*/ 282465 h 454229"/>
                <a:gd name="connsiteX10" fmla="*/ 289118 w 606580"/>
                <a:gd name="connsiteY10" fmla="*/ 291274 h 454229"/>
                <a:gd name="connsiteX11" fmla="*/ 350592 w 606580"/>
                <a:gd name="connsiteY11" fmla="*/ 291274 h 454229"/>
                <a:gd name="connsiteX12" fmla="*/ 346785 w 606580"/>
                <a:gd name="connsiteY12" fmla="*/ 309912 h 454229"/>
                <a:gd name="connsiteX13" fmla="*/ 291625 w 606580"/>
                <a:gd name="connsiteY13" fmla="*/ 309912 h 454229"/>
                <a:gd name="connsiteX14" fmla="*/ 300911 w 606580"/>
                <a:gd name="connsiteY14" fmla="*/ 330219 h 454229"/>
                <a:gd name="connsiteX15" fmla="*/ 332391 w 606580"/>
                <a:gd name="connsiteY15" fmla="*/ 344499 h 454229"/>
                <a:gd name="connsiteX16" fmla="*/ 369350 w 606580"/>
                <a:gd name="connsiteY16" fmla="*/ 330219 h 454229"/>
                <a:gd name="connsiteX17" fmla="*/ 369350 w 606580"/>
                <a:gd name="connsiteY17" fmla="*/ 367124 h 454229"/>
                <a:gd name="connsiteX18" fmla="*/ 332763 w 606580"/>
                <a:gd name="connsiteY18" fmla="*/ 374913 h 454229"/>
                <a:gd name="connsiteX19" fmla="*/ 274724 w 606580"/>
                <a:gd name="connsiteY19" fmla="*/ 350804 h 454229"/>
                <a:gd name="connsiteX20" fmla="*/ 254387 w 606580"/>
                <a:gd name="connsiteY20" fmla="*/ 309912 h 454229"/>
                <a:gd name="connsiteX21" fmla="*/ 236465 w 606580"/>
                <a:gd name="connsiteY21" fmla="*/ 309912 h 454229"/>
                <a:gd name="connsiteX22" fmla="*/ 240365 w 606580"/>
                <a:gd name="connsiteY22" fmla="*/ 291274 h 454229"/>
                <a:gd name="connsiteX23" fmla="*/ 252159 w 606580"/>
                <a:gd name="connsiteY23" fmla="*/ 291274 h 454229"/>
                <a:gd name="connsiteX24" fmla="*/ 252066 w 606580"/>
                <a:gd name="connsiteY24" fmla="*/ 285061 h 454229"/>
                <a:gd name="connsiteX25" fmla="*/ 252252 w 606580"/>
                <a:gd name="connsiteY25" fmla="*/ 275325 h 454229"/>
                <a:gd name="connsiteX26" fmla="*/ 236465 w 606580"/>
                <a:gd name="connsiteY26" fmla="*/ 275325 h 454229"/>
                <a:gd name="connsiteX27" fmla="*/ 240272 w 606580"/>
                <a:gd name="connsiteY27" fmla="*/ 256594 h 454229"/>
                <a:gd name="connsiteX28" fmla="*/ 254666 w 606580"/>
                <a:gd name="connsiteY28" fmla="*/ 256594 h 454229"/>
                <a:gd name="connsiteX29" fmla="*/ 274817 w 606580"/>
                <a:gd name="connsiteY29" fmla="*/ 216443 h 454229"/>
                <a:gd name="connsiteX30" fmla="*/ 334899 w 606580"/>
                <a:gd name="connsiteY30" fmla="*/ 192149 h 454229"/>
                <a:gd name="connsiteX31" fmla="*/ 75858 w 606580"/>
                <a:gd name="connsiteY31" fmla="*/ 113540 h 454229"/>
                <a:gd name="connsiteX32" fmla="*/ 530793 w 606580"/>
                <a:gd name="connsiteY32" fmla="*/ 113540 h 454229"/>
                <a:gd name="connsiteX33" fmla="*/ 530793 w 606580"/>
                <a:gd name="connsiteY33" fmla="*/ 151363 h 454229"/>
                <a:gd name="connsiteX34" fmla="*/ 75858 w 606580"/>
                <a:gd name="connsiteY34" fmla="*/ 151363 h 454229"/>
                <a:gd name="connsiteX35" fmla="*/ 209297 w 606580"/>
                <a:gd name="connsiteY35" fmla="*/ 56876 h 454229"/>
                <a:gd name="connsiteX36" fmla="*/ 228279 w 606580"/>
                <a:gd name="connsiteY36" fmla="*/ 75788 h 454229"/>
                <a:gd name="connsiteX37" fmla="*/ 209297 w 606580"/>
                <a:gd name="connsiteY37" fmla="*/ 94700 h 454229"/>
                <a:gd name="connsiteX38" fmla="*/ 190315 w 606580"/>
                <a:gd name="connsiteY38" fmla="*/ 75788 h 454229"/>
                <a:gd name="connsiteX39" fmla="*/ 209297 w 606580"/>
                <a:gd name="connsiteY39" fmla="*/ 56876 h 454229"/>
                <a:gd name="connsiteX40" fmla="*/ 152034 w 606580"/>
                <a:gd name="connsiteY40" fmla="*/ 56876 h 454229"/>
                <a:gd name="connsiteX41" fmla="*/ 171052 w 606580"/>
                <a:gd name="connsiteY41" fmla="*/ 75788 h 454229"/>
                <a:gd name="connsiteX42" fmla="*/ 152034 w 606580"/>
                <a:gd name="connsiteY42" fmla="*/ 94700 h 454229"/>
                <a:gd name="connsiteX43" fmla="*/ 133016 w 606580"/>
                <a:gd name="connsiteY43" fmla="*/ 75788 h 454229"/>
                <a:gd name="connsiteX44" fmla="*/ 152034 w 606580"/>
                <a:gd name="connsiteY44" fmla="*/ 56876 h 454229"/>
                <a:gd name="connsiteX45" fmla="*/ 94805 w 606580"/>
                <a:gd name="connsiteY45" fmla="*/ 56876 h 454229"/>
                <a:gd name="connsiteX46" fmla="*/ 113752 w 606580"/>
                <a:gd name="connsiteY46" fmla="*/ 75788 h 454229"/>
                <a:gd name="connsiteX47" fmla="*/ 94805 w 606580"/>
                <a:gd name="connsiteY47" fmla="*/ 94700 h 454229"/>
                <a:gd name="connsiteX48" fmla="*/ 75858 w 606580"/>
                <a:gd name="connsiteY48" fmla="*/ 75788 h 454229"/>
                <a:gd name="connsiteX49" fmla="*/ 94805 w 606580"/>
                <a:gd name="connsiteY49" fmla="*/ 56876 h 454229"/>
                <a:gd name="connsiteX50" fmla="*/ 37882 w 606580"/>
                <a:gd name="connsiteY50" fmla="*/ 37822 h 454229"/>
                <a:gd name="connsiteX51" fmla="*/ 37882 w 606580"/>
                <a:gd name="connsiteY51" fmla="*/ 416315 h 454229"/>
                <a:gd name="connsiteX52" fmla="*/ 568698 w 606580"/>
                <a:gd name="connsiteY52" fmla="*/ 416315 h 454229"/>
                <a:gd name="connsiteX53" fmla="*/ 568698 w 606580"/>
                <a:gd name="connsiteY53" fmla="*/ 37822 h 454229"/>
                <a:gd name="connsiteX54" fmla="*/ 18755 w 606580"/>
                <a:gd name="connsiteY54" fmla="*/ 0 h 454229"/>
                <a:gd name="connsiteX55" fmla="*/ 587825 w 606580"/>
                <a:gd name="connsiteY55" fmla="*/ 0 h 454229"/>
                <a:gd name="connsiteX56" fmla="*/ 606580 w 606580"/>
                <a:gd name="connsiteY56" fmla="*/ 18725 h 454229"/>
                <a:gd name="connsiteX57" fmla="*/ 606580 w 606580"/>
                <a:gd name="connsiteY57" fmla="*/ 435411 h 454229"/>
                <a:gd name="connsiteX58" fmla="*/ 587825 w 606580"/>
                <a:gd name="connsiteY58" fmla="*/ 454229 h 454229"/>
                <a:gd name="connsiteX59" fmla="*/ 18755 w 606580"/>
                <a:gd name="connsiteY59" fmla="*/ 454229 h 454229"/>
                <a:gd name="connsiteX60" fmla="*/ 0 w 606580"/>
                <a:gd name="connsiteY60" fmla="*/ 435411 h 454229"/>
                <a:gd name="connsiteX61" fmla="*/ 0 w 606580"/>
                <a:gd name="connsiteY61" fmla="*/ 18725 h 454229"/>
                <a:gd name="connsiteX62" fmla="*/ 18755 w 606580"/>
                <a:gd name="connsiteY62" fmla="*/ 0 h 45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6580" h="454229">
                  <a:moveTo>
                    <a:pt x="334899" y="192149"/>
                  </a:moveTo>
                  <a:cubicBezTo>
                    <a:pt x="348363" y="192149"/>
                    <a:pt x="360157" y="194560"/>
                    <a:pt x="370186" y="199474"/>
                  </a:cubicBezTo>
                  <a:lnTo>
                    <a:pt x="363036" y="232856"/>
                  </a:lnTo>
                  <a:cubicBezTo>
                    <a:pt x="356164" y="225994"/>
                    <a:pt x="346135" y="222563"/>
                    <a:pt x="333041" y="222563"/>
                  </a:cubicBezTo>
                  <a:cubicBezTo>
                    <a:pt x="319948" y="222563"/>
                    <a:pt x="309269" y="227292"/>
                    <a:pt x="301283" y="236750"/>
                  </a:cubicBezTo>
                  <a:cubicBezTo>
                    <a:pt x="296639" y="242036"/>
                    <a:pt x="293389" y="248712"/>
                    <a:pt x="291439" y="256594"/>
                  </a:cubicBezTo>
                  <a:lnTo>
                    <a:pt x="357835" y="256594"/>
                  </a:lnTo>
                  <a:lnTo>
                    <a:pt x="354028" y="275325"/>
                  </a:lnTo>
                  <a:lnTo>
                    <a:pt x="289025" y="275325"/>
                  </a:lnTo>
                  <a:cubicBezTo>
                    <a:pt x="288932" y="277179"/>
                    <a:pt x="288932" y="279590"/>
                    <a:pt x="288932" y="282465"/>
                  </a:cubicBezTo>
                  <a:cubicBezTo>
                    <a:pt x="288932" y="285246"/>
                    <a:pt x="289025" y="288214"/>
                    <a:pt x="289118" y="291274"/>
                  </a:cubicBezTo>
                  <a:lnTo>
                    <a:pt x="350592" y="291274"/>
                  </a:lnTo>
                  <a:lnTo>
                    <a:pt x="346785" y="309912"/>
                  </a:lnTo>
                  <a:lnTo>
                    <a:pt x="291625" y="309912"/>
                  </a:lnTo>
                  <a:cubicBezTo>
                    <a:pt x="293668" y="318535"/>
                    <a:pt x="296732" y="325304"/>
                    <a:pt x="300911" y="330219"/>
                  </a:cubicBezTo>
                  <a:cubicBezTo>
                    <a:pt x="308990" y="339677"/>
                    <a:pt x="319483" y="344499"/>
                    <a:pt x="332391" y="344499"/>
                  </a:cubicBezTo>
                  <a:cubicBezTo>
                    <a:pt x="347806" y="344499"/>
                    <a:pt x="360157" y="339677"/>
                    <a:pt x="369350" y="330219"/>
                  </a:cubicBezTo>
                  <a:lnTo>
                    <a:pt x="369350" y="367124"/>
                  </a:lnTo>
                  <a:cubicBezTo>
                    <a:pt x="358857" y="372317"/>
                    <a:pt x="346692" y="374913"/>
                    <a:pt x="332763" y="374913"/>
                  </a:cubicBezTo>
                  <a:cubicBezTo>
                    <a:pt x="309176" y="374913"/>
                    <a:pt x="289861" y="366939"/>
                    <a:pt x="274724" y="350804"/>
                  </a:cubicBezTo>
                  <a:cubicBezTo>
                    <a:pt x="264416" y="339862"/>
                    <a:pt x="257638" y="326232"/>
                    <a:pt x="254387" y="309912"/>
                  </a:cubicBezTo>
                  <a:lnTo>
                    <a:pt x="236465" y="309912"/>
                  </a:lnTo>
                  <a:lnTo>
                    <a:pt x="240365" y="291274"/>
                  </a:lnTo>
                  <a:lnTo>
                    <a:pt x="252159" y="291274"/>
                  </a:lnTo>
                  <a:cubicBezTo>
                    <a:pt x="252066" y="289326"/>
                    <a:pt x="252066" y="287286"/>
                    <a:pt x="252066" y="285061"/>
                  </a:cubicBezTo>
                  <a:cubicBezTo>
                    <a:pt x="252066" y="281445"/>
                    <a:pt x="252066" y="278199"/>
                    <a:pt x="252252" y="275325"/>
                  </a:cubicBezTo>
                  <a:lnTo>
                    <a:pt x="236465" y="275325"/>
                  </a:lnTo>
                  <a:lnTo>
                    <a:pt x="240272" y="256594"/>
                  </a:lnTo>
                  <a:lnTo>
                    <a:pt x="254666" y="256594"/>
                  </a:lnTo>
                  <a:cubicBezTo>
                    <a:pt x="258102" y="240645"/>
                    <a:pt x="264788" y="227292"/>
                    <a:pt x="274817" y="216443"/>
                  </a:cubicBezTo>
                  <a:cubicBezTo>
                    <a:pt x="290046" y="200216"/>
                    <a:pt x="310104" y="192149"/>
                    <a:pt x="334899" y="192149"/>
                  </a:cubicBezTo>
                  <a:close/>
                  <a:moveTo>
                    <a:pt x="75858" y="113540"/>
                  </a:moveTo>
                  <a:lnTo>
                    <a:pt x="530793" y="113540"/>
                  </a:lnTo>
                  <a:lnTo>
                    <a:pt x="530793" y="151363"/>
                  </a:lnTo>
                  <a:lnTo>
                    <a:pt x="75858" y="151363"/>
                  </a:lnTo>
                  <a:close/>
                  <a:moveTo>
                    <a:pt x="209297" y="56876"/>
                  </a:moveTo>
                  <a:cubicBezTo>
                    <a:pt x="219780" y="56876"/>
                    <a:pt x="228279" y="65343"/>
                    <a:pt x="228279" y="75788"/>
                  </a:cubicBezTo>
                  <a:cubicBezTo>
                    <a:pt x="228279" y="86233"/>
                    <a:pt x="219780" y="94700"/>
                    <a:pt x="209297" y="94700"/>
                  </a:cubicBezTo>
                  <a:cubicBezTo>
                    <a:pt x="198814" y="94700"/>
                    <a:pt x="190315" y="86233"/>
                    <a:pt x="190315" y="75788"/>
                  </a:cubicBezTo>
                  <a:cubicBezTo>
                    <a:pt x="190315" y="65343"/>
                    <a:pt x="198814" y="56876"/>
                    <a:pt x="209297" y="56876"/>
                  </a:cubicBezTo>
                  <a:close/>
                  <a:moveTo>
                    <a:pt x="152034" y="56876"/>
                  </a:moveTo>
                  <a:cubicBezTo>
                    <a:pt x="162537" y="56876"/>
                    <a:pt x="171052" y="65343"/>
                    <a:pt x="171052" y="75788"/>
                  </a:cubicBezTo>
                  <a:cubicBezTo>
                    <a:pt x="171052" y="86233"/>
                    <a:pt x="162537" y="94700"/>
                    <a:pt x="152034" y="94700"/>
                  </a:cubicBezTo>
                  <a:cubicBezTo>
                    <a:pt x="141531" y="94700"/>
                    <a:pt x="133016" y="86233"/>
                    <a:pt x="133016" y="75788"/>
                  </a:cubicBezTo>
                  <a:cubicBezTo>
                    <a:pt x="133016" y="65343"/>
                    <a:pt x="141531" y="56876"/>
                    <a:pt x="152034" y="56876"/>
                  </a:cubicBezTo>
                  <a:close/>
                  <a:moveTo>
                    <a:pt x="94805" y="56876"/>
                  </a:moveTo>
                  <a:cubicBezTo>
                    <a:pt x="105269" y="56876"/>
                    <a:pt x="113752" y="65343"/>
                    <a:pt x="113752" y="75788"/>
                  </a:cubicBezTo>
                  <a:cubicBezTo>
                    <a:pt x="113752" y="86233"/>
                    <a:pt x="105269" y="94700"/>
                    <a:pt x="94805" y="94700"/>
                  </a:cubicBezTo>
                  <a:cubicBezTo>
                    <a:pt x="84341" y="94700"/>
                    <a:pt x="75858" y="86233"/>
                    <a:pt x="75858" y="75788"/>
                  </a:cubicBezTo>
                  <a:cubicBezTo>
                    <a:pt x="75858" y="65343"/>
                    <a:pt x="84341" y="56876"/>
                    <a:pt x="94805" y="56876"/>
                  </a:cubicBezTo>
                  <a:close/>
                  <a:moveTo>
                    <a:pt x="37882" y="37822"/>
                  </a:moveTo>
                  <a:lnTo>
                    <a:pt x="37882" y="416315"/>
                  </a:lnTo>
                  <a:lnTo>
                    <a:pt x="568698" y="416315"/>
                  </a:lnTo>
                  <a:lnTo>
                    <a:pt x="568698" y="37822"/>
                  </a:lnTo>
                  <a:close/>
                  <a:moveTo>
                    <a:pt x="18755" y="0"/>
                  </a:moveTo>
                  <a:lnTo>
                    <a:pt x="587825" y="0"/>
                  </a:lnTo>
                  <a:cubicBezTo>
                    <a:pt x="598131" y="0"/>
                    <a:pt x="606580" y="8436"/>
                    <a:pt x="606580" y="18725"/>
                  </a:cubicBezTo>
                  <a:lnTo>
                    <a:pt x="606580" y="435411"/>
                  </a:lnTo>
                  <a:cubicBezTo>
                    <a:pt x="606580" y="445793"/>
                    <a:pt x="598131" y="454229"/>
                    <a:pt x="587825" y="454229"/>
                  </a:cubicBezTo>
                  <a:lnTo>
                    <a:pt x="18755" y="454229"/>
                  </a:lnTo>
                  <a:cubicBezTo>
                    <a:pt x="8449" y="454229"/>
                    <a:pt x="0" y="445793"/>
                    <a:pt x="0" y="435411"/>
                  </a:cubicBezTo>
                  <a:lnTo>
                    <a:pt x="0" y="18725"/>
                  </a:lnTo>
                  <a:cubicBezTo>
                    <a:pt x="0" y="8436"/>
                    <a:pt x="8449" y="0"/>
                    <a:pt x="1875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45529" y="4833257"/>
              <a:ext cx="2100942" cy="464457"/>
            </a:xfrm>
            <a:prstGeom prst="rect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070724" y="4884708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符合需求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65387" y="3526412"/>
              <a:ext cx="2366456" cy="5702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项目目标明确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功能详细</a:t>
              </a:r>
              <a:endPara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270195" y="2019754"/>
            <a:ext cx="2723696" cy="3568246"/>
            <a:chOff x="8270195" y="2019754"/>
            <a:chExt cx="2723696" cy="3568246"/>
          </a:xfrm>
        </p:grpSpPr>
        <p:sp>
          <p:nvSpPr>
            <p:cNvPr id="10" name="矩形 9"/>
            <p:cNvSpPr/>
            <p:nvPr/>
          </p:nvSpPr>
          <p:spPr>
            <a:xfrm>
              <a:off x="8270195" y="2019754"/>
              <a:ext cx="2723696" cy="35682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12"/>
            <p:cNvSpPr/>
            <p:nvPr/>
          </p:nvSpPr>
          <p:spPr>
            <a:xfrm>
              <a:off x="9339406" y="2365829"/>
              <a:ext cx="585275" cy="807004"/>
            </a:xfrm>
            <a:custGeom>
              <a:avLst/>
              <a:gdLst>
                <a:gd name="connsiteX0" fmla="*/ 113166 w 440681"/>
                <a:gd name="connsiteY0" fmla="*/ 412808 h 607631"/>
                <a:gd name="connsiteX1" fmla="*/ 245589 w 440681"/>
                <a:gd name="connsiteY1" fmla="*/ 412808 h 607631"/>
                <a:gd name="connsiteX2" fmla="*/ 256082 w 440681"/>
                <a:gd name="connsiteY2" fmla="*/ 423287 h 607631"/>
                <a:gd name="connsiteX3" fmla="*/ 245589 w 440681"/>
                <a:gd name="connsiteY3" fmla="*/ 433766 h 607631"/>
                <a:gd name="connsiteX4" fmla="*/ 113166 w 440681"/>
                <a:gd name="connsiteY4" fmla="*/ 433766 h 607631"/>
                <a:gd name="connsiteX5" fmla="*/ 102673 w 440681"/>
                <a:gd name="connsiteY5" fmla="*/ 423287 h 607631"/>
                <a:gd name="connsiteX6" fmla="*/ 113166 w 440681"/>
                <a:gd name="connsiteY6" fmla="*/ 412808 h 607631"/>
                <a:gd name="connsiteX7" fmla="*/ 112953 w 440681"/>
                <a:gd name="connsiteY7" fmla="*/ 347535 h 607631"/>
                <a:gd name="connsiteX8" fmla="*/ 327305 w 440681"/>
                <a:gd name="connsiteY8" fmla="*/ 347535 h 607631"/>
                <a:gd name="connsiteX9" fmla="*/ 337797 w 440681"/>
                <a:gd name="connsiteY9" fmla="*/ 358014 h 607631"/>
                <a:gd name="connsiteX10" fmla="*/ 327305 w 440681"/>
                <a:gd name="connsiteY10" fmla="*/ 368493 h 607631"/>
                <a:gd name="connsiteX11" fmla="*/ 112953 w 440681"/>
                <a:gd name="connsiteY11" fmla="*/ 368493 h 607631"/>
                <a:gd name="connsiteX12" fmla="*/ 102461 w 440681"/>
                <a:gd name="connsiteY12" fmla="*/ 358014 h 607631"/>
                <a:gd name="connsiteX13" fmla="*/ 112953 w 440681"/>
                <a:gd name="connsiteY13" fmla="*/ 347535 h 607631"/>
                <a:gd name="connsiteX14" fmla="*/ 112953 w 440681"/>
                <a:gd name="connsiteY14" fmla="*/ 282332 h 607631"/>
                <a:gd name="connsiteX15" fmla="*/ 327305 w 440681"/>
                <a:gd name="connsiteY15" fmla="*/ 282332 h 607631"/>
                <a:gd name="connsiteX16" fmla="*/ 337797 w 440681"/>
                <a:gd name="connsiteY16" fmla="*/ 292811 h 607631"/>
                <a:gd name="connsiteX17" fmla="*/ 327305 w 440681"/>
                <a:gd name="connsiteY17" fmla="*/ 303290 h 607631"/>
                <a:gd name="connsiteX18" fmla="*/ 112953 w 440681"/>
                <a:gd name="connsiteY18" fmla="*/ 303290 h 607631"/>
                <a:gd name="connsiteX19" fmla="*/ 102461 w 440681"/>
                <a:gd name="connsiteY19" fmla="*/ 292811 h 607631"/>
                <a:gd name="connsiteX20" fmla="*/ 112953 w 440681"/>
                <a:gd name="connsiteY20" fmla="*/ 282332 h 607631"/>
                <a:gd name="connsiteX21" fmla="*/ 112953 w 440681"/>
                <a:gd name="connsiteY21" fmla="*/ 217200 h 607631"/>
                <a:gd name="connsiteX22" fmla="*/ 327305 w 440681"/>
                <a:gd name="connsiteY22" fmla="*/ 217200 h 607631"/>
                <a:gd name="connsiteX23" fmla="*/ 337797 w 440681"/>
                <a:gd name="connsiteY23" fmla="*/ 227679 h 607631"/>
                <a:gd name="connsiteX24" fmla="*/ 327305 w 440681"/>
                <a:gd name="connsiteY24" fmla="*/ 238158 h 607631"/>
                <a:gd name="connsiteX25" fmla="*/ 112953 w 440681"/>
                <a:gd name="connsiteY25" fmla="*/ 238158 h 607631"/>
                <a:gd name="connsiteX26" fmla="*/ 102461 w 440681"/>
                <a:gd name="connsiteY26" fmla="*/ 227679 h 607631"/>
                <a:gd name="connsiteX27" fmla="*/ 112953 w 440681"/>
                <a:gd name="connsiteY27" fmla="*/ 217200 h 607631"/>
                <a:gd name="connsiteX28" fmla="*/ 112953 w 440681"/>
                <a:gd name="connsiteY28" fmla="*/ 151998 h 607631"/>
                <a:gd name="connsiteX29" fmla="*/ 327305 w 440681"/>
                <a:gd name="connsiteY29" fmla="*/ 151998 h 607631"/>
                <a:gd name="connsiteX30" fmla="*/ 337797 w 440681"/>
                <a:gd name="connsiteY30" fmla="*/ 162477 h 607631"/>
                <a:gd name="connsiteX31" fmla="*/ 327305 w 440681"/>
                <a:gd name="connsiteY31" fmla="*/ 172956 h 607631"/>
                <a:gd name="connsiteX32" fmla="*/ 112953 w 440681"/>
                <a:gd name="connsiteY32" fmla="*/ 172956 h 607631"/>
                <a:gd name="connsiteX33" fmla="*/ 102461 w 440681"/>
                <a:gd name="connsiteY33" fmla="*/ 162477 h 607631"/>
                <a:gd name="connsiteX34" fmla="*/ 112953 w 440681"/>
                <a:gd name="connsiteY34" fmla="*/ 151998 h 607631"/>
                <a:gd name="connsiteX35" fmla="*/ 112953 w 440681"/>
                <a:gd name="connsiteY35" fmla="*/ 86725 h 607631"/>
                <a:gd name="connsiteX36" fmla="*/ 327305 w 440681"/>
                <a:gd name="connsiteY36" fmla="*/ 86725 h 607631"/>
                <a:gd name="connsiteX37" fmla="*/ 337797 w 440681"/>
                <a:gd name="connsiteY37" fmla="*/ 97204 h 607631"/>
                <a:gd name="connsiteX38" fmla="*/ 327305 w 440681"/>
                <a:gd name="connsiteY38" fmla="*/ 107683 h 607631"/>
                <a:gd name="connsiteX39" fmla="*/ 112953 w 440681"/>
                <a:gd name="connsiteY39" fmla="*/ 107683 h 607631"/>
                <a:gd name="connsiteX40" fmla="*/ 102461 w 440681"/>
                <a:gd name="connsiteY40" fmla="*/ 97204 h 607631"/>
                <a:gd name="connsiteX41" fmla="*/ 112953 w 440681"/>
                <a:gd name="connsiteY41" fmla="*/ 86725 h 607631"/>
                <a:gd name="connsiteX42" fmla="*/ 20880 w 440681"/>
                <a:gd name="connsiteY42" fmla="*/ 20640 h 607631"/>
                <a:gd name="connsiteX43" fmla="*/ 20880 w 440681"/>
                <a:gd name="connsiteY43" fmla="*/ 524180 h 607631"/>
                <a:gd name="connsiteX44" fmla="*/ 80057 w 440681"/>
                <a:gd name="connsiteY44" fmla="*/ 582434 h 607631"/>
                <a:gd name="connsiteX45" fmla="*/ 143431 w 440681"/>
                <a:gd name="connsiteY45" fmla="*/ 521037 h 607631"/>
                <a:gd name="connsiteX46" fmla="*/ 158121 w 440681"/>
                <a:gd name="connsiteY46" fmla="*/ 521037 h 607631"/>
                <a:gd name="connsiteX47" fmla="*/ 220236 w 440681"/>
                <a:gd name="connsiteY47" fmla="*/ 582434 h 607631"/>
                <a:gd name="connsiteX48" fmla="*/ 282456 w 440681"/>
                <a:gd name="connsiteY48" fmla="*/ 521246 h 607631"/>
                <a:gd name="connsiteX49" fmla="*/ 289695 w 440681"/>
                <a:gd name="connsiteY49" fmla="*/ 518103 h 607631"/>
                <a:gd name="connsiteX50" fmla="*/ 297040 w 440681"/>
                <a:gd name="connsiteY50" fmla="*/ 521037 h 607631"/>
                <a:gd name="connsiteX51" fmla="*/ 360414 w 440681"/>
                <a:gd name="connsiteY51" fmla="*/ 582434 h 607631"/>
                <a:gd name="connsiteX52" fmla="*/ 419591 w 440681"/>
                <a:gd name="connsiteY52" fmla="*/ 524180 h 607631"/>
                <a:gd name="connsiteX53" fmla="*/ 419591 w 440681"/>
                <a:gd name="connsiteY53" fmla="*/ 20640 h 607631"/>
                <a:gd name="connsiteX54" fmla="*/ 10492 w 440681"/>
                <a:gd name="connsiteY54" fmla="*/ 0 h 607631"/>
                <a:gd name="connsiteX55" fmla="*/ 430189 w 440681"/>
                <a:gd name="connsiteY55" fmla="*/ 0 h 607631"/>
                <a:gd name="connsiteX56" fmla="*/ 440681 w 440681"/>
                <a:gd name="connsiteY56" fmla="*/ 10477 h 607631"/>
                <a:gd name="connsiteX57" fmla="*/ 440681 w 440681"/>
                <a:gd name="connsiteY57" fmla="*/ 528790 h 607631"/>
                <a:gd name="connsiteX58" fmla="*/ 437533 w 440681"/>
                <a:gd name="connsiteY58" fmla="*/ 536124 h 607631"/>
                <a:gd name="connsiteX59" fmla="*/ 368074 w 440681"/>
                <a:gd name="connsiteY59" fmla="*/ 604646 h 607631"/>
                <a:gd name="connsiteX60" fmla="*/ 360519 w 440681"/>
                <a:gd name="connsiteY60" fmla="*/ 607579 h 607631"/>
                <a:gd name="connsiteX61" fmla="*/ 353174 w 440681"/>
                <a:gd name="connsiteY61" fmla="*/ 604646 h 607631"/>
                <a:gd name="connsiteX62" fmla="*/ 289800 w 440681"/>
                <a:gd name="connsiteY62" fmla="*/ 543249 h 607631"/>
                <a:gd name="connsiteX63" fmla="*/ 227580 w 440681"/>
                <a:gd name="connsiteY63" fmla="*/ 604646 h 607631"/>
                <a:gd name="connsiteX64" fmla="*/ 212891 w 440681"/>
                <a:gd name="connsiteY64" fmla="*/ 604646 h 607631"/>
                <a:gd name="connsiteX65" fmla="*/ 150671 w 440681"/>
                <a:gd name="connsiteY65" fmla="*/ 543249 h 607631"/>
                <a:gd name="connsiteX66" fmla="*/ 87297 w 440681"/>
                <a:gd name="connsiteY66" fmla="*/ 604646 h 607631"/>
                <a:gd name="connsiteX67" fmla="*/ 72607 w 440681"/>
                <a:gd name="connsiteY67" fmla="*/ 604646 h 607631"/>
                <a:gd name="connsiteX68" fmla="*/ 3043 w 440681"/>
                <a:gd name="connsiteY68" fmla="*/ 536124 h 607631"/>
                <a:gd name="connsiteX69" fmla="*/ 0 w 440681"/>
                <a:gd name="connsiteY69" fmla="*/ 528790 h 607631"/>
                <a:gd name="connsiteX70" fmla="*/ 0 w 440681"/>
                <a:gd name="connsiteY70" fmla="*/ 10477 h 607631"/>
                <a:gd name="connsiteX71" fmla="*/ 10492 w 440681"/>
                <a:gd name="connsiteY71" fmla="*/ 0 h 6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40681" h="607631">
                  <a:moveTo>
                    <a:pt x="113166" y="412808"/>
                  </a:moveTo>
                  <a:lnTo>
                    <a:pt x="245589" y="412808"/>
                  </a:lnTo>
                  <a:cubicBezTo>
                    <a:pt x="251360" y="412808"/>
                    <a:pt x="256082" y="417524"/>
                    <a:pt x="256082" y="423287"/>
                  </a:cubicBezTo>
                  <a:cubicBezTo>
                    <a:pt x="256082" y="429050"/>
                    <a:pt x="251360" y="433766"/>
                    <a:pt x="245589" y="433766"/>
                  </a:cubicBezTo>
                  <a:lnTo>
                    <a:pt x="113166" y="433766"/>
                  </a:lnTo>
                  <a:cubicBezTo>
                    <a:pt x="107395" y="433766"/>
                    <a:pt x="102673" y="429050"/>
                    <a:pt x="102673" y="423287"/>
                  </a:cubicBezTo>
                  <a:cubicBezTo>
                    <a:pt x="102673" y="417524"/>
                    <a:pt x="107395" y="412808"/>
                    <a:pt x="113166" y="412808"/>
                  </a:cubicBezTo>
                  <a:close/>
                  <a:moveTo>
                    <a:pt x="112953" y="347535"/>
                  </a:moveTo>
                  <a:lnTo>
                    <a:pt x="327305" y="347535"/>
                  </a:lnTo>
                  <a:cubicBezTo>
                    <a:pt x="332971" y="347535"/>
                    <a:pt x="337797" y="352355"/>
                    <a:pt x="337797" y="358014"/>
                  </a:cubicBezTo>
                  <a:cubicBezTo>
                    <a:pt x="337797" y="363777"/>
                    <a:pt x="332971" y="368493"/>
                    <a:pt x="327305" y="368493"/>
                  </a:cubicBezTo>
                  <a:lnTo>
                    <a:pt x="112953" y="368493"/>
                  </a:lnTo>
                  <a:cubicBezTo>
                    <a:pt x="107287" y="368493"/>
                    <a:pt x="102461" y="363777"/>
                    <a:pt x="102461" y="358014"/>
                  </a:cubicBezTo>
                  <a:cubicBezTo>
                    <a:pt x="102461" y="352355"/>
                    <a:pt x="107182" y="347535"/>
                    <a:pt x="112953" y="347535"/>
                  </a:cubicBezTo>
                  <a:close/>
                  <a:moveTo>
                    <a:pt x="112953" y="282332"/>
                  </a:moveTo>
                  <a:lnTo>
                    <a:pt x="327305" y="282332"/>
                  </a:lnTo>
                  <a:cubicBezTo>
                    <a:pt x="332971" y="282332"/>
                    <a:pt x="337797" y="287048"/>
                    <a:pt x="337797" y="292811"/>
                  </a:cubicBezTo>
                  <a:cubicBezTo>
                    <a:pt x="337797" y="298679"/>
                    <a:pt x="332971" y="303290"/>
                    <a:pt x="327305" y="303290"/>
                  </a:cubicBezTo>
                  <a:lnTo>
                    <a:pt x="112953" y="303290"/>
                  </a:lnTo>
                  <a:cubicBezTo>
                    <a:pt x="107287" y="303290"/>
                    <a:pt x="102461" y="298470"/>
                    <a:pt x="102461" y="292811"/>
                  </a:cubicBezTo>
                  <a:cubicBezTo>
                    <a:pt x="102461" y="287048"/>
                    <a:pt x="107182" y="282332"/>
                    <a:pt x="112953" y="282332"/>
                  </a:cubicBezTo>
                  <a:close/>
                  <a:moveTo>
                    <a:pt x="112953" y="217200"/>
                  </a:moveTo>
                  <a:lnTo>
                    <a:pt x="327305" y="217200"/>
                  </a:lnTo>
                  <a:cubicBezTo>
                    <a:pt x="332971" y="217200"/>
                    <a:pt x="337797" y="222020"/>
                    <a:pt x="337797" y="227679"/>
                  </a:cubicBezTo>
                  <a:cubicBezTo>
                    <a:pt x="337797" y="233442"/>
                    <a:pt x="332971" y="238158"/>
                    <a:pt x="327305" y="238158"/>
                  </a:cubicBezTo>
                  <a:lnTo>
                    <a:pt x="112953" y="238158"/>
                  </a:lnTo>
                  <a:cubicBezTo>
                    <a:pt x="107287" y="238158"/>
                    <a:pt x="102461" y="233442"/>
                    <a:pt x="102461" y="227679"/>
                  </a:cubicBezTo>
                  <a:cubicBezTo>
                    <a:pt x="102461" y="222020"/>
                    <a:pt x="107182" y="217200"/>
                    <a:pt x="112953" y="217200"/>
                  </a:cubicBezTo>
                  <a:close/>
                  <a:moveTo>
                    <a:pt x="112953" y="151998"/>
                  </a:moveTo>
                  <a:lnTo>
                    <a:pt x="327305" y="151998"/>
                  </a:lnTo>
                  <a:cubicBezTo>
                    <a:pt x="332971" y="151998"/>
                    <a:pt x="337797" y="156714"/>
                    <a:pt x="337797" y="162477"/>
                  </a:cubicBezTo>
                  <a:cubicBezTo>
                    <a:pt x="337797" y="168136"/>
                    <a:pt x="332971" y="172956"/>
                    <a:pt x="327305" y="172956"/>
                  </a:cubicBezTo>
                  <a:lnTo>
                    <a:pt x="112953" y="172956"/>
                  </a:lnTo>
                  <a:cubicBezTo>
                    <a:pt x="107287" y="172956"/>
                    <a:pt x="102461" y="168136"/>
                    <a:pt x="102461" y="162477"/>
                  </a:cubicBezTo>
                  <a:cubicBezTo>
                    <a:pt x="102461" y="156714"/>
                    <a:pt x="107182" y="151998"/>
                    <a:pt x="112953" y="151998"/>
                  </a:cubicBezTo>
                  <a:close/>
                  <a:moveTo>
                    <a:pt x="112953" y="86725"/>
                  </a:moveTo>
                  <a:lnTo>
                    <a:pt x="327305" y="86725"/>
                  </a:lnTo>
                  <a:cubicBezTo>
                    <a:pt x="332971" y="86725"/>
                    <a:pt x="337797" y="91441"/>
                    <a:pt x="337797" y="97204"/>
                  </a:cubicBezTo>
                  <a:cubicBezTo>
                    <a:pt x="337797" y="103072"/>
                    <a:pt x="332971" y="107683"/>
                    <a:pt x="327305" y="107683"/>
                  </a:cubicBezTo>
                  <a:lnTo>
                    <a:pt x="112953" y="107683"/>
                  </a:lnTo>
                  <a:cubicBezTo>
                    <a:pt x="107287" y="107683"/>
                    <a:pt x="102461" y="102967"/>
                    <a:pt x="102461" y="97204"/>
                  </a:cubicBezTo>
                  <a:cubicBezTo>
                    <a:pt x="102461" y="91441"/>
                    <a:pt x="107182" y="86725"/>
                    <a:pt x="112953" y="86725"/>
                  </a:cubicBezTo>
                  <a:close/>
                  <a:moveTo>
                    <a:pt x="20880" y="20640"/>
                  </a:moveTo>
                  <a:lnTo>
                    <a:pt x="20880" y="524180"/>
                  </a:lnTo>
                  <a:lnTo>
                    <a:pt x="80057" y="582434"/>
                  </a:lnTo>
                  <a:lnTo>
                    <a:pt x="143431" y="521037"/>
                  </a:lnTo>
                  <a:cubicBezTo>
                    <a:pt x="147418" y="517160"/>
                    <a:pt x="154029" y="517160"/>
                    <a:pt x="158121" y="521037"/>
                  </a:cubicBezTo>
                  <a:lnTo>
                    <a:pt x="220236" y="582434"/>
                  </a:lnTo>
                  <a:lnTo>
                    <a:pt x="282456" y="521246"/>
                  </a:lnTo>
                  <a:cubicBezTo>
                    <a:pt x="284449" y="519151"/>
                    <a:pt x="287072" y="518103"/>
                    <a:pt x="289695" y="518103"/>
                  </a:cubicBezTo>
                  <a:cubicBezTo>
                    <a:pt x="292423" y="518103"/>
                    <a:pt x="295046" y="519151"/>
                    <a:pt x="297040" y="521037"/>
                  </a:cubicBezTo>
                  <a:lnTo>
                    <a:pt x="360414" y="582434"/>
                  </a:lnTo>
                  <a:lnTo>
                    <a:pt x="419591" y="524180"/>
                  </a:lnTo>
                  <a:lnTo>
                    <a:pt x="419591" y="20640"/>
                  </a:lnTo>
                  <a:close/>
                  <a:moveTo>
                    <a:pt x="10492" y="0"/>
                  </a:moveTo>
                  <a:lnTo>
                    <a:pt x="430189" y="0"/>
                  </a:lnTo>
                  <a:cubicBezTo>
                    <a:pt x="435959" y="0"/>
                    <a:pt x="440681" y="4715"/>
                    <a:pt x="440681" y="10477"/>
                  </a:cubicBezTo>
                  <a:lnTo>
                    <a:pt x="440681" y="528790"/>
                  </a:lnTo>
                  <a:cubicBezTo>
                    <a:pt x="440681" y="531514"/>
                    <a:pt x="439527" y="534238"/>
                    <a:pt x="437533" y="536124"/>
                  </a:cubicBezTo>
                  <a:lnTo>
                    <a:pt x="368074" y="604646"/>
                  </a:lnTo>
                  <a:cubicBezTo>
                    <a:pt x="365765" y="606532"/>
                    <a:pt x="363142" y="607579"/>
                    <a:pt x="360519" y="607579"/>
                  </a:cubicBezTo>
                  <a:cubicBezTo>
                    <a:pt x="357791" y="607579"/>
                    <a:pt x="355168" y="606532"/>
                    <a:pt x="353174" y="604646"/>
                  </a:cubicBezTo>
                  <a:lnTo>
                    <a:pt x="289800" y="543249"/>
                  </a:lnTo>
                  <a:lnTo>
                    <a:pt x="227580" y="604646"/>
                  </a:lnTo>
                  <a:cubicBezTo>
                    <a:pt x="223488" y="608627"/>
                    <a:pt x="216983" y="608627"/>
                    <a:pt x="212891" y="604646"/>
                  </a:cubicBezTo>
                  <a:lnTo>
                    <a:pt x="150671" y="543249"/>
                  </a:lnTo>
                  <a:lnTo>
                    <a:pt x="87297" y="604646"/>
                  </a:lnTo>
                  <a:cubicBezTo>
                    <a:pt x="83205" y="608522"/>
                    <a:pt x="76595" y="608522"/>
                    <a:pt x="72607" y="604646"/>
                  </a:cubicBezTo>
                  <a:lnTo>
                    <a:pt x="3043" y="536124"/>
                  </a:lnTo>
                  <a:cubicBezTo>
                    <a:pt x="1049" y="534238"/>
                    <a:pt x="0" y="531514"/>
                    <a:pt x="0" y="528790"/>
                  </a:cubicBezTo>
                  <a:lnTo>
                    <a:pt x="0" y="10477"/>
                  </a:lnTo>
                  <a:cubicBezTo>
                    <a:pt x="0" y="4715"/>
                    <a:pt x="4722" y="0"/>
                    <a:pt x="104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581572" y="4833257"/>
              <a:ext cx="2100942" cy="464457"/>
            </a:xfrm>
            <a:prstGeom prst="rect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610261" y="4884708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低风险</a:t>
              </a:r>
              <a:endParaRPr lang="zh-CN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448815" y="3526412"/>
              <a:ext cx="2366456" cy="5702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各风险情况发生概率低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发生风险有有效的控制手段</a:t>
              </a:r>
              <a:endPara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81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06900" y="1308100"/>
            <a:ext cx="3378200" cy="3378200"/>
            <a:chOff x="3600450" y="933450"/>
            <a:chExt cx="4991100" cy="4991100"/>
          </a:xfrm>
        </p:grpSpPr>
        <p:sp>
          <p:nvSpPr>
            <p:cNvPr id="4" name="椭圆 3"/>
            <p:cNvSpPr/>
            <p:nvPr/>
          </p:nvSpPr>
          <p:spPr>
            <a:xfrm>
              <a:off x="3600450" y="933450"/>
              <a:ext cx="4991100" cy="49911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114800" y="1447800"/>
              <a:ext cx="3962400" cy="3962400"/>
            </a:xfrm>
            <a:prstGeom prst="ellipse">
              <a:avLst/>
            </a:prstGeom>
            <a:noFill/>
            <a:ln>
              <a:solidFill>
                <a:srgbClr val="F8F8F8"/>
              </a:solidFill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772561" y="270481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方正兰亭中黑_GBK" panose="02000000000000000000" pitchFamily="2" charset="-122"/>
              </a:rPr>
              <a:t>项目总体计划</a:t>
            </a:r>
            <a:endParaRPr kumimoji="0" lang="zh-CN" altLang="en-US" sz="320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244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2" name="椭圆 1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18453" y="455343"/>
            <a:ext cx="4885993" cy="632939"/>
            <a:chOff x="1518453" y="442643"/>
            <a:chExt cx="4885993" cy="632939"/>
          </a:xfrm>
        </p:grpSpPr>
        <p:sp>
          <p:nvSpPr>
            <p:cNvPr id="6" name="文本框 5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可行性分析</a:t>
              </a:r>
              <a:endPara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18454" y="80576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269415"/>
            <a:ext cx="12192000" cy="552716"/>
          </a:xfrm>
          <a:custGeom>
            <a:avLst/>
            <a:gdLst>
              <a:gd name="connsiteX0" fmla="*/ 0 w 11106150"/>
              <a:gd name="connsiteY0" fmla="*/ 228733 h 552716"/>
              <a:gd name="connsiteX1" fmla="*/ 1028700 w 11106150"/>
              <a:gd name="connsiteY1" fmla="*/ 19183 h 552716"/>
              <a:gd name="connsiteX2" fmla="*/ 2324100 w 11106150"/>
              <a:gd name="connsiteY2" fmla="*/ 476383 h 552716"/>
              <a:gd name="connsiteX3" fmla="*/ 3771900 w 11106150"/>
              <a:gd name="connsiteY3" fmla="*/ 19183 h 552716"/>
              <a:gd name="connsiteX4" fmla="*/ 5162550 w 11106150"/>
              <a:gd name="connsiteY4" fmla="*/ 552583 h 552716"/>
              <a:gd name="connsiteX5" fmla="*/ 6305550 w 11106150"/>
              <a:gd name="connsiteY5" fmla="*/ 57283 h 552716"/>
              <a:gd name="connsiteX6" fmla="*/ 7753350 w 11106150"/>
              <a:gd name="connsiteY6" fmla="*/ 552583 h 552716"/>
              <a:gd name="connsiteX7" fmla="*/ 8877300 w 11106150"/>
              <a:gd name="connsiteY7" fmla="*/ 133 h 552716"/>
              <a:gd name="connsiteX8" fmla="*/ 10077450 w 11106150"/>
              <a:gd name="connsiteY8" fmla="*/ 495433 h 552716"/>
              <a:gd name="connsiteX9" fmla="*/ 11106150 w 11106150"/>
              <a:gd name="connsiteY9" fmla="*/ 19183 h 552716"/>
              <a:gd name="connsiteX0" fmla="*/ 0 w 10077450"/>
              <a:gd name="connsiteY0" fmla="*/ 228733 h 552716"/>
              <a:gd name="connsiteX1" fmla="*/ 1028700 w 10077450"/>
              <a:gd name="connsiteY1" fmla="*/ 19183 h 552716"/>
              <a:gd name="connsiteX2" fmla="*/ 2324100 w 10077450"/>
              <a:gd name="connsiteY2" fmla="*/ 476383 h 552716"/>
              <a:gd name="connsiteX3" fmla="*/ 3771900 w 10077450"/>
              <a:gd name="connsiteY3" fmla="*/ 19183 h 552716"/>
              <a:gd name="connsiteX4" fmla="*/ 5162550 w 10077450"/>
              <a:gd name="connsiteY4" fmla="*/ 552583 h 552716"/>
              <a:gd name="connsiteX5" fmla="*/ 6305550 w 10077450"/>
              <a:gd name="connsiteY5" fmla="*/ 57283 h 552716"/>
              <a:gd name="connsiteX6" fmla="*/ 7753350 w 10077450"/>
              <a:gd name="connsiteY6" fmla="*/ 552583 h 552716"/>
              <a:gd name="connsiteX7" fmla="*/ 8877300 w 10077450"/>
              <a:gd name="connsiteY7" fmla="*/ 133 h 552716"/>
              <a:gd name="connsiteX8" fmla="*/ 10077450 w 10077450"/>
              <a:gd name="connsiteY8" fmla="*/ 495433 h 5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7450" h="552716">
                <a:moveTo>
                  <a:pt x="0" y="228733"/>
                </a:moveTo>
                <a:cubicBezTo>
                  <a:pt x="320675" y="103320"/>
                  <a:pt x="641350" y="-22092"/>
                  <a:pt x="1028700" y="19183"/>
                </a:cubicBezTo>
                <a:cubicBezTo>
                  <a:pt x="1416050" y="60458"/>
                  <a:pt x="1866900" y="476383"/>
                  <a:pt x="2324100" y="476383"/>
                </a:cubicBezTo>
                <a:cubicBezTo>
                  <a:pt x="2781300" y="476383"/>
                  <a:pt x="3298825" y="6483"/>
                  <a:pt x="3771900" y="19183"/>
                </a:cubicBezTo>
                <a:cubicBezTo>
                  <a:pt x="4244975" y="31883"/>
                  <a:pt x="4740275" y="546233"/>
                  <a:pt x="5162550" y="552583"/>
                </a:cubicBezTo>
                <a:cubicBezTo>
                  <a:pt x="5584825" y="558933"/>
                  <a:pt x="5873750" y="57283"/>
                  <a:pt x="6305550" y="57283"/>
                </a:cubicBezTo>
                <a:cubicBezTo>
                  <a:pt x="6737350" y="57283"/>
                  <a:pt x="7324725" y="562108"/>
                  <a:pt x="7753350" y="552583"/>
                </a:cubicBezTo>
                <a:cubicBezTo>
                  <a:pt x="8181975" y="543058"/>
                  <a:pt x="8489950" y="9658"/>
                  <a:pt x="8877300" y="133"/>
                </a:cubicBezTo>
                <a:cubicBezTo>
                  <a:pt x="9264650" y="-9392"/>
                  <a:pt x="9705975" y="492258"/>
                  <a:pt x="10077450" y="495433"/>
                </a:cubicBez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72073" y="2101501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45367" y="2570739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52941" y="2124276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57273" y="2433670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37318" y="1749282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36152" y="2071196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项目组织结构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43377" y="2824462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latin typeface="+mn-ea"/>
              </a:rPr>
              <a:t>项目范围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9744" y="2944972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项目交付成果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-4859" y="4326483"/>
            <a:ext cx="12192000" cy="552716"/>
          </a:xfrm>
          <a:custGeom>
            <a:avLst/>
            <a:gdLst>
              <a:gd name="connsiteX0" fmla="*/ 0 w 11106150"/>
              <a:gd name="connsiteY0" fmla="*/ 228733 h 552716"/>
              <a:gd name="connsiteX1" fmla="*/ 1028700 w 11106150"/>
              <a:gd name="connsiteY1" fmla="*/ 19183 h 552716"/>
              <a:gd name="connsiteX2" fmla="*/ 2324100 w 11106150"/>
              <a:gd name="connsiteY2" fmla="*/ 476383 h 552716"/>
              <a:gd name="connsiteX3" fmla="*/ 3771900 w 11106150"/>
              <a:gd name="connsiteY3" fmla="*/ 19183 h 552716"/>
              <a:gd name="connsiteX4" fmla="*/ 5162550 w 11106150"/>
              <a:gd name="connsiteY4" fmla="*/ 552583 h 552716"/>
              <a:gd name="connsiteX5" fmla="*/ 6305550 w 11106150"/>
              <a:gd name="connsiteY5" fmla="*/ 57283 h 552716"/>
              <a:gd name="connsiteX6" fmla="*/ 7753350 w 11106150"/>
              <a:gd name="connsiteY6" fmla="*/ 552583 h 552716"/>
              <a:gd name="connsiteX7" fmla="*/ 8877300 w 11106150"/>
              <a:gd name="connsiteY7" fmla="*/ 133 h 552716"/>
              <a:gd name="connsiteX8" fmla="*/ 10077450 w 11106150"/>
              <a:gd name="connsiteY8" fmla="*/ 495433 h 552716"/>
              <a:gd name="connsiteX9" fmla="*/ 11106150 w 11106150"/>
              <a:gd name="connsiteY9" fmla="*/ 19183 h 552716"/>
              <a:gd name="connsiteX0" fmla="*/ 0 w 10077450"/>
              <a:gd name="connsiteY0" fmla="*/ 228733 h 552716"/>
              <a:gd name="connsiteX1" fmla="*/ 1028700 w 10077450"/>
              <a:gd name="connsiteY1" fmla="*/ 19183 h 552716"/>
              <a:gd name="connsiteX2" fmla="*/ 2324100 w 10077450"/>
              <a:gd name="connsiteY2" fmla="*/ 476383 h 552716"/>
              <a:gd name="connsiteX3" fmla="*/ 3771900 w 10077450"/>
              <a:gd name="connsiteY3" fmla="*/ 19183 h 552716"/>
              <a:gd name="connsiteX4" fmla="*/ 5162550 w 10077450"/>
              <a:gd name="connsiteY4" fmla="*/ 552583 h 552716"/>
              <a:gd name="connsiteX5" fmla="*/ 6305550 w 10077450"/>
              <a:gd name="connsiteY5" fmla="*/ 57283 h 552716"/>
              <a:gd name="connsiteX6" fmla="*/ 7753350 w 10077450"/>
              <a:gd name="connsiteY6" fmla="*/ 552583 h 552716"/>
              <a:gd name="connsiteX7" fmla="*/ 8877300 w 10077450"/>
              <a:gd name="connsiteY7" fmla="*/ 133 h 552716"/>
              <a:gd name="connsiteX8" fmla="*/ 10077450 w 10077450"/>
              <a:gd name="connsiteY8" fmla="*/ 495433 h 5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7450" h="552716">
                <a:moveTo>
                  <a:pt x="0" y="228733"/>
                </a:moveTo>
                <a:cubicBezTo>
                  <a:pt x="320675" y="103320"/>
                  <a:pt x="641350" y="-22092"/>
                  <a:pt x="1028700" y="19183"/>
                </a:cubicBezTo>
                <a:cubicBezTo>
                  <a:pt x="1416050" y="60458"/>
                  <a:pt x="1866900" y="476383"/>
                  <a:pt x="2324100" y="476383"/>
                </a:cubicBezTo>
                <a:cubicBezTo>
                  <a:pt x="2781300" y="476383"/>
                  <a:pt x="3298825" y="6483"/>
                  <a:pt x="3771900" y="19183"/>
                </a:cubicBezTo>
                <a:cubicBezTo>
                  <a:pt x="4244975" y="31883"/>
                  <a:pt x="4740275" y="546233"/>
                  <a:pt x="5162550" y="552583"/>
                </a:cubicBezTo>
                <a:cubicBezTo>
                  <a:pt x="5584825" y="558933"/>
                  <a:pt x="5873750" y="57283"/>
                  <a:pt x="6305550" y="57283"/>
                </a:cubicBezTo>
                <a:cubicBezTo>
                  <a:pt x="6737350" y="57283"/>
                  <a:pt x="7324725" y="562108"/>
                  <a:pt x="7753350" y="552583"/>
                </a:cubicBezTo>
                <a:cubicBezTo>
                  <a:pt x="8181975" y="543058"/>
                  <a:pt x="8489950" y="9658"/>
                  <a:pt x="8877300" y="133"/>
                </a:cubicBezTo>
                <a:cubicBezTo>
                  <a:pt x="9264650" y="-9392"/>
                  <a:pt x="9705975" y="492258"/>
                  <a:pt x="10077450" y="495433"/>
                </a:cubicBez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05571" y="4640971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2284" y="4640971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158998" y="4640971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243928" y="4155209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520642" y="4155209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345020" y="3696482"/>
            <a:ext cx="2217121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软件生命周期模型定义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05019" y="3708888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方法、工具和技术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88355" y="5120097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项目人员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65865" y="5146232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项目阶段划分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3375" y="5120097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latin typeface="+mn-ea"/>
              </a:rPr>
              <a:t>结论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59000" y="2499403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8850" y="2593089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+mn-ea"/>
              </a:rPr>
              <a:t>项目背景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77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项目背景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3338" y="2048783"/>
            <a:ext cx="9088891" cy="16813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03336" y="4689253"/>
            <a:ext cx="9088891" cy="8406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303338" y="2048783"/>
            <a:ext cx="9088891" cy="1518378"/>
            <a:chOff x="7727480" y="3464575"/>
            <a:chExt cx="2366456" cy="2007857"/>
          </a:xfrm>
        </p:grpSpPr>
        <p:sp>
          <p:nvSpPr>
            <p:cNvPr id="21" name="矩形 20"/>
            <p:cNvSpPr/>
            <p:nvPr/>
          </p:nvSpPr>
          <p:spPr>
            <a:xfrm>
              <a:off x="7727480" y="3824105"/>
              <a:ext cx="2366456" cy="16483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latin typeface="+mn-ea"/>
                </a:rPr>
                <a:t>本项目源自“软件需求”与“软件项目管理”课程。随着网络技术的发展，越来越多的学生习惯于从网上获取信息，自我充电。网上学习作为课堂学习的补充和扩展也表现出了良好的作用和前景。然而网上现有的教学辅助网站大多是面向所有的学生和课程类别，缺少针对性和专业性。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latin typeface="+mn-ea"/>
                </a:rPr>
                <a:t>因而为了让软件工程专业的学生能有更好的学习交流环境，更为专业、精准的学习辅助，同时也让非本专业的学生增加对软件工程的了解，本小组计划开发此“软件工程教学辅助网站”项目，为相关学生和教师提供更为贴合的服务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727480" y="3464575"/>
              <a:ext cx="2050552" cy="479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背景和起源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03337" y="4689253"/>
            <a:ext cx="9088890" cy="584528"/>
            <a:chOff x="7727480" y="3464575"/>
            <a:chExt cx="2366456" cy="584528"/>
          </a:xfrm>
        </p:grpSpPr>
        <p:sp>
          <p:nvSpPr>
            <p:cNvPr id="24" name="矩形 23"/>
            <p:cNvSpPr/>
            <p:nvPr/>
          </p:nvSpPr>
          <p:spPr>
            <a:xfrm>
              <a:off x="7727480" y="3747033"/>
              <a:ext cx="2366456" cy="3020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latin typeface="+mn-ea"/>
                </a:rPr>
                <a:t>G19</a:t>
              </a:r>
              <a:r>
                <a:rPr lang="zh-CN" altLang="en-US" sz="1200" dirty="0">
                  <a:latin typeface="+mn-ea"/>
                </a:rPr>
                <a:t>小组成员：孟玉盛，潘国强，钱智凯，瞿达晨，黄枭帅。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项目</a:t>
              </a:r>
              <a:r>
                <a:rPr lang="zh-CN" altLang="en-US" sz="1600" b="1" dirty="0">
                  <a:latin typeface="+mn-ea"/>
                </a:rPr>
                <a:t>开发者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1303335" y="3782629"/>
            <a:ext cx="9088891" cy="8406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303335" y="3782629"/>
            <a:ext cx="9088891" cy="573953"/>
            <a:chOff x="7727480" y="3464575"/>
            <a:chExt cx="2366456" cy="758978"/>
          </a:xfrm>
        </p:grpSpPr>
        <p:sp>
          <p:nvSpPr>
            <p:cNvPr id="26" name="矩形 25"/>
            <p:cNvSpPr/>
            <p:nvPr/>
          </p:nvSpPr>
          <p:spPr>
            <a:xfrm>
              <a:off x="7727480" y="3824105"/>
              <a:ext cx="2366456" cy="3994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latin typeface="+mn-ea"/>
                </a:rPr>
                <a:t>课程教师：杨枨，侯宏仑。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727480" y="3464575"/>
              <a:ext cx="2050552" cy="479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项目</a:t>
              </a:r>
              <a:r>
                <a:rPr lang="zh-CN" altLang="en-US" sz="1600" b="1" dirty="0">
                  <a:latin typeface="+mn-ea"/>
                </a:rPr>
                <a:t>任务提出者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44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项目范围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3320" y="1223168"/>
            <a:ext cx="9088891" cy="12895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03327" y="3833680"/>
            <a:ext cx="9088891" cy="17597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303320" y="1223168"/>
            <a:ext cx="9088891" cy="825881"/>
            <a:chOff x="7727480" y="3464575"/>
            <a:chExt cx="2366456" cy="1092120"/>
          </a:xfrm>
        </p:grpSpPr>
        <p:sp>
          <p:nvSpPr>
            <p:cNvPr id="21" name="矩形 20"/>
            <p:cNvSpPr/>
            <p:nvPr/>
          </p:nvSpPr>
          <p:spPr>
            <a:xfrm>
              <a:off x="7727480" y="3824105"/>
              <a:ext cx="2366456" cy="7325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 smtClean="0">
                  <a:latin typeface="+mn-ea"/>
                </a:rPr>
                <a:t>       本项目主要针对软件工程专业的学生和教师，旨在做出更贴合软件工程专业师生的教学辅助网站，加强师生间的沟通，方便学生自学，帮助教学工作的进展。同时还具备部分针对非本专业人员的功能，帮助他们加深对软件工程的了解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727480" y="3464575"/>
              <a:ext cx="2050552" cy="479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开发意图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03327" y="3833680"/>
            <a:ext cx="9088890" cy="1759786"/>
            <a:chOff x="7727480" y="3464575"/>
            <a:chExt cx="2366456" cy="1759786"/>
          </a:xfrm>
        </p:grpSpPr>
        <p:sp>
          <p:nvSpPr>
            <p:cNvPr id="24" name="矩形 23"/>
            <p:cNvSpPr/>
            <p:nvPr/>
          </p:nvSpPr>
          <p:spPr>
            <a:xfrm>
              <a:off x="7727480" y="3747033"/>
              <a:ext cx="2366456" cy="14773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latin typeface="+mn-ea"/>
                </a:rPr>
                <a:t> “软件工程教学辅助网站”的功能分为教师、学生和游客三个方面。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latin typeface="+mn-ea"/>
                </a:rPr>
                <a:t>    教师功能目标：用户登陆，用户注册，密码修改，教学进度安排，设置关联课程，查看关联课程教师进度安排，公告、测验、课程任务、教学视频的发布和修改，发布资源，站内资源查询及下载，查看课程学生资料，站内私信，课程交流论坛。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latin typeface="+mn-ea"/>
                </a:rPr>
                <a:t>    学生功能目标：用户登陆，用户注册，密码修改，查询课程信息，查询学习进度，设置课程小组，查看公告、教学视频，查看及提交课程测验和任务，课内资源下载，站内资源查询及下载，站内私信，课程交流论坛。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200" dirty="0">
                  <a:latin typeface="+mn-ea"/>
                </a:rPr>
                <a:t>    游客功能目标：游客登陆，查询课程基础信息，试播教学视频。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应用目标</a:t>
              </a:r>
              <a:endParaRPr lang="zh-CN" altLang="en-US" sz="1600" b="1" dirty="0">
                <a:latin typeface="+mn-ea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303320" y="2522369"/>
            <a:ext cx="9088891" cy="128950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303317" y="2469129"/>
            <a:ext cx="9088891" cy="825881"/>
            <a:chOff x="7727480" y="3464575"/>
            <a:chExt cx="2366456" cy="1092120"/>
          </a:xfrm>
        </p:grpSpPr>
        <p:sp>
          <p:nvSpPr>
            <p:cNvPr id="34" name="矩形 33"/>
            <p:cNvSpPr/>
            <p:nvPr/>
          </p:nvSpPr>
          <p:spPr>
            <a:xfrm>
              <a:off x="7727480" y="3824105"/>
              <a:ext cx="2366456" cy="7325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latin typeface="+mn-ea"/>
                </a:rPr>
                <a:t> </a:t>
              </a:r>
              <a:r>
                <a:rPr lang="en-US" altLang="zh-CN" sz="1200" dirty="0" smtClean="0">
                  <a:latin typeface="+mn-ea"/>
                </a:rPr>
                <a:t>      </a:t>
              </a:r>
              <a:r>
                <a:rPr lang="zh-CN" altLang="en-US" sz="1200" dirty="0" smtClean="0">
                  <a:latin typeface="+mn-ea"/>
                </a:rPr>
                <a:t>本项目主要针对软件工程专业的学生和教师，旨在做出更贴合软件工程专业师生的教学辅助网站，加强师生间的沟通，方便学生自学，帮助教学工作的进展。同时还具备部分针对非本专业人员的功能，帮助他们加深对软件工程的了解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727480" y="3464575"/>
              <a:ext cx="2050552" cy="479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开发意图</a:t>
              </a:r>
              <a:endParaRPr lang="zh-CN" altLang="en-US" sz="1600" b="1" dirty="0">
                <a:latin typeface="+mn-ea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1303327" y="5604340"/>
            <a:ext cx="9088891" cy="82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303324" y="5564438"/>
            <a:ext cx="9088891" cy="573953"/>
            <a:chOff x="7727480" y="3464575"/>
            <a:chExt cx="2366456" cy="758978"/>
          </a:xfrm>
        </p:grpSpPr>
        <p:sp>
          <p:nvSpPr>
            <p:cNvPr id="42" name="矩形 41"/>
            <p:cNvSpPr/>
            <p:nvPr/>
          </p:nvSpPr>
          <p:spPr>
            <a:xfrm>
              <a:off x="7727480" y="3824105"/>
              <a:ext cx="2366456" cy="39944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 smtClean="0">
                  <a:latin typeface="+mn-ea"/>
                </a:rPr>
                <a:t>       软件工程专业的学生及教师以及非本专业的游客。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7727480" y="3464575"/>
              <a:ext cx="2050552" cy="4797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作用范围</a:t>
              </a:r>
              <a:endParaRPr lang="zh-CN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29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32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项目目标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3338" y="2048783"/>
            <a:ext cx="4560433" cy="17696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03338" y="4007077"/>
            <a:ext cx="4560433" cy="17696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41417" y="2048783"/>
            <a:ext cx="4560433" cy="17696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41417" y="4007077"/>
            <a:ext cx="4560433" cy="17696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303338" y="2048783"/>
            <a:ext cx="4345319" cy="999006"/>
            <a:chOff x="7727480" y="3464575"/>
            <a:chExt cx="2366456" cy="1321055"/>
          </a:xfrm>
        </p:grpSpPr>
        <p:sp>
          <p:nvSpPr>
            <p:cNvPr id="21" name="矩形 20"/>
            <p:cNvSpPr/>
            <p:nvPr/>
          </p:nvSpPr>
          <p:spPr>
            <a:xfrm>
              <a:off x="7727480" y="3824106"/>
              <a:ext cx="2366456" cy="9615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 smtClean="0">
                  <a:latin typeface="+mn-ea"/>
                </a:rPr>
                <a:t>       按照</a:t>
              </a:r>
              <a:r>
                <a:rPr lang="zh-CN" altLang="en-US" sz="1100" dirty="0">
                  <a:latin typeface="+mn-ea"/>
                </a:rPr>
                <a:t>客户（教师）需求，完成项目开发工作，完成项目总体计划、可行性分析报告等各类文档编写</a:t>
              </a:r>
              <a:r>
                <a:rPr lang="zh-CN" altLang="en-US" sz="1100" dirty="0" smtClean="0">
                  <a:latin typeface="+mn-ea"/>
                </a:rPr>
                <a:t>，实际的程序</a:t>
              </a:r>
              <a:r>
                <a:rPr lang="zh-CN" altLang="en-US" sz="1100" dirty="0">
                  <a:latin typeface="+mn-ea"/>
                </a:rPr>
                <a:t>编码、测试、维护工作暂不进行，只</a:t>
              </a:r>
              <a:r>
                <a:rPr lang="zh-CN" altLang="en-US" sz="1100" dirty="0" smtClean="0">
                  <a:latin typeface="+mn-ea"/>
                </a:rPr>
                <a:t>进行文档</a:t>
              </a:r>
              <a:r>
                <a:rPr lang="zh-CN" altLang="en-US" sz="1100" dirty="0">
                  <a:latin typeface="+mn-ea"/>
                </a:rPr>
                <a:t>工作。</a:t>
              </a:r>
              <a:endParaRPr lang="zh-CN" altLang="en-US" sz="1100" dirty="0" smtClean="0">
                <a:latin typeface="+mn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业务目标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03338" y="4007077"/>
            <a:ext cx="4345318" cy="1009580"/>
            <a:chOff x="7727480" y="3464575"/>
            <a:chExt cx="2366456" cy="1009580"/>
          </a:xfrm>
        </p:grpSpPr>
        <p:sp>
          <p:nvSpPr>
            <p:cNvPr id="24" name="矩形 23"/>
            <p:cNvSpPr/>
            <p:nvPr/>
          </p:nvSpPr>
          <p:spPr>
            <a:xfrm>
              <a:off x="7727480" y="3747033"/>
              <a:ext cx="2366456" cy="72712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 smtClean="0">
                  <a:latin typeface="+mn-ea"/>
                </a:rPr>
                <a:t>       本</a:t>
              </a:r>
              <a:r>
                <a:rPr lang="zh-CN" altLang="en-US" sz="1100" dirty="0">
                  <a:latin typeface="+mn-ea"/>
                </a:rPr>
                <a:t>项目没有经济成本。时间成本上要兼顾小组成员的私人事务</a:t>
              </a:r>
              <a:r>
                <a:rPr lang="zh-CN" altLang="en-US" sz="1100" dirty="0" smtClean="0">
                  <a:latin typeface="+mn-ea"/>
                </a:rPr>
                <a:t>，同时</a:t>
              </a:r>
              <a:r>
                <a:rPr lang="zh-CN" altLang="en-US" sz="1100" dirty="0">
                  <a:latin typeface="+mn-ea"/>
                </a:rPr>
                <a:t>合理调度分配任务，减少时间浪费，在按时完成阶段性任务的基础上尽可能减少时间成本。</a:t>
              </a:r>
              <a:endParaRPr lang="zh-CN" altLang="en-US" sz="1100" dirty="0" smtClean="0">
                <a:latin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成本控制目标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41416" y="2048783"/>
            <a:ext cx="4328797" cy="797984"/>
            <a:chOff x="7727480" y="3464575"/>
            <a:chExt cx="2366456" cy="797984"/>
          </a:xfrm>
        </p:grpSpPr>
        <p:sp>
          <p:nvSpPr>
            <p:cNvPr id="27" name="矩形 26"/>
            <p:cNvSpPr/>
            <p:nvPr/>
          </p:nvSpPr>
          <p:spPr>
            <a:xfrm>
              <a:off x="7727480" y="3747033"/>
              <a:ext cx="2366456" cy="5155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 smtClean="0">
                  <a:latin typeface="+mn-ea"/>
                </a:rPr>
                <a:t>       按计划</a:t>
              </a:r>
              <a:r>
                <a:rPr lang="zh-CN" altLang="en-US" sz="1100" dirty="0">
                  <a:latin typeface="+mn-ea"/>
                </a:rPr>
                <a:t>执行任务，交付并检验每个阶段的工作成果，在学期结束前完成业务目标。</a:t>
              </a:r>
              <a:endParaRPr lang="zh-CN" altLang="en-US" sz="1100" dirty="0" smtClean="0">
                <a:latin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进度目标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41417" y="4007077"/>
            <a:ext cx="4328796" cy="1644369"/>
            <a:chOff x="7727480" y="3464575"/>
            <a:chExt cx="2366456" cy="1644369"/>
          </a:xfrm>
        </p:grpSpPr>
        <p:sp>
          <p:nvSpPr>
            <p:cNvPr id="30" name="矩形 29"/>
            <p:cNvSpPr/>
            <p:nvPr/>
          </p:nvSpPr>
          <p:spPr>
            <a:xfrm>
              <a:off x="7727480" y="3747033"/>
              <a:ext cx="2366456" cy="13619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100" dirty="0" smtClean="0">
                  <a:latin typeface="+mn-ea"/>
                </a:rPr>
                <a:t>       由于</a:t>
              </a:r>
              <a:r>
                <a:rPr lang="zh-CN" altLang="en-US" sz="1100" dirty="0">
                  <a:latin typeface="+mn-ea"/>
                </a:rPr>
                <a:t>“软件工程教学辅助网站”项目的特性，本系统必须具有较快的反应速度，对于大量数据的处理能力，以保证用户的请求能得到快速准确的应答；较强的稳定性以及安全性，保证用户在使用时不会出错，用户的各类资料、聊天记录不会泄露。还应具有较大的存储容量，保证各类资源的分享和发布；简单易懂的界面设计和用户引导，保证良好的交互性方便用户使用。</a:t>
              </a:r>
              <a:endParaRPr lang="zh-CN" altLang="en-US" sz="1100" dirty="0" smtClean="0"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质量目标</a:t>
              </a:r>
              <a:endParaRPr lang="zh-CN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48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交付成果</a:t>
            </a:r>
          </a:p>
        </p:txBody>
      </p:sp>
      <p:sp>
        <p:nvSpPr>
          <p:cNvPr id="33" name="矩形 32"/>
          <p:cNvSpPr/>
          <p:nvPr/>
        </p:nvSpPr>
        <p:spPr>
          <a:xfrm>
            <a:off x="1303335" y="1568679"/>
            <a:ext cx="9088891" cy="13341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303336" y="1568679"/>
            <a:ext cx="9088890" cy="1067288"/>
            <a:chOff x="7727480" y="3464575"/>
            <a:chExt cx="2366456" cy="1067288"/>
          </a:xfrm>
        </p:grpSpPr>
        <p:sp>
          <p:nvSpPr>
            <p:cNvPr id="35" name="矩形 34"/>
            <p:cNvSpPr/>
            <p:nvPr/>
          </p:nvSpPr>
          <p:spPr>
            <a:xfrm>
              <a:off x="7727480" y="3747033"/>
              <a:ext cx="2366456" cy="7848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项目可行性报告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项目章程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项目总体计划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需求工程计划，</a:t>
              </a:r>
              <a:r>
                <a:rPr lang="en-US" altLang="zh-CN" sz="1200" dirty="0">
                  <a:latin typeface="+mn-ea"/>
                </a:rPr>
                <a:t>《QA</a:t>
              </a:r>
              <a:r>
                <a:rPr lang="zh-CN" altLang="en-US" sz="1200" dirty="0">
                  <a:latin typeface="+mn-ea"/>
                </a:rPr>
                <a:t>计划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软件需求规格说明书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软件需求变更文档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系统设计与实现计划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软件概要设计说明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测试计划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安装部署计划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培训计划</a:t>
              </a:r>
              <a:r>
                <a:rPr lang="en-US" altLang="zh-CN" sz="1200" dirty="0">
                  <a:latin typeface="+mn-ea"/>
                </a:rPr>
                <a:t>》</a:t>
              </a:r>
              <a:r>
                <a:rPr lang="zh-CN" altLang="en-US" sz="1200" dirty="0">
                  <a:latin typeface="+mn-ea"/>
                </a:rPr>
                <a:t>，</a:t>
              </a:r>
              <a:r>
                <a:rPr lang="en-US" altLang="zh-CN" sz="1200" dirty="0">
                  <a:latin typeface="+mn-ea"/>
                </a:rPr>
                <a:t>《</a:t>
              </a:r>
              <a:r>
                <a:rPr lang="zh-CN" altLang="en-US" sz="1200" dirty="0">
                  <a:latin typeface="+mn-ea"/>
                </a:rPr>
                <a:t>系统维护计划</a:t>
              </a:r>
              <a:r>
                <a:rPr lang="en-US" altLang="zh-CN" sz="1200" dirty="0">
                  <a:latin typeface="+mn-ea"/>
                </a:rPr>
                <a:t>》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727480" y="3464575"/>
              <a:ext cx="2050552" cy="3627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 smtClean="0">
                  <a:latin typeface="+mn-ea"/>
                </a:rPr>
                <a:t>可交付物</a:t>
              </a:r>
              <a:endParaRPr lang="zh-CN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99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项目组织结构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 descr="C:\Users\PRO551\Documents\Tencent Files\294027554\Image\Group\Z055U8`EIJPYR`{JXUM]%%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724" y="1458685"/>
            <a:ext cx="7592551" cy="45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人员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732129" y="1132114"/>
          <a:ext cx="5363871" cy="5675086"/>
        </p:xfrm>
        <a:graphic>
          <a:graphicData uri="http://schemas.openxmlformats.org/drawingml/2006/table">
            <a:tbl>
              <a:tblPr firstRow="1" firstCol="1" bandRow="1"/>
              <a:tblGrid>
                <a:gridCol w="1047166"/>
                <a:gridCol w="980723"/>
                <a:gridCol w="3335982"/>
              </a:tblGrid>
              <a:tr h="463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角色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人员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工作职责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61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项目经理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孟玉盛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负责项目的整体规划和管理；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负责项目计划的制定和维护；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负责资源的分配和协调活动；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负责项目的跟踪和管理；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负责识别项目风险并制定风险缓解策略；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参与项目技术评审和阶段评审；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负责度量数据的收集和分析；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对项目工作产品的最终质量负责。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需求人员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黄枭帅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</a:rPr>
                        <a:t>*</a:t>
                      </a: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钱智凯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</a:rPr>
                        <a:t>*</a:t>
                      </a: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瞿达晨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潘国强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孟玉盛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负责项目的需求调研；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负责编写用户需求说明书；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负责编写需求规格说明书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对用户需求进行跟踪、管理；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Wingdings"/>
                        <a:buChar char=""/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参与项目技术评审和阶段性评审。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美工人员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黄枭帅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钱智凯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瞿达晨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*</a:t>
                      </a: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潘国强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孟玉盛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负责产品原型的设计；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Wingdings"/>
                        <a:buChar char=""/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负责产品界面的设计。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9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/>
                          <a:ea typeface="宋体"/>
                        </a:rPr>
                        <a:t>设计人员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*</a:t>
                      </a: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黄枭帅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钱智凯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瞿达晨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潘国强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孟玉盛</a:t>
                      </a:r>
                      <a:endParaRPr lang="zh-CN" sz="9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负责建立系统架构；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负责进行概要设计；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负责进行数据库设计；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负责进行详细设计；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Wingdings"/>
                        <a:buChar char=""/>
                      </a:pPr>
                      <a:r>
                        <a:rPr lang="zh-CN" sz="1000" kern="100" dirty="0">
                          <a:effectLst/>
                          <a:latin typeface="Times New Roman"/>
                          <a:ea typeface="宋体"/>
                        </a:rPr>
                        <a:t>参与项目技术评审和阶段性评审。</a:t>
                      </a:r>
                      <a:endParaRPr lang="zh-CN" sz="9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8830" marR="588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457496" y="1973942"/>
          <a:ext cx="4925369" cy="3827399"/>
        </p:xfrm>
        <a:graphic>
          <a:graphicData uri="http://schemas.openxmlformats.org/drawingml/2006/table">
            <a:tbl>
              <a:tblPr firstRow="1" firstCol="1" bandRow="1"/>
              <a:tblGrid>
                <a:gridCol w="961559"/>
                <a:gridCol w="900548"/>
                <a:gridCol w="3063262"/>
              </a:tblGrid>
              <a:tr h="1027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配置管理员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孟玉盛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负责制定配置管理计划；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建立与维护配置库；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建立和发布基线；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对配置库的状态进行跟踪和统计；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负责配置变更的跟踪。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客户代表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杨枨，侯宏仑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负责需求的确认；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参与项目技术评审和阶段性评审；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参与项目的最终验收。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i="0" kern="50">
                          <a:solidFill>
                            <a:srgbClr val="000080"/>
                          </a:solidFill>
                          <a:effectLst/>
                          <a:latin typeface="宋体"/>
                          <a:ea typeface="宋体"/>
                        </a:rPr>
                        <a:t>QA</a:t>
                      </a:r>
                      <a:endParaRPr lang="zh-CN" sz="1050" i="1">
                        <a:solidFill>
                          <a:srgbClr val="00008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黄枭帅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钱智凯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瞿达晨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潘国强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*</a:t>
                      </a:r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孟玉盛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负责制定质量保证计划；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对项目的过程及工作产品进行审计和跟踪；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对项目进展、风险和问题进行跟踪和监控；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参与项目技术评审和阶段评审；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对项目的质量活动进行指导；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向公司高层汇报项目情况；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Wingdings"/>
                        <a:buChar char=""/>
                      </a:pP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收集过程改进建议。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 gridSpan="3">
                  <a:txBody>
                    <a:bodyPr/>
                    <a:lstStyle/>
                    <a:p>
                      <a:pPr marL="266700" indent="26670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*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注释为主要负责人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54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软件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生命周期模型定义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97093" y="2687640"/>
            <a:ext cx="3138035" cy="2237922"/>
            <a:chOff x="7727480" y="3464575"/>
            <a:chExt cx="2366456" cy="791072"/>
          </a:xfrm>
        </p:grpSpPr>
        <p:sp>
          <p:nvSpPr>
            <p:cNvPr id="10" name="矩形 9"/>
            <p:cNvSpPr/>
            <p:nvPr/>
          </p:nvSpPr>
          <p:spPr>
            <a:xfrm>
              <a:off x="7727480" y="3747033"/>
              <a:ext cx="2366456" cy="50861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+mn-ea"/>
                </a:rPr>
                <a:t>生命周期模型选用：瀑布模型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+mn-ea"/>
                </a:rPr>
                <a:t>原因：基于我们所学的知识和瀑布模型自身的优点，它可以为项目提供按阶段划分的检查点，当前阶段完成后只需要关注后续的阶段。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727480" y="3464575"/>
              <a:ext cx="2050552" cy="6582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软件生命周期模型定义</a:t>
              </a:r>
            </a:p>
            <a:p>
              <a:pPr>
                <a:lnSpc>
                  <a:spcPct val="120000"/>
                </a:lnSpc>
              </a:pPr>
              <a:endParaRPr lang="zh-CN" altLang="en-US" sz="1600" b="1" dirty="0">
                <a:latin typeface="+mn-ea"/>
              </a:endParaRPr>
            </a:p>
          </p:txBody>
        </p:sp>
      </p:grpSp>
      <p:pic>
        <p:nvPicPr>
          <p:cNvPr id="3074" name="Picture 2" descr="https://timgsa.baidu.com/timg?image&amp;quality=80&amp;size=b9999_10000&amp;sec=1509007933058&amp;di=3314de92a5412db09727cb9322fc751e&amp;imgtype=0&amp;src=http%3A%2F%2Fzy.swust.net.cn%2F02%2F2%2Fglxxxt%2Fmis_files%2Fdevelop_methd_1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0" y="937118"/>
            <a:ext cx="5301796" cy="51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2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2" name="椭圆 1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518453" y="455343"/>
            <a:ext cx="4885993" cy="632939"/>
            <a:chOff x="1518453" y="442643"/>
            <a:chExt cx="4885993" cy="632939"/>
          </a:xfrm>
        </p:grpSpPr>
        <p:sp>
          <p:nvSpPr>
            <p:cNvPr id="6" name="文本框 5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可行性分析</a:t>
              </a:r>
              <a:endPara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18454" y="80576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269415"/>
            <a:ext cx="12192000" cy="552716"/>
          </a:xfrm>
          <a:custGeom>
            <a:avLst/>
            <a:gdLst>
              <a:gd name="connsiteX0" fmla="*/ 0 w 11106150"/>
              <a:gd name="connsiteY0" fmla="*/ 228733 h 552716"/>
              <a:gd name="connsiteX1" fmla="*/ 1028700 w 11106150"/>
              <a:gd name="connsiteY1" fmla="*/ 19183 h 552716"/>
              <a:gd name="connsiteX2" fmla="*/ 2324100 w 11106150"/>
              <a:gd name="connsiteY2" fmla="*/ 476383 h 552716"/>
              <a:gd name="connsiteX3" fmla="*/ 3771900 w 11106150"/>
              <a:gd name="connsiteY3" fmla="*/ 19183 h 552716"/>
              <a:gd name="connsiteX4" fmla="*/ 5162550 w 11106150"/>
              <a:gd name="connsiteY4" fmla="*/ 552583 h 552716"/>
              <a:gd name="connsiteX5" fmla="*/ 6305550 w 11106150"/>
              <a:gd name="connsiteY5" fmla="*/ 57283 h 552716"/>
              <a:gd name="connsiteX6" fmla="*/ 7753350 w 11106150"/>
              <a:gd name="connsiteY6" fmla="*/ 552583 h 552716"/>
              <a:gd name="connsiteX7" fmla="*/ 8877300 w 11106150"/>
              <a:gd name="connsiteY7" fmla="*/ 133 h 552716"/>
              <a:gd name="connsiteX8" fmla="*/ 10077450 w 11106150"/>
              <a:gd name="connsiteY8" fmla="*/ 495433 h 552716"/>
              <a:gd name="connsiteX9" fmla="*/ 11106150 w 11106150"/>
              <a:gd name="connsiteY9" fmla="*/ 19183 h 552716"/>
              <a:gd name="connsiteX0" fmla="*/ 0 w 10077450"/>
              <a:gd name="connsiteY0" fmla="*/ 228733 h 552716"/>
              <a:gd name="connsiteX1" fmla="*/ 1028700 w 10077450"/>
              <a:gd name="connsiteY1" fmla="*/ 19183 h 552716"/>
              <a:gd name="connsiteX2" fmla="*/ 2324100 w 10077450"/>
              <a:gd name="connsiteY2" fmla="*/ 476383 h 552716"/>
              <a:gd name="connsiteX3" fmla="*/ 3771900 w 10077450"/>
              <a:gd name="connsiteY3" fmla="*/ 19183 h 552716"/>
              <a:gd name="connsiteX4" fmla="*/ 5162550 w 10077450"/>
              <a:gd name="connsiteY4" fmla="*/ 552583 h 552716"/>
              <a:gd name="connsiteX5" fmla="*/ 6305550 w 10077450"/>
              <a:gd name="connsiteY5" fmla="*/ 57283 h 552716"/>
              <a:gd name="connsiteX6" fmla="*/ 7753350 w 10077450"/>
              <a:gd name="connsiteY6" fmla="*/ 552583 h 552716"/>
              <a:gd name="connsiteX7" fmla="*/ 8877300 w 10077450"/>
              <a:gd name="connsiteY7" fmla="*/ 133 h 552716"/>
              <a:gd name="connsiteX8" fmla="*/ 10077450 w 10077450"/>
              <a:gd name="connsiteY8" fmla="*/ 495433 h 5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7450" h="552716">
                <a:moveTo>
                  <a:pt x="0" y="228733"/>
                </a:moveTo>
                <a:cubicBezTo>
                  <a:pt x="320675" y="103320"/>
                  <a:pt x="641350" y="-22092"/>
                  <a:pt x="1028700" y="19183"/>
                </a:cubicBezTo>
                <a:cubicBezTo>
                  <a:pt x="1416050" y="60458"/>
                  <a:pt x="1866900" y="476383"/>
                  <a:pt x="2324100" y="476383"/>
                </a:cubicBezTo>
                <a:cubicBezTo>
                  <a:pt x="2781300" y="476383"/>
                  <a:pt x="3298825" y="6483"/>
                  <a:pt x="3771900" y="19183"/>
                </a:cubicBezTo>
                <a:cubicBezTo>
                  <a:pt x="4244975" y="31883"/>
                  <a:pt x="4740275" y="546233"/>
                  <a:pt x="5162550" y="552583"/>
                </a:cubicBezTo>
                <a:cubicBezTo>
                  <a:pt x="5584825" y="558933"/>
                  <a:pt x="5873750" y="57283"/>
                  <a:pt x="6305550" y="57283"/>
                </a:cubicBezTo>
                <a:cubicBezTo>
                  <a:pt x="6737350" y="57283"/>
                  <a:pt x="7324725" y="562108"/>
                  <a:pt x="7753350" y="552583"/>
                </a:cubicBezTo>
                <a:cubicBezTo>
                  <a:pt x="8181975" y="543058"/>
                  <a:pt x="8489950" y="9658"/>
                  <a:pt x="8877300" y="133"/>
                </a:cubicBezTo>
                <a:cubicBezTo>
                  <a:pt x="9264650" y="-9392"/>
                  <a:pt x="9705975" y="492258"/>
                  <a:pt x="10077450" y="495433"/>
                </a:cubicBez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72073" y="2101501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45367" y="2570739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502327" y="2082670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52941" y="2124276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457273" y="2433670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37318" y="1749282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+mn-ea"/>
              </a:rPr>
              <a:t>功能要求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36152" y="2071196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+mn-ea"/>
              </a:rPr>
              <a:t>现有产品分析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43377" y="2824462"/>
            <a:ext cx="2050552" cy="3877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+mn-ea"/>
              </a:rPr>
              <a:t>项目目标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9744" y="2944972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+mn-ea"/>
              </a:rPr>
              <a:t>性能要求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53490" y="2480658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+mn-ea"/>
              </a:rPr>
              <a:t>建议产品分析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-4859" y="4326483"/>
            <a:ext cx="12192000" cy="552716"/>
          </a:xfrm>
          <a:custGeom>
            <a:avLst/>
            <a:gdLst>
              <a:gd name="connsiteX0" fmla="*/ 0 w 11106150"/>
              <a:gd name="connsiteY0" fmla="*/ 228733 h 552716"/>
              <a:gd name="connsiteX1" fmla="*/ 1028700 w 11106150"/>
              <a:gd name="connsiteY1" fmla="*/ 19183 h 552716"/>
              <a:gd name="connsiteX2" fmla="*/ 2324100 w 11106150"/>
              <a:gd name="connsiteY2" fmla="*/ 476383 h 552716"/>
              <a:gd name="connsiteX3" fmla="*/ 3771900 w 11106150"/>
              <a:gd name="connsiteY3" fmla="*/ 19183 h 552716"/>
              <a:gd name="connsiteX4" fmla="*/ 5162550 w 11106150"/>
              <a:gd name="connsiteY4" fmla="*/ 552583 h 552716"/>
              <a:gd name="connsiteX5" fmla="*/ 6305550 w 11106150"/>
              <a:gd name="connsiteY5" fmla="*/ 57283 h 552716"/>
              <a:gd name="connsiteX6" fmla="*/ 7753350 w 11106150"/>
              <a:gd name="connsiteY6" fmla="*/ 552583 h 552716"/>
              <a:gd name="connsiteX7" fmla="*/ 8877300 w 11106150"/>
              <a:gd name="connsiteY7" fmla="*/ 133 h 552716"/>
              <a:gd name="connsiteX8" fmla="*/ 10077450 w 11106150"/>
              <a:gd name="connsiteY8" fmla="*/ 495433 h 552716"/>
              <a:gd name="connsiteX9" fmla="*/ 11106150 w 11106150"/>
              <a:gd name="connsiteY9" fmla="*/ 19183 h 552716"/>
              <a:gd name="connsiteX0" fmla="*/ 0 w 10077450"/>
              <a:gd name="connsiteY0" fmla="*/ 228733 h 552716"/>
              <a:gd name="connsiteX1" fmla="*/ 1028700 w 10077450"/>
              <a:gd name="connsiteY1" fmla="*/ 19183 h 552716"/>
              <a:gd name="connsiteX2" fmla="*/ 2324100 w 10077450"/>
              <a:gd name="connsiteY2" fmla="*/ 476383 h 552716"/>
              <a:gd name="connsiteX3" fmla="*/ 3771900 w 10077450"/>
              <a:gd name="connsiteY3" fmla="*/ 19183 h 552716"/>
              <a:gd name="connsiteX4" fmla="*/ 5162550 w 10077450"/>
              <a:gd name="connsiteY4" fmla="*/ 552583 h 552716"/>
              <a:gd name="connsiteX5" fmla="*/ 6305550 w 10077450"/>
              <a:gd name="connsiteY5" fmla="*/ 57283 h 552716"/>
              <a:gd name="connsiteX6" fmla="*/ 7753350 w 10077450"/>
              <a:gd name="connsiteY6" fmla="*/ 552583 h 552716"/>
              <a:gd name="connsiteX7" fmla="*/ 8877300 w 10077450"/>
              <a:gd name="connsiteY7" fmla="*/ 133 h 552716"/>
              <a:gd name="connsiteX8" fmla="*/ 10077450 w 10077450"/>
              <a:gd name="connsiteY8" fmla="*/ 495433 h 5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7450" h="552716">
                <a:moveTo>
                  <a:pt x="0" y="228733"/>
                </a:moveTo>
                <a:cubicBezTo>
                  <a:pt x="320675" y="103320"/>
                  <a:pt x="641350" y="-22092"/>
                  <a:pt x="1028700" y="19183"/>
                </a:cubicBezTo>
                <a:cubicBezTo>
                  <a:pt x="1416050" y="60458"/>
                  <a:pt x="1866900" y="476383"/>
                  <a:pt x="2324100" y="476383"/>
                </a:cubicBezTo>
                <a:cubicBezTo>
                  <a:pt x="2781300" y="476383"/>
                  <a:pt x="3298825" y="6483"/>
                  <a:pt x="3771900" y="19183"/>
                </a:cubicBezTo>
                <a:cubicBezTo>
                  <a:pt x="4244975" y="31883"/>
                  <a:pt x="4740275" y="546233"/>
                  <a:pt x="5162550" y="552583"/>
                </a:cubicBezTo>
                <a:cubicBezTo>
                  <a:pt x="5584825" y="558933"/>
                  <a:pt x="5873750" y="57283"/>
                  <a:pt x="6305550" y="57283"/>
                </a:cubicBezTo>
                <a:cubicBezTo>
                  <a:pt x="6737350" y="57283"/>
                  <a:pt x="7324725" y="562108"/>
                  <a:pt x="7753350" y="552583"/>
                </a:cubicBezTo>
                <a:cubicBezTo>
                  <a:pt x="8181975" y="543058"/>
                  <a:pt x="8489950" y="9658"/>
                  <a:pt x="8877300" y="133"/>
                </a:cubicBezTo>
                <a:cubicBezTo>
                  <a:pt x="9264650" y="-9392"/>
                  <a:pt x="9705975" y="492258"/>
                  <a:pt x="10077450" y="495433"/>
                </a:cubicBez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05571" y="4640971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2284" y="4640971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158998" y="4640971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243928" y="4155209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520642" y="4155209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28305" y="3696658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人员及资源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05019" y="3708888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风险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88355" y="5120097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+mn-ea"/>
              </a:rPr>
              <a:t>技术可行性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65865" y="5146232"/>
            <a:ext cx="2050552" cy="33855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成本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3375" y="5120097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 smtClean="0">
                <a:latin typeface="+mn-ea"/>
              </a:rPr>
              <a:t>结论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59000" y="2499403"/>
            <a:ext cx="419306" cy="419306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8850" y="2593089"/>
            <a:ext cx="2050552" cy="3627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+mn-ea"/>
              </a:rPr>
              <a:t>项目背景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8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项目阶段划分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89043"/>
              </p:ext>
            </p:extLst>
          </p:nvPr>
        </p:nvGraphicFramePr>
        <p:xfrm>
          <a:off x="2517914" y="917008"/>
          <a:ext cx="6427303" cy="5377906"/>
        </p:xfrm>
        <a:graphic>
          <a:graphicData uri="http://schemas.openxmlformats.org/drawingml/2006/table">
            <a:tbl>
              <a:tblPr firstRow="1" firstCol="1" bandRow="1"/>
              <a:tblGrid>
                <a:gridCol w="1019641"/>
                <a:gridCol w="1176445"/>
                <a:gridCol w="2352059"/>
                <a:gridCol w="1879158"/>
              </a:tblGrid>
              <a:tr h="35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阶段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完成时间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主要工作内容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阶段结束标准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714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策划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2017.10.9-2017.12.24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进行项目策划，制定</a:t>
                      </a: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项目计划及附属计划，并通过评审。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项目总体计划及附属计划通过评审，建立计划基线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需求分析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2017.10.23-2017.11.5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进行需求调研，深入了解、获取需求，完成《用户需求说明书》，并通过评审；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对用户需求进行需求分析，完成《需求规格说明书》，并通过评审。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需求文档通过评审，建立需求基线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8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2017.12.25-2018.1.21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根据需求进行系统架构分析、数据库设计和详细设计，完成《概要设计说明书》、《数据库设计说明书》和《详细设计说明书》，并通过评审。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概要设计、数据库设计和详细设计文档通过评审，建立设计基线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0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2018.1.8-2018.1.14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设计测试用例</a:t>
                      </a: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系统达到测试放行标准，建立发布基线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6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验收交付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2018.1.15-2018.1.21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在客户现场进行系统部署和调试，试运行后完成项目验收。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通过客户验收，客户签发《项目验收报告》，建立产品基线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6397" marR="5639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43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项目甘特图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57086"/>
              </p:ext>
            </p:extLst>
          </p:nvPr>
        </p:nvGraphicFramePr>
        <p:xfrm>
          <a:off x="1815547" y="1168404"/>
          <a:ext cx="7938053" cy="5151168"/>
        </p:xfrm>
        <a:graphic>
          <a:graphicData uri="http://schemas.openxmlformats.org/drawingml/2006/table">
            <a:tbl>
              <a:tblPr/>
              <a:tblGrid>
                <a:gridCol w="1794219"/>
                <a:gridCol w="2229179"/>
                <a:gridCol w="2555401"/>
                <a:gridCol w="1359254"/>
              </a:tblGrid>
              <a:tr h="95418">
                <a:tc>
                  <a:txBody>
                    <a:bodyPr/>
                    <a:lstStyle/>
                    <a:p>
                      <a:r>
                        <a:rPr lang="zh-CN" altLang="en-US" sz="5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工期</a:t>
                      </a:r>
                      <a:endParaRPr lang="zh-CN" altLang="en-US" sz="5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5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开始时间</a:t>
                      </a:r>
                      <a:endParaRPr lang="zh-CN" altLang="en-US" sz="5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5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完成时间</a:t>
                      </a:r>
                      <a:endParaRPr lang="zh-CN" altLang="en-US" sz="5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500">
                          <a:solidFill>
                            <a:srgbClr val="36363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前置任务</a:t>
                      </a:r>
                      <a:endParaRPr lang="zh-CN" altLang="en-US" sz="5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 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 b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350"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个工作日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en-US" altLang="zh-CN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zh-CN" altLang="en-US" sz="6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</a:t>
                      </a:r>
                      <a:endParaRPr lang="zh-CN" altLang="en-US" sz="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  <a:endParaRPr lang="zh-CN" altLang="en-US" sz="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843" marR="4843" marT="4843" marB="4843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99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方法、工具和技术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128053" y="1168400"/>
          <a:ext cx="8347076" cy="5223723"/>
        </p:xfrm>
        <a:graphic>
          <a:graphicData uri="http://schemas.openxmlformats.org/drawingml/2006/table">
            <a:tbl>
              <a:tblPr firstRow="1" firstCol="1" bandRow="1"/>
              <a:tblGrid>
                <a:gridCol w="2261498"/>
                <a:gridCol w="4103646"/>
                <a:gridCol w="1981932"/>
              </a:tblGrid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effectLst/>
                          <a:latin typeface="Times New Roman"/>
                          <a:ea typeface="宋体"/>
                        </a:rPr>
                        <a:t>内容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effectLst/>
                          <a:latin typeface="Times New Roman"/>
                          <a:ea typeface="宋体"/>
                        </a:rPr>
                        <a:t>方法、工具和技术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b="1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WBS</a:t>
                      </a: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</a:rPr>
                        <a:t>及进度规划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Microsoft Project2013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</a:rPr>
                        <a:t>文档编写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Microsoft Office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需求开发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</a:rPr>
                        <a:t>面向对象分析方法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Axure7.5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VISIO 2013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界面设计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Photoshop CS6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</a:rPr>
                        <a:t>设计方法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</a:rPr>
                        <a:t>采用面向对象设计方法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数据库设计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10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PowerDesigner 15.1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编程语言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100" dirty="0" err="1" smtClea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Java</a:t>
                      </a:r>
                      <a:r>
                        <a:rPr lang="en-US" sz="1900" kern="100" dirty="0" err="1" smtClean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</a:rPr>
                        <a:t>,HTML</a:t>
                      </a:r>
                      <a:r>
                        <a:rPr lang="en-US" sz="1900" kern="100" dirty="0" smtClean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</a:rPr>
                        <a:t>/DHTML/JavaScript/CSS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开发环境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Eclipse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编码标准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JAVA</a:t>
                      </a:r>
                      <a:r>
                        <a:rPr lang="zh-CN" sz="1900" kern="0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编码规范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  <a:cs typeface="宋体"/>
                        </a:rPr>
                        <a:t>文档标准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CMMI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900" kern="10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宋体"/>
                        </a:rPr>
                        <a:t>配置管理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</a:rPr>
                        <a:t>Git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solidFill>
                            <a:srgbClr val="0000CC"/>
                          </a:solidFill>
                          <a:effectLst/>
                          <a:latin typeface="宋体"/>
                          <a:ea typeface="宋体"/>
                          <a:cs typeface="宋体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7704" marR="1077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11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00450" y="933450"/>
            <a:ext cx="4991100" cy="4991100"/>
          </a:xfrm>
          <a:prstGeom prst="ellipse">
            <a:avLst/>
          </a:prstGeom>
          <a:gradFill flip="none" rotWithShape="1">
            <a:gsLst>
              <a:gs pos="0">
                <a:srgbClr val="17232B"/>
              </a:gs>
              <a:gs pos="100000">
                <a:srgbClr val="395F72"/>
              </a:gs>
            </a:gsLst>
            <a:lin ang="2700000" scaled="1"/>
            <a:tileRect/>
          </a:gradFill>
          <a:ln>
            <a:noFill/>
          </a:ln>
          <a:effectLst>
            <a:outerShdw blurRad="673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114800" y="1447800"/>
            <a:ext cx="3962400" cy="3962400"/>
          </a:xfrm>
          <a:prstGeom prst="ellipse">
            <a:avLst/>
          </a:prstGeom>
          <a:noFill/>
          <a:ln>
            <a:solidFill>
              <a:srgbClr val="F8F8F8"/>
            </a:solidFill>
          </a:ln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21"/>
          <p:cNvSpPr/>
          <p:nvPr/>
        </p:nvSpPr>
        <p:spPr>
          <a:xfrm>
            <a:off x="466547" y="476250"/>
            <a:ext cx="436544" cy="397722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2260" y="2967335"/>
            <a:ext cx="296748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谢谢观看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7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2438" y="317500"/>
            <a:ext cx="850900" cy="850900"/>
            <a:chOff x="2959100" y="1866900"/>
            <a:chExt cx="1536700" cy="1536700"/>
          </a:xfrm>
        </p:grpSpPr>
        <p:sp>
          <p:nvSpPr>
            <p:cNvPr id="3" name="椭圆 2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>
              <a:off x="3361590" y="2286000"/>
              <a:ext cx="731720" cy="698500"/>
            </a:xfrm>
            <a:custGeom>
              <a:avLst/>
              <a:gdLst>
                <a:gd name="connsiteX0" fmla="*/ 442231 w 602715"/>
                <a:gd name="connsiteY0" fmla="*/ 415741 h 575353"/>
                <a:gd name="connsiteX1" fmla="*/ 479375 w 602715"/>
                <a:gd name="connsiteY1" fmla="*/ 514894 h 575353"/>
                <a:gd name="connsiteX2" fmla="*/ 500369 w 602715"/>
                <a:gd name="connsiteY2" fmla="*/ 472976 h 575353"/>
                <a:gd name="connsiteX3" fmla="*/ 542357 w 602715"/>
                <a:gd name="connsiteY3" fmla="*/ 452017 h 575353"/>
                <a:gd name="connsiteX4" fmla="*/ 405895 w 602715"/>
                <a:gd name="connsiteY4" fmla="*/ 379466 h 575353"/>
                <a:gd name="connsiteX5" fmla="*/ 596458 w 602715"/>
                <a:gd name="connsiteY5" fmla="*/ 449598 h 575353"/>
                <a:gd name="connsiteX6" fmla="*/ 526208 w 602715"/>
                <a:gd name="connsiteY6" fmla="*/ 484262 h 575353"/>
                <a:gd name="connsiteX7" fmla="*/ 599688 w 602715"/>
                <a:gd name="connsiteY7" fmla="*/ 557618 h 575353"/>
                <a:gd name="connsiteX8" fmla="*/ 599688 w 602715"/>
                <a:gd name="connsiteY8" fmla="*/ 572129 h 575353"/>
                <a:gd name="connsiteX9" fmla="*/ 591613 w 602715"/>
                <a:gd name="connsiteY9" fmla="*/ 575353 h 575353"/>
                <a:gd name="connsiteX10" fmla="*/ 584346 w 602715"/>
                <a:gd name="connsiteY10" fmla="*/ 572129 h 575353"/>
                <a:gd name="connsiteX11" fmla="*/ 510866 w 602715"/>
                <a:gd name="connsiteY11" fmla="*/ 499578 h 575353"/>
                <a:gd name="connsiteX12" fmla="*/ 476145 w 602715"/>
                <a:gd name="connsiteY12" fmla="*/ 568904 h 575353"/>
                <a:gd name="connsiteX13" fmla="*/ 280047 w 602715"/>
                <a:gd name="connsiteY13" fmla="*/ 64374 h 575353"/>
                <a:gd name="connsiteX14" fmla="*/ 258242 w 602715"/>
                <a:gd name="connsiteY14" fmla="*/ 86154 h 575353"/>
                <a:gd name="connsiteX15" fmla="*/ 280047 w 602715"/>
                <a:gd name="connsiteY15" fmla="*/ 107934 h 575353"/>
                <a:gd name="connsiteX16" fmla="*/ 301045 w 602715"/>
                <a:gd name="connsiteY16" fmla="*/ 86154 h 575353"/>
                <a:gd name="connsiteX17" fmla="*/ 280047 w 602715"/>
                <a:gd name="connsiteY17" fmla="*/ 64374 h 575353"/>
                <a:gd name="connsiteX18" fmla="*/ 183205 w 602715"/>
                <a:gd name="connsiteY18" fmla="*/ 64374 h 575353"/>
                <a:gd name="connsiteX19" fmla="*/ 161432 w 602715"/>
                <a:gd name="connsiteY19" fmla="*/ 86154 h 575353"/>
                <a:gd name="connsiteX20" fmla="*/ 183205 w 602715"/>
                <a:gd name="connsiteY20" fmla="*/ 107934 h 575353"/>
                <a:gd name="connsiteX21" fmla="*/ 204171 w 602715"/>
                <a:gd name="connsiteY21" fmla="*/ 86154 h 575353"/>
                <a:gd name="connsiteX22" fmla="*/ 183205 w 602715"/>
                <a:gd name="connsiteY22" fmla="*/ 64374 h 575353"/>
                <a:gd name="connsiteX23" fmla="*/ 86363 w 602715"/>
                <a:gd name="connsiteY23" fmla="*/ 64374 h 575353"/>
                <a:gd name="connsiteX24" fmla="*/ 64558 w 602715"/>
                <a:gd name="connsiteY24" fmla="*/ 86154 h 575353"/>
                <a:gd name="connsiteX25" fmla="*/ 86363 w 602715"/>
                <a:gd name="connsiteY25" fmla="*/ 107934 h 575353"/>
                <a:gd name="connsiteX26" fmla="*/ 107361 w 602715"/>
                <a:gd name="connsiteY26" fmla="*/ 86154 h 575353"/>
                <a:gd name="connsiteX27" fmla="*/ 86363 w 602715"/>
                <a:gd name="connsiteY27" fmla="*/ 64374 h 575353"/>
                <a:gd name="connsiteX28" fmla="*/ 280047 w 602715"/>
                <a:gd name="connsiteY28" fmla="*/ 43401 h 575353"/>
                <a:gd name="connsiteX29" fmla="*/ 322850 w 602715"/>
                <a:gd name="connsiteY29" fmla="*/ 86154 h 575353"/>
                <a:gd name="connsiteX30" fmla="*/ 280047 w 602715"/>
                <a:gd name="connsiteY30" fmla="*/ 128907 h 575353"/>
                <a:gd name="connsiteX31" fmla="*/ 236437 w 602715"/>
                <a:gd name="connsiteY31" fmla="*/ 86154 h 575353"/>
                <a:gd name="connsiteX32" fmla="*/ 280047 w 602715"/>
                <a:gd name="connsiteY32" fmla="*/ 43401 h 575353"/>
                <a:gd name="connsiteX33" fmla="*/ 183205 w 602715"/>
                <a:gd name="connsiteY33" fmla="*/ 43401 h 575353"/>
                <a:gd name="connsiteX34" fmla="*/ 225943 w 602715"/>
                <a:gd name="connsiteY34" fmla="*/ 86154 h 575353"/>
                <a:gd name="connsiteX35" fmla="*/ 183205 w 602715"/>
                <a:gd name="connsiteY35" fmla="*/ 128907 h 575353"/>
                <a:gd name="connsiteX36" fmla="*/ 139660 w 602715"/>
                <a:gd name="connsiteY36" fmla="*/ 86154 h 575353"/>
                <a:gd name="connsiteX37" fmla="*/ 183205 w 602715"/>
                <a:gd name="connsiteY37" fmla="*/ 43401 h 575353"/>
                <a:gd name="connsiteX38" fmla="*/ 86363 w 602715"/>
                <a:gd name="connsiteY38" fmla="*/ 43401 h 575353"/>
                <a:gd name="connsiteX39" fmla="*/ 129166 w 602715"/>
                <a:gd name="connsiteY39" fmla="*/ 86154 h 575353"/>
                <a:gd name="connsiteX40" fmla="*/ 86363 w 602715"/>
                <a:gd name="connsiteY40" fmla="*/ 128907 h 575353"/>
                <a:gd name="connsiteX41" fmla="*/ 42753 w 602715"/>
                <a:gd name="connsiteY41" fmla="*/ 86154 h 575353"/>
                <a:gd name="connsiteX42" fmla="*/ 86363 w 602715"/>
                <a:gd name="connsiteY42" fmla="*/ 43401 h 575353"/>
                <a:gd name="connsiteX43" fmla="*/ 21790 w 602715"/>
                <a:gd name="connsiteY43" fmla="*/ 21754 h 575353"/>
                <a:gd name="connsiteX44" fmla="*/ 21790 w 602715"/>
                <a:gd name="connsiteY44" fmla="*/ 150669 h 575353"/>
                <a:gd name="connsiteX45" fmla="*/ 538305 w 602715"/>
                <a:gd name="connsiteY45" fmla="*/ 150669 h 575353"/>
                <a:gd name="connsiteX46" fmla="*/ 538305 w 602715"/>
                <a:gd name="connsiteY46" fmla="*/ 21754 h 575353"/>
                <a:gd name="connsiteX47" fmla="*/ 10492 w 602715"/>
                <a:gd name="connsiteY47" fmla="*/ 0 h 575353"/>
                <a:gd name="connsiteX48" fmla="*/ 548796 w 602715"/>
                <a:gd name="connsiteY48" fmla="*/ 0 h 575353"/>
                <a:gd name="connsiteX49" fmla="*/ 559288 w 602715"/>
                <a:gd name="connsiteY49" fmla="*/ 11280 h 575353"/>
                <a:gd name="connsiteX50" fmla="*/ 559288 w 602715"/>
                <a:gd name="connsiteY50" fmla="*/ 161143 h 575353"/>
                <a:gd name="connsiteX51" fmla="*/ 559288 w 602715"/>
                <a:gd name="connsiteY51" fmla="*/ 365795 h 575353"/>
                <a:gd name="connsiteX52" fmla="*/ 548796 w 602715"/>
                <a:gd name="connsiteY52" fmla="*/ 376269 h 575353"/>
                <a:gd name="connsiteX53" fmla="*/ 538305 w 602715"/>
                <a:gd name="connsiteY53" fmla="*/ 365795 h 575353"/>
                <a:gd name="connsiteX54" fmla="*/ 538305 w 602715"/>
                <a:gd name="connsiteY54" fmla="*/ 172423 h 575353"/>
                <a:gd name="connsiteX55" fmla="*/ 21790 w 602715"/>
                <a:gd name="connsiteY55" fmla="*/ 172423 h 575353"/>
                <a:gd name="connsiteX56" fmla="*/ 21790 w 602715"/>
                <a:gd name="connsiteY56" fmla="*/ 526938 h 575353"/>
                <a:gd name="connsiteX57" fmla="*/ 376894 w 602715"/>
                <a:gd name="connsiteY57" fmla="*/ 526938 h 575353"/>
                <a:gd name="connsiteX58" fmla="*/ 387386 w 602715"/>
                <a:gd name="connsiteY58" fmla="*/ 537413 h 575353"/>
                <a:gd name="connsiteX59" fmla="*/ 376894 w 602715"/>
                <a:gd name="connsiteY59" fmla="*/ 547887 h 575353"/>
                <a:gd name="connsiteX60" fmla="*/ 10492 w 602715"/>
                <a:gd name="connsiteY60" fmla="*/ 547887 h 575353"/>
                <a:gd name="connsiteX61" fmla="*/ 0 w 602715"/>
                <a:gd name="connsiteY61" fmla="*/ 537413 h 575353"/>
                <a:gd name="connsiteX62" fmla="*/ 0 w 602715"/>
                <a:gd name="connsiteY62" fmla="*/ 161143 h 575353"/>
                <a:gd name="connsiteX63" fmla="*/ 0 w 602715"/>
                <a:gd name="connsiteY63" fmla="*/ 11280 h 575353"/>
                <a:gd name="connsiteX64" fmla="*/ 10492 w 602715"/>
                <a:gd name="connsiteY64" fmla="*/ 0 h 5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2715" h="575353">
                  <a:moveTo>
                    <a:pt x="442231" y="415741"/>
                  </a:moveTo>
                  <a:lnTo>
                    <a:pt x="479375" y="514894"/>
                  </a:lnTo>
                  <a:lnTo>
                    <a:pt x="500369" y="472976"/>
                  </a:lnTo>
                  <a:lnTo>
                    <a:pt x="542357" y="452017"/>
                  </a:lnTo>
                  <a:close/>
                  <a:moveTo>
                    <a:pt x="405895" y="379466"/>
                  </a:moveTo>
                  <a:lnTo>
                    <a:pt x="596458" y="449598"/>
                  </a:lnTo>
                  <a:lnTo>
                    <a:pt x="526208" y="484262"/>
                  </a:lnTo>
                  <a:lnTo>
                    <a:pt x="599688" y="557618"/>
                  </a:lnTo>
                  <a:cubicBezTo>
                    <a:pt x="603725" y="561649"/>
                    <a:pt x="603725" y="568098"/>
                    <a:pt x="599688" y="572129"/>
                  </a:cubicBezTo>
                  <a:cubicBezTo>
                    <a:pt x="597265" y="574547"/>
                    <a:pt x="594843" y="575353"/>
                    <a:pt x="591613" y="575353"/>
                  </a:cubicBezTo>
                  <a:cubicBezTo>
                    <a:pt x="589191" y="575353"/>
                    <a:pt x="586768" y="574547"/>
                    <a:pt x="584346" y="572129"/>
                  </a:cubicBezTo>
                  <a:lnTo>
                    <a:pt x="510866" y="499578"/>
                  </a:lnTo>
                  <a:lnTo>
                    <a:pt x="476145" y="568904"/>
                  </a:lnTo>
                  <a:close/>
                  <a:moveTo>
                    <a:pt x="280047" y="64374"/>
                  </a:moveTo>
                  <a:cubicBezTo>
                    <a:pt x="267933" y="64374"/>
                    <a:pt x="258242" y="74054"/>
                    <a:pt x="258242" y="86154"/>
                  </a:cubicBezTo>
                  <a:cubicBezTo>
                    <a:pt x="258242" y="98254"/>
                    <a:pt x="267933" y="107934"/>
                    <a:pt x="280047" y="107934"/>
                  </a:cubicBezTo>
                  <a:cubicBezTo>
                    <a:pt x="291354" y="107934"/>
                    <a:pt x="301045" y="98254"/>
                    <a:pt x="301045" y="86154"/>
                  </a:cubicBezTo>
                  <a:cubicBezTo>
                    <a:pt x="301045" y="74054"/>
                    <a:pt x="291354" y="64374"/>
                    <a:pt x="280047" y="64374"/>
                  </a:cubicBezTo>
                  <a:close/>
                  <a:moveTo>
                    <a:pt x="183205" y="64374"/>
                  </a:moveTo>
                  <a:cubicBezTo>
                    <a:pt x="171109" y="64374"/>
                    <a:pt x="161432" y="74054"/>
                    <a:pt x="161432" y="86154"/>
                  </a:cubicBezTo>
                  <a:cubicBezTo>
                    <a:pt x="161432" y="98254"/>
                    <a:pt x="171109" y="107934"/>
                    <a:pt x="183205" y="107934"/>
                  </a:cubicBezTo>
                  <a:cubicBezTo>
                    <a:pt x="194494" y="107934"/>
                    <a:pt x="204171" y="98254"/>
                    <a:pt x="204171" y="86154"/>
                  </a:cubicBezTo>
                  <a:cubicBezTo>
                    <a:pt x="204171" y="74054"/>
                    <a:pt x="194494" y="64374"/>
                    <a:pt x="183205" y="64374"/>
                  </a:cubicBezTo>
                  <a:close/>
                  <a:moveTo>
                    <a:pt x="86363" y="64374"/>
                  </a:moveTo>
                  <a:cubicBezTo>
                    <a:pt x="74249" y="64374"/>
                    <a:pt x="64558" y="74054"/>
                    <a:pt x="64558" y="86154"/>
                  </a:cubicBezTo>
                  <a:cubicBezTo>
                    <a:pt x="64558" y="98254"/>
                    <a:pt x="74249" y="107934"/>
                    <a:pt x="86363" y="107934"/>
                  </a:cubicBezTo>
                  <a:cubicBezTo>
                    <a:pt x="97670" y="107934"/>
                    <a:pt x="107361" y="98254"/>
                    <a:pt x="107361" y="86154"/>
                  </a:cubicBezTo>
                  <a:cubicBezTo>
                    <a:pt x="107361" y="74054"/>
                    <a:pt x="97670" y="64374"/>
                    <a:pt x="86363" y="64374"/>
                  </a:cubicBezTo>
                  <a:close/>
                  <a:moveTo>
                    <a:pt x="280047" y="43401"/>
                  </a:moveTo>
                  <a:cubicBezTo>
                    <a:pt x="303468" y="43401"/>
                    <a:pt x="322850" y="62761"/>
                    <a:pt x="322850" y="86154"/>
                  </a:cubicBezTo>
                  <a:cubicBezTo>
                    <a:pt x="322850" y="109547"/>
                    <a:pt x="303468" y="128907"/>
                    <a:pt x="280047" y="128907"/>
                  </a:cubicBezTo>
                  <a:cubicBezTo>
                    <a:pt x="255819" y="128907"/>
                    <a:pt x="236437" y="109547"/>
                    <a:pt x="236437" y="86154"/>
                  </a:cubicBezTo>
                  <a:cubicBezTo>
                    <a:pt x="236437" y="62761"/>
                    <a:pt x="255819" y="43401"/>
                    <a:pt x="280047" y="43401"/>
                  </a:cubicBezTo>
                  <a:close/>
                  <a:moveTo>
                    <a:pt x="183205" y="43401"/>
                  </a:moveTo>
                  <a:cubicBezTo>
                    <a:pt x="206590" y="43401"/>
                    <a:pt x="225943" y="62761"/>
                    <a:pt x="225943" y="86154"/>
                  </a:cubicBezTo>
                  <a:cubicBezTo>
                    <a:pt x="225943" y="109547"/>
                    <a:pt x="206590" y="128907"/>
                    <a:pt x="183205" y="128907"/>
                  </a:cubicBezTo>
                  <a:cubicBezTo>
                    <a:pt x="159013" y="128907"/>
                    <a:pt x="139660" y="109547"/>
                    <a:pt x="139660" y="86154"/>
                  </a:cubicBezTo>
                  <a:cubicBezTo>
                    <a:pt x="139660" y="62761"/>
                    <a:pt x="159013" y="43401"/>
                    <a:pt x="183205" y="43401"/>
                  </a:cubicBezTo>
                  <a:close/>
                  <a:moveTo>
                    <a:pt x="86363" y="43401"/>
                  </a:moveTo>
                  <a:cubicBezTo>
                    <a:pt x="109784" y="43401"/>
                    <a:pt x="129166" y="62761"/>
                    <a:pt x="129166" y="86154"/>
                  </a:cubicBezTo>
                  <a:cubicBezTo>
                    <a:pt x="129166" y="109547"/>
                    <a:pt x="109784" y="128907"/>
                    <a:pt x="86363" y="128907"/>
                  </a:cubicBezTo>
                  <a:cubicBezTo>
                    <a:pt x="62135" y="128907"/>
                    <a:pt x="42753" y="109547"/>
                    <a:pt x="42753" y="86154"/>
                  </a:cubicBezTo>
                  <a:cubicBezTo>
                    <a:pt x="42753" y="62761"/>
                    <a:pt x="62135" y="43401"/>
                    <a:pt x="86363" y="43401"/>
                  </a:cubicBezTo>
                  <a:close/>
                  <a:moveTo>
                    <a:pt x="21790" y="21754"/>
                  </a:moveTo>
                  <a:lnTo>
                    <a:pt x="21790" y="150669"/>
                  </a:lnTo>
                  <a:lnTo>
                    <a:pt x="538305" y="150669"/>
                  </a:lnTo>
                  <a:lnTo>
                    <a:pt x="538305" y="21754"/>
                  </a:lnTo>
                  <a:close/>
                  <a:moveTo>
                    <a:pt x="10492" y="0"/>
                  </a:moveTo>
                  <a:lnTo>
                    <a:pt x="548796" y="0"/>
                  </a:lnTo>
                  <a:cubicBezTo>
                    <a:pt x="554446" y="0"/>
                    <a:pt x="559288" y="4834"/>
                    <a:pt x="559288" y="11280"/>
                  </a:cubicBezTo>
                  <a:lnTo>
                    <a:pt x="559288" y="161143"/>
                  </a:lnTo>
                  <a:lnTo>
                    <a:pt x="559288" y="365795"/>
                  </a:lnTo>
                  <a:cubicBezTo>
                    <a:pt x="559288" y="371435"/>
                    <a:pt x="554446" y="376269"/>
                    <a:pt x="548796" y="376269"/>
                  </a:cubicBezTo>
                  <a:cubicBezTo>
                    <a:pt x="543147" y="376269"/>
                    <a:pt x="538305" y="371435"/>
                    <a:pt x="538305" y="365795"/>
                  </a:cubicBezTo>
                  <a:lnTo>
                    <a:pt x="538305" y="172423"/>
                  </a:lnTo>
                  <a:lnTo>
                    <a:pt x="21790" y="172423"/>
                  </a:lnTo>
                  <a:lnTo>
                    <a:pt x="21790" y="526938"/>
                  </a:lnTo>
                  <a:lnTo>
                    <a:pt x="376894" y="526938"/>
                  </a:lnTo>
                  <a:cubicBezTo>
                    <a:pt x="382543" y="526938"/>
                    <a:pt x="387386" y="531773"/>
                    <a:pt x="387386" y="537413"/>
                  </a:cubicBezTo>
                  <a:cubicBezTo>
                    <a:pt x="387386" y="543053"/>
                    <a:pt x="382543" y="547887"/>
                    <a:pt x="376894" y="547887"/>
                  </a:cubicBezTo>
                  <a:lnTo>
                    <a:pt x="10492" y="547887"/>
                  </a:lnTo>
                  <a:cubicBezTo>
                    <a:pt x="4842" y="547887"/>
                    <a:pt x="0" y="543053"/>
                    <a:pt x="0" y="537413"/>
                  </a:cubicBezTo>
                  <a:lnTo>
                    <a:pt x="0" y="161143"/>
                  </a:lnTo>
                  <a:lnTo>
                    <a:pt x="0" y="11280"/>
                  </a:lnTo>
                  <a:cubicBezTo>
                    <a:pt x="0" y="4834"/>
                    <a:pt x="4842" y="0"/>
                    <a:pt x="104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28055" y="432168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项目背景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506ED09F-0678-48D8-B97A-081DF6AAA2BA}"/>
              </a:ext>
            </a:extLst>
          </p:cNvPr>
          <p:cNvGrpSpPr/>
          <p:nvPr/>
        </p:nvGrpSpPr>
        <p:grpSpPr>
          <a:xfrm>
            <a:off x="306748" y="222516"/>
            <a:ext cx="996590" cy="1040868"/>
            <a:chOff x="2959100" y="1866900"/>
            <a:chExt cx="1536700" cy="153670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EE98141-118B-46EC-9881-C2C068052AB5}"/>
                </a:ext>
              </a:extLst>
            </p:cNvPr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椭圆 2">
              <a:extLst>
                <a:ext uri="{FF2B5EF4-FFF2-40B4-BE49-F238E27FC236}">
                  <a16:creationId xmlns:a16="http://schemas.microsoft.com/office/drawing/2014/main" xmlns="" id="{88701E0F-5A25-4520-BF09-D6F82D220876}"/>
                </a:ext>
              </a:extLst>
            </p:cNvPr>
            <p:cNvSpPr/>
            <p:nvPr/>
          </p:nvSpPr>
          <p:spPr>
            <a:xfrm>
              <a:off x="3361590" y="2378668"/>
              <a:ext cx="731720" cy="513164"/>
            </a:xfrm>
            <a:custGeom>
              <a:avLst/>
              <a:gdLst>
                <a:gd name="connsiteX0" fmla="*/ 303795 w 607639"/>
                <a:gd name="connsiteY0" fmla="*/ 223861 h 426145"/>
                <a:gd name="connsiteX1" fmla="*/ 303795 w 607639"/>
                <a:gd name="connsiteY1" fmla="*/ 296118 h 426145"/>
                <a:gd name="connsiteX2" fmla="*/ 347222 w 607639"/>
                <a:gd name="connsiteY2" fmla="*/ 296118 h 426145"/>
                <a:gd name="connsiteX3" fmla="*/ 347222 w 607639"/>
                <a:gd name="connsiteY3" fmla="*/ 223861 h 426145"/>
                <a:gd name="connsiteX4" fmla="*/ 130222 w 607639"/>
                <a:gd name="connsiteY4" fmla="*/ 194939 h 426145"/>
                <a:gd name="connsiteX5" fmla="*/ 130222 w 607639"/>
                <a:gd name="connsiteY5" fmla="*/ 296107 h 426145"/>
                <a:gd name="connsiteX6" fmla="*/ 173560 w 607639"/>
                <a:gd name="connsiteY6" fmla="*/ 296107 h 426145"/>
                <a:gd name="connsiteX7" fmla="*/ 173560 w 607639"/>
                <a:gd name="connsiteY7" fmla="*/ 194939 h 426145"/>
                <a:gd name="connsiteX8" fmla="*/ 260457 w 607639"/>
                <a:gd name="connsiteY8" fmla="*/ 180577 h 426145"/>
                <a:gd name="connsiteX9" fmla="*/ 390650 w 607639"/>
                <a:gd name="connsiteY9" fmla="*/ 180577 h 426145"/>
                <a:gd name="connsiteX10" fmla="*/ 390650 w 607639"/>
                <a:gd name="connsiteY10" fmla="*/ 339490 h 426145"/>
                <a:gd name="connsiteX11" fmla="*/ 260457 w 607639"/>
                <a:gd name="connsiteY11" fmla="*/ 339490 h 426145"/>
                <a:gd name="connsiteX12" fmla="*/ 86795 w 607639"/>
                <a:gd name="connsiteY12" fmla="*/ 151645 h 426145"/>
                <a:gd name="connsiteX13" fmla="*/ 216988 w 607639"/>
                <a:gd name="connsiteY13" fmla="*/ 151645 h 426145"/>
                <a:gd name="connsiteX14" fmla="*/ 216988 w 607639"/>
                <a:gd name="connsiteY14" fmla="*/ 339490 h 426145"/>
                <a:gd name="connsiteX15" fmla="*/ 86795 w 607639"/>
                <a:gd name="connsiteY15" fmla="*/ 339490 h 426145"/>
                <a:gd name="connsiteX16" fmla="*/ 477405 w 607639"/>
                <a:gd name="connsiteY16" fmla="*/ 137221 h 426145"/>
                <a:gd name="connsiteX17" fmla="*/ 477405 w 607639"/>
                <a:gd name="connsiteY17" fmla="*/ 296121 h 426145"/>
                <a:gd name="connsiteX18" fmla="*/ 520743 w 607639"/>
                <a:gd name="connsiteY18" fmla="*/ 296121 h 426145"/>
                <a:gd name="connsiteX19" fmla="*/ 520743 w 607639"/>
                <a:gd name="connsiteY19" fmla="*/ 137221 h 426145"/>
                <a:gd name="connsiteX20" fmla="*/ 433977 w 607639"/>
                <a:gd name="connsiteY20" fmla="*/ 93852 h 426145"/>
                <a:gd name="connsiteX21" fmla="*/ 564170 w 607639"/>
                <a:gd name="connsiteY21" fmla="*/ 93852 h 426145"/>
                <a:gd name="connsiteX22" fmla="*/ 564170 w 607639"/>
                <a:gd name="connsiteY22" fmla="*/ 339490 h 426145"/>
                <a:gd name="connsiteX23" fmla="*/ 433977 w 607639"/>
                <a:gd name="connsiteY23" fmla="*/ 339490 h 426145"/>
                <a:gd name="connsiteX24" fmla="*/ 0 w 607639"/>
                <a:gd name="connsiteY24" fmla="*/ 0 h 426145"/>
                <a:gd name="connsiteX25" fmla="*/ 43434 w 607639"/>
                <a:gd name="connsiteY25" fmla="*/ 0 h 426145"/>
                <a:gd name="connsiteX26" fmla="*/ 43434 w 607639"/>
                <a:gd name="connsiteY26" fmla="*/ 382775 h 426145"/>
                <a:gd name="connsiteX27" fmla="*/ 607639 w 607639"/>
                <a:gd name="connsiteY27" fmla="*/ 382775 h 426145"/>
                <a:gd name="connsiteX28" fmla="*/ 607639 w 607639"/>
                <a:gd name="connsiteY28" fmla="*/ 426145 h 426145"/>
                <a:gd name="connsiteX29" fmla="*/ 0 w 607639"/>
                <a:gd name="connsiteY29" fmla="*/ 426145 h 42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7639" h="426145">
                  <a:moveTo>
                    <a:pt x="303795" y="223861"/>
                  </a:moveTo>
                  <a:lnTo>
                    <a:pt x="303795" y="296118"/>
                  </a:lnTo>
                  <a:lnTo>
                    <a:pt x="347222" y="296118"/>
                  </a:lnTo>
                  <a:lnTo>
                    <a:pt x="347222" y="223861"/>
                  </a:lnTo>
                  <a:close/>
                  <a:moveTo>
                    <a:pt x="130222" y="194939"/>
                  </a:moveTo>
                  <a:lnTo>
                    <a:pt x="130222" y="296107"/>
                  </a:lnTo>
                  <a:lnTo>
                    <a:pt x="173560" y="296107"/>
                  </a:lnTo>
                  <a:lnTo>
                    <a:pt x="173560" y="194939"/>
                  </a:lnTo>
                  <a:close/>
                  <a:moveTo>
                    <a:pt x="260457" y="180577"/>
                  </a:moveTo>
                  <a:lnTo>
                    <a:pt x="390650" y="180577"/>
                  </a:lnTo>
                  <a:lnTo>
                    <a:pt x="390650" y="339490"/>
                  </a:lnTo>
                  <a:lnTo>
                    <a:pt x="260457" y="339490"/>
                  </a:lnTo>
                  <a:close/>
                  <a:moveTo>
                    <a:pt x="86795" y="151645"/>
                  </a:moveTo>
                  <a:lnTo>
                    <a:pt x="216988" y="151645"/>
                  </a:lnTo>
                  <a:lnTo>
                    <a:pt x="216988" y="339490"/>
                  </a:lnTo>
                  <a:lnTo>
                    <a:pt x="86795" y="339490"/>
                  </a:lnTo>
                  <a:close/>
                  <a:moveTo>
                    <a:pt x="477405" y="137221"/>
                  </a:moveTo>
                  <a:lnTo>
                    <a:pt x="477405" y="296121"/>
                  </a:lnTo>
                  <a:lnTo>
                    <a:pt x="520743" y="296121"/>
                  </a:lnTo>
                  <a:lnTo>
                    <a:pt x="520743" y="137221"/>
                  </a:lnTo>
                  <a:close/>
                  <a:moveTo>
                    <a:pt x="433977" y="93852"/>
                  </a:moveTo>
                  <a:lnTo>
                    <a:pt x="564170" y="93852"/>
                  </a:lnTo>
                  <a:lnTo>
                    <a:pt x="564170" y="339490"/>
                  </a:lnTo>
                  <a:lnTo>
                    <a:pt x="433977" y="339490"/>
                  </a:lnTo>
                  <a:close/>
                  <a:moveTo>
                    <a:pt x="0" y="0"/>
                  </a:moveTo>
                  <a:lnTo>
                    <a:pt x="43434" y="0"/>
                  </a:lnTo>
                  <a:lnTo>
                    <a:pt x="43434" y="382775"/>
                  </a:lnTo>
                  <a:lnTo>
                    <a:pt x="607639" y="382775"/>
                  </a:lnTo>
                  <a:lnTo>
                    <a:pt x="607639" y="426145"/>
                  </a:lnTo>
                  <a:lnTo>
                    <a:pt x="0" y="426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D27D3F6-6796-49DE-9138-1DB385001A5A}"/>
              </a:ext>
            </a:extLst>
          </p:cNvPr>
          <p:cNvSpPr txBox="1"/>
          <p:nvPr/>
        </p:nvSpPr>
        <p:spPr>
          <a:xfrm>
            <a:off x="1303338" y="2007589"/>
            <a:ext cx="97257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本项目是已经投入使用的教学平台的后续版本。教学平台的目的是为了</a:t>
            </a:r>
            <a:endParaRPr lang="en-US" altLang="zh-CN" sz="2400" dirty="0"/>
          </a:p>
          <a:p>
            <a:r>
              <a:rPr lang="zh-CN" altLang="zh-CN" sz="2400" dirty="0"/>
              <a:t>方便学生学习，使学生能够获得最多的资料，以及学生和教师的有效地</a:t>
            </a:r>
            <a:endParaRPr lang="en-US" altLang="zh-CN" sz="2400" dirty="0"/>
          </a:p>
          <a:p>
            <a:r>
              <a:rPr lang="zh-CN" altLang="zh-CN" sz="2400" dirty="0"/>
              <a:t>沟通，但在系统运行过程中旧的教学平台显露出了诸多的不足。</a:t>
            </a:r>
            <a:endParaRPr lang="en-US" altLang="zh-CN" sz="2400" dirty="0"/>
          </a:p>
          <a:p>
            <a:r>
              <a:rPr lang="zh-CN" altLang="zh-CN" sz="2400" dirty="0"/>
              <a:t>于是老师提出了这个设想：设计一个基于旧系统，但更优秀的教学辅助</a:t>
            </a:r>
            <a:endParaRPr lang="en-US" altLang="zh-CN" sz="2400" dirty="0"/>
          </a:p>
          <a:p>
            <a:r>
              <a:rPr lang="zh-CN" altLang="zh-CN" sz="2400" dirty="0"/>
              <a:t>平台。本项目的开发者是</a:t>
            </a:r>
            <a:r>
              <a:rPr lang="en-US" altLang="zh-CN" sz="2400" dirty="0"/>
              <a:t>G19</a:t>
            </a:r>
            <a:r>
              <a:rPr lang="zh-CN" altLang="zh-CN" sz="2400" dirty="0"/>
              <a:t>小组的成员、项目提出者是软件需求分析</a:t>
            </a:r>
            <a:endParaRPr lang="en-US" altLang="zh-CN" sz="2400" dirty="0"/>
          </a:p>
          <a:p>
            <a:r>
              <a:rPr lang="zh-CN" altLang="zh-CN" sz="2400" dirty="0"/>
              <a:t>和软件项目管理课程的两位老师，协助单位为浙江大学城市学院计算学</a:t>
            </a:r>
            <a:endParaRPr lang="en-US" altLang="zh-CN" sz="2400" dirty="0"/>
          </a:p>
          <a:p>
            <a:r>
              <a:rPr lang="zh-CN" altLang="zh-CN" sz="2400" dirty="0"/>
              <a:t>院。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01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18453" y="455343"/>
            <a:ext cx="4885993" cy="632939"/>
            <a:chOff x="1518453" y="442643"/>
            <a:chExt cx="4885993" cy="632939"/>
          </a:xfrm>
        </p:grpSpPr>
        <p:sp>
          <p:nvSpPr>
            <p:cNvPr id="6" name="文本框 5"/>
            <p:cNvSpPr txBox="1"/>
            <p:nvPr/>
          </p:nvSpPr>
          <p:spPr>
            <a:xfrm>
              <a:off x="1518453" y="442643"/>
              <a:ext cx="3295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项目目标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18454" y="80576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print the presentation and make it into a film to be used in a wider field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AE05950-C646-4E86-9B17-B9C59E4576C3}"/>
              </a:ext>
            </a:extLst>
          </p:cNvPr>
          <p:cNvSpPr txBox="1"/>
          <p:nvPr/>
        </p:nvSpPr>
        <p:spPr>
          <a:xfrm>
            <a:off x="3392883" y="294014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8083F90-6BF5-4DAD-9204-646D4D9854F8}"/>
              </a:ext>
            </a:extLst>
          </p:cNvPr>
          <p:cNvSpPr txBox="1"/>
          <p:nvPr/>
        </p:nvSpPr>
        <p:spPr>
          <a:xfrm>
            <a:off x="1518453" y="1955409"/>
            <a:ext cx="7778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该项目的</a:t>
            </a:r>
            <a:r>
              <a:rPr lang="zh-CN" altLang="en-US" sz="2400" dirty="0"/>
              <a:t>实现要</a:t>
            </a:r>
            <a:r>
              <a:rPr lang="zh-CN" altLang="zh-CN" sz="2400" dirty="0"/>
              <a:t>尽量</a:t>
            </a:r>
            <a:r>
              <a:rPr lang="zh-CN" altLang="en-US" sz="2400" dirty="0"/>
              <a:t>节省人力和设备费用</a:t>
            </a:r>
            <a:r>
              <a:rPr lang="zh-CN" altLang="zh-CN" sz="2400" dirty="0"/>
              <a:t>，并且</a:t>
            </a:r>
            <a:r>
              <a:rPr lang="zh-CN" altLang="en-US" sz="2400" dirty="0"/>
              <a:t>尽量提高系统运行速度、处理数据能力、抗压能力以及稳定性。实现的系统将具有较好的交互性和安全性，学生的作业能正确提交、测验结果能正确记录，教师能发放教学通知、发布作业。本系统将以旧有系统为基础，发</a:t>
            </a:r>
            <a:endParaRPr lang="en-US" altLang="zh-CN" sz="2400" dirty="0"/>
          </a:p>
          <a:p>
            <a:r>
              <a:rPr lang="zh-CN" altLang="en-US" sz="2400" dirty="0"/>
              <a:t>展为一个更易用、更稳定、符合客户预期的系统。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9EB89E6B-14AE-471B-9A79-C39602654688}"/>
              </a:ext>
            </a:extLst>
          </p:cNvPr>
          <p:cNvGrpSpPr/>
          <p:nvPr/>
        </p:nvGrpSpPr>
        <p:grpSpPr>
          <a:xfrm>
            <a:off x="248897" y="295422"/>
            <a:ext cx="1126670" cy="1038901"/>
            <a:chOff x="2959100" y="1866900"/>
            <a:chExt cx="1536700" cy="15367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541C8E74-EF5A-4687-A481-C4E9365E4D56}"/>
                </a:ext>
              </a:extLst>
            </p:cNvPr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椭圆 2">
              <a:extLst>
                <a:ext uri="{FF2B5EF4-FFF2-40B4-BE49-F238E27FC236}">
                  <a16:creationId xmlns:a16="http://schemas.microsoft.com/office/drawing/2014/main" xmlns="" id="{9BE78979-0F26-4C72-8580-5CCE256AE0E6}"/>
                </a:ext>
              </a:extLst>
            </p:cNvPr>
            <p:cNvSpPr/>
            <p:nvPr/>
          </p:nvSpPr>
          <p:spPr>
            <a:xfrm>
              <a:off x="3361590" y="2361281"/>
              <a:ext cx="731720" cy="547938"/>
            </a:xfrm>
            <a:custGeom>
              <a:avLst/>
              <a:gdLst>
                <a:gd name="connsiteX0" fmla="*/ 334899 w 606580"/>
                <a:gd name="connsiteY0" fmla="*/ 192149 h 454229"/>
                <a:gd name="connsiteX1" fmla="*/ 370186 w 606580"/>
                <a:gd name="connsiteY1" fmla="*/ 199474 h 454229"/>
                <a:gd name="connsiteX2" fmla="*/ 363036 w 606580"/>
                <a:gd name="connsiteY2" fmla="*/ 232856 h 454229"/>
                <a:gd name="connsiteX3" fmla="*/ 333041 w 606580"/>
                <a:gd name="connsiteY3" fmla="*/ 222563 h 454229"/>
                <a:gd name="connsiteX4" fmla="*/ 301283 w 606580"/>
                <a:gd name="connsiteY4" fmla="*/ 236750 h 454229"/>
                <a:gd name="connsiteX5" fmla="*/ 291439 w 606580"/>
                <a:gd name="connsiteY5" fmla="*/ 256594 h 454229"/>
                <a:gd name="connsiteX6" fmla="*/ 357835 w 606580"/>
                <a:gd name="connsiteY6" fmla="*/ 256594 h 454229"/>
                <a:gd name="connsiteX7" fmla="*/ 354028 w 606580"/>
                <a:gd name="connsiteY7" fmla="*/ 275325 h 454229"/>
                <a:gd name="connsiteX8" fmla="*/ 289025 w 606580"/>
                <a:gd name="connsiteY8" fmla="*/ 275325 h 454229"/>
                <a:gd name="connsiteX9" fmla="*/ 288932 w 606580"/>
                <a:gd name="connsiteY9" fmla="*/ 282465 h 454229"/>
                <a:gd name="connsiteX10" fmla="*/ 289118 w 606580"/>
                <a:gd name="connsiteY10" fmla="*/ 291274 h 454229"/>
                <a:gd name="connsiteX11" fmla="*/ 350592 w 606580"/>
                <a:gd name="connsiteY11" fmla="*/ 291274 h 454229"/>
                <a:gd name="connsiteX12" fmla="*/ 346785 w 606580"/>
                <a:gd name="connsiteY12" fmla="*/ 309912 h 454229"/>
                <a:gd name="connsiteX13" fmla="*/ 291625 w 606580"/>
                <a:gd name="connsiteY13" fmla="*/ 309912 h 454229"/>
                <a:gd name="connsiteX14" fmla="*/ 300911 w 606580"/>
                <a:gd name="connsiteY14" fmla="*/ 330219 h 454229"/>
                <a:gd name="connsiteX15" fmla="*/ 332391 w 606580"/>
                <a:gd name="connsiteY15" fmla="*/ 344499 h 454229"/>
                <a:gd name="connsiteX16" fmla="*/ 369350 w 606580"/>
                <a:gd name="connsiteY16" fmla="*/ 330219 h 454229"/>
                <a:gd name="connsiteX17" fmla="*/ 369350 w 606580"/>
                <a:gd name="connsiteY17" fmla="*/ 367124 h 454229"/>
                <a:gd name="connsiteX18" fmla="*/ 332763 w 606580"/>
                <a:gd name="connsiteY18" fmla="*/ 374913 h 454229"/>
                <a:gd name="connsiteX19" fmla="*/ 274724 w 606580"/>
                <a:gd name="connsiteY19" fmla="*/ 350804 h 454229"/>
                <a:gd name="connsiteX20" fmla="*/ 254387 w 606580"/>
                <a:gd name="connsiteY20" fmla="*/ 309912 h 454229"/>
                <a:gd name="connsiteX21" fmla="*/ 236465 w 606580"/>
                <a:gd name="connsiteY21" fmla="*/ 309912 h 454229"/>
                <a:gd name="connsiteX22" fmla="*/ 240365 w 606580"/>
                <a:gd name="connsiteY22" fmla="*/ 291274 h 454229"/>
                <a:gd name="connsiteX23" fmla="*/ 252159 w 606580"/>
                <a:gd name="connsiteY23" fmla="*/ 291274 h 454229"/>
                <a:gd name="connsiteX24" fmla="*/ 252066 w 606580"/>
                <a:gd name="connsiteY24" fmla="*/ 285061 h 454229"/>
                <a:gd name="connsiteX25" fmla="*/ 252252 w 606580"/>
                <a:gd name="connsiteY25" fmla="*/ 275325 h 454229"/>
                <a:gd name="connsiteX26" fmla="*/ 236465 w 606580"/>
                <a:gd name="connsiteY26" fmla="*/ 275325 h 454229"/>
                <a:gd name="connsiteX27" fmla="*/ 240272 w 606580"/>
                <a:gd name="connsiteY27" fmla="*/ 256594 h 454229"/>
                <a:gd name="connsiteX28" fmla="*/ 254666 w 606580"/>
                <a:gd name="connsiteY28" fmla="*/ 256594 h 454229"/>
                <a:gd name="connsiteX29" fmla="*/ 274817 w 606580"/>
                <a:gd name="connsiteY29" fmla="*/ 216443 h 454229"/>
                <a:gd name="connsiteX30" fmla="*/ 334899 w 606580"/>
                <a:gd name="connsiteY30" fmla="*/ 192149 h 454229"/>
                <a:gd name="connsiteX31" fmla="*/ 75858 w 606580"/>
                <a:gd name="connsiteY31" fmla="*/ 113540 h 454229"/>
                <a:gd name="connsiteX32" fmla="*/ 530793 w 606580"/>
                <a:gd name="connsiteY32" fmla="*/ 113540 h 454229"/>
                <a:gd name="connsiteX33" fmla="*/ 530793 w 606580"/>
                <a:gd name="connsiteY33" fmla="*/ 151363 h 454229"/>
                <a:gd name="connsiteX34" fmla="*/ 75858 w 606580"/>
                <a:gd name="connsiteY34" fmla="*/ 151363 h 454229"/>
                <a:gd name="connsiteX35" fmla="*/ 209297 w 606580"/>
                <a:gd name="connsiteY35" fmla="*/ 56876 h 454229"/>
                <a:gd name="connsiteX36" fmla="*/ 228279 w 606580"/>
                <a:gd name="connsiteY36" fmla="*/ 75788 h 454229"/>
                <a:gd name="connsiteX37" fmla="*/ 209297 w 606580"/>
                <a:gd name="connsiteY37" fmla="*/ 94700 h 454229"/>
                <a:gd name="connsiteX38" fmla="*/ 190315 w 606580"/>
                <a:gd name="connsiteY38" fmla="*/ 75788 h 454229"/>
                <a:gd name="connsiteX39" fmla="*/ 209297 w 606580"/>
                <a:gd name="connsiteY39" fmla="*/ 56876 h 454229"/>
                <a:gd name="connsiteX40" fmla="*/ 152034 w 606580"/>
                <a:gd name="connsiteY40" fmla="*/ 56876 h 454229"/>
                <a:gd name="connsiteX41" fmla="*/ 171052 w 606580"/>
                <a:gd name="connsiteY41" fmla="*/ 75788 h 454229"/>
                <a:gd name="connsiteX42" fmla="*/ 152034 w 606580"/>
                <a:gd name="connsiteY42" fmla="*/ 94700 h 454229"/>
                <a:gd name="connsiteX43" fmla="*/ 133016 w 606580"/>
                <a:gd name="connsiteY43" fmla="*/ 75788 h 454229"/>
                <a:gd name="connsiteX44" fmla="*/ 152034 w 606580"/>
                <a:gd name="connsiteY44" fmla="*/ 56876 h 454229"/>
                <a:gd name="connsiteX45" fmla="*/ 94805 w 606580"/>
                <a:gd name="connsiteY45" fmla="*/ 56876 h 454229"/>
                <a:gd name="connsiteX46" fmla="*/ 113752 w 606580"/>
                <a:gd name="connsiteY46" fmla="*/ 75788 h 454229"/>
                <a:gd name="connsiteX47" fmla="*/ 94805 w 606580"/>
                <a:gd name="connsiteY47" fmla="*/ 94700 h 454229"/>
                <a:gd name="connsiteX48" fmla="*/ 75858 w 606580"/>
                <a:gd name="connsiteY48" fmla="*/ 75788 h 454229"/>
                <a:gd name="connsiteX49" fmla="*/ 94805 w 606580"/>
                <a:gd name="connsiteY49" fmla="*/ 56876 h 454229"/>
                <a:gd name="connsiteX50" fmla="*/ 37882 w 606580"/>
                <a:gd name="connsiteY50" fmla="*/ 37822 h 454229"/>
                <a:gd name="connsiteX51" fmla="*/ 37882 w 606580"/>
                <a:gd name="connsiteY51" fmla="*/ 416315 h 454229"/>
                <a:gd name="connsiteX52" fmla="*/ 568698 w 606580"/>
                <a:gd name="connsiteY52" fmla="*/ 416315 h 454229"/>
                <a:gd name="connsiteX53" fmla="*/ 568698 w 606580"/>
                <a:gd name="connsiteY53" fmla="*/ 37822 h 454229"/>
                <a:gd name="connsiteX54" fmla="*/ 18755 w 606580"/>
                <a:gd name="connsiteY54" fmla="*/ 0 h 454229"/>
                <a:gd name="connsiteX55" fmla="*/ 587825 w 606580"/>
                <a:gd name="connsiteY55" fmla="*/ 0 h 454229"/>
                <a:gd name="connsiteX56" fmla="*/ 606580 w 606580"/>
                <a:gd name="connsiteY56" fmla="*/ 18725 h 454229"/>
                <a:gd name="connsiteX57" fmla="*/ 606580 w 606580"/>
                <a:gd name="connsiteY57" fmla="*/ 435411 h 454229"/>
                <a:gd name="connsiteX58" fmla="*/ 587825 w 606580"/>
                <a:gd name="connsiteY58" fmla="*/ 454229 h 454229"/>
                <a:gd name="connsiteX59" fmla="*/ 18755 w 606580"/>
                <a:gd name="connsiteY59" fmla="*/ 454229 h 454229"/>
                <a:gd name="connsiteX60" fmla="*/ 0 w 606580"/>
                <a:gd name="connsiteY60" fmla="*/ 435411 h 454229"/>
                <a:gd name="connsiteX61" fmla="*/ 0 w 606580"/>
                <a:gd name="connsiteY61" fmla="*/ 18725 h 454229"/>
                <a:gd name="connsiteX62" fmla="*/ 18755 w 606580"/>
                <a:gd name="connsiteY62" fmla="*/ 0 h 45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6580" h="454229">
                  <a:moveTo>
                    <a:pt x="334899" y="192149"/>
                  </a:moveTo>
                  <a:cubicBezTo>
                    <a:pt x="348363" y="192149"/>
                    <a:pt x="360157" y="194560"/>
                    <a:pt x="370186" y="199474"/>
                  </a:cubicBezTo>
                  <a:lnTo>
                    <a:pt x="363036" y="232856"/>
                  </a:lnTo>
                  <a:cubicBezTo>
                    <a:pt x="356164" y="225994"/>
                    <a:pt x="346135" y="222563"/>
                    <a:pt x="333041" y="222563"/>
                  </a:cubicBezTo>
                  <a:cubicBezTo>
                    <a:pt x="319948" y="222563"/>
                    <a:pt x="309269" y="227292"/>
                    <a:pt x="301283" y="236750"/>
                  </a:cubicBezTo>
                  <a:cubicBezTo>
                    <a:pt x="296639" y="242036"/>
                    <a:pt x="293389" y="248712"/>
                    <a:pt x="291439" y="256594"/>
                  </a:cubicBezTo>
                  <a:lnTo>
                    <a:pt x="357835" y="256594"/>
                  </a:lnTo>
                  <a:lnTo>
                    <a:pt x="354028" y="275325"/>
                  </a:lnTo>
                  <a:lnTo>
                    <a:pt x="289025" y="275325"/>
                  </a:lnTo>
                  <a:cubicBezTo>
                    <a:pt x="288932" y="277179"/>
                    <a:pt x="288932" y="279590"/>
                    <a:pt x="288932" y="282465"/>
                  </a:cubicBezTo>
                  <a:cubicBezTo>
                    <a:pt x="288932" y="285246"/>
                    <a:pt x="289025" y="288214"/>
                    <a:pt x="289118" y="291274"/>
                  </a:cubicBezTo>
                  <a:lnTo>
                    <a:pt x="350592" y="291274"/>
                  </a:lnTo>
                  <a:lnTo>
                    <a:pt x="346785" y="309912"/>
                  </a:lnTo>
                  <a:lnTo>
                    <a:pt x="291625" y="309912"/>
                  </a:lnTo>
                  <a:cubicBezTo>
                    <a:pt x="293668" y="318535"/>
                    <a:pt x="296732" y="325304"/>
                    <a:pt x="300911" y="330219"/>
                  </a:cubicBezTo>
                  <a:cubicBezTo>
                    <a:pt x="308990" y="339677"/>
                    <a:pt x="319483" y="344499"/>
                    <a:pt x="332391" y="344499"/>
                  </a:cubicBezTo>
                  <a:cubicBezTo>
                    <a:pt x="347806" y="344499"/>
                    <a:pt x="360157" y="339677"/>
                    <a:pt x="369350" y="330219"/>
                  </a:cubicBezTo>
                  <a:lnTo>
                    <a:pt x="369350" y="367124"/>
                  </a:lnTo>
                  <a:cubicBezTo>
                    <a:pt x="358857" y="372317"/>
                    <a:pt x="346692" y="374913"/>
                    <a:pt x="332763" y="374913"/>
                  </a:cubicBezTo>
                  <a:cubicBezTo>
                    <a:pt x="309176" y="374913"/>
                    <a:pt x="289861" y="366939"/>
                    <a:pt x="274724" y="350804"/>
                  </a:cubicBezTo>
                  <a:cubicBezTo>
                    <a:pt x="264416" y="339862"/>
                    <a:pt x="257638" y="326232"/>
                    <a:pt x="254387" y="309912"/>
                  </a:cubicBezTo>
                  <a:lnTo>
                    <a:pt x="236465" y="309912"/>
                  </a:lnTo>
                  <a:lnTo>
                    <a:pt x="240365" y="291274"/>
                  </a:lnTo>
                  <a:lnTo>
                    <a:pt x="252159" y="291274"/>
                  </a:lnTo>
                  <a:cubicBezTo>
                    <a:pt x="252066" y="289326"/>
                    <a:pt x="252066" y="287286"/>
                    <a:pt x="252066" y="285061"/>
                  </a:cubicBezTo>
                  <a:cubicBezTo>
                    <a:pt x="252066" y="281445"/>
                    <a:pt x="252066" y="278199"/>
                    <a:pt x="252252" y="275325"/>
                  </a:cubicBezTo>
                  <a:lnTo>
                    <a:pt x="236465" y="275325"/>
                  </a:lnTo>
                  <a:lnTo>
                    <a:pt x="240272" y="256594"/>
                  </a:lnTo>
                  <a:lnTo>
                    <a:pt x="254666" y="256594"/>
                  </a:lnTo>
                  <a:cubicBezTo>
                    <a:pt x="258102" y="240645"/>
                    <a:pt x="264788" y="227292"/>
                    <a:pt x="274817" y="216443"/>
                  </a:cubicBezTo>
                  <a:cubicBezTo>
                    <a:pt x="290046" y="200216"/>
                    <a:pt x="310104" y="192149"/>
                    <a:pt x="334899" y="192149"/>
                  </a:cubicBezTo>
                  <a:close/>
                  <a:moveTo>
                    <a:pt x="75858" y="113540"/>
                  </a:moveTo>
                  <a:lnTo>
                    <a:pt x="530793" y="113540"/>
                  </a:lnTo>
                  <a:lnTo>
                    <a:pt x="530793" y="151363"/>
                  </a:lnTo>
                  <a:lnTo>
                    <a:pt x="75858" y="151363"/>
                  </a:lnTo>
                  <a:close/>
                  <a:moveTo>
                    <a:pt x="209297" y="56876"/>
                  </a:moveTo>
                  <a:cubicBezTo>
                    <a:pt x="219780" y="56876"/>
                    <a:pt x="228279" y="65343"/>
                    <a:pt x="228279" y="75788"/>
                  </a:cubicBezTo>
                  <a:cubicBezTo>
                    <a:pt x="228279" y="86233"/>
                    <a:pt x="219780" y="94700"/>
                    <a:pt x="209297" y="94700"/>
                  </a:cubicBezTo>
                  <a:cubicBezTo>
                    <a:pt x="198814" y="94700"/>
                    <a:pt x="190315" y="86233"/>
                    <a:pt x="190315" y="75788"/>
                  </a:cubicBezTo>
                  <a:cubicBezTo>
                    <a:pt x="190315" y="65343"/>
                    <a:pt x="198814" y="56876"/>
                    <a:pt x="209297" y="56876"/>
                  </a:cubicBezTo>
                  <a:close/>
                  <a:moveTo>
                    <a:pt x="152034" y="56876"/>
                  </a:moveTo>
                  <a:cubicBezTo>
                    <a:pt x="162537" y="56876"/>
                    <a:pt x="171052" y="65343"/>
                    <a:pt x="171052" y="75788"/>
                  </a:cubicBezTo>
                  <a:cubicBezTo>
                    <a:pt x="171052" y="86233"/>
                    <a:pt x="162537" y="94700"/>
                    <a:pt x="152034" y="94700"/>
                  </a:cubicBezTo>
                  <a:cubicBezTo>
                    <a:pt x="141531" y="94700"/>
                    <a:pt x="133016" y="86233"/>
                    <a:pt x="133016" y="75788"/>
                  </a:cubicBezTo>
                  <a:cubicBezTo>
                    <a:pt x="133016" y="65343"/>
                    <a:pt x="141531" y="56876"/>
                    <a:pt x="152034" y="56876"/>
                  </a:cubicBezTo>
                  <a:close/>
                  <a:moveTo>
                    <a:pt x="94805" y="56876"/>
                  </a:moveTo>
                  <a:cubicBezTo>
                    <a:pt x="105269" y="56876"/>
                    <a:pt x="113752" y="65343"/>
                    <a:pt x="113752" y="75788"/>
                  </a:cubicBezTo>
                  <a:cubicBezTo>
                    <a:pt x="113752" y="86233"/>
                    <a:pt x="105269" y="94700"/>
                    <a:pt x="94805" y="94700"/>
                  </a:cubicBezTo>
                  <a:cubicBezTo>
                    <a:pt x="84341" y="94700"/>
                    <a:pt x="75858" y="86233"/>
                    <a:pt x="75858" y="75788"/>
                  </a:cubicBezTo>
                  <a:cubicBezTo>
                    <a:pt x="75858" y="65343"/>
                    <a:pt x="84341" y="56876"/>
                    <a:pt x="94805" y="56876"/>
                  </a:cubicBezTo>
                  <a:close/>
                  <a:moveTo>
                    <a:pt x="37882" y="37822"/>
                  </a:moveTo>
                  <a:lnTo>
                    <a:pt x="37882" y="416315"/>
                  </a:lnTo>
                  <a:lnTo>
                    <a:pt x="568698" y="416315"/>
                  </a:lnTo>
                  <a:lnTo>
                    <a:pt x="568698" y="37822"/>
                  </a:lnTo>
                  <a:close/>
                  <a:moveTo>
                    <a:pt x="18755" y="0"/>
                  </a:moveTo>
                  <a:lnTo>
                    <a:pt x="587825" y="0"/>
                  </a:lnTo>
                  <a:cubicBezTo>
                    <a:pt x="598131" y="0"/>
                    <a:pt x="606580" y="8436"/>
                    <a:pt x="606580" y="18725"/>
                  </a:cubicBezTo>
                  <a:lnTo>
                    <a:pt x="606580" y="435411"/>
                  </a:lnTo>
                  <a:cubicBezTo>
                    <a:pt x="606580" y="445793"/>
                    <a:pt x="598131" y="454229"/>
                    <a:pt x="587825" y="454229"/>
                  </a:cubicBezTo>
                  <a:lnTo>
                    <a:pt x="18755" y="454229"/>
                  </a:lnTo>
                  <a:cubicBezTo>
                    <a:pt x="8449" y="454229"/>
                    <a:pt x="0" y="445793"/>
                    <a:pt x="0" y="435411"/>
                  </a:cubicBezTo>
                  <a:lnTo>
                    <a:pt x="0" y="18725"/>
                  </a:lnTo>
                  <a:cubicBezTo>
                    <a:pt x="0" y="8436"/>
                    <a:pt x="8449" y="0"/>
                    <a:pt x="187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功能要求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41788" y="393015"/>
            <a:ext cx="850900" cy="850900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FF28E6A-C2F1-41E4-878F-8AB7D60616DC}"/>
              </a:ext>
            </a:extLst>
          </p:cNvPr>
          <p:cNvSpPr txBox="1"/>
          <p:nvPr/>
        </p:nvSpPr>
        <p:spPr>
          <a:xfrm>
            <a:off x="867238" y="1603717"/>
            <a:ext cx="9683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软件工程教学辅助网站的功能包括四方面，教师管理子系统，学生管理子系统，访客管理子系统，管理员管理子系统。</a:t>
            </a:r>
            <a:endParaRPr lang="en-US" altLang="zh-CN" sz="2400" dirty="0"/>
          </a:p>
          <a:p>
            <a:r>
              <a:rPr lang="zh-CN" altLang="en-US" sz="2400" dirty="0"/>
              <a:t>各个系统的主要功能应有：</a:t>
            </a:r>
            <a:endParaRPr lang="zh-CN" altLang="zh-CN" sz="2400" dirty="0"/>
          </a:p>
          <a:p>
            <a:r>
              <a:rPr lang="zh-CN" altLang="zh-CN" sz="2400" dirty="0"/>
              <a:t>教师管理子系统：账号登录，用户注册，密码修改，教学计划查询，学生作业批阅，消息发布，学生问题解答，上传资料，上传教学视频资源。</a:t>
            </a:r>
          </a:p>
          <a:p>
            <a:r>
              <a:rPr lang="zh-CN" altLang="zh-CN" sz="2400" dirty="0"/>
              <a:t>学生管理子系统：账号登录，用户注册，密码修改，消息通知查看，任课教师查询，问题提问，资料下载，作业提交，观看教学视频。</a:t>
            </a:r>
          </a:p>
          <a:p>
            <a:r>
              <a:rPr lang="zh-CN" altLang="zh-CN" sz="2400" dirty="0"/>
              <a:t>访客管理子系统：任课教师及相关信息查询，资料查看下载，观看教学视频。</a:t>
            </a:r>
          </a:p>
          <a:p>
            <a:r>
              <a:rPr lang="zh-CN" altLang="zh-CN" sz="2400" dirty="0"/>
              <a:t>管理员子系统：管理相关课程信息，管理课程页面信息，重置用户密码，更新友情链接，管理回收站。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149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详细功能说明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41788" y="393015"/>
            <a:ext cx="850900" cy="850900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FF28E6A-C2F1-41E4-878F-8AB7D60616DC}"/>
              </a:ext>
            </a:extLst>
          </p:cNvPr>
          <p:cNvSpPr txBox="1"/>
          <p:nvPr/>
        </p:nvSpPr>
        <p:spPr>
          <a:xfrm>
            <a:off x="0" y="1243914"/>
            <a:ext cx="1183092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2400" dirty="0"/>
              <a:t>账号登录：访客选择登陆身份，教师、管理员、学生或游客，选择之后，输入自己的账号和密码登陆。如果</a:t>
            </a:r>
            <a:endParaRPr lang="en-US" altLang="zh-CN" sz="2400" dirty="0"/>
          </a:p>
          <a:p>
            <a:pPr lvl="1"/>
            <a:r>
              <a:rPr lang="zh-CN" altLang="zh-CN" sz="2400" dirty="0"/>
              <a:t>选择的登陆身份为游客，那么不需要输入密码。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lvl="1"/>
            <a:r>
              <a:rPr lang="zh-CN" altLang="zh-CN" sz="2400" dirty="0"/>
              <a:t>密码修改和找回：当用户忘记密码后，可以通过自己的账号以及密保答案找回。也可以通过预留的手机号登陆。</a:t>
            </a:r>
          </a:p>
          <a:p>
            <a:pPr lvl="1"/>
            <a:r>
              <a:rPr lang="zh-CN" altLang="zh-CN" sz="2400" dirty="0"/>
              <a:t>教学计划查询（教师）：供教师查询管理者提供的教学计划。</a:t>
            </a:r>
          </a:p>
          <a:p>
            <a:pPr lvl="1"/>
            <a:r>
              <a:rPr lang="zh-CN" altLang="zh-CN" sz="2400" dirty="0"/>
              <a:t>教学通知（教师）：教师将教学通知推送给所有学生和相关人员。</a:t>
            </a:r>
          </a:p>
          <a:p>
            <a:pPr lvl="1"/>
            <a:r>
              <a:rPr lang="zh-CN" altLang="zh-CN" sz="2400" dirty="0"/>
              <a:t>作业批阅（教师）：供教师查看、批阅、下载、删除学生的作业，并打评成绩。</a:t>
            </a:r>
          </a:p>
          <a:p>
            <a:pPr lvl="1"/>
            <a:r>
              <a:rPr lang="zh-CN" altLang="zh-CN" sz="2400" dirty="0"/>
              <a:t>留言板（教师）：学生发布在讨论版中的问题，教师可以查看并且直接回复评论，学生和教师都可以查看。</a:t>
            </a:r>
          </a:p>
          <a:p>
            <a:pPr lvl="1"/>
            <a:r>
              <a:rPr lang="zh-CN" altLang="zh-CN" sz="2400" dirty="0"/>
              <a:t>消息查看（学生）</a:t>
            </a:r>
            <a:r>
              <a:rPr lang="en-US" altLang="zh-CN" sz="2400" dirty="0"/>
              <a:t>:</a:t>
            </a:r>
            <a:r>
              <a:rPr lang="zh-CN" altLang="zh-CN" sz="2400" dirty="0"/>
              <a:t>学生在消息中心中会接受到自己在留言板发布内容收到回复的通知、作业批改成绩的通知，以及教师和平台推送的教学通知。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lvl="1"/>
            <a:r>
              <a:rPr lang="zh-CN" altLang="zh-CN" sz="2400" dirty="0"/>
              <a:t>任课教师查询（学生）</a:t>
            </a:r>
            <a:r>
              <a:rPr lang="en-US" altLang="zh-CN" sz="2400" dirty="0"/>
              <a:t>:</a:t>
            </a:r>
            <a:r>
              <a:rPr lang="zh-CN" altLang="zh-CN" sz="2400" dirty="0"/>
              <a:t>登录后可以查询任课教师的相关资料。</a:t>
            </a:r>
            <a:endParaRPr lang="en-US" altLang="zh-CN" sz="2400" dirty="0"/>
          </a:p>
          <a:p>
            <a:pPr lvl="1"/>
            <a:r>
              <a:rPr lang="zh-CN" altLang="zh-CN" sz="2400" dirty="0"/>
              <a:t>问题提问（学生）：学生可以在讨论版中对不懂的知识点发出提问编辑并发布，教师可以在讨论版中查看到并且回复。</a:t>
            </a:r>
          </a:p>
          <a:p>
            <a:pPr lvl="1"/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80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详细功能说明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41788" y="393015"/>
            <a:ext cx="850900" cy="850900"/>
            <a:chOff x="2959100" y="1866900"/>
            <a:chExt cx="1536700" cy="1536700"/>
          </a:xfrm>
        </p:grpSpPr>
        <p:sp>
          <p:nvSpPr>
            <p:cNvPr id="36" name="椭圆 35"/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椭圆 2"/>
            <p:cNvSpPr/>
            <p:nvPr/>
          </p:nvSpPr>
          <p:spPr>
            <a:xfrm>
              <a:off x="3422141" y="2269390"/>
              <a:ext cx="610617" cy="731720"/>
            </a:xfrm>
            <a:custGeom>
              <a:avLst/>
              <a:gdLst>
                <a:gd name="T0" fmla="*/ 5499 w 5689"/>
                <a:gd name="T1" fmla="*/ 3240 h 6827"/>
                <a:gd name="T2" fmla="*/ 5499 w 5689"/>
                <a:gd name="T3" fmla="*/ 284 h 6827"/>
                <a:gd name="T4" fmla="*/ 5215 w 5689"/>
                <a:gd name="T5" fmla="*/ 0 h 6827"/>
                <a:gd name="T6" fmla="*/ 1232 w 5689"/>
                <a:gd name="T7" fmla="*/ 0 h 6827"/>
                <a:gd name="T8" fmla="*/ 0 w 5689"/>
                <a:gd name="T9" fmla="*/ 1233 h 6827"/>
                <a:gd name="T10" fmla="*/ 0 w 5689"/>
                <a:gd name="T11" fmla="*/ 3508 h 6827"/>
                <a:gd name="T12" fmla="*/ 0 w 5689"/>
                <a:gd name="T13" fmla="*/ 4646 h 6827"/>
                <a:gd name="T14" fmla="*/ 0 w 5689"/>
                <a:gd name="T15" fmla="*/ 5594 h 6827"/>
                <a:gd name="T16" fmla="*/ 1232 w 5689"/>
                <a:gd name="T17" fmla="*/ 6827 h 6827"/>
                <a:gd name="T18" fmla="*/ 5215 w 5689"/>
                <a:gd name="T19" fmla="*/ 6827 h 6827"/>
                <a:gd name="T20" fmla="*/ 5499 w 5689"/>
                <a:gd name="T21" fmla="*/ 6542 h 6827"/>
                <a:gd name="T22" fmla="*/ 5499 w 5689"/>
                <a:gd name="T23" fmla="*/ 4914 h 6827"/>
                <a:gd name="T24" fmla="*/ 5689 w 5689"/>
                <a:gd name="T25" fmla="*/ 4646 h 6827"/>
                <a:gd name="T26" fmla="*/ 5689 w 5689"/>
                <a:gd name="T27" fmla="*/ 3508 h 6827"/>
                <a:gd name="T28" fmla="*/ 5499 w 5689"/>
                <a:gd name="T29" fmla="*/ 3240 h 6827"/>
                <a:gd name="T30" fmla="*/ 569 w 5689"/>
                <a:gd name="T31" fmla="*/ 1233 h 6827"/>
                <a:gd name="T32" fmla="*/ 1232 w 5689"/>
                <a:gd name="T33" fmla="*/ 569 h 6827"/>
                <a:gd name="T34" fmla="*/ 4930 w 5689"/>
                <a:gd name="T35" fmla="*/ 569 h 6827"/>
                <a:gd name="T36" fmla="*/ 4930 w 5689"/>
                <a:gd name="T37" fmla="*/ 3224 h 6827"/>
                <a:gd name="T38" fmla="*/ 4060 w 5689"/>
                <a:gd name="T39" fmla="*/ 3224 h 6827"/>
                <a:gd name="T40" fmla="*/ 3792 w 5689"/>
                <a:gd name="T41" fmla="*/ 3034 h 6827"/>
                <a:gd name="T42" fmla="*/ 3525 w 5689"/>
                <a:gd name="T43" fmla="*/ 3224 h 6827"/>
                <a:gd name="T44" fmla="*/ 569 w 5689"/>
                <a:gd name="T45" fmla="*/ 3224 h 6827"/>
                <a:gd name="T46" fmla="*/ 569 w 5689"/>
                <a:gd name="T47" fmla="*/ 1233 h 6827"/>
                <a:gd name="T48" fmla="*/ 569 w 5689"/>
                <a:gd name="T49" fmla="*/ 3793 h 6827"/>
                <a:gd name="T50" fmla="*/ 3508 w 5689"/>
                <a:gd name="T51" fmla="*/ 3793 h 6827"/>
                <a:gd name="T52" fmla="*/ 3508 w 5689"/>
                <a:gd name="T53" fmla="*/ 4361 h 6827"/>
                <a:gd name="T54" fmla="*/ 569 w 5689"/>
                <a:gd name="T55" fmla="*/ 4361 h 6827"/>
                <a:gd name="T56" fmla="*/ 569 w 5689"/>
                <a:gd name="T57" fmla="*/ 3793 h 6827"/>
                <a:gd name="T58" fmla="*/ 4930 w 5689"/>
                <a:gd name="T59" fmla="*/ 6258 h 6827"/>
                <a:gd name="T60" fmla="*/ 1232 w 5689"/>
                <a:gd name="T61" fmla="*/ 6258 h 6827"/>
                <a:gd name="T62" fmla="*/ 569 w 5689"/>
                <a:gd name="T63" fmla="*/ 5594 h 6827"/>
                <a:gd name="T64" fmla="*/ 569 w 5689"/>
                <a:gd name="T65" fmla="*/ 4930 h 6827"/>
                <a:gd name="T66" fmla="*/ 3525 w 5689"/>
                <a:gd name="T67" fmla="*/ 4930 h 6827"/>
                <a:gd name="T68" fmla="*/ 3792 w 5689"/>
                <a:gd name="T69" fmla="*/ 5120 h 6827"/>
                <a:gd name="T70" fmla="*/ 4060 w 5689"/>
                <a:gd name="T71" fmla="*/ 4930 h 6827"/>
                <a:gd name="T72" fmla="*/ 4930 w 5689"/>
                <a:gd name="T73" fmla="*/ 4930 h 6827"/>
                <a:gd name="T74" fmla="*/ 4930 w 5689"/>
                <a:gd name="T75" fmla="*/ 6258 h 6827"/>
                <a:gd name="T76" fmla="*/ 5120 w 5689"/>
                <a:gd name="T77" fmla="*/ 4361 h 6827"/>
                <a:gd name="T78" fmla="*/ 4077 w 5689"/>
                <a:gd name="T79" fmla="*/ 4361 h 6827"/>
                <a:gd name="T80" fmla="*/ 4077 w 5689"/>
                <a:gd name="T81" fmla="*/ 3793 h 6827"/>
                <a:gd name="T82" fmla="*/ 5120 w 5689"/>
                <a:gd name="T83" fmla="*/ 3793 h 6827"/>
                <a:gd name="T84" fmla="*/ 5120 w 5689"/>
                <a:gd name="T85" fmla="*/ 4361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9" h="6827">
                  <a:moveTo>
                    <a:pt x="5499" y="3240"/>
                  </a:moveTo>
                  <a:lnTo>
                    <a:pt x="5499" y="284"/>
                  </a:lnTo>
                  <a:cubicBezTo>
                    <a:pt x="5499" y="127"/>
                    <a:pt x="5372" y="0"/>
                    <a:pt x="5215" y="0"/>
                  </a:cubicBezTo>
                  <a:lnTo>
                    <a:pt x="1232" y="0"/>
                  </a:lnTo>
                  <a:cubicBezTo>
                    <a:pt x="553" y="0"/>
                    <a:pt x="0" y="553"/>
                    <a:pt x="0" y="1233"/>
                  </a:cubicBezTo>
                  <a:lnTo>
                    <a:pt x="0" y="3508"/>
                  </a:lnTo>
                  <a:lnTo>
                    <a:pt x="0" y="4646"/>
                  </a:lnTo>
                  <a:lnTo>
                    <a:pt x="0" y="5594"/>
                  </a:lnTo>
                  <a:cubicBezTo>
                    <a:pt x="0" y="6274"/>
                    <a:pt x="553" y="6827"/>
                    <a:pt x="1232" y="6827"/>
                  </a:cubicBezTo>
                  <a:lnTo>
                    <a:pt x="5215" y="6827"/>
                  </a:lnTo>
                  <a:cubicBezTo>
                    <a:pt x="5372" y="6827"/>
                    <a:pt x="5499" y="6699"/>
                    <a:pt x="5499" y="6542"/>
                  </a:cubicBezTo>
                  <a:lnTo>
                    <a:pt x="5499" y="4914"/>
                  </a:lnTo>
                  <a:cubicBezTo>
                    <a:pt x="5610" y="4875"/>
                    <a:pt x="5689" y="4770"/>
                    <a:pt x="5689" y="4646"/>
                  </a:cubicBezTo>
                  <a:lnTo>
                    <a:pt x="5689" y="3508"/>
                  </a:lnTo>
                  <a:cubicBezTo>
                    <a:pt x="5689" y="3384"/>
                    <a:pt x="5610" y="3279"/>
                    <a:pt x="5499" y="3240"/>
                  </a:cubicBezTo>
                  <a:close/>
                  <a:moveTo>
                    <a:pt x="569" y="1233"/>
                  </a:moveTo>
                  <a:cubicBezTo>
                    <a:pt x="569" y="867"/>
                    <a:pt x="867" y="569"/>
                    <a:pt x="1232" y="569"/>
                  </a:cubicBezTo>
                  <a:lnTo>
                    <a:pt x="4930" y="569"/>
                  </a:lnTo>
                  <a:lnTo>
                    <a:pt x="4930" y="3224"/>
                  </a:lnTo>
                  <a:lnTo>
                    <a:pt x="4060" y="3224"/>
                  </a:lnTo>
                  <a:cubicBezTo>
                    <a:pt x="4021" y="3113"/>
                    <a:pt x="3916" y="3034"/>
                    <a:pt x="3792" y="3034"/>
                  </a:cubicBezTo>
                  <a:cubicBezTo>
                    <a:pt x="3669" y="3034"/>
                    <a:pt x="3564" y="3113"/>
                    <a:pt x="3525" y="3224"/>
                  </a:cubicBezTo>
                  <a:lnTo>
                    <a:pt x="569" y="3224"/>
                  </a:lnTo>
                  <a:lnTo>
                    <a:pt x="569" y="1233"/>
                  </a:lnTo>
                  <a:close/>
                  <a:moveTo>
                    <a:pt x="569" y="3793"/>
                  </a:moveTo>
                  <a:lnTo>
                    <a:pt x="3508" y="3793"/>
                  </a:lnTo>
                  <a:lnTo>
                    <a:pt x="3508" y="4361"/>
                  </a:lnTo>
                  <a:lnTo>
                    <a:pt x="569" y="4361"/>
                  </a:lnTo>
                  <a:lnTo>
                    <a:pt x="569" y="3793"/>
                  </a:lnTo>
                  <a:close/>
                  <a:moveTo>
                    <a:pt x="4930" y="6258"/>
                  </a:moveTo>
                  <a:lnTo>
                    <a:pt x="1232" y="6258"/>
                  </a:lnTo>
                  <a:cubicBezTo>
                    <a:pt x="867" y="6258"/>
                    <a:pt x="569" y="5960"/>
                    <a:pt x="569" y="5594"/>
                  </a:cubicBezTo>
                  <a:lnTo>
                    <a:pt x="569" y="4930"/>
                  </a:lnTo>
                  <a:lnTo>
                    <a:pt x="3525" y="4930"/>
                  </a:lnTo>
                  <a:cubicBezTo>
                    <a:pt x="3564" y="5041"/>
                    <a:pt x="3669" y="5120"/>
                    <a:pt x="3792" y="5120"/>
                  </a:cubicBezTo>
                  <a:cubicBezTo>
                    <a:pt x="3916" y="5120"/>
                    <a:pt x="4021" y="5041"/>
                    <a:pt x="4060" y="4930"/>
                  </a:cubicBezTo>
                  <a:lnTo>
                    <a:pt x="4930" y="4930"/>
                  </a:lnTo>
                  <a:lnTo>
                    <a:pt x="4930" y="6258"/>
                  </a:lnTo>
                  <a:close/>
                  <a:moveTo>
                    <a:pt x="5120" y="4361"/>
                  </a:moveTo>
                  <a:lnTo>
                    <a:pt x="4077" y="4361"/>
                  </a:lnTo>
                  <a:lnTo>
                    <a:pt x="4077" y="3793"/>
                  </a:lnTo>
                  <a:lnTo>
                    <a:pt x="5120" y="3793"/>
                  </a:lnTo>
                  <a:lnTo>
                    <a:pt x="5120" y="43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FF28E6A-C2F1-41E4-878F-8AB7D60616DC}"/>
              </a:ext>
            </a:extLst>
          </p:cNvPr>
          <p:cNvSpPr txBox="1"/>
          <p:nvPr/>
        </p:nvSpPr>
        <p:spPr>
          <a:xfrm>
            <a:off x="0" y="1243914"/>
            <a:ext cx="117887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2400" dirty="0"/>
              <a:t>作业提交（学生）：学生可以在提交作业模块中提交作业。作业提交不能撤销。</a:t>
            </a:r>
          </a:p>
          <a:p>
            <a:pPr lvl="1"/>
            <a:r>
              <a:rPr lang="zh-CN" altLang="zh-CN" sz="2400" dirty="0"/>
              <a:t>课程计划查询（访客）：访客可以查看课程计划</a:t>
            </a:r>
          </a:p>
          <a:p>
            <a:pPr lvl="1"/>
            <a:r>
              <a:rPr lang="zh-CN" altLang="zh-CN" sz="2400" dirty="0"/>
              <a:t>讨论版查询（访客）：访客可以查看讨论版，查看老师与同学之间答疑解惑。</a:t>
            </a:r>
          </a:p>
          <a:p>
            <a:pPr lvl="1"/>
            <a:r>
              <a:rPr lang="zh-CN" altLang="zh-CN" sz="2400" dirty="0"/>
              <a:t>任课教师查询（访客）：访客可以查询任课教师的相关资料</a:t>
            </a:r>
          </a:p>
          <a:p>
            <a:pPr lvl="1"/>
            <a:r>
              <a:rPr lang="zh-CN" altLang="zh-CN" sz="2400" dirty="0"/>
              <a:t>相关资料下载（访客）：访客可以查询并且下载相关资料</a:t>
            </a:r>
          </a:p>
          <a:p>
            <a:pPr lvl="1"/>
            <a:r>
              <a:rPr lang="zh-CN" altLang="zh-CN" sz="2400" dirty="0"/>
              <a:t>课程信息管理（管理员）：管理员可以管理相关课程信息，包括每门课的任课老师，每门课的选课学生名单，同时可以管理每个人的网站权限。</a:t>
            </a:r>
          </a:p>
          <a:p>
            <a:pPr lvl="1"/>
            <a:r>
              <a:rPr lang="zh-CN" altLang="zh-CN" sz="2400" dirty="0"/>
              <a:t>课程页面信息管理（管理员）：管理员可以管理课程页面的所有信息，包括课程介绍、教师介绍、助教介绍、课件、模板、参考资料、以往优秀作业、教学视频、作业点评，具体的管理措施可以是下载、上传、发布、删除。</a:t>
            </a:r>
          </a:p>
          <a:p>
            <a:pPr lvl="1"/>
            <a:r>
              <a:rPr lang="zh-CN" altLang="zh-CN" sz="2400" dirty="0"/>
              <a:t>重置用户密码（管理员）：管理员不可修改除自己外的用户密码，但可在用户忘记密码时经用户同意重置用户密码（随机数）并将用户新密码发送到用户邮箱。</a:t>
            </a:r>
          </a:p>
          <a:p>
            <a:pPr lvl="1"/>
            <a:r>
              <a:rPr lang="zh-CN" altLang="zh-CN" sz="2400" dirty="0"/>
              <a:t>更新友情链接（管理员）：对友情连接</a:t>
            </a:r>
            <a:r>
              <a:rPr lang="en-US" altLang="zh-CN" sz="2400" dirty="0"/>
              <a:t>(</a:t>
            </a:r>
            <a:r>
              <a:rPr lang="zh-CN" altLang="zh-CN" sz="2400" dirty="0"/>
              <a:t>如网上选课主页</a:t>
            </a:r>
            <a:r>
              <a:rPr lang="en-US" altLang="zh-CN" sz="2400" dirty="0"/>
              <a:t>)</a:t>
            </a:r>
            <a:r>
              <a:rPr lang="zh-CN" altLang="zh-CN" sz="2400" dirty="0"/>
              <a:t>的实时更新。</a:t>
            </a:r>
          </a:p>
          <a:p>
            <a:pPr lvl="1"/>
            <a:r>
              <a:rPr lang="zh-CN" altLang="zh-CN" sz="2400" dirty="0"/>
              <a:t>管理回收站（管理员）：管理员可管理回收站，可对回收站内的资料进行永久清除资料操作或者恢复资料操作。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06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18453" y="455343"/>
            <a:ext cx="329531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性能要求</a:t>
            </a:r>
          </a:p>
        </p:txBody>
      </p:sp>
      <p:sp>
        <p:nvSpPr>
          <p:cNvPr id="31" name="矩形 30"/>
          <p:cNvSpPr/>
          <p:nvPr/>
        </p:nvSpPr>
        <p:spPr>
          <a:xfrm>
            <a:off x="2763218" y="1692460"/>
            <a:ext cx="6183834" cy="267765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2400" dirty="0"/>
              <a:t>为了满足</a:t>
            </a:r>
            <a:r>
              <a:rPr lang="zh-CN" altLang="en-US" sz="2400" dirty="0"/>
              <a:t>大量</a:t>
            </a:r>
            <a:r>
              <a:rPr lang="zh-CN" altLang="zh-CN" sz="2400" dirty="0"/>
              <a:t>用户</a:t>
            </a:r>
            <a:r>
              <a:rPr lang="zh-CN" altLang="en-US" sz="2400" dirty="0"/>
              <a:t>同时登陆及使用</a:t>
            </a:r>
            <a:r>
              <a:rPr lang="zh-CN" altLang="zh-CN" sz="2400" dirty="0"/>
              <a:t>，系统必须要有高的运作速度和运算能力，用户操作的事件需要系统做出比较快速、及时并且正确的应答</a:t>
            </a:r>
            <a:r>
              <a:rPr lang="zh-CN" altLang="en-US" sz="2400" dirty="0"/>
              <a:t>。系统要具有保存大量作业、测验结果、教师评分等大量数据的能力，并且要做备份。系统将具有较好的安全性，检测并预防各类常见网路攻击。</a:t>
            </a:r>
            <a:endParaRPr lang="zh-CN" altLang="zh-CN" sz="2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45064262-64B4-41E6-899F-0A9CA7621FB1}"/>
              </a:ext>
            </a:extLst>
          </p:cNvPr>
          <p:cNvGrpSpPr/>
          <p:nvPr/>
        </p:nvGrpSpPr>
        <p:grpSpPr>
          <a:xfrm>
            <a:off x="505969" y="310352"/>
            <a:ext cx="850899" cy="829131"/>
            <a:chOff x="2959100" y="1866900"/>
            <a:chExt cx="1536700" cy="153670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BEAED278-A02E-4511-ACD6-67F9A35AEF26}"/>
                </a:ext>
              </a:extLst>
            </p:cNvPr>
            <p:cNvSpPr/>
            <p:nvPr/>
          </p:nvSpPr>
          <p:spPr>
            <a:xfrm>
              <a:off x="2959100" y="1866900"/>
              <a:ext cx="1536700" cy="1536700"/>
            </a:xfrm>
            <a:prstGeom prst="ellipse">
              <a:avLst/>
            </a:prstGeom>
            <a:gradFill flip="none" rotWithShape="1">
              <a:gsLst>
                <a:gs pos="0">
                  <a:srgbClr val="17232B"/>
                </a:gs>
                <a:gs pos="100000">
                  <a:srgbClr val="395F7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">
              <a:extLst>
                <a:ext uri="{FF2B5EF4-FFF2-40B4-BE49-F238E27FC236}">
                  <a16:creationId xmlns:a16="http://schemas.microsoft.com/office/drawing/2014/main" xmlns="" id="{445494BC-6AE5-4BBC-9E77-8B1EE3B42700}"/>
                </a:ext>
              </a:extLst>
            </p:cNvPr>
            <p:cNvSpPr/>
            <p:nvPr/>
          </p:nvSpPr>
          <p:spPr>
            <a:xfrm>
              <a:off x="3361590" y="2381828"/>
              <a:ext cx="731720" cy="506843"/>
            </a:xfrm>
            <a:custGeom>
              <a:avLst/>
              <a:gdLst>
                <a:gd name="connsiteX0" fmla="*/ 358308 w 609614"/>
                <a:gd name="connsiteY0" fmla="*/ 280146 h 422264"/>
                <a:gd name="connsiteX1" fmla="*/ 358308 w 609614"/>
                <a:gd name="connsiteY1" fmla="*/ 310770 h 422264"/>
                <a:gd name="connsiteX2" fmla="*/ 517691 w 609614"/>
                <a:gd name="connsiteY2" fmla="*/ 310770 h 422264"/>
                <a:gd name="connsiteX3" fmla="*/ 517691 w 609614"/>
                <a:gd name="connsiteY3" fmla="*/ 280146 h 422264"/>
                <a:gd name="connsiteX4" fmla="*/ 347770 w 609614"/>
                <a:gd name="connsiteY4" fmla="*/ 259117 h 422264"/>
                <a:gd name="connsiteX5" fmla="*/ 528229 w 609614"/>
                <a:gd name="connsiteY5" fmla="*/ 259117 h 422264"/>
                <a:gd name="connsiteX6" fmla="*/ 538767 w 609614"/>
                <a:gd name="connsiteY6" fmla="*/ 269632 h 422264"/>
                <a:gd name="connsiteX7" fmla="*/ 538767 w 609614"/>
                <a:gd name="connsiteY7" fmla="*/ 321284 h 422264"/>
                <a:gd name="connsiteX8" fmla="*/ 528229 w 609614"/>
                <a:gd name="connsiteY8" fmla="*/ 331799 h 422264"/>
                <a:gd name="connsiteX9" fmla="*/ 347770 w 609614"/>
                <a:gd name="connsiteY9" fmla="*/ 331799 h 422264"/>
                <a:gd name="connsiteX10" fmla="*/ 337232 w 609614"/>
                <a:gd name="connsiteY10" fmla="*/ 321284 h 422264"/>
                <a:gd name="connsiteX11" fmla="*/ 337232 w 609614"/>
                <a:gd name="connsiteY11" fmla="*/ 269632 h 422264"/>
                <a:gd name="connsiteX12" fmla="*/ 347770 w 609614"/>
                <a:gd name="connsiteY12" fmla="*/ 259117 h 422264"/>
                <a:gd name="connsiteX13" fmla="*/ 21071 w 609614"/>
                <a:gd name="connsiteY13" fmla="*/ 168538 h 422264"/>
                <a:gd name="connsiteX14" fmla="*/ 21071 w 609614"/>
                <a:gd name="connsiteY14" fmla="*/ 401230 h 422264"/>
                <a:gd name="connsiteX15" fmla="*/ 588543 w 609614"/>
                <a:gd name="connsiteY15" fmla="*/ 401230 h 422264"/>
                <a:gd name="connsiteX16" fmla="*/ 588543 w 609614"/>
                <a:gd name="connsiteY16" fmla="*/ 168538 h 422264"/>
                <a:gd name="connsiteX17" fmla="*/ 21071 w 609614"/>
                <a:gd name="connsiteY17" fmla="*/ 112534 h 422264"/>
                <a:gd name="connsiteX18" fmla="*/ 21071 w 609614"/>
                <a:gd name="connsiteY18" fmla="*/ 147503 h 422264"/>
                <a:gd name="connsiteX19" fmla="*/ 588543 w 609614"/>
                <a:gd name="connsiteY19" fmla="*/ 147503 h 422264"/>
                <a:gd name="connsiteX20" fmla="*/ 588543 w 609614"/>
                <a:gd name="connsiteY20" fmla="*/ 112534 h 422264"/>
                <a:gd name="connsiteX21" fmla="*/ 21071 w 609614"/>
                <a:gd name="connsiteY21" fmla="*/ 21034 h 422264"/>
                <a:gd name="connsiteX22" fmla="*/ 21071 w 609614"/>
                <a:gd name="connsiteY22" fmla="*/ 91499 h 422264"/>
                <a:gd name="connsiteX23" fmla="*/ 588543 w 609614"/>
                <a:gd name="connsiteY23" fmla="*/ 91499 h 422264"/>
                <a:gd name="connsiteX24" fmla="*/ 588543 w 609614"/>
                <a:gd name="connsiteY24" fmla="*/ 21034 h 422264"/>
                <a:gd name="connsiteX25" fmla="*/ 10536 w 609614"/>
                <a:gd name="connsiteY25" fmla="*/ 0 h 422264"/>
                <a:gd name="connsiteX26" fmla="*/ 599078 w 609614"/>
                <a:gd name="connsiteY26" fmla="*/ 0 h 422264"/>
                <a:gd name="connsiteX27" fmla="*/ 609614 w 609614"/>
                <a:gd name="connsiteY27" fmla="*/ 10517 h 422264"/>
                <a:gd name="connsiteX28" fmla="*/ 609614 w 609614"/>
                <a:gd name="connsiteY28" fmla="*/ 102016 h 422264"/>
                <a:gd name="connsiteX29" fmla="*/ 609614 w 609614"/>
                <a:gd name="connsiteY29" fmla="*/ 158020 h 422264"/>
                <a:gd name="connsiteX30" fmla="*/ 609614 w 609614"/>
                <a:gd name="connsiteY30" fmla="*/ 411747 h 422264"/>
                <a:gd name="connsiteX31" fmla="*/ 599078 w 609614"/>
                <a:gd name="connsiteY31" fmla="*/ 422264 h 422264"/>
                <a:gd name="connsiteX32" fmla="*/ 10536 w 609614"/>
                <a:gd name="connsiteY32" fmla="*/ 422264 h 422264"/>
                <a:gd name="connsiteX33" fmla="*/ 0 w 609614"/>
                <a:gd name="connsiteY33" fmla="*/ 411747 h 422264"/>
                <a:gd name="connsiteX34" fmla="*/ 0 w 609614"/>
                <a:gd name="connsiteY34" fmla="*/ 158020 h 422264"/>
                <a:gd name="connsiteX35" fmla="*/ 0 w 609614"/>
                <a:gd name="connsiteY35" fmla="*/ 102016 h 422264"/>
                <a:gd name="connsiteX36" fmla="*/ 0 w 609614"/>
                <a:gd name="connsiteY36" fmla="*/ 10517 h 422264"/>
                <a:gd name="connsiteX37" fmla="*/ 10536 w 609614"/>
                <a:gd name="connsiteY37" fmla="*/ 0 h 42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9614" h="422264">
                  <a:moveTo>
                    <a:pt x="358308" y="280146"/>
                  </a:moveTo>
                  <a:lnTo>
                    <a:pt x="358308" y="310770"/>
                  </a:lnTo>
                  <a:lnTo>
                    <a:pt x="517691" y="310770"/>
                  </a:lnTo>
                  <a:lnTo>
                    <a:pt x="517691" y="280146"/>
                  </a:lnTo>
                  <a:close/>
                  <a:moveTo>
                    <a:pt x="347770" y="259117"/>
                  </a:moveTo>
                  <a:lnTo>
                    <a:pt x="528229" y="259117"/>
                  </a:lnTo>
                  <a:cubicBezTo>
                    <a:pt x="534157" y="259117"/>
                    <a:pt x="538767" y="263849"/>
                    <a:pt x="538767" y="269632"/>
                  </a:cubicBezTo>
                  <a:lnTo>
                    <a:pt x="538767" y="321284"/>
                  </a:lnTo>
                  <a:cubicBezTo>
                    <a:pt x="538767" y="327067"/>
                    <a:pt x="534157" y="331799"/>
                    <a:pt x="528229" y="331799"/>
                  </a:cubicBezTo>
                  <a:lnTo>
                    <a:pt x="347770" y="331799"/>
                  </a:lnTo>
                  <a:cubicBezTo>
                    <a:pt x="341974" y="331799"/>
                    <a:pt x="337232" y="327067"/>
                    <a:pt x="337232" y="321284"/>
                  </a:cubicBezTo>
                  <a:lnTo>
                    <a:pt x="337232" y="269632"/>
                  </a:lnTo>
                  <a:cubicBezTo>
                    <a:pt x="337232" y="263849"/>
                    <a:pt x="341974" y="259117"/>
                    <a:pt x="347770" y="259117"/>
                  </a:cubicBezTo>
                  <a:close/>
                  <a:moveTo>
                    <a:pt x="21071" y="168538"/>
                  </a:moveTo>
                  <a:lnTo>
                    <a:pt x="21071" y="401230"/>
                  </a:lnTo>
                  <a:lnTo>
                    <a:pt x="588543" y="401230"/>
                  </a:lnTo>
                  <a:lnTo>
                    <a:pt x="588543" y="168538"/>
                  </a:lnTo>
                  <a:close/>
                  <a:moveTo>
                    <a:pt x="21071" y="112534"/>
                  </a:moveTo>
                  <a:lnTo>
                    <a:pt x="21071" y="147503"/>
                  </a:lnTo>
                  <a:lnTo>
                    <a:pt x="588543" y="147503"/>
                  </a:lnTo>
                  <a:lnTo>
                    <a:pt x="588543" y="112534"/>
                  </a:lnTo>
                  <a:close/>
                  <a:moveTo>
                    <a:pt x="21071" y="21034"/>
                  </a:moveTo>
                  <a:lnTo>
                    <a:pt x="21071" y="91499"/>
                  </a:lnTo>
                  <a:lnTo>
                    <a:pt x="588543" y="91499"/>
                  </a:lnTo>
                  <a:lnTo>
                    <a:pt x="588543" y="21034"/>
                  </a:lnTo>
                  <a:close/>
                  <a:moveTo>
                    <a:pt x="10536" y="0"/>
                  </a:moveTo>
                  <a:lnTo>
                    <a:pt x="599078" y="0"/>
                  </a:lnTo>
                  <a:cubicBezTo>
                    <a:pt x="604873" y="0"/>
                    <a:pt x="609614" y="4733"/>
                    <a:pt x="609614" y="10517"/>
                  </a:cubicBezTo>
                  <a:lnTo>
                    <a:pt x="609614" y="102016"/>
                  </a:lnTo>
                  <a:lnTo>
                    <a:pt x="609614" y="158020"/>
                  </a:lnTo>
                  <a:lnTo>
                    <a:pt x="609614" y="411747"/>
                  </a:lnTo>
                  <a:cubicBezTo>
                    <a:pt x="609614" y="417663"/>
                    <a:pt x="604873" y="422264"/>
                    <a:pt x="599078" y="422264"/>
                  </a:cubicBezTo>
                  <a:lnTo>
                    <a:pt x="10536" y="422264"/>
                  </a:lnTo>
                  <a:cubicBezTo>
                    <a:pt x="4741" y="422264"/>
                    <a:pt x="0" y="417663"/>
                    <a:pt x="0" y="411747"/>
                  </a:cubicBezTo>
                  <a:lnTo>
                    <a:pt x="0" y="158020"/>
                  </a:lnTo>
                  <a:lnTo>
                    <a:pt x="0" y="102016"/>
                  </a:lnTo>
                  <a:lnTo>
                    <a:pt x="0" y="10517"/>
                  </a:lnTo>
                  <a:cubicBezTo>
                    <a:pt x="0" y="4733"/>
                    <a:pt x="4741" y="0"/>
                    <a:pt x="105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00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7F7F7F"/>
      </a:accent2>
      <a:accent3>
        <a:srgbClr val="00B0F0"/>
      </a:accent3>
      <a:accent4>
        <a:srgbClr val="7F7F7F"/>
      </a:accent4>
      <a:accent5>
        <a:srgbClr val="00B0F0"/>
      </a:accent5>
      <a:accent6>
        <a:srgbClr val="7F7F7F"/>
      </a:accent6>
      <a:hlink>
        <a:srgbClr val="00B0F0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318</TotalTime>
  <Words>4130</Words>
  <Application>Microsoft Office PowerPoint</Application>
  <PresentationFormat>宽屏</PresentationFormat>
  <Paragraphs>510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方正兰亭中黑_GBK</vt:lpstr>
      <vt:lpstr>华文中宋</vt:lpstr>
      <vt:lpstr>宋体</vt:lpstr>
      <vt:lpstr>微软雅黑</vt:lpstr>
      <vt:lpstr>Arial</vt:lpstr>
      <vt:lpstr>Arial Narrow</vt:lpstr>
      <vt:lpstr>Century Gothic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Jones Jake</cp:lastModifiedBy>
  <cp:revision>51</cp:revision>
  <dcterms:created xsi:type="dcterms:W3CDTF">2017-08-15T03:27:41Z</dcterms:created>
  <dcterms:modified xsi:type="dcterms:W3CDTF">2017-10-26T06:53:17Z</dcterms:modified>
</cp:coreProperties>
</file>