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4" r:id="rId6"/>
    <p:sldId id="261" r:id="rId7"/>
    <p:sldId id="262" r:id="rId8"/>
    <p:sldId id="263" r:id="rId9"/>
    <p:sldId id="25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2C9B8C-B74E-4BAF-85A9-F1C3C6B14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F24798-7459-48FE-AD8E-6A801BDE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B9E874-5AEC-4BD3-9289-86E9EB01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0746B6-2E90-4B16-BDB4-305A9653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FB8304-6D02-4EBF-A286-DE3400DD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22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783D7-9606-4D29-893F-1648F09B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8723D2-FF27-4106-98CD-2081937A9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DFC559-9A35-4DEA-827F-80D41F24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D625BD-3E2C-4AD3-AB0B-5F3A5980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3131B4-C008-44BE-BCAD-D2567263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1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5BADF40-320B-4047-94E3-F25DF74BC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B429F3-2D96-41C0-875C-3E5670413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59F2BE-5E10-4230-A0F6-AF67DFE0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F41DFE-B465-4477-B9D0-952BD424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6C1CE7-FD50-40D3-BB29-99B453D5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63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04A89-E856-4F79-962B-8C4233C5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C20528-0667-4C10-8459-211D8555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56D320-A89F-4361-9B51-595C1B0E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6E284B-D126-42D7-BCDA-91372F9C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27DC8C-0404-4772-AC84-C634210F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76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2D209-C8D2-41C9-B22F-13EA81F7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E6C067-E96B-4E46-BCC6-3A01CB18D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3E66E-E877-4301-B128-5470D0CB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911337-3609-4881-A0BD-E16CF671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F1B1AF-E157-4011-995A-6C039564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80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E6D30-7521-4F74-8C52-0CB75A6C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4A59B7-7AF0-4BE6-92D0-E8DA5D858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65171E-0382-48BD-A405-A0EAEB8AF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1F580B-C9CB-4BFA-8F56-8AE16E3F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0FFE85-C622-4F88-91C7-B9C45BFB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344D99-AD24-4F2D-BDCB-990B391F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08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362FE-B7C7-44ED-B190-5C581AD0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9A4D26-5794-4C1B-85A3-C77703576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F3E68A-EFF3-46DB-B9F7-FCFC9177C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91E4D01-361A-4535-BD26-B11F340AA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B5E0D4-5012-4E47-9972-B50F030B4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9562AD-0F47-4B56-8373-9C6D45E7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0CE098-4BEE-4C9B-BF07-1F8CB0E0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423C665-5BC7-4498-86DE-4CC7CF53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97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DE5CF-AF72-4693-9F54-20F98177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C13DE3C-52BC-4344-8CAC-F83A74D9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CB9266-3A7E-430A-B0F7-48B7D8D0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661D71-BF10-479D-B4E5-756036C4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03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C7B9ED-C97C-43F9-AA0D-480A2F0D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F5DE3D-93DF-467C-AE03-44DD657D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E67818-8B46-4E98-BF4F-1341C656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66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55298-D117-4462-8660-C6A8DF73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FA35F-F7FB-4454-84A1-EE1212140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758EC0-6E56-484E-ADAE-E0695401D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9C4A70-9CDE-4449-892F-B413E203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1D5EBA-F9F6-441D-BD5E-98767DEE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9B3FCD-0805-412D-8D92-847D9FF0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2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1EC88-46C9-48A9-9310-8D66BE55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C99615-0566-49E4-9742-711D349DC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93F5F3-CCF4-41B2-B851-B49273F40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810933-9829-4EB2-BF72-235667BC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5E7934-C55A-4989-9696-31183E7E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175655-8273-4557-BC27-FE88BC0C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71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D90A1-CD45-4620-930E-6419029A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493ED4-F693-496F-AD3A-1BE3DA5D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7583A2-DBA2-428D-ABAB-9C07F1999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46C17-EC51-4C45-A425-4C391F8FB75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90FADE-8A03-45CD-82C3-07C08746C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346E59-FBA4-4F17-8165-A7EF58383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06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.mail.ru/symptom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ebiomed.ru/blog/o-servise-simptomcheke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egorovm/patient-diseas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distoo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github.com/NIRMA-PATIENT-INTAKE/disease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BD359-BF0F-4E4C-AF6A-AE7A2A20F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A9B414-0EAB-4E91-BBB1-2CD11DDB0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96BB04-BBE4-46B6-91E1-98FDC9F7C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47088" y="3099816"/>
            <a:ext cx="8458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Gotham Pro Medium" panose="02000603030000020004" pitchFamily="50" charset="0"/>
                <a:cs typeface="Gotham Pro Medium" panose="02000603030000020004" pitchFamily="50" charset="0"/>
              </a:rPr>
              <a:t>АРХИТЕКТУРА МОДУЛЯ ЯЗЫКОВОЙ МОДЕЛИ </a:t>
            </a:r>
            <a:endParaRPr lang="ru-RU" sz="2200" dirty="0" smtClean="0">
              <a:latin typeface="Gotham Pro Medium" panose="02000603030000020004" pitchFamily="50" charset="0"/>
              <a:cs typeface="Gotham Pro Medium" panose="02000603030000020004" pitchFamily="50" charset="0"/>
            </a:endParaRPr>
          </a:p>
          <a:p>
            <a:pPr algn="ctr"/>
            <a:r>
              <a:rPr lang="ru-RU" sz="2200" dirty="0" smtClean="0">
                <a:latin typeface="Gotham Pro Medium" panose="02000603030000020004" pitchFamily="50" charset="0"/>
                <a:cs typeface="Gotham Pro Medium" panose="02000603030000020004" pitchFamily="50" charset="0"/>
              </a:rPr>
              <a:t>ДЛЯ </a:t>
            </a:r>
            <a:r>
              <a:rPr lang="ru-RU" sz="2200" dirty="0">
                <a:latin typeface="Gotham Pro Medium" panose="02000603030000020004" pitchFamily="50" charset="0"/>
                <a:cs typeface="Gotham Pro Medium" panose="02000603030000020004" pitchFamily="50" charset="0"/>
              </a:rPr>
              <a:t>ПРЕДСКАЗАНИЯ</a:t>
            </a:r>
          </a:p>
          <a:p>
            <a:pPr algn="ctr"/>
            <a:r>
              <a:rPr lang="ru-RU" sz="2200" dirty="0" smtClean="0">
                <a:latin typeface="Gotham Pro Medium" panose="02000603030000020004" pitchFamily="50" charset="0"/>
                <a:cs typeface="Gotham Pro Medium" panose="02000603030000020004" pitchFamily="50" charset="0"/>
              </a:rPr>
              <a:t>ПРЕДВАРИТЕЛЬНОГО ДИАГНОЗА ПАЦИЕНТА </a:t>
            </a:r>
          </a:p>
          <a:p>
            <a:pPr algn="ctr"/>
            <a:r>
              <a:rPr lang="ru-RU" sz="2200" dirty="0" smtClean="0">
                <a:latin typeface="Gotham Pro Medium" panose="02000603030000020004" pitchFamily="50" charset="0"/>
                <a:cs typeface="Gotham Pro Medium" panose="02000603030000020004" pitchFamily="50" charset="0"/>
              </a:rPr>
              <a:t>ПРИ ВЗАИМОДЕЙСТВИИ </a:t>
            </a:r>
          </a:p>
          <a:p>
            <a:pPr algn="ctr"/>
            <a:r>
              <a:rPr lang="ru-RU" sz="2200" dirty="0" smtClean="0">
                <a:latin typeface="Gotham Pro Medium" panose="02000603030000020004" pitchFamily="50" charset="0"/>
                <a:cs typeface="Gotham Pro Medium" panose="02000603030000020004" pitchFamily="50" charset="0"/>
              </a:rPr>
              <a:t>С ИСПОЛЬЗОВАНИЕМ </a:t>
            </a:r>
            <a:r>
              <a:rPr lang="ru-RU" sz="2200" dirty="0">
                <a:latin typeface="Gotham Pro Medium" panose="02000603030000020004" pitchFamily="50" charset="0"/>
                <a:cs typeface="Gotham Pro Medium" panose="02000603030000020004" pitchFamily="50" charset="0"/>
              </a:rPr>
              <a:t>ДИАЛОГОВОГО АГЕНТА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6899" y="5069294"/>
            <a:ext cx="845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Подготовили</a:t>
            </a: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: 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Егоров М.П.</a:t>
            </a: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, 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Погребной Д.А. </a:t>
            </a: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6899" y="5487416"/>
            <a:ext cx="845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Руководитель</a:t>
            </a: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: 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Чижик А. В.</a:t>
            </a: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3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692761-F9A2-4120-B903-D14C9B7F3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11480"/>
            <a:ext cx="7399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Montserrat SemiBold" panose="00000700000000000000" pitchFamily="2" charset="0"/>
                <a:cs typeface="Gotham Pro Medium" panose="02000603030000020004" pitchFamily="50" charset="0"/>
              </a:rPr>
              <a:t>Предварительный диагноз пациента</a:t>
            </a:r>
            <a:endParaRPr lang="ru-RU" sz="2800" dirty="0">
              <a:latin typeface="Montserrat SemiBold" panose="00000700000000000000" pitchFamily="2" charset="0"/>
              <a:cs typeface="Gotham Pro Medium" panose="02000603030000020004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563624"/>
            <a:ext cx="112654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Первый прием пациента в медицинской организации</a:t>
            </a:r>
            <a:endParaRPr lang="en-US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Сбор анамнеза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Постановка предварительного диагноза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Оба процесса требуют много ресурсов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Большой поток пациентов перегружает врачей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Оба процесса могут быть автоматизированы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11128" y="5477256"/>
            <a:ext cx="58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20645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692761-F9A2-4120-B903-D14C9B7F3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11480"/>
            <a:ext cx="506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Montserrat SemiBold" panose="00000700000000000000" pitchFamily="2" charset="0"/>
                <a:cs typeface="Gotham Pro Medium" panose="02000603030000020004" pitchFamily="50" charset="0"/>
              </a:rPr>
              <a:t>Существующие решения</a:t>
            </a:r>
            <a:endParaRPr lang="ru-RU" sz="2800" dirty="0">
              <a:latin typeface="Montserrat SemiBold" panose="00000700000000000000" pitchFamily="2" charset="0"/>
              <a:cs typeface="Gotham Pro Medium" panose="02000603030000020004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71243"/>
            <a:ext cx="112654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Справочные системы для поиска диагноза по заданным симптомам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  <a:hlinkClick r:id="rId3"/>
              </a:rPr>
              <a:t>Карта симптомов </a:t>
            </a: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  <a:hlinkClick r:id="rId3"/>
              </a:rPr>
              <a:t>Mail.ru</a:t>
            </a: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Примитивные </a:t>
            </a:r>
            <a:r>
              <a:rPr lang="ru-RU" sz="2200" dirty="0">
                <a:latin typeface="Gotham Pro" panose="02000503040000020004" pitchFamily="50" charset="0"/>
                <a:cs typeface="Gotham Pro" panose="02000503040000020004" pitchFamily="50" charset="0"/>
              </a:rPr>
              <a:t>диалоговые агенты на правилах и 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ветвлениях</a:t>
            </a:r>
            <a:endParaRPr lang="en-US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Чат-бот </a:t>
            </a:r>
            <a:r>
              <a:rPr lang="ru-RU" sz="2200" dirty="0" err="1" smtClean="0">
                <a:latin typeface="Gotham Pro" panose="02000503040000020004" pitchFamily="50" charset="0"/>
                <a:cs typeface="Gotham Pro" panose="02000503040000020004" pitchFamily="50" charset="0"/>
              </a:rPr>
              <a:t>Сбер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 Здоровье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err="1" smtClean="0">
                <a:latin typeface="Gotham Pro" panose="02000503040000020004" pitchFamily="50" charset="0"/>
                <a:cs typeface="Gotham Pro" panose="02000503040000020004" pitchFamily="50" charset="0"/>
              </a:rPr>
              <a:t>Проприетарные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 решения для определения диагноза по списку симптомов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  <a:hlinkClick r:id="rId4"/>
              </a:rPr>
              <a:t>Сер</a:t>
            </a:r>
            <a:r>
              <a:rPr lang="ru-RU" sz="2200" dirty="0">
                <a:latin typeface="Gotham Pro" panose="02000503040000020004" pitchFamily="50" charset="0"/>
                <a:cs typeface="Gotham Pro" panose="02000503040000020004" pitchFamily="50" charset="0"/>
                <a:hlinkClick r:id="rId4"/>
              </a:rPr>
              <a:t>в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  <a:hlinkClick r:id="rId4"/>
              </a:rPr>
              <a:t>ис «</a:t>
            </a:r>
            <a:r>
              <a:rPr lang="ru-RU" sz="2200" dirty="0" err="1" smtClean="0">
                <a:latin typeface="Gotham Pro" panose="02000503040000020004" pitchFamily="50" charset="0"/>
                <a:cs typeface="Gotham Pro" panose="02000503040000020004" pitchFamily="50" charset="0"/>
                <a:hlinkClick r:id="rId4"/>
              </a:rPr>
              <a:t>Симптомчекер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  <a:hlinkClick r:id="rId4"/>
              </a:rPr>
              <a:t>» от </a:t>
            </a:r>
            <a:r>
              <a:rPr lang="en-US" sz="2200" dirty="0" err="1" smtClean="0">
                <a:latin typeface="Gotham Pro" panose="02000503040000020004" pitchFamily="50" charset="0"/>
                <a:cs typeface="Gotham Pro" panose="02000503040000020004" pitchFamily="50" charset="0"/>
                <a:hlinkClick r:id="rId4"/>
              </a:rPr>
              <a:t>Webiomed</a:t>
            </a: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Существующие </a:t>
            </a:r>
            <a:r>
              <a:rPr lang="ru-RU" sz="2200" dirty="0">
                <a:latin typeface="Gotham Pro" panose="02000503040000020004" pitchFamily="50" charset="0"/>
                <a:cs typeface="Gotham Pro" panose="02000503040000020004" pitchFamily="50" charset="0"/>
              </a:rPr>
              <a:t>решения не поддерживают работу с естественным языком</a:t>
            </a:r>
          </a:p>
          <a:p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11128" y="5477256"/>
            <a:ext cx="58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3/9</a:t>
            </a:r>
            <a:endParaRPr lang="ru-RU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00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692761-F9A2-4120-B903-D14C9B7F3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11480"/>
            <a:ext cx="8085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Montserrat SemiBold" panose="00000700000000000000" pitchFamily="2" charset="0"/>
                <a:cs typeface="Gotham Pro Medium" panose="02000603030000020004" pitchFamily="50" charset="0"/>
              </a:rPr>
              <a:t>Языковая модель с диалоговым агентом</a:t>
            </a:r>
            <a:endParaRPr lang="ru-RU" sz="2800" dirty="0">
              <a:latin typeface="Montserrat SemiBold" panose="00000700000000000000" pitchFamily="2" charset="0"/>
              <a:cs typeface="Gotham Pro Medium" panose="02000603030000020004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25880"/>
            <a:ext cx="11265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 Medium" panose="02000603030000020004" pitchFamily="50" charset="0"/>
                <a:cs typeface="Gotham Pro Medium" panose="02000603030000020004" pitchFamily="50" charset="0"/>
              </a:rPr>
              <a:t>Цель</a:t>
            </a: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: 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Разработать языковую модель и диалоговый агент, которые позволят в режиме диалога собирать анамнез у пациента и предоставлять предварительный диагноз на базе собранных данных.</a:t>
            </a: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23" y="2678751"/>
            <a:ext cx="8393621" cy="31497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11128" y="5477256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4/9</a:t>
            </a:r>
            <a:endParaRPr lang="ru-RU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97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692761-F9A2-4120-B903-D14C9B7F3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11480"/>
            <a:ext cx="2659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Montserrat SemiBold" panose="00000700000000000000" pitchFamily="2" charset="0"/>
                <a:cs typeface="Gotham Pro Medium" panose="02000603030000020004" pitchFamily="50" charset="0"/>
              </a:rPr>
              <a:t>Архитектура</a:t>
            </a:r>
            <a:endParaRPr lang="ru-RU" sz="2800" dirty="0">
              <a:latin typeface="Montserrat SemiBold" panose="00000700000000000000" pitchFamily="2" charset="0"/>
              <a:cs typeface="Gotham Pro Medium" panose="02000603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11128" y="5477256"/>
            <a:ext cx="58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5</a:t>
            </a:r>
            <a:r>
              <a:rPr lang="ru-RU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/9</a:t>
            </a:r>
            <a:endParaRPr lang="ru-RU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63" y="1675159"/>
            <a:ext cx="9507474" cy="32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692761-F9A2-4120-B903-D14C9B7F3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11480"/>
            <a:ext cx="6718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Montserrat SemiBold" panose="00000700000000000000" pitchFamily="2" charset="0"/>
                <a:cs typeface="Gotham Pro Medium" panose="02000603030000020004" pitchFamily="50" charset="0"/>
              </a:rPr>
              <a:t>Шаг 1 - Сбор симптомов пациента</a:t>
            </a:r>
            <a:endParaRPr lang="ru-RU" sz="2800" dirty="0">
              <a:latin typeface="Montserrat SemiBold" panose="00000700000000000000" pitchFamily="2" charset="0"/>
              <a:cs typeface="Gotham Pro Medium" panose="02000603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71243"/>
            <a:ext cx="1126540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Запрос симптомов у пациента на естественном языке</a:t>
            </a:r>
          </a:p>
          <a:p>
            <a:pPr marL="457200" indent="-457200">
              <a:buFont typeface="+mj-lt"/>
              <a:buAutoNum type="arabicPeriod"/>
            </a:pP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Предварительная обработка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Удаление знаков пунктуации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200" dirty="0" err="1" smtClean="0">
                <a:latin typeface="Gotham Pro" panose="02000503040000020004" pitchFamily="50" charset="0"/>
                <a:cs typeface="Gotham Pro" panose="02000503040000020004" pitchFamily="50" charset="0"/>
              </a:rPr>
              <a:t>Лемматизация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 слов</a:t>
            </a:r>
          </a:p>
          <a:p>
            <a:pPr marL="914400" lvl="1" indent="-457200">
              <a:buFont typeface="+mj-lt"/>
              <a:buAutoNum type="arabicPeriod"/>
            </a:pP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Выделение симптомов из текста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err="1" smtClean="0">
                <a:latin typeface="Gotham Pro" panose="02000503040000020004" pitchFamily="50" charset="0"/>
                <a:cs typeface="Gotham Pro" panose="02000503040000020004" pitchFamily="50" charset="0"/>
              </a:rPr>
              <a:t>SpaCy</a:t>
            </a: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 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библиотека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Выделение симптомов по заданным правилам </a:t>
            </a:r>
          </a:p>
          <a:p>
            <a:pPr marL="457200" indent="-457200">
              <a:buFont typeface="+mj-lt"/>
              <a:buAutoNum type="arabicPeriod"/>
            </a:pP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Обработка отрицаний симптомов с помощью библиотеки</a:t>
            </a: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 </a:t>
            </a:r>
            <a:r>
              <a:rPr lang="en-US" sz="2200" dirty="0" err="1" smtClean="0">
                <a:latin typeface="Gotham Pro" panose="02000503040000020004" pitchFamily="50" charset="0"/>
                <a:cs typeface="Gotham Pro" panose="02000503040000020004" pitchFamily="50" charset="0"/>
              </a:rPr>
              <a:t>Negspacy</a:t>
            </a: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Получаем векторное представление симптомов пациента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11128" y="5477256"/>
            <a:ext cx="592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6</a:t>
            </a:r>
            <a:r>
              <a:rPr lang="ru-RU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/9</a:t>
            </a:r>
            <a:endParaRPr lang="ru-RU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4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692761-F9A2-4120-B903-D14C9B7F3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11480"/>
            <a:ext cx="9990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Montserrat SemiBold" panose="00000700000000000000" pitchFamily="2" charset="0"/>
                <a:cs typeface="Gotham Pro Medium" panose="02000603030000020004" pitchFamily="50" charset="0"/>
              </a:rPr>
              <a:t>Шаг 2 – Определение</a:t>
            </a:r>
            <a:r>
              <a:rPr lang="en-US" sz="2800" dirty="0" smtClean="0">
                <a:latin typeface="Montserrat SemiBold" panose="00000700000000000000" pitchFamily="2" charset="0"/>
                <a:cs typeface="Gotham Pro Medium" panose="02000603030000020004" pitchFamily="50" charset="0"/>
              </a:rPr>
              <a:t> </a:t>
            </a:r>
            <a:r>
              <a:rPr lang="ru-RU" sz="2800" dirty="0" smtClean="0">
                <a:latin typeface="Montserrat SemiBold" panose="00000700000000000000" pitchFamily="2" charset="0"/>
                <a:cs typeface="Gotham Pro Medium" panose="02000603030000020004" pitchFamily="50" charset="0"/>
              </a:rPr>
              <a:t>предварительного диагноза</a:t>
            </a:r>
            <a:endParaRPr lang="ru-RU" sz="2800" dirty="0">
              <a:latin typeface="Montserrat SemiBold" panose="00000700000000000000" pitchFamily="2" charset="0"/>
              <a:cs typeface="Gotham Pro Medium" panose="02000603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71243"/>
            <a:ext cx="112654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ML 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модель предсказывает предварительный диагноз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При предсказании диагноза важна интерпретируемость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Логистическая регрессия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Что-то более сложное</a:t>
            </a:r>
          </a:p>
          <a:p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Если модель не уверена в предсказании, то агент уточняет наличие необходимых симптомов</a:t>
            </a:r>
          </a:p>
          <a:p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Данные для обучения и </a:t>
            </a:r>
            <a:r>
              <a:rPr lang="ru-RU" sz="2200" dirty="0" err="1" smtClean="0">
                <a:latin typeface="Gotham Pro" panose="02000503040000020004" pitchFamily="50" charset="0"/>
                <a:cs typeface="Gotham Pro" panose="02000503040000020004" pitchFamily="50" charset="0"/>
              </a:rPr>
              <a:t>валидации</a:t>
            </a: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Собранный </a:t>
            </a:r>
            <a:r>
              <a:rPr lang="ru-RU" sz="2200" dirty="0" err="1" smtClean="0">
                <a:latin typeface="Gotham Pro" panose="02000503040000020004" pitchFamily="50" charset="0"/>
                <a:cs typeface="Gotham Pro" panose="02000503040000020004" pitchFamily="50" charset="0"/>
              </a:rPr>
              <a:t>датасет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 симптомов и болезней на </a:t>
            </a:r>
            <a:r>
              <a:rPr lang="en-US" sz="2200" dirty="0">
                <a:latin typeface="Gotham Pro" panose="02000503040000020004" pitchFamily="50" charset="0"/>
                <a:cs typeface="Gotham Pro" panose="02000503040000020004" pitchFamily="50" charset="0"/>
                <a:hlinkClick r:id="rId3"/>
              </a:rPr>
              <a:t>K</a:t>
            </a: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  <a:hlinkClick r:id="rId3"/>
              </a:rPr>
              <a:t>aggle</a:t>
            </a: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Априорные знания о болезнях и их симптомах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Слабоструктурированные данные с медицинских форумов</a:t>
            </a: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11128" y="5477256"/>
            <a:ext cx="55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7</a:t>
            </a:r>
            <a:r>
              <a:rPr lang="ru-RU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/9</a:t>
            </a:r>
            <a:endParaRPr lang="ru-RU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08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692761-F9A2-4120-B903-D14C9B7F3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11480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Montserrat SemiBold" panose="00000700000000000000" pitchFamily="2" charset="0"/>
                <a:cs typeface="Gotham Pro Medium" panose="02000603030000020004" pitchFamily="50" charset="0"/>
              </a:rPr>
              <a:t>Заключение</a:t>
            </a:r>
            <a:endParaRPr lang="ru-RU" sz="2800" dirty="0">
              <a:latin typeface="Montserrat SemiBold" panose="00000700000000000000" pitchFamily="2" charset="0"/>
              <a:cs typeface="Gotham Pro Medium" panose="02000603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71243"/>
            <a:ext cx="112654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Разработана языковая модель для определения предварительного диагноза пациента по симптомам на естественном языке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latin typeface="Gotham Pro" panose="02000503040000020004" pitchFamily="50" charset="0"/>
                <a:cs typeface="Gotham Pro" panose="02000503040000020004" pitchFamily="50" charset="0"/>
              </a:rPr>
              <a:t>Опубликована альфа версия </a:t>
            </a: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pip 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пакета с инструментом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  <a:hlinkClick r:id="rId3"/>
              </a:rPr>
              <a:t>pypi.org/project/</a:t>
            </a:r>
            <a:r>
              <a:rPr lang="en-US" sz="2200" dirty="0" err="1" smtClean="0">
                <a:latin typeface="Gotham Pro" panose="02000503040000020004" pitchFamily="50" charset="0"/>
                <a:cs typeface="Gotham Pro" panose="02000503040000020004" pitchFamily="50" charset="0"/>
                <a:hlinkClick r:id="rId3"/>
              </a:rPr>
              <a:t>distool</a:t>
            </a: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  <a:hlinkClick r:id="rId3"/>
              </a:rPr>
              <a:t>/</a:t>
            </a: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Открытый исходный 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код </a:t>
            </a: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  <a:hlinkClick r:id="rId4" action="ppaction://hlinkfile"/>
              </a:rPr>
              <a:t>github.com/NIRMA-PATIENT-INTAKE/disease</a:t>
            </a:r>
            <a:r>
              <a:rPr lang="en-US" sz="2200" dirty="0">
                <a:latin typeface="Gotham Pro" panose="02000503040000020004" pitchFamily="50" charset="0"/>
                <a:cs typeface="Gotham Pro" panose="02000503040000020004" pitchFamily="50" charset="0"/>
                <a:hlinkClick r:id="rId4" action="ppaction://hlinkfile"/>
              </a:rPr>
              <a:t>/</a:t>
            </a: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11128" y="5477256"/>
            <a:ext cx="59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8</a:t>
            </a:r>
            <a:r>
              <a:rPr lang="ru-RU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/9</a:t>
            </a:r>
            <a:endParaRPr lang="ru-RU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2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2C3130-651D-43CB-85BA-61D12C420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0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274</Words>
  <Application>Microsoft Office PowerPoint</Application>
  <PresentationFormat>Широкоэкранный</PresentationFormat>
  <Paragraphs>73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Gotham Pro</vt:lpstr>
      <vt:lpstr>Gotham Pro Medium</vt:lpstr>
      <vt:lpstr>Montserrat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01</dc:creator>
  <cp:lastModifiedBy>Дмитрий Погребной</cp:lastModifiedBy>
  <cp:revision>24</cp:revision>
  <dcterms:created xsi:type="dcterms:W3CDTF">2023-01-31T07:08:19Z</dcterms:created>
  <dcterms:modified xsi:type="dcterms:W3CDTF">2023-03-30T20:36:24Z</dcterms:modified>
</cp:coreProperties>
</file>