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2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15b3f8861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015b3f8861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15b3f8861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015b3f8861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15b3f8861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015b3f8861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15b3f8861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015b3f8861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15b3f8861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015b3f8861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15b3f8861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015b3f8861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02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15b3f8861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015b3f8861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47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15b3f8861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015b3f8861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6" name="Google Shape;66;p15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1" name="Google Shape;141;p32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42" name="Google Shape;142;p32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43" name="Google Shape;143;p32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48" name="Google Shape;148;p33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49" name="Google Shape;149;p33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0" name="Google Shape;150;p33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5" name="Google Shape;155;p34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156" name="Google Shape;156;p34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157" name="Google Shape;157;p34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158" name="Google Shape;158;p34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65" name="Google Shape;165;p35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66" name="Google Shape;166;p35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67" name="Google Shape;167;p35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71" name="Google Shape;171;p35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72" name="Google Shape;172;p35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pacy.io/universe/project/negspac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616857" y="1892126"/>
            <a:ext cx="8200572" cy="132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 SemiBold"/>
              <a:buNone/>
            </a:pPr>
            <a:r>
              <a:rPr lang="en" sz="3000" b="0" i="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Обработка текстовой медицинской информации: метод сбора и маркировки симптомов заболеваний</a:t>
            </a:r>
            <a:endParaRPr sz="3000" b="0" i="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501649" y="3626673"/>
            <a:ext cx="8140702" cy="101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" sz="20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Подготовил: Дмитрий Погребной, 42332c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xfrm>
            <a:off x="457200" y="399927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Montserrat Medium"/>
              <a:buNone/>
            </a:pPr>
            <a:r>
              <a:rPr lang="en" sz="3200" b="0" i="0" u="none" strike="noStrike" cap="none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Медицинские записи</a:t>
            </a:r>
            <a:endParaRPr sz="3200" b="0" i="0" u="none" strike="noStrike" cap="none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321039" y="1336110"/>
            <a:ext cx="8464821" cy="287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В здравоохранении существует множество моделей прогнозирования и принятия решений</a:t>
            </a:r>
            <a:endParaRPr sz="180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algn="l" rtl="0">
              <a:lnSpc>
                <a:spcPct val="127777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Такие модели основываются на медицинских записях пациентов</a:t>
            </a:r>
            <a:endParaRPr/>
          </a:p>
          <a:p>
            <a:pPr marL="228600" marR="0" lvl="0" indent="-228600" algn="l" rtl="0">
              <a:lnSpc>
                <a:spcPct val="127777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таких моделей зависит от качества обработки медицинских записей</a:t>
            </a:r>
            <a:endParaRPr sz="180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algn="l" rtl="0">
              <a:lnSpc>
                <a:spcPct val="127777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Чем лучше извлекаются симптомы, тем лучше работают модели</a:t>
            </a:r>
            <a:endParaRPr/>
          </a:p>
        </p:txBody>
      </p:sp>
      <p:sp>
        <p:nvSpPr>
          <p:cNvPr id="185" name="Google Shape;185;p37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2/</a:t>
            </a:r>
            <a:r>
              <a:rPr lang="ru-RU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>
            <a:off x="457200" y="390532"/>
            <a:ext cx="5262797" cy="54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Montserrat Medium"/>
              <a:buNone/>
            </a:pPr>
            <a:r>
              <a:rPr lang="en" sz="3200" b="0" i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Медицинские датасеты</a:t>
            </a:r>
            <a:endParaRPr sz="3200" b="0" i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3/</a:t>
            </a:r>
            <a:r>
              <a:rPr lang="ru-RU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311014" y="1299128"/>
            <a:ext cx="8502921" cy="31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Публичные датасеты</a:t>
            </a:r>
            <a:endParaRPr sz="2000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RuMedNLI – 14716 records</a:t>
            </a:r>
            <a:endParaRPr sz="1600" b="0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RuMedPrimeData – 15249 records</a:t>
            </a:r>
            <a:endParaRPr sz="1600" b="0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Приватные датасеты</a:t>
            </a:r>
            <a:endParaRPr sz="2000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Almazov National Medical Research Center – 2355 records</a:t>
            </a:r>
            <a:endParaRPr sz="1600" b="0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Research Institute of the Russian Academy of Sciences – 161 records</a:t>
            </a:r>
            <a:endParaRPr sz="2000" b="0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Все датасеты были обработаны и объединены в один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/>
        </p:nvSpPr>
        <p:spPr>
          <a:xfrm>
            <a:off x="457200" y="390532"/>
            <a:ext cx="5262797" cy="54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Montserrat Medium"/>
              <a:buNone/>
            </a:pPr>
            <a:r>
              <a:rPr lang="en" sz="3200" b="0" i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Симптомы</a:t>
            </a:r>
            <a:endParaRPr sz="3200" b="0" i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-RU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311014" y="1299128"/>
            <a:ext cx="8502921" cy="31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en" sz="2000" dirty="0" smtClean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 </a:t>
            </a:r>
            <a:r>
              <a:rPr lang="en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набор симптомов</a:t>
            </a:r>
            <a:endParaRPr dirty="0"/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Собранные датасеты</a:t>
            </a:r>
            <a:endParaRPr sz="1600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Онлайн сервисы по определению заболевания по симптомам</a:t>
            </a:r>
            <a:endParaRPr sz="1600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Блоги и форумы</a:t>
            </a:r>
            <a:endParaRPr sz="1600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</a:endParaRPr>
          </a:p>
          <a:p>
            <a:pPr marL="228600" marR="0" lvl="0" indent="-228600" algn="l" rtl="0">
              <a:lnSpc>
                <a:spcPct val="14375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Всего 80 различных симптомов</a:t>
            </a:r>
            <a:endParaRPr sz="2000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Боль в животе, озноб, удушье и другие</a:t>
            </a:r>
            <a:endParaRPr sz="1600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457200" y="390532"/>
            <a:ext cx="5262797" cy="54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Montserrat Medium"/>
              <a:buNone/>
            </a:pPr>
            <a:r>
              <a:rPr lang="en" sz="3200" b="0" i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Маркировка симптомов</a:t>
            </a:r>
            <a:endParaRPr sz="3200" b="0" i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-RU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311014" y="1299128"/>
            <a:ext cx="8502921" cy="31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Инструменты</a:t>
            </a:r>
            <a:endParaRPr dirty="0">
              <a:latin typeface="Montserrat" panose="00000500000000000000" pitchFamily="2" charset="0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3"/>
              </a:rPr>
              <a:t>SpaCy</a:t>
            </a:r>
            <a:r>
              <a:rPr lang="en" sz="1600" b="0" i="0" u="none" strike="noStrike" cap="none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– NLP библиотека с поддержкой NER</a:t>
            </a:r>
            <a:endParaRPr sz="1600" b="0" i="0" u="none" strike="noStrike" cap="none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4"/>
              </a:rPr>
              <a:t>n</a:t>
            </a:r>
            <a:r>
              <a:rPr lang="en" sz="1600" b="0" i="0" u="none" strike="noStrike" cap="none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4"/>
              </a:rPr>
              <a:t>egspaCy</a:t>
            </a:r>
            <a:r>
              <a:rPr lang="en" sz="1600" b="0" i="0" u="none" strike="noStrike" cap="none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– </a:t>
            </a:r>
            <a:r>
              <a:rPr lang="en" sz="1600" b="0" i="0" u="none" strike="noStrike" cap="none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библиотека для выделения отрицаний</a:t>
            </a:r>
            <a:endParaRPr dirty="0">
              <a:latin typeface="Montserrat" panose="00000500000000000000" pitchFamily="2" charset="0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Метод</a:t>
            </a:r>
            <a:endParaRPr dirty="0">
              <a:latin typeface="Montserrat" panose="00000500000000000000" pitchFamily="2" charset="0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Выделяем сущности из текста с помощью ML модели</a:t>
            </a:r>
            <a:endParaRPr dirty="0">
              <a:latin typeface="Montserrat" panose="00000500000000000000" pitchFamily="2" charset="0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Определяем отрицания сущностей</a:t>
            </a:r>
            <a:endParaRPr dirty="0">
              <a:latin typeface="Montserrat" panose="00000500000000000000" pitchFamily="2" charset="0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Строим синтаксическое дерево</a:t>
            </a:r>
            <a:endParaRPr dirty="0">
              <a:latin typeface="Montserrat" panose="00000500000000000000" pitchFamily="2" charset="0"/>
            </a:endParaRPr>
          </a:p>
          <a:p>
            <a:pPr marL="685800" marR="0" lvl="1" indent="-228600" algn="l" rtl="0">
              <a:lnSpc>
                <a:spcPct val="143750"/>
              </a:lnSpc>
              <a:spcBef>
                <a:spcPts val="5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Ищем в дереве симптомы по паттернам и маркируем</a:t>
            </a:r>
            <a:endParaRPr sz="1600" b="0" i="0" u="none" strike="noStrike" cap="none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87350" marR="0" lvl="0" indent="-285750" algn="l" rtl="0">
              <a:lnSpc>
                <a:spcPct val="143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sz="1600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457200" y="390532"/>
            <a:ext cx="5262797" cy="54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Montserrat Medium"/>
              <a:buNone/>
            </a:pPr>
            <a:r>
              <a:rPr lang="en" sz="3200" b="0" i="0" dirty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Маркировка симптомов</a:t>
            </a:r>
            <a:endParaRPr sz="3200" b="0" i="0" dirty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ru-RU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/8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206;p40"/>
          <p:cNvSpPr txBox="1"/>
          <p:nvPr/>
        </p:nvSpPr>
        <p:spPr>
          <a:xfrm>
            <a:off x="311014" y="1299128"/>
            <a:ext cx="8502921" cy="31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228600">
              <a:lnSpc>
                <a:spcPct val="115000"/>
              </a:lnSpc>
              <a:buClr>
                <a:srgbClr val="303030"/>
              </a:buClr>
              <a:buSzPts val="2000"/>
              <a:buFont typeface="Arial"/>
              <a:buChar char="•"/>
            </a:pPr>
            <a:r>
              <a:rPr lang="ru-RU" sz="2000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SpaCy</a:t>
            </a:r>
            <a:r>
              <a:rPr lang="ru-RU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плохо выделяет сущности симптомов</a:t>
            </a:r>
            <a:endParaRPr lang="ru-RU" sz="2000" dirty="0">
              <a:solidFill>
                <a:srgbClr val="303030"/>
              </a:solidFill>
              <a:latin typeface="Montserrat"/>
              <a:ea typeface="Montserrat"/>
              <a:cs typeface="Montserrat"/>
            </a:endParaRP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ru-RU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Для каждого симптома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определяем набор </a:t>
            </a:r>
            <a:r>
              <a:rPr lang="ru-RU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шаблонов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сущности </a:t>
            </a:r>
            <a:endParaRPr lang="ru-RU" sz="1600" dirty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</a:endParaRPr>
          </a:p>
          <a:p>
            <a:pPr marL="114300" lvl="0" indent="-228600">
              <a:lnSpc>
                <a:spcPct val="115000"/>
              </a:lnSpc>
              <a:spcBef>
                <a:spcPts val="1000"/>
              </a:spcBef>
              <a:buClr>
                <a:srgbClr val="303030"/>
              </a:buClr>
              <a:buSzPts val="2000"/>
              <a:buFont typeface="Arial"/>
              <a:buChar char="•"/>
            </a:pPr>
            <a:r>
              <a:rPr lang="ru-RU" sz="2000" dirty="0" err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Negspacy</a:t>
            </a:r>
            <a:r>
              <a:rPr lang="ru-RU" sz="2000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 работает только с английским языком</a:t>
            </a:r>
            <a:endParaRPr lang="ru-RU" sz="2000" dirty="0">
              <a:solidFill>
                <a:srgbClr val="303030"/>
              </a:solidFill>
              <a:latin typeface="Montserrat"/>
              <a:ea typeface="Montserrat"/>
              <a:cs typeface="Montserrat"/>
            </a:endParaRP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ru-RU" sz="1600" dirty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Адаптируем специфичные для языка 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элементы</a:t>
            </a: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Используем русскую модель для определения отрицаний</a:t>
            </a:r>
          </a:p>
        </p:txBody>
      </p:sp>
    </p:spTree>
    <p:extLst>
      <p:ext uri="{BB962C8B-B14F-4D97-AF65-F5344CB8AC3E}">
        <p14:creationId xmlns:p14="http://schemas.microsoft.com/office/powerpoint/2010/main" val="19732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457200" y="390532"/>
            <a:ext cx="5262797" cy="54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ct val="100000"/>
              <a:buFont typeface="Montserrat Medium"/>
              <a:buNone/>
            </a:pPr>
            <a:r>
              <a:rPr lang="en" sz="3200" b="0" i="0" dirty="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Маркировка симптомов</a:t>
            </a:r>
            <a:endParaRPr sz="3200" b="0" i="0" dirty="0">
              <a:solidFill>
                <a:srgbClr val="30303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ru-RU" sz="1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/8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206;p40"/>
          <p:cNvSpPr txBox="1"/>
          <p:nvPr/>
        </p:nvSpPr>
        <p:spPr>
          <a:xfrm>
            <a:off x="311014" y="1299128"/>
            <a:ext cx="8502921" cy="31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228600">
              <a:lnSpc>
                <a:spcPct val="115000"/>
              </a:lnSpc>
              <a:buClr>
                <a:srgbClr val="303030"/>
              </a:buClr>
              <a:buSzPts val="2000"/>
              <a:buFont typeface="Arial"/>
              <a:buChar char="•"/>
            </a:pPr>
            <a:r>
              <a:rPr lang="ru-RU" sz="2000" dirty="0" smtClean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В сложных случаях модель ошибается – есть что улучшать</a:t>
            </a:r>
            <a:endParaRPr lang="ru-RU" sz="2000" dirty="0">
              <a:solidFill>
                <a:srgbClr val="303030"/>
              </a:solidFill>
              <a:latin typeface="Montserrat"/>
              <a:ea typeface="Montserrat"/>
              <a:cs typeface="Montserrat"/>
            </a:endParaRP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Специальная модель для медицинских текстов</a:t>
            </a:r>
          </a:p>
          <a:p>
            <a:pPr marL="685800" lvl="1" indent="-228600">
              <a:lnSpc>
                <a:spcPct val="143750"/>
              </a:lnSpc>
              <a:spcBef>
                <a:spcPts val="500"/>
              </a:spcBef>
              <a:buClr>
                <a:srgbClr val="303030"/>
              </a:buClr>
              <a:buSzPts val="1600"/>
              <a:buFont typeface="Arial"/>
              <a:buChar char="•"/>
            </a:pP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Автоматическая генерация шаблонов сущностей</a:t>
            </a:r>
            <a:endParaRPr lang="ru-RU" sz="2000" dirty="0" smtClean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-228600">
              <a:lnSpc>
                <a:spcPct val="115000"/>
              </a:lnSpc>
              <a:spcBef>
                <a:spcPts val="1000"/>
              </a:spcBef>
              <a:buClr>
                <a:srgbClr val="303030"/>
              </a:buClr>
              <a:buSzPts val="2000"/>
              <a:buFont typeface="Arial"/>
              <a:buChar char="•"/>
            </a:pPr>
            <a:r>
              <a:rPr lang="ru-RU" sz="2000" dirty="0" smtClean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Подход используется для извлечения симптомов из сообщений в медицинском боте 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85" y="3673653"/>
            <a:ext cx="6887029" cy="8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457200" y="1959868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" sz="4400"/>
              <a:t>Спасибо за 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241</Words>
  <Application>Microsoft Office PowerPoint</Application>
  <PresentationFormat>Экран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Montserrat</vt:lpstr>
      <vt:lpstr>Arial</vt:lpstr>
      <vt:lpstr>Montserrat SemiBold</vt:lpstr>
      <vt:lpstr>Montserrat Medium</vt:lpstr>
      <vt:lpstr>Calibri</vt:lpstr>
      <vt:lpstr>Simple Light</vt:lpstr>
      <vt:lpstr>Тема1</vt:lpstr>
      <vt:lpstr>Презентация PowerPoint</vt:lpstr>
      <vt:lpstr>Медицинские записи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Дмитрий Погребной</cp:lastModifiedBy>
  <cp:revision>8</cp:revision>
  <dcterms:modified xsi:type="dcterms:W3CDTF">2023-01-28T22:26:14Z</dcterms:modified>
</cp:coreProperties>
</file>