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8" r:id="rId1"/>
  </p:sldMasterIdLst>
  <p:notesMasterIdLst>
    <p:notesMasterId r:id="rId27"/>
  </p:notesMasterIdLst>
  <p:sldIdLst>
    <p:sldId id="297" r:id="rId2"/>
    <p:sldId id="295" r:id="rId3"/>
    <p:sldId id="304" r:id="rId4"/>
    <p:sldId id="300" r:id="rId5"/>
    <p:sldId id="298" r:id="rId6"/>
    <p:sldId id="305" r:id="rId7"/>
    <p:sldId id="311" r:id="rId8"/>
    <p:sldId id="312" r:id="rId9"/>
    <p:sldId id="306" r:id="rId10"/>
    <p:sldId id="310" r:id="rId11"/>
    <p:sldId id="317" r:id="rId12"/>
    <p:sldId id="318" r:id="rId13"/>
    <p:sldId id="319" r:id="rId14"/>
    <p:sldId id="320" r:id="rId15"/>
    <p:sldId id="321" r:id="rId16"/>
    <p:sldId id="301" r:id="rId17"/>
    <p:sldId id="302" r:id="rId18"/>
    <p:sldId id="303" r:id="rId19"/>
    <p:sldId id="307" r:id="rId20"/>
    <p:sldId id="313" r:id="rId21"/>
    <p:sldId id="308" r:id="rId22"/>
    <p:sldId id="314" r:id="rId23"/>
    <p:sldId id="315" r:id="rId24"/>
    <p:sldId id="316" r:id="rId25"/>
    <p:sldId id="309"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7970F-C6A3-40CF-A050-4C1CE85A6CDC}" type="slidenum">
              <a:rPr lang="en-IN" smtClean="0"/>
              <a:t>‹#›</a:t>
            </a:fld>
            <a:endParaRPr lang="en-IN"/>
          </a:p>
        </p:txBody>
      </p:sp>
      <p:sp>
        <p:nvSpPr>
          <p:cNvPr id="7" name="Freeform: Shape 6">
            <a:extLst>
              <a:ext uri="{FF2B5EF4-FFF2-40B4-BE49-F238E27FC236}">
                <a16:creationId xmlns:a16="http://schemas.microsoft.com/office/drawing/2014/main" id="{51C63D9A-5983-AE59-1695-78CE2DA0DCB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D0A8EEDE-80D8-985A-ABFD-A728C736048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1683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26700-F0D2-4FEA-A126-E1E8C07D796E}" type="datetimeFigureOut">
              <a:rPr lang="en-IN" smtClean="0"/>
              <a:t>20-10-2022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106402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95654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846263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9895381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287620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215212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182270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542364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1892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381397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7970F-C6A3-40CF-A050-4C1CE85A6CDC}" type="slidenum">
              <a:rPr lang="en-IN" smtClean="0"/>
              <a:t>‹#›</a:t>
            </a:fld>
            <a:endParaRPr lang="en-IN"/>
          </a:p>
        </p:txBody>
      </p:sp>
      <p:sp>
        <p:nvSpPr>
          <p:cNvPr id="7" name="Freeform: Shape 6">
            <a:extLst>
              <a:ext uri="{FF2B5EF4-FFF2-40B4-BE49-F238E27FC236}">
                <a16:creationId xmlns:a16="http://schemas.microsoft.com/office/drawing/2014/main" id="{BC79EC15-3D8F-AE12-7BD8-973AC4DB89F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AE5261F-54BD-E4DB-98B4-849DABCC2AF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E9FA34F1-938B-40AE-4F04-BB183AF9EA1C}"/>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CCC737AB-1C33-6A3A-7E34-8E4B91189436}"/>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F0C0CB89-74C0-E261-7B52-CE0017ED2254}"/>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1FFEF3D-0972-37D8-F981-739E81D2509C}"/>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9882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26700-F0D2-4FEA-A126-E1E8C07D796E}" type="datetimeFigureOut">
              <a:rPr lang="en-IN" smtClean="0"/>
              <a:t>20-10-2022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0216820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26700-F0D2-4FEA-A126-E1E8C07D796E}"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F4511FC8-03E2-3006-B7BA-36E86E0B7F14}"/>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CD3E61D-A324-8EA5-DACD-68A9B8D3BC4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307AD08-AB99-661C-D10B-13F10696C74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0DC856B-86D1-D503-2AF0-632AB58AE88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03746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2CF3DFDC-2A4D-10F3-D56D-BA99B1A2766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CEDAAE7A-022F-2244-C3D0-03A1B785F36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4578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AB6FCD57-307B-A0A4-3549-280B6CE8B38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367CD7DC-178C-9394-CAFA-3D7D7AF3F6F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825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D26700-F0D2-4FEA-A126-E1E8C07D796E}" type="datetimeFigureOut">
              <a:rPr lang="en-IN" smtClean="0"/>
              <a:t>20-10-2022</a:t>
            </a:fld>
            <a:endParaRPr lang="en-IN"/>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3A46C6D2-60CF-EBB6-8667-63712F0F0F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540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26700-F0D2-4FEA-A126-E1E8C07D796E}" type="datetimeFigureOut">
              <a:rPr lang="en-IN" smtClean="0"/>
              <a:t>20-10-2022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2A02F629-8A5E-2400-D95D-ECFF2F3F863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6788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D26700-F0D2-4FEA-A126-E1E8C07D796E}" type="datetimeFigureOut">
              <a:rPr lang="en-IN" smtClean="0"/>
              <a:t>20-10-2022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51009226"/>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3663" r:id="rId19"/>
    <p:sldLayoutId id="2147483669" r:id="rId20"/>
    <p:sldLayoutId id="2147483673" r:id="rId21"/>
    <p:sldLayoutId id="2147483671" r:id="rId22"/>
    <p:sldLayoutId id="2147483655" r:id="rId23"/>
    <p:sldLayoutId id="2147483654" r:id="rId24"/>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56BE-9F3C-A87E-2122-1A0E7922CAB4}"/>
              </a:ext>
            </a:extLst>
          </p:cNvPr>
          <p:cNvSpPr>
            <a:spLocks noGrp="1"/>
          </p:cNvSpPr>
          <p:nvPr>
            <p:ph type="title"/>
          </p:nvPr>
        </p:nvSpPr>
        <p:spPr>
          <a:xfrm>
            <a:off x="1819923" y="1749368"/>
            <a:ext cx="7901126" cy="1400530"/>
          </a:xfrm>
        </p:spPr>
        <p:txBody>
          <a:bodyPr>
            <a:noAutofit/>
          </a:bodyPr>
          <a:lstStyle/>
          <a:p>
            <a:r>
              <a:rPr lang="en-IN" sz="6600" dirty="0">
                <a:latin typeface="Algerian" panose="04020705040A02060702" pitchFamily="82" charset="0"/>
              </a:rPr>
              <a:t>Online-banking</a:t>
            </a:r>
          </a:p>
        </p:txBody>
      </p:sp>
      <p:sp>
        <p:nvSpPr>
          <p:cNvPr id="3" name="Content Placeholder 2">
            <a:extLst>
              <a:ext uri="{FF2B5EF4-FFF2-40B4-BE49-F238E27FC236}">
                <a16:creationId xmlns:a16="http://schemas.microsoft.com/office/drawing/2014/main" id="{75DF128C-677F-ED80-F3ED-4DFCE27CDDA1}"/>
              </a:ext>
            </a:extLst>
          </p:cNvPr>
          <p:cNvSpPr>
            <a:spLocks noGrp="1"/>
          </p:cNvSpPr>
          <p:nvPr>
            <p:ph idx="1"/>
          </p:nvPr>
        </p:nvSpPr>
        <p:spPr>
          <a:xfrm>
            <a:off x="5175682" y="4851995"/>
            <a:ext cx="5858189" cy="1116410"/>
          </a:xfrm>
        </p:spPr>
        <p:txBody>
          <a:bodyPr>
            <a:noAutofit/>
          </a:bodyPr>
          <a:lstStyle/>
          <a:p>
            <a:pPr marL="0" indent="0">
              <a:buNone/>
            </a:pPr>
            <a:r>
              <a:rPr lang="en-IN" sz="2800" dirty="0"/>
              <a:t> GROUP NO – 5</a:t>
            </a:r>
          </a:p>
          <a:p>
            <a:pPr marL="0" indent="0">
              <a:buNone/>
            </a:pPr>
            <a:r>
              <a:rPr lang="en-IN" sz="2800" dirty="0"/>
              <a:t> TEAM LEAD – NIRMAL KUMAR R </a:t>
            </a:r>
          </a:p>
        </p:txBody>
      </p:sp>
      <p:sp>
        <p:nvSpPr>
          <p:cNvPr id="5" name="Slide Number Placeholder 4">
            <a:extLst>
              <a:ext uri="{FF2B5EF4-FFF2-40B4-BE49-F238E27FC236}">
                <a16:creationId xmlns:a16="http://schemas.microsoft.com/office/drawing/2014/main" id="{31F4CB1D-0201-9936-379F-6226A0281EE8}"/>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60392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F35C-E3A2-6EA7-08EA-677DACF3F8BC}"/>
              </a:ext>
            </a:extLst>
          </p:cNvPr>
          <p:cNvSpPr>
            <a:spLocks noGrp="1"/>
          </p:cNvSpPr>
          <p:nvPr>
            <p:ph type="title"/>
          </p:nvPr>
        </p:nvSpPr>
        <p:spPr/>
        <p:txBody>
          <a:bodyPr/>
          <a:lstStyle/>
          <a:p>
            <a:r>
              <a:rPr lang="en-IN" dirty="0"/>
              <a:t>Login Sequence Diagram </a:t>
            </a:r>
          </a:p>
        </p:txBody>
      </p:sp>
      <p:pic>
        <p:nvPicPr>
          <p:cNvPr id="7" name="Content Placeholder 6">
            <a:extLst>
              <a:ext uri="{FF2B5EF4-FFF2-40B4-BE49-F238E27FC236}">
                <a16:creationId xmlns:a16="http://schemas.microsoft.com/office/drawing/2014/main" id="{DCDEFEE6-443E-6E37-9E63-150FBEE0F671}"/>
              </a:ext>
            </a:extLst>
          </p:cNvPr>
          <p:cNvPicPr>
            <a:picLocks noGrp="1" noChangeAspect="1"/>
          </p:cNvPicPr>
          <p:nvPr>
            <p:ph idx="1"/>
          </p:nvPr>
        </p:nvPicPr>
        <p:blipFill>
          <a:blip r:embed="rId2"/>
          <a:stretch>
            <a:fillRect/>
          </a:stretch>
        </p:blipFill>
        <p:spPr>
          <a:xfrm>
            <a:off x="2006353" y="1690947"/>
            <a:ext cx="8044481" cy="4425767"/>
          </a:xfrm>
        </p:spPr>
      </p:pic>
      <p:sp>
        <p:nvSpPr>
          <p:cNvPr id="5" name="Slide Number Placeholder 4">
            <a:extLst>
              <a:ext uri="{FF2B5EF4-FFF2-40B4-BE49-F238E27FC236}">
                <a16:creationId xmlns:a16="http://schemas.microsoft.com/office/drawing/2014/main" id="{C0A0DE31-081D-693A-CD12-6CBA34F8F1B5}"/>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53854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B81E-A4AF-A5E4-7AE0-E3BF693FF062}"/>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4A98FE38-DF00-9736-B196-EA2B6C3A648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D93AFDB-3585-522A-A808-D6ED696CE2B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12" name="Content Placeholder 11">
            <a:extLst>
              <a:ext uri="{FF2B5EF4-FFF2-40B4-BE49-F238E27FC236}">
                <a16:creationId xmlns:a16="http://schemas.microsoft.com/office/drawing/2014/main" id="{80F66156-644A-846D-80EA-136FF1180CE9}"/>
              </a:ext>
            </a:extLst>
          </p:cNvPr>
          <p:cNvPicPr>
            <a:picLocks noGrp="1" noChangeAspect="1"/>
          </p:cNvPicPr>
          <p:nvPr>
            <p:ph idx="1"/>
          </p:nvPr>
        </p:nvPicPr>
        <p:blipFill>
          <a:blip r:embed="rId2"/>
          <a:stretch>
            <a:fillRect/>
          </a:stretch>
        </p:blipFill>
        <p:spPr>
          <a:xfrm>
            <a:off x="1855433" y="2209520"/>
            <a:ext cx="7057748" cy="4195762"/>
          </a:xfrm>
          <a:prstGeom prst="rect">
            <a:avLst/>
          </a:prstGeom>
        </p:spPr>
      </p:pic>
    </p:spTree>
    <p:extLst>
      <p:ext uri="{BB962C8B-B14F-4D97-AF65-F5344CB8AC3E}">
        <p14:creationId xmlns:p14="http://schemas.microsoft.com/office/powerpoint/2010/main" val="3022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BDE3-DEA8-D490-1E6F-F15550F65870}"/>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07E5694E-8112-8172-00DE-6FB2F94310E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F382C57-CEBF-4CA5-DA82-E2448FAAD34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6" name="Content Placeholder 5">
            <a:extLst>
              <a:ext uri="{FF2B5EF4-FFF2-40B4-BE49-F238E27FC236}">
                <a16:creationId xmlns:a16="http://schemas.microsoft.com/office/drawing/2014/main" id="{CCECAF7A-E700-975D-0F61-AF26A55F5692}"/>
              </a:ext>
            </a:extLst>
          </p:cNvPr>
          <p:cNvPicPr>
            <a:picLocks noGrp="1" noChangeAspect="1"/>
          </p:cNvPicPr>
          <p:nvPr>
            <p:ph idx="1"/>
          </p:nvPr>
        </p:nvPicPr>
        <p:blipFill>
          <a:blip r:embed="rId2"/>
          <a:stretch>
            <a:fillRect/>
          </a:stretch>
        </p:blipFill>
        <p:spPr>
          <a:xfrm>
            <a:off x="2032741" y="2052638"/>
            <a:ext cx="7088294" cy="4195762"/>
          </a:xfrm>
          <a:prstGeom prst="rect">
            <a:avLst/>
          </a:prstGeom>
        </p:spPr>
      </p:pic>
    </p:spTree>
    <p:extLst>
      <p:ext uri="{BB962C8B-B14F-4D97-AF65-F5344CB8AC3E}">
        <p14:creationId xmlns:p14="http://schemas.microsoft.com/office/powerpoint/2010/main" val="273572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6F6B-E38F-7B4E-A954-E4365A0B2984}"/>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C3321D14-0654-8294-7442-B0A53E51867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B688E96-1129-C6D6-2D3F-48AE34CAEF1B}"/>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6" name="Content Placeholder 5">
            <a:extLst>
              <a:ext uri="{FF2B5EF4-FFF2-40B4-BE49-F238E27FC236}">
                <a16:creationId xmlns:a16="http://schemas.microsoft.com/office/drawing/2014/main" id="{B60ED0D4-C2B0-AC0C-09A0-374D28A7A55C}"/>
              </a:ext>
            </a:extLst>
          </p:cNvPr>
          <p:cNvPicPr>
            <a:picLocks noGrp="1" noChangeAspect="1"/>
          </p:cNvPicPr>
          <p:nvPr>
            <p:ph idx="1"/>
          </p:nvPr>
        </p:nvPicPr>
        <p:blipFill>
          <a:blip r:embed="rId2"/>
          <a:stretch>
            <a:fillRect/>
          </a:stretch>
        </p:blipFill>
        <p:spPr>
          <a:xfrm>
            <a:off x="1633491" y="2052638"/>
            <a:ext cx="8540319" cy="4195762"/>
          </a:xfrm>
          <a:prstGeom prst="rect">
            <a:avLst/>
          </a:prstGeom>
        </p:spPr>
      </p:pic>
    </p:spTree>
    <p:extLst>
      <p:ext uri="{BB962C8B-B14F-4D97-AF65-F5344CB8AC3E}">
        <p14:creationId xmlns:p14="http://schemas.microsoft.com/office/powerpoint/2010/main" val="120817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ADA9-0086-7AF5-0742-13E2BE22D5D8}"/>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1B963AE6-2333-14C0-A5CB-B61DC905F48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931FB4D-92CA-507B-E72C-0993424C50F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6" name="Content Placeholder 5">
            <a:extLst>
              <a:ext uri="{FF2B5EF4-FFF2-40B4-BE49-F238E27FC236}">
                <a16:creationId xmlns:a16="http://schemas.microsoft.com/office/drawing/2014/main" id="{F99FE173-A797-C521-E17E-D6B6791D5662}"/>
              </a:ext>
            </a:extLst>
          </p:cNvPr>
          <p:cNvPicPr>
            <a:picLocks noGrp="1" noChangeAspect="1"/>
          </p:cNvPicPr>
          <p:nvPr>
            <p:ph idx="1"/>
          </p:nvPr>
        </p:nvPicPr>
        <p:blipFill>
          <a:blip r:embed="rId2"/>
          <a:stretch>
            <a:fillRect/>
          </a:stretch>
        </p:blipFill>
        <p:spPr>
          <a:xfrm>
            <a:off x="1339486" y="2052638"/>
            <a:ext cx="8474804" cy="4195762"/>
          </a:xfrm>
          <a:prstGeom prst="rect">
            <a:avLst/>
          </a:prstGeom>
        </p:spPr>
      </p:pic>
    </p:spTree>
    <p:extLst>
      <p:ext uri="{BB962C8B-B14F-4D97-AF65-F5344CB8AC3E}">
        <p14:creationId xmlns:p14="http://schemas.microsoft.com/office/powerpoint/2010/main" val="337485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D318-9BD0-19B2-A56B-9BDA5780CB02}"/>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BB6E9AF8-9F0F-6909-8CC3-5CBACA46DF0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92BAA15-CD70-B892-5AB7-9181B6600B4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6" name="Content Placeholder 5">
            <a:extLst>
              <a:ext uri="{FF2B5EF4-FFF2-40B4-BE49-F238E27FC236}">
                <a16:creationId xmlns:a16="http://schemas.microsoft.com/office/drawing/2014/main" id="{916C909F-B690-6CCD-8DA8-3577314EE03F}"/>
              </a:ext>
            </a:extLst>
          </p:cNvPr>
          <p:cNvPicPr>
            <a:picLocks noGrp="1" noChangeAspect="1"/>
          </p:cNvPicPr>
          <p:nvPr>
            <p:ph idx="1"/>
          </p:nvPr>
        </p:nvPicPr>
        <p:blipFill>
          <a:blip r:embed="rId2"/>
          <a:stretch>
            <a:fillRect/>
          </a:stretch>
        </p:blipFill>
        <p:spPr>
          <a:xfrm>
            <a:off x="1103313" y="2071505"/>
            <a:ext cx="8947150" cy="4158028"/>
          </a:xfrm>
          <a:prstGeom prst="rect">
            <a:avLst/>
          </a:prstGeom>
        </p:spPr>
      </p:pic>
    </p:spTree>
    <p:extLst>
      <p:ext uri="{BB962C8B-B14F-4D97-AF65-F5344CB8AC3E}">
        <p14:creationId xmlns:p14="http://schemas.microsoft.com/office/powerpoint/2010/main" val="82026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86A7-07C6-0597-1D78-DB177CD6A7B7}"/>
              </a:ext>
            </a:extLst>
          </p:cNvPr>
          <p:cNvSpPr>
            <a:spLocks noGrp="1"/>
          </p:cNvSpPr>
          <p:nvPr>
            <p:ph type="title"/>
          </p:nvPr>
        </p:nvSpPr>
        <p:spPr>
          <a:xfrm>
            <a:off x="646111" y="452718"/>
            <a:ext cx="9404723" cy="5768788"/>
          </a:xfrm>
        </p:spPr>
        <p:txBody>
          <a:bodyPr/>
          <a:lstStyle/>
          <a:p>
            <a:pPr marL="342900" indent="-342900">
              <a:buFont typeface="Wingdings" panose="05000000000000000000" pitchFamily="2" charset="2"/>
              <a:buChar char="Ø"/>
            </a:pPr>
            <a:r>
              <a:rPr lang="en-IN" sz="2400" dirty="0">
                <a:latin typeface="Calibri" panose="020F0502020204030204" pitchFamily="34" charset="0"/>
                <a:cs typeface="Calibri" panose="020F0502020204030204" pitchFamily="34" charset="0"/>
              </a:rPr>
              <a:t>Admin action</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1.Login to portal.</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2. Admin can grant access accounts to get opened.</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3.Grant access to the users regarding money transfer, deposits , and withdrawal.</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4.Block  a user account in case of any threat and authorize cheque book requests.</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5. Open an account.</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6.Handel new loans requests and also view the list of all approved and rejected loan request.</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7.View the funds transferred.</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8. Check  the balance.</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6C0F29B-2DE6-8563-A084-1437891A0A23}"/>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14638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A6AC-7C06-7ADA-0CD6-D1B0FB7228FC}"/>
              </a:ext>
            </a:extLst>
          </p:cNvPr>
          <p:cNvSpPr>
            <a:spLocks noGrp="1"/>
          </p:cNvSpPr>
          <p:nvPr>
            <p:ph type="title"/>
          </p:nvPr>
        </p:nvSpPr>
        <p:spPr>
          <a:xfrm>
            <a:off x="646111" y="295729"/>
            <a:ext cx="9404723" cy="6118411"/>
          </a:xfrm>
        </p:spPr>
        <p:txBody>
          <a:bodyPr/>
          <a:lstStyle/>
          <a:p>
            <a:pPr marL="457200" indent="-457200">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User actions:</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1.Create account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2.Login to account.</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3.User can change the password , address , email, and phone no.</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4.User can deposit and withdraw money from the account.</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5. User can view  the balance in their primary and savings account.</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6. User can request for cheque book for different accounts.</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7. User can apply for loan.</a:t>
            </a:r>
          </a:p>
        </p:txBody>
      </p:sp>
      <p:sp>
        <p:nvSpPr>
          <p:cNvPr id="5" name="Slide Number Placeholder 4">
            <a:extLst>
              <a:ext uri="{FF2B5EF4-FFF2-40B4-BE49-F238E27FC236}">
                <a16:creationId xmlns:a16="http://schemas.microsoft.com/office/drawing/2014/main" id="{D6C4A8D1-696C-BDF2-9412-867431D61705}"/>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59856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61B3-E725-CCDF-5338-BD4130484EB9}"/>
              </a:ext>
            </a:extLst>
          </p:cNvPr>
          <p:cNvSpPr>
            <a:spLocks noGrp="1"/>
          </p:cNvSpPr>
          <p:nvPr>
            <p:ph type="title"/>
          </p:nvPr>
        </p:nvSpPr>
        <p:spPr/>
        <p:txBody>
          <a:bodyPr/>
          <a:lstStyle/>
          <a:p>
            <a:r>
              <a:rPr lang="en-IN" dirty="0"/>
              <a:t>Tools and Technologies:</a:t>
            </a:r>
            <a:br>
              <a:rPr lang="en-IN" dirty="0"/>
            </a:br>
            <a:endParaRPr lang="en-IN" dirty="0"/>
          </a:p>
        </p:txBody>
      </p:sp>
      <p:sp>
        <p:nvSpPr>
          <p:cNvPr id="3" name="Content Placeholder 2">
            <a:extLst>
              <a:ext uri="{FF2B5EF4-FFF2-40B4-BE49-F238E27FC236}">
                <a16:creationId xmlns:a16="http://schemas.microsoft.com/office/drawing/2014/main" id="{91B18BCD-96AB-44DD-2255-33C0239B6E9F}"/>
              </a:ext>
            </a:extLst>
          </p:cNvPr>
          <p:cNvSpPr>
            <a:spLocks noGrp="1"/>
          </p:cNvSpPr>
          <p:nvPr>
            <p:ph idx="1"/>
          </p:nvPr>
        </p:nvSpPr>
        <p:spPr/>
        <p:txBody>
          <a:bodyPr/>
          <a:lstStyle/>
          <a:p>
            <a:pPr marL="285750" indent="-285750">
              <a:buFont typeface="Arial" panose="020B0604020202020204" pitchFamily="34" charset="0"/>
              <a:buChar char="•"/>
            </a:pPr>
            <a:r>
              <a:rPr lang="en-IN" dirty="0"/>
              <a:t>Front-End : Angular 14</a:t>
            </a:r>
          </a:p>
          <a:p>
            <a:pPr marL="285750" indent="-285750">
              <a:buFont typeface="Arial" panose="020B0604020202020204" pitchFamily="34" charset="0"/>
              <a:buChar char="•"/>
            </a:pPr>
            <a:r>
              <a:rPr lang="en-IN" dirty="0"/>
              <a:t>Server-side :Spring Boot , JPA</a:t>
            </a:r>
          </a:p>
          <a:p>
            <a:pPr marL="285750" indent="-285750">
              <a:buFont typeface="Arial" panose="020B0604020202020204" pitchFamily="34" charset="0"/>
              <a:buChar char="•"/>
            </a:pPr>
            <a:r>
              <a:rPr lang="en-IN" dirty="0"/>
              <a:t>Back-end :MYSQL, Hibernate</a:t>
            </a:r>
          </a:p>
          <a:p>
            <a:pPr marL="285750" indent="-285750">
              <a:buFont typeface="Arial" panose="020B0604020202020204" pitchFamily="34" charset="0"/>
              <a:buChar char="•"/>
            </a:pPr>
            <a:r>
              <a:rPr lang="en-IN" dirty="0"/>
              <a:t>Web Server : Tomcat</a:t>
            </a:r>
          </a:p>
          <a:p>
            <a:endParaRPr lang="en-IN" dirty="0"/>
          </a:p>
        </p:txBody>
      </p:sp>
      <p:sp>
        <p:nvSpPr>
          <p:cNvPr id="5" name="Slide Number Placeholder 4">
            <a:extLst>
              <a:ext uri="{FF2B5EF4-FFF2-40B4-BE49-F238E27FC236}">
                <a16:creationId xmlns:a16="http://schemas.microsoft.com/office/drawing/2014/main" id="{3AEF4294-F26E-C4CF-C117-769140D09765}"/>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16163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A7FF-3449-9034-B613-AE0C94E7CE21}"/>
              </a:ext>
            </a:extLst>
          </p:cNvPr>
          <p:cNvSpPr>
            <a:spLocks noGrp="1"/>
          </p:cNvSpPr>
          <p:nvPr>
            <p:ph type="title"/>
          </p:nvPr>
        </p:nvSpPr>
        <p:spPr/>
        <p:txBody>
          <a:bodyPr/>
          <a:lstStyle/>
          <a:p>
            <a:r>
              <a:rPr lang="en-IN" dirty="0"/>
              <a:t>DATA BASE</a:t>
            </a:r>
          </a:p>
        </p:txBody>
      </p:sp>
      <p:sp>
        <p:nvSpPr>
          <p:cNvPr id="3" name="Content Placeholder 2">
            <a:extLst>
              <a:ext uri="{FF2B5EF4-FFF2-40B4-BE49-F238E27FC236}">
                <a16:creationId xmlns:a16="http://schemas.microsoft.com/office/drawing/2014/main" id="{00A0B5C1-E0B0-D648-8D94-334F40A8EB70}"/>
              </a:ext>
            </a:extLst>
          </p:cNvPr>
          <p:cNvSpPr>
            <a:spLocks noGrp="1"/>
          </p:cNvSpPr>
          <p:nvPr>
            <p:ph idx="1"/>
          </p:nvPr>
        </p:nvSpPr>
        <p:spPr>
          <a:xfrm>
            <a:off x="646112" y="1447800"/>
            <a:ext cx="9403742" cy="4800599"/>
          </a:xfrm>
        </p:spPr>
        <p:txBody>
          <a:bodyPr/>
          <a:lstStyle/>
          <a:p>
            <a:pPr marL="0" indent="0">
              <a:buNone/>
            </a:pPr>
            <a:r>
              <a:rPr lang="en-IN" dirty="0"/>
              <a:t>Database: </a:t>
            </a:r>
            <a:r>
              <a:rPr lang="en-IN" dirty="0" err="1"/>
              <a:t>onlinebanking</a:t>
            </a:r>
            <a:endParaRPr lang="en-IN" dirty="0"/>
          </a:p>
          <a:p>
            <a:pPr marL="0" indent="0">
              <a:buNone/>
            </a:pPr>
            <a:r>
              <a:rPr lang="en-IN" dirty="0"/>
              <a:t>Tables: account</a:t>
            </a:r>
          </a:p>
          <a:p>
            <a:pPr marL="0" indent="0">
              <a:buNone/>
            </a:pPr>
            <a:r>
              <a:rPr lang="en-IN" dirty="0"/>
              <a:t>		</a:t>
            </a:r>
            <a:r>
              <a:rPr lang="en-IN" dirty="0" err="1"/>
              <a:t>accountloan</a:t>
            </a:r>
            <a:endParaRPr lang="en-IN" dirty="0"/>
          </a:p>
          <a:p>
            <a:pPr marL="0" indent="0">
              <a:buNone/>
            </a:pPr>
            <a:r>
              <a:rPr lang="en-IN" dirty="0"/>
              <a:t>		admin</a:t>
            </a:r>
          </a:p>
          <a:p>
            <a:pPr marL="0" indent="0">
              <a:buNone/>
            </a:pPr>
            <a:r>
              <a:rPr lang="en-IN" dirty="0"/>
              <a:t>		loan</a:t>
            </a:r>
          </a:p>
          <a:p>
            <a:pPr marL="0" indent="0">
              <a:buNone/>
            </a:pPr>
            <a:r>
              <a:rPr lang="en-IN" dirty="0"/>
              <a:t>		transaction</a:t>
            </a:r>
          </a:p>
          <a:p>
            <a:pPr marL="0" indent="0">
              <a:buNone/>
            </a:pPr>
            <a:r>
              <a:rPr lang="en-IN" dirty="0"/>
              <a:t>		user</a:t>
            </a:r>
          </a:p>
          <a:p>
            <a:pPr marL="0" indent="0">
              <a:buNone/>
            </a:pPr>
            <a:r>
              <a:rPr lang="en-IN" dirty="0"/>
              <a:t>		</a:t>
            </a:r>
            <a:r>
              <a:rPr lang="en-IN" dirty="0" err="1"/>
              <a:t>userregister</a:t>
            </a:r>
            <a:r>
              <a:rPr lang="en-IN" dirty="0"/>
              <a:t> </a:t>
            </a:r>
          </a:p>
        </p:txBody>
      </p:sp>
      <p:sp>
        <p:nvSpPr>
          <p:cNvPr id="5" name="Slide Number Placeholder 4">
            <a:extLst>
              <a:ext uri="{FF2B5EF4-FFF2-40B4-BE49-F238E27FC236}">
                <a16:creationId xmlns:a16="http://schemas.microsoft.com/office/drawing/2014/main" id="{2518C6C7-B2CF-CD93-2088-4BD89E8AC23A}"/>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02503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E9C9-B243-4773-5DF6-973C15B7265B}"/>
              </a:ext>
            </a:extLst>
          </p:cNvPr>
          <p:cNvSpPr>
            <a:spLocks noGrp="1"/>
          </p:cNvSpPr>
          <p:nvPr>
            <p:ph type="title"/>
          </p:nvPr>
        </p:nvSpPr>
        <p:spPr>
          <a:xfrm>
            <a:off x="5011270" y="950259"/>
            <a:ext cx="6813175" cy="2088776"/>
          </a:xfrm>
        </p:spPr>
        <p:txBody>
          <a:bodyPr/>
          <a:lstStyle/>
          <a:p>
            <a:r>
              <a:rPr lang="en-IN" dirty="0"/>
              <a:t>Real Life Lab(Rll)- </a:t>
            </a:r>
            <a:r>
              <a:rPr lang="en-IN" sz="2800" dirty="0">
                <a:latin typeface="Calibri" panose="020F0502020204030204" pitchFamily="34" charset="0"/>
                <a:cs typeface="Calibri" panose="020F0502020204030204" pitchFamily="34" charset="0"/>
              </a:rPr>
              <a:t>Team Project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r>
              <a:rPr lang="en-IN" sz="3600" dirty="0">
                <a:latin typeface="Calibri" panose="020F0502020204030204" pitchFamily="34" charset="0"/>
                <a:cs typeface="Calibri" panose="020F0502020204030204" pitchFamily="34" charset="0"/>
              </a:rPr>
              <a:t>Online Banking</a:t>
            </a:r>
            <a:r>
              <a:rPr lang="en-IN" sz="2800" dirty="0">
                <a:latin typeface="Calibri" panose="020F0502020204030204" pitchFamily="34" charset="0"/>
                <a:cs typeface="Calibri" panose="020F0502020204030204" pitchFamily="34" charset="0"/>
              </a:rPr>
              <a: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endParaRPr lang="en-IN" dirty="0"/>
          </a:p>
        </p:txBody>
      </p:sp>
      <p:sp>
        <p:nvSpPr>
          <p:cNvPr id="3" name="Text Placeholder 2">
            <a:extLst>
              <a:ext uri="{FF2B5EF4-FFF2-40B4-BE49-F238E27FC236}">
                <a16:creationId xmlns:a16="http://schemas.microsoft.com/office/drawing/2014/main" id="{F3473E73-7A1B-49F8-3F5D-47BA46BDBB0C}"/>
              </a:ext>
            </a:extLst>
          </p:cNvPr>
          <p:cNvSpPr>
            <a:spLocks noGrp="1"/>
          </p:cNvSpPr>
          <p:nvPr>
            <p:ph type="body" sz="quarter" idx="15"/>
          </p:nvPr>
        </p:nvSpPr>
        <p:spPr>
          <a:xfrm flipH="1">
            <a:off x="4150659" y="68132"/>
            <a:ext cx="70821" cy="45719"/>
          </a:xfrm>
        </p:spPr>
        <p:txBody>
          <a:bodyPr/>
          <a:lstStyle/>
          <a:p>
            <a:endParaRPr lang="en-IN" dirty="0"/>
          </a:p>
        </p:txBody>
      </p:sp>
      <p:sp>
        <p:nvSpPr>
          <p:cNvPr id="4" name="Text Placeholder 3">
            <a:extLst>
              <a:ext uri="{FF2B5EF4-FFF2-40B4-BE49-F238E27FC236}">
                <a16:creationId xmlns:a16="http://schemas.microsoft.com/office/drawing/2014/main" id="{BFAEA389-D5A6-797D-E71F-3C771CE2521C}"/>
              </a:ext>
            </a:extLst>
          </p:cNvPr>
          <p:cNvSpPr>
            <a:spLocks noGrp="1"/>
          </p:cNvSpPr>
          <p:nvPr>
            <p:ph type="body" sz="quarter" idx="13"/>
          </p:nvPr>
        </p:nvSpPr>
        <p:spPr>
          <a:xfrm>
            <a:off x="4374776" y="2194592"/>
            <a:ext cx="5674659" cy="4150159"/>
          </a:xfrm>
        </p:spPr>
        <p:txBody>
          <a:bodyPr/>
          <a:lstStyle/>
          <a:p>
            <a:r>
              <a:rPr lang="en-IN" dirty="0"/>
              <a:t>Group Members:-</a:t>
            </a:r>
            <a:endParaRPr lang="en-IN" sz="1600" dirty="0"/>
          </a:p>
          <a:p>
            <a:r>
              <a:rPr lang="en-IN" sz="1600" dirty="0"/>
              <a:t>1.Partha Pratim Das</a:t>
            </a:r>
          </a:p>
          <a:p>
            <a:r>
              <a:rPr lang="en-IN" sz="1600" dirty="0"/>
              <a:t>2.Nehal Ahmad</a:t>
            </a:r>
          </a:p>
          <a:p>
            <a:r>
              <a:rPr lang="en-IN" sz="1600" dirty="0"/>
              <a:t>3.Mohammed Ismail A Khazi</a:t>
            </a:r>
          </a:p>
          <a:p>
            <a:r>
              <a:rPr lang="en-IN" sz="1600" dirty="0"/>
              <a:t>4.Nune Raju</a:t>
            </a:r>
          </a:p>
          <a:p>
            <a:r>
              <a:rPr lang="en-IN" sz="1600" dirty="0"/>
              <a:t>5.Marella Harika</a:t>
            </a:r>
          </a:p>
          <a:p>
            <a:r>
              <a:rPr lang="en-IN" sz="1600" dirty="0"/>
              <a:t>6.Panditi Lakshmi Ruchitha </a:t>
            </a:r>
          </a:p>
          <a:p>
            <a:r>
              <a:rPr lang="en-IN" sz="1600" dirty="0"/>
              <a:t>7.Pathuri Om Sreeja</a:t>
            </a:r>
          </a:p>
          <a:p>
            <a:r>
              <a:rPr lang="en-IN" sz="1600" dirty="0"/>
              <a:t>8.Medapati Sivani </a:t>
            </a:r>
          </a:p>
          <a:p>
            <a:r>
              <a:rPr lang="en-IN" sz="1600" dirty="0"/>
              <a:t>9.Manikandan Mariyappan</a:t>
            </a:r>
          </a:p>
          <a:p>
            <a:endParaRPr lang="en-IN" dirty="0"/>
          </a:p>
          <a:p>
            <a:endParaRPr lang="en-IN" dirty="0"/>
          </a:p>
          <a:p>
            <a:endParaRPr lang="en-IN" sz="2000" dirty="0"/>
          </a:p>
          <a:p>
            <a:endParaRPr lang="en-IN" sz="1400" dirty="0"/>
          </a:p>
        </p:txBody>
      </p:sp>
      <p:sp>
        <p:nvSpPr>
          <p:cNvPr id="5" name="Text Placeholder 4">
            <a:extLst>
              <a:ext uri="{FF2B5EF4-FFF2-40B4-BE49-F238E27FC236}">
                <a16:creationId xmlns:a16="http://schemas.microsoft.com/office/drawing/2014/main" id="{73761111-DC30-3796-F178-3DB30AE99528}"/>
              </a:ext>
            </a:extLst>
          </p:cNvPr>
          <p:cNvSpPr>
            <a:spLocks noGrp="1"/>
          </p:cNvSpPr>
          <p:nvPr>
            <p:ph type="body" sz="quarter" idx="14"/>
          </p:nvPr>
        </p:nvSpPr>
        <p:spPr>
          <a:xfrm>
            <a:off x="11259670" y="1362634"/>
            <a:ext cx="45719" cy="45719"/>
          </a:xfrm>
        </p:spPr>
        <p:txBody>
          <a:bodyPr/>
          <a:lstStyle/>
          <a:p>
            <a:endParaRPr lang="en-IN" dirty="0"/>
          </a:p>
        </p:txBody>
      </p:sp>
      <p:sp>
        <p:nvSpPr>
          <p:cNvPr id="6" name="Slide Number Placeholder 5">
            <a:extLst>
              <a:ext uri="{FF2B5EF4-FFF2-40B4-BE49-F238E27FC236}">
                <a16:creationId xmlns:a16="http://schemas.microsoft.com/office/drawing/2014/main" id="{E96C3A2C-3EBB-D017-3A66-1E95A59F414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7090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6AFBA00-AFE6-54DE-F855-DC944424FB92}"/>
              </a:ext>
            </a:extLst>
          </p:cNvPr>
          <p:cNvPicPr>
            <a:picLocks noGrp="1" noChangeAspect="1"/>
          </p:cNvPicPr>
          <p:nvPr>
            <p:ph idx="1"/>
          </p:nvPr>
        </p:nvPicPr>
        <p:blipFill>
          <a:blip r:embed="rId2"/>
          <a:stretch>
            <a:fillRect/>
          </a:stretch>
        </p:blipFill>
        <p:spPr>
          <a:xfrm>
            <a:off x="1273542" y="941033"/>
            <a:ext cx="9335274" cy="5307367"/>
          </a:xfrm>
        </p:spPr>
      </p:pic>
      <p:sp>
        <p:nvSpPr>
          <p:cNvPr id="5" name="Slide Number Placeholder 4">
            <a:extLst>
              <a:ext uri="{FF2B5EF4-FFF2-40B4-BE49-F238E27FC236}">
                <a16:creationId xmlns:a16="http://schemas.microsoft.com/office/drawing/2014/main" id="{87C32CA9-03D3-F5E5-F954-5A62574BCA28}"/>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18722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E93A-8072-5609-5123-3F3C8F5BA019}"/>
              </a:ext>
            </a:extLst>
          </p:cNvPr>
          <p:cNvSpPr>
            <a:spLocks noGrp="1"/>
          </p:cNvSpPr>
          <p:nvPr>
            <p:ph type="title"/>
          </p:nvPr>
        </p:nvSpPr>
        <p:spPr/>
        <p:txBody>
          <a:bodyPr/>
          <a:lstStyle/>
          <a:p>
            <a:r>
              <a:rPr lang="en-IN" dirty="0"/>
              <a:t>TESTING</a:t>
            </a:r>
          </a:p>
        </p:txBody>
      </p:sp>
      <p:pic>
        <p:nvPicPr>
          <p:cNvPr id="7" name="Content Placeholder 6">
            <a:extLst>
              <a:ext uri="{FF2B5EF4-FFF2-40B4-BE49-F238E27FC236}">
                <a16:creationId xmlns:a16="http://schemas.microsoft.com/office/drawing/2014/main" id="{46455A99-7320-9A3C-C7E5-8698FB934116}"/>
              </a:ext>
            </a:extLst>
          </p:cNvPr>
          <p:cNvPicPr>
            <a:picLocks noGrp="1" noChangeAspect="1"/>
          </p:cNvPicPr>
          <p:nvPr>
            <p:ph idx="1"/>
          </p:nvPr>
        </p:nvPicPr>
        <p:blipFill>
          <a:blip r:embed="rId2"/>
          <a:stretch>
            <a:fillRect/>
          </a:stretch>
        </p:blipFill>
        <p:spPr>
          <a:xfrm>
            <a:off x="646112" y="1642328"/>
            <a:ext cx="10082957" cy="4525843"/>
          </a:xfrm>
        </p:spPr>
      </p:pic>
      <p:sp>
        <p:nvSpPr>
          <p:cNvPr id="5" name="Slide Number Placeholder 4">
            <a:extLst>
              <a:ext uri="{FF2B5EF4-FFF2-40B4-BE49-F238E27FC236}">
                <a16:creationId xmlns:a16="http://schemas.microsoft.com/office/drawing/2014/main" id="{9C9F8FDB-116D-8904-C8E1-B6D3A98F7760}"/>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63263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3600CCF-4197-ECE1-658E-BEE083D5C364}"/>
              </a:ext>
            </a:extLst>
          </p:cNvPr>
          <p:cNvPicPr>
            <a:picLocks noGrp="1" noChangeAspect="1"/>
          </p:cNvPicPr>
          <p:nvPr>
            <p:ph idx="1"/>
          </p:nvPr>
        </p:nvPicPr>
        <p:blipFill>
          <a:blip r:embed="rId2"/>
          <a:stretch>
            <a:fillRect/>
          </a:stretch>
        </p:blipFill>
        <p:spPr>
          <a:xfrm>
            <a:off x="1426520" y="1063416"/>
            <a:ext cx="8926019" cy="5184984"/>
          </a:xfrm>
        </p:spPr>
      </p:pic>
      <p:sp>
        <p:nvSpPr>
          <p:cNvPr id="5" name="Slide Number Placeholder 4">
            <a:extLst>
              <a:ext uri="{FF2B5EF4-FFF2-40B4-BE49-F238E27FC236}">
                <a16:creationId xmlns:a16="http://schemas.microsoft.com/office/drawing/2014/main" id="{C0B2E14B-631A-4001-3CFB-3931A575A1A7}"/>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67118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C413354-F831-321A-6627-A8E9D87CFCC9}"/>
              </a:ext>
            </a:extLst>
          </p:cNvPr>
          <p:cNvPicPr>
            <a:picLocks noGrp="1" noChangeAspect="1"/>
          </p:cNvPicPr>
          <p:nvPr>
            <p:ph idx="1"/>
          </p:nvPr>
        </p:nvPicPr>
        <p:blipFill>
          <a:blip r:embed="rId2"/>
          <a:stretch>
            <a:fillRect/>
          </a:stretch>
        </p:blipFill>
        <p:spPr>
          <a:xfrm>
            <a:off x="1381126" y="1063416"/>
            <a:ext cx="9041258" cy="5184984"/>
          </a:xfrm>
        </p:spPr>
      </p:pic>
      <p:sp>
        <p:nvSpPr>
          <p:cNvPr id="5" name="Slide Number Placeholder 4">
            <a:extLst>
              <a:ext uri="{FF2B5EF4-FFF2-40B4-BE49-F238E27FC236}">
                <a16:creationId xmlns:a16="http://schemas.microsoft.com/office/drawing/2014/main" id="{6D9AFC36-6789-60F0-2690-349AD585B877}"/>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9590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5BA3A4A-433C-BE90-10A8-2739AF49B921}"/>
              </a:ext>
            </a:extLst>
          </p:cNvPr>
          <p:cNvPicPr>
            <a:picLocks noGrp="1" noChangeAspect="1"/>
          </p:cNvPicPr>
          <p:nvPr>
            <p:ph idx="1"/>
          </p:nvPr>
        </p:nvPicPr>
        <p:blipFill>
          <a:blip r:embed="rId2"/>
          <a:stretch>
            <a:fillRect/>
          </a:stretch>
        </p:blipFill>
        <p:spPr>
          <a:xfrm>
            <a:off x="1047565" y="1145219"/>
            <a:ext cx="9304975" cy="5103181"/>
          </a:xfrm>
        </p:spPr>
      </p:pic>
      <p:sp>
        <p:nvSpPr>
          <p:cNvPr id="5" name="Slide Number Placeholder 4">
            <a:extLst>
              <a:ext uri="{FF2B5EF4-FFF2-40B4-BE49-F238E27FC236}">
                <a16:creationId xmlns:a16="http://schemas.microsoft.com/office/drawing/2014/main" id="{367B989A-8286-1DF9-96B2-A509A20BA2C8}"/>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411151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9CEC-A1E5-10F7-CA26-39DD98C5FF0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797C603-DCF8-45C7-5BAB-866C404389B8}"/>
              </a:ext>
            </a:extLst>
          </p:cNvPr>
          <p:cNvSpPr>
            <a:spLocks noGrp="1"/>
          </p:cNvSpPr>
          <p:nvPr>
            <p:ph idx="1"/>
          </p:nvPr>
        </p:nvSpPr>
        <p:spPr>
          <a:xfrm>
            <a:off x="646112" y="2052918"/>
            <a:ext cx="9403742" cy="4195481"/>
          </a:xfrm>
        </p:spPr>
        <p:txBody>
          <a:bodyPr>
            <a:normAutofit/>
          </a:bodyPr>
          <a:lstStyle/>
          <a:p>
            <a:pPr marL="0" indent="0">
              <a:buNone/>
            </a:pPr>
            <a:r>
              <a:rPr lang="en-IN" sz="2800" dirty="0"/>
              <a:t>The creation of online banking is done successfully and is tested for the accurate results. During the completion of this project all the requirements for the project are accomplished and it meets the organisation needs. </a:t>
            </a:r>
          </a:p>
        </p:txBody>
      </p:sp>
      <p:sp>
        <p:nvSpPr>
          <p:cNvPr id="5" name="Slide Number Placeholder 4">
            <a:extLst>
              <a:ext uri="{FF2B5EF4-FFF2-40B4-BE49-F238E27FC236}">
                <a16:creationId xmlns:a16="http://schemas.microsoft.com/office/drawing/2014/main" id="{49F7B95C-8236-CC13-64CD-EF5D9ACD9473}"/>
              </a:ext>
            </a:extLst>
          </p:cNvPr>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49070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C7D9-D3F2-5525-E888-97B043F02CA2}"/>
              </a:ext>
            </a:extLst>
          </p:cNvPr>
          <p:cNvSpPr>
            <a:spLocks noGrp="1"/>
          </p:cNvSpPr>
          <p:nvPr>
            <p:ph type="title"/>
          </p:nvPr>
        </p:nvSpPr>
        <p:spPr>
          <a:xfrm>
            <a:off x="646111" y="452718"/>
            <a:ext cx="9404723" cy="914443"/>
          </a:xfrm>
        </p:spPr>
        <p:txBody>
          <a:bodyPr/>
          <a:lstStyle/>
          <a:p>
            <a:r>
              <a:rPr lang="en-IN" dirty="0"/>
              <a:t>Problem Statement</a:t>
            </a:r>
          </a:p>
        </p:txBody>
      </p:sp>
      <p:sp>
        <p:nvSpPr>
          <p:cNvPr id="3" name="Content Placeholder 2">
            <a:extLst>
              <a:ext uri="{FF2B5EF4-FFF2-40B4-BE49-F238E27FC236}">
                <a16:creationId xmlns:a16="http://schemas.microsoft.com/office/drawing/2014/main" id="{3E0F139E-2D70-440D-CCD3-8966AFDF39CD}"/>
              </a:ext>
            </a:extLst>
          </p:cNvPr>
          <p:cNvSpPr>
            <a:spLocks noGrp="1"/>
          </p:cNvSpPr>
          <p:nvPr>
            <p:ph idx="1"/>
          </p:nvPr>
        </p:nvSpPr>
        <p:spPr>
          <a:xfrm>
            <a:off x="727970" y="1740023"/>
            <a:ext cx="9321884" cy="4517253"/>
          </a:xfrm>
        </p:spPr>
        <p:txBody>
          <a:bodyPr/>
          <a:lstStyle/>
          <a:p>
            <a:pPr marL="0" indent="0">
              <a:buNone/>
            </a:pPr>
            <a:r>
              <a:rPr lang="en-US" dirty="0">
                <a:latin typeface="Arial" panose="020B0604020202020204" pitchFamily="34" charset="0"/>
              </a:rPr>
              <a:t>	T</a:t>
            </a:r>
            <a:r>
              <a:rPr lang="en-US" b="0" i="0" dirty="0">
                <a:effectLst/>
                <a:latin typeface="Arial" panose="020B0604020202020204" pitchFamily="34" charset="0"/>
              </a:rPr>
              <a:t>he business analysts noticed a drop in the number of customers of the bank. They find out that online banking systems are making profits by eliminating the middle men. In order to eliminate the middle men we have to built a online application with a rich and user friendly interface. In this application user can perform all the operations with out involving another person.</a:t>
            </a:r>
            <a:endParaRPr lang="en-IN" dirty="0"/>
          </a:p>
        </p:txBody>
      </p:sp>
      <p:sp>
        <p:nvSpPr>
          <p:cNvPr id="5" name="Slide Number Placeholder 4">
            <a:extLst>
              <a:ext uri="{FF2B5EF4-FFF2-40B4-BE49-F238E27FC236}">
                <a16:creationId xmlns:a16="http://schemas.microsoft.com/office/drawing/2014/main" id="{3182C343-97C7-05DE-0814-DB736B4D297A}"/>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69539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57E4F0-4E9C-567A-37D8-83B93AB05628}"/>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TextBox 3">
            <a:extLst>
              <a:ext uri="{FF2B5EF4-FFF2-40B4-BE49-F238E27FC236}">
                <a16:creationId xmlns:a16="http://schemas.microsoft.com/office/drawing/2014/main" id="{50F7BD74-5C1A-15F1-BA0F-F8D4181E4FF2}"/>
              </a:ext>
            </a:extLst>
          </p:cNvPr>
          <p:cNvSpPr txBox="1"/>
          <p:nvPr/>
        </p:nvSpPr>
        <p:spPr>
          <a:xfrm>
            <a:off x="4787153" y="1078468"/>
            <a:ext cx="4428564" cy="369332"/>
          </a:xfrm>
          <a:prstGeom prst="rect">
            <a:avLst/>
          </a:prstGeom>
          <a:noFill/>
        </p:spPr>
        <p:txBody>
          <a:bodyPr wrap="square" rtlCol="0">
            <a:spAutoFit/>
          </a:bodyPr>
          <a:lstStyle/>
          <a:p>
            <a:r>
              <a:rPr lang="en-IN" dirty="0"/>
              <a:t>Abstract</a:t>
            </a:r>
          </a:p>
        </p:txBody>
      </p:sp>
      <p:sp>
        <p:nvSpPr>
          <p:cNvPr id="6" name="TextBox 5">
            <a:extLst>
              <a:ext uri="{FF2B5EF4-FFF2-40B4-BE49-F238E27FC236}">
                <a16:creationId xmlns:a16="http://schemas.microsoft.com/office/drawing/2014/main" id="{26944636-7EAF-C4CA-347F-F8F6CD299FAA}"/>
              </a:ext>
            </a:extLst>
          </p:cNvPr>
          <p:cNvSpPr txBox="1"/>
          <p:nvPr/>
        </p:nvSpPr>
        <p:spPr>
          <a:xfrm>
            <a:off x="1559858" y="1613647"/>
            <a:ext cx="8792681" cy="2585323"/>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It is for an online comprehensive solution to manage Online Banking .This is accessible to all customers who have a valid user id and passwords . In todays world  a number of banks have  either gone  for online banking  or are on verge of going  for it. Online Banking enables the customers to transact business on line in real time.</a:t>
            </a:r>
          </a:p>
          <a:p>
            <a:r>
              <a:rPr lang="en-IN" dirty="0">
                <a:latin typeface="Calibri" panose="020F0502020204030204" pitchFamily="34" charset="0"/>
                <a:cs typeface="Calibri" panose="020F0502020204030204" pitchFamily="34" charset="0"/>
              </a:rPr>
              <a:t>                     Online banking system provides the facilities like Balance enquiry , Funds transfer , Loan enquires , Request for cheque book/change of address/viewing monthly and annual statements . Online banking system has developed a new security infrastructure for commerce  on the internet . The initiative, called ICIN Bank aims to provide a secure infrastructure for customers. </a:t>
            </a:r>
          </a:p>
        </p:txBody>
      </p:sp>
    </p:spTree>
    <p:extLst>
      <p:ext uri="{BB962C8B-B14F-4D97-AF65-F5344CB8AC3E}">
        <p14:creationId xmlns:p14="http://schemas.microsoft.com/office/powerpoint/2010/main" val="296718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63013F-84D7-5147-A873-E6E03A67674B}"/>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6" name="TextBox 5">
            <a:extLst>
              <a:ext uri="{FF2B5EF4-FFF2-40B4-BE49-F238E27FC236}">
                <a16:creationId xmlns:a16="http://schemas.microsoft.com/office/drawing/2014/main" id="{84EA12F3-F21C-1967-021A-9B37FC546E56}"/>
              </a:ext>
            </a:extLst>
          </p:cNvPr>
          <p:cNvSpPr txBox="1"/>
          <p:nvPr/>
        </p:nvSpPr>
        <p:spPr>
          <a:xfrm>
            <a:off x="1873189" y="1640541"/>
            <a:ext cx="8043168" cy="923330"/>
          </a:xfrm>
          <a:prstGeom prst="rect">
            <a:avLst/>
          </a:prstGeom>
          <a:noFill/>
        </p:spPr>
        <p:txBody>
          <a:bodyPr wrap="square" rtlCol="0">
            <a:spAutoFit/>
          </a:bodyPr>
          <a:lstStyle/>
          <a:p>
            <a:r>
              <a:rPr lang="en-IN" b="1" dirty="0"/>
              <a:t>Project Objective: </a:t>
            </a:r>
            <a:r>
              <a:rPr lang="en-IN" dirty="0"/>
              <a:t>Create a dynamic and responsive Java online banking web application  to  deposit ,withdraw , and transfer money between accounts.</a:t>
            </a:r>
          </a:p>
        </p:txBody>
      </p:sp>
      <p:sp>
        <p:nvSpPr>
          <p:cNvPr id="7" name="TextBox 6">
            <a:extLst>
              <a:ext uri="{FF2B5EF4-FFF2-40B4-BE49-F238E27FC236}">
                <a16:creationId xmlns:a16="http://schemas.microsoft.com/office/drawing/2014/main" id="{C6370BB8-7FCC-61A3-6512-50F5032A1EF5}"/>
              </a:ext>
            </a:extLst>
          </p:cNvPr>
          <p:cNvSpPr txBox="1"/>
          <p:nvPr/>
        </p:nvSpPr>
        <p:spPr>
          <a:xfrm>
            <a:off x="1944211" y="3377697"/>
            <a:ext cx="7350710" cy="2031325"/>
          </a:xfrm>
          <a:prstGeom prst="rect">
            <a:avLst/>
          </a:prstGeom>
          <a:noFill/>
        </p:spPr>
        <p:txBody>
          <a:bodyPr wrap="square" rtlCol="0">
            <a:spAutoFit/>
          </a:bodyPr>
          <a:lstStyle/>
          <a:p>
            <a:r>
              <a:rPr lang="en-IN" b="1" dirty="0"/>
              <a:t>Proposed System: </a:t>
            </a:r>
            <a:r>
              <a:rPr lang="en-IN" dirty="0"/>
              <a:t>In this system, Customer will have a unique login id and password. By using this id and password only user can enter into account and he can create a new account and perform operations. Admin will also have a unique id and password through which he can enter into application. He can block a account or he can accept, decline the transaction, loan request, cheque book request. </a:t>
            </a:r>
          </a:p>
        </p:txBody>
      </p:sp>
    </p:spTree>
    <p:extLst>
      <p:ext uri="{BB962C8B-B14F-4D97-AF65-F5344CB8AC3E}">
        <p14:creationId xmlns:p14="http://schemas.microsoft.com/office/powerpoint/2010/main" val="20212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830C-C0F3-AE75-BB05-519D437C3499}"/>
              </a:ext>
            </a:extLst>
          </p:cNvPr>
          <p:cNvSpPr>
            <a:spLocks noGrp="1"/>
          </p:cNvSpPr>
          <p:nvPr>
            <p:ph type="title"/>
          </p:nvPr>
        </p:nvSpPr>
        <p:spPr>
          <a:xfrm>
            <a:off x="646111" y="452718"/>
            <a:ext cx="9404723" cy="610698"/>
          </a:xfrm>
        </p:spPr>
        <p:txBody>
          <a:bodyPr/>
          <a:lstStyle/>
          <a:p>
            <a:r>
              <a:rPr lang="en-IN" sz="2800" dirty="0"/>
              <a:t>OVERALL FLOW CHART</a:t>
            </a:r>
          </a:p>
        </p:txBody>
      </p:sp>
      <p:pic>
        <p:nvPicPr>
          <p:cNvPr id="7" name="Content Placeholder 6">
            <a:extLst>
              <a:ext uri="{FF2B5EF4-FFF2-40B4-BE49-F238E27FC236}">
                <a16:creationId xmlns:a16="http://schemas.microsoft.com/office/drawing/2014/main" id="{A8CCEF1B-4B52-C37E-B8AA-CF4842BCA4C1}"/>
              </a:ext>
            </a:extLst>
          </p:cNvPr>
          <p:cNvPicPr>
            <a:picLocks noGrp="1" noChangeAspect="1"/>
          </p:cNvPicPr>
          <p:nvPr>
            <p:ph idx="1"/>
          </p:nvPr>
        </p:nvPicPr>
        <p:blipFill>
          <a:blip r:embed="rId2"/>
          <a:stretch>
            <a:fillRect/>
          </a:stretch>
        </p:blipFill>
        <p:spPr>
          <a:xfrm>
            <a:off x="790575" y="1085155"/>
            <a:ext cx="9561513" cy="5141715"/>
          </a:xfrm>
        </p:spPr>
      </p:pic>
      <p:sp>
        <p:nvSpPr>
          <p:cNvPr id="5" name="Slide Number Placeholder 4">
            <a:extLst>
              <a:ext uri="{FF2B5EF4-FFF2-40B4-BE49-F238E27FC236}">
                <a16:creationId xmlns:a16="http://schemas.microsoft.com/office/drawing/2014/main" id="{5C4BF734-6D17-B640-F87E-F2CDBCB5639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36768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FC47-E6DD-6048-3C80-54ECCA3C21E7}"/>
              </a:ext>
            </a:extLst>
          </p:cNvPr>
          <p:cNvSpPr>
            <a:spLocks noGrp="1"/>
          </p:cNvSpPr>
          <p:nvPr>
            <p:ph type="title"/>
          </p:nvPr>
        </p:nvSpPr>
        <p:spPr/>
        <p:txBody>
          <a:bodyPr/>
          <a:lstStyle/>
          <a:p>
            <a:r>
              <a:rPr lang="en-US" dirty="0"/>
              <a:t>Admin Activity Diagram</a:t>
            </a:r>
            <a:endParaRPr lang="en-IN" dirty="0"/>
          </a:p>
        </p:txBody>
      </p:sp>
      <p:pic>
        <p:nvPicPr>
          <p:cNvPr id="7" name="Content Placeholder 6">
            <a:extLst>
              <a:ext uri="{FF2B5EF4-FFF2-40B4-BE49-F238E27FC236}">
                <a16:creationId xmlns:a16="http://schemas.microsoft.com/office/drawing/2014/main" id="{2133328B-F657-8108-E8EA-BE93C5230A10}"/>
              </a:ext>
            </a:extLst>
          </p:cNvPr>
          <p:cNvPicPr>
            <a:picLocks noGrp="1" noChangeAspect="1"/>
          </p:cNvPicPr>
          <p:nvPr>
            <p:ph idx="1"/>
          </p:nvPr>
        </p:nvPicPr>
        <p:blipFill>
          <a:blip r:embed="rId2"/>
          <a:stretch>
            <a:fillRect/>
          </a:stretch>
        </p:blipFill>
        <p:spPr>
          <a:xfrm>
            <a:off x="1482572" y="2052638"/>
            <a:ext cx="8229600" cy="4195762"/>
          </a:xfrm>
        </p:spPr>
      </p:pic>
      <p:sp>
        <p:nvSpPr>
          <p:cNvPr id="5" name="Slide Number Placeholder 4">
            <a:extLst>
              <a:ext uri="{FF2B5EF4-FFF2-40B4-BE49-F238E27FC236}">
                <a16:creationId xmlns:a16="http://schemas.microsoft.com/office/drawing/2014/main" id="{0FF5E0F0-A363-9FF8-BB66-522DE9A80A1E}"/>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21875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F816-1143-2D68-9475-4A57B3A2FAE1}"/>
              </a:ext>
            </a:extLst>
          </p:cNvPr>
          <p:cNvSpPr>
            <a:spLocks noGrp="1"/>
          </p:cNvSpPr>
          <p:nvPr>
            <p:ph type="title"/>
          </p:nvPr>
        </p:nvSpPr>
        <p:spPr/>
        <p:txBody>
          <a:bodyPr/>
          <a:lstStyle/>
          <a:p>
            <a:r>
              <a:rPr lang="en-US" dirty="0"/>
              <a:t>User Activity Diagram</a:t>
            </a:r>
            <a:endParaRPr lang="en-IN" dirty="0"/>
          </a:p>
        </p:txBody>
      </p:sp>
      <p:pic>
        <p:nvPicPr>
          <p:cNvPr id="7" name="Content Placeholder 6">
            <a:extLst>
              <a:ext uri="{FF2B5EF4-FFF2-40B4-BE49-F238E27FC236}">
                <a16:creationId xmlns:a16="http://schemas.microsoft.com/office/drawing/2014/main" id="{A838016D-763C-CDD3-6325-30FB37648B3A}"/>
              </a:ext>
            </a:extLst>
          </p:cNvPr>
          <p:cNvPicPr>
            <a:picLocks noGrp="1" noChangeAspect="1"/>
          </p:cNvPicPr>
          <p:nvPr>
            <p:ph idx="1"/>
          </p:nvPr>
        </p:nvPicPr>
        <p:blipFill>
          <a:blip r:embed="rId2"/>
          <a:stretch>
            <a:fillRect/>
          </a:stretch>
        </p:blipFill>
        <p:spPr>
          <a:xfrm>
            <a:off x="2024109" y="2052638"/>
            <a:ext cx="7901126" cy="4195762"/>
          </a:xfrm>
        </p:spPr>
      </p:pic>
      <p:sp>
        <p:nvSpPr>
          <p:cNvPr id="5" name="Slide Number Placeholder 4">
            <a:extLst>
              <a:ext uri="{FF2B5EF4-FFF2-40B4-BE49-F238E27FC236}">
                <a16:creationId xmlns:a16="http://schemas.microsoft.com/office/drawing/2014/main" id="{571023D6-D0F2-AB52-D240-F592187D14E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78459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98E-E7B5-79E9-0333-CFA5451739C7}"/>
              </a:ext>
            </a:extLst>
          </p:cNvPr>
          <p:cNvSpPr>
            <a:spLocks noGrp="1"/>
          </p:cNvSpPr>
          <p:nvPr>
            <p:ph type="title"/>
          </p:nvPr>
        </p:nvSpPr>
        <p:spPr/>
        <p:txBody>
          <a:bodyPr/>
          <a:lstStyle/>
          <a:p>
            <a:r>
              <a:rPr lang="en-IN" dirty="0"/>
              <a:t>System Architecture</a:t>
            </a:r>
          </a:p>
        </p:txBody>
      </p:sp>
      <p:pic>
        <p:nvPicPr>
          <p:cNvPr id="7" name="Content Placeholder 6">
            <a:extLst>
              <a:ext uri="{FF2B5EF4-FFF2-40B4-BE49-F238E27FC236}">
                <a16:creationId xmlns:a16="http://schemas.microsoft.com/office/drawing/2014/main" id="{01C40D77-F566-FB88-40B1-A77722AAB668}"/>
              </a:ext>
            </a:extLst>
          </p:cNvPr>
          <p:cNvPicPr>
            <a:picLocks noGrp="1" noChangeAspect="1"/>
          </p:cNvPicPr>
          <p:nvPr>
            <p:ph idx="1"/>
          </p:nvPr>
        </p:nvPicPr>
        <p:blipFill>
          <a:blip r:embed="rId2"/>
          <a:stretch>
            <a:fillRect/>
          </a:stretch>
        </p:blipFill>
        <p:spPr>
          <a:xfrm>
            <a:off x="1316211" y="2090192"/>
            <a:ext cx="8521353" cy="4120654"/>
          </a:xfrm>
        </p:spPr>
      </p:pic>
      <p:sp>
        <p:nvSpPr>
          <p:cNvPr id="5" name="Slide Number Placeholder 4">
            <a:extLst>
              <a:ext uri="{FF2B5EF4-FFF2-40B4-BE49-F238E27FC236}">
                <a16:creationId xmlns:a16="http://schemas.microsoft.com/office/drawing/2014/main" id="{0655D380-B02B-2DA9-A1A6-44F21BC86B96}"/>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30604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1866</TotalTime>
  <Words>693</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Century Gothic</vt:lpstr>
      <vt:lpstr>Wingdings</vt:lpstr>
      <vt:lpstr>Wingdings 3</vt:lpstr>
      <vt:lpstr>Ion</vt:lpstr>
      <vt:lpstr>Online-banking</vt:lpstr>
      <vt:lpstr>Real Life Lab(Rll)- Team Project                            Online Banking                                                 </vt:lpstr>
      <vt:lpstr>Problem Statement</vt:lpstr>
      <vt:lpstr>PowerPoint Presentation</vt:lpstr>
      <vt:lpstr>PowerPoint Presentation</vt:lpstr>
      <vt:lpstr>OVERALL FLOW CHART</vt:lpstr>
      <vt:lpstr>Admin Activity Diagram</vt:lpstr>
      <vt:lpstr>User Activity Diagram</vt:lpstr>
      <vt:lpstr>System Architecture</vt:lpstr>
      <vt:lpstr>Login Sequence Diagram </vt:lpstr>
      <vt:lpstr>PowerPoint Presentation</vt:lpstr>
      <vt:lpstr>PowerPoint Presentation</vt:lpstr>
      <vt:lpstr>PowerPoint Presentation</vt:lpstr>
      <vt:lpstr>PowerPoint Presentation</vt:lpstr>
      <vt:lpstr>PowerPoint Presentation</vt:lpstr>
      <vt:lpstr>Admin action 1.Login to portal. 2. Admin can grant access accounts to get opened. 3.Grant access to the users regarding money transfer, deposits , and withdrawal. 4.Block  a user account in case of any threat and authorize cheque book requests. 5. Open an account. 6.Handel new loans requests and also view the list of all approved and rejected loan request. 7.View the funds transferred. 8. Check  the balance.   </vt:lpstr>
      <vt:lpstr>User actions: 1.Create account  2.Login to account. 3.User can change the password , address , email, and phone no. 4.User can deposit and withdraw money from the account. 5. User can view  the balance in their primary and savings account. 6. User can request for cheque book for different accounts. 7. User can apply for loan.</vt:lpstr>
      <vt:lpstr>Tools and Technologies: </vt:lpstr>
      <vt:lpstr>DATA BASE</vt:lpstr>
      <vt:lpstr>PowerPoint Presentation</vt:lpstr>
      <vt:lpstr>TESTING</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 ONLINE BANKING</dc:title>
  <dc:subject/>
  <dc:creator>Partha Pratim Das</dc:creator>
  <cp:lastModifiedBy>MEDAPATI SIVANI</cp:lastModifiedBy>
  <cp:revision>10</cp:revision>
  <dcterms:created xsi:type="dcterms:W3CDTF">2022-10-18T08:27:56Z</dcterms:created>
  <dcterms:modified xsi:type="dcterms:W3CDTF">2022-10-20T09:44:04Z</dcterms:modified>
</cp:coreProperties>
</file>