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8" r:id="rId5"/>
    <p:sldId id="267" r:id="rId6"/>
    <p:sldId id="259" r:id="rId7"/>
    <p:sldId id="260" r:id="rId8"/>
    <p:sldId id="261" r:id="rId9"/>
    <p:sldId id="262" r:id="rId10"/>
    <p:sldId id="263" r:id="rId11"/>
    <p:sldId id="264" r:id="rId12"/>
    <p:sldId id="265" r:id="rId13"/>
    <p:sldId id="266" r:id="rId14"/>
  </p:sldIdLst>
  <p:sldSz cx="12192000" cy="6858000"/>
  <p:notesSz cx="6858000" cy="9144000"/>
  <p:custShowLst>
    <p:custShow name="Custom Show 1" id="0">
      <p:sldLst>
        <p:sld r:id="rId2"/>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10/10/2022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10/10/2022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0D3F72-C106-0860-B0B9-EF4C5391E046}"/>
              </a:ext>
            </a:extLst>
          </p:cNvPr>
          <p:cNvSpPr>
            <a:spLocks noGrp="1"/>
          </p:cNvSpPr>
          <p:nvPr>
            <p:ph type="title"/>
          </p:nvPr>
        </p:nvSpPr>
        <p:spPr>
          <a:xfrm>
            <a:off x="992558" y="2310810"/>
            <a:ext cx="9905998" cy="1905000"/>
          </a:xfrm>
        </p:spPr>
        <p:txBody>
          <a:bodyPr>
            <a:noAutofit/>
          </a:bodyPr>
          <a:lstStyle/>
          <a:p>
            <a:pPr algn="ctr"/>
            <a:r>
              <a:rPr lang="en-IN" sz="5400" dirty="0">
                <a:effectLst>
                  <a:glow rad="38100">
                    <a:schemeClr val="bg1">
                      <a:lumMod val="65000"/>
                      <a:lumOff val="35000"/>
                      <a:alpha val="40000"/>
                    </a:schemeClr>
                  </a:glow>
                  <a:outerShdw blurRad="38100" dist="38100" dir="2700000" algn="tl">
                    <a:srgbClr val="000000">
                      <a:alpha val="43137"/>
                    </a:srgbClr>
                  </a:outerShdw>
                </a:effectLst>
              </a:rPr>
              <a:t>Visual analytics &amp; recommendation system for digital marketers</a:t>
            </a:r>
          </a:p>
        </p:txBody>
      </p:sp>
    </p:spTree>
    <p:extLst>
      <p:ext uri="{BB962C8B-B14F-4D97-AF65-F5344CB8AC3E}">
        <p14:creationId xmlns:p14="http://schemas.microsoft.com/office/powerpoint/2010/main" val="1141182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A4D6-CE7F-2EBE-99E8-A5F836BD0CD5}"/>
              </a:ext>
            </a:extLst>
          </p:cNvPr>
          <p:cNvSpPr>
            <a:spLocks noGrp="1"/>
          </p:cNvSpPr>
          <p:nvPr>
            <p:ph type="title"/>
          </p:nvPr>
        </p:nvSpPr>
        <p:spPr>
          <a:xfrm>
            <a:off x="822437" y="368594"/>
            <a:ext cx="9905998" cy="1905000"/>
          </a:xfrm>
        </p:spPr>
        <p:txBody>
          <a:bodyPr/>
          <a:lstStyle/>
          <a:p>
            <a:r>
              <a:rPr lang="en-US" sz="3200" b="1" dirty="0"/>
              <a:t>4. Purchasing decision (conversion)</a:t>
            </a:r>
            <a:endParaRPr lang="en-IN" b="1" dirty="0"/>
          </a:p>
        </p:txBody>
      </p:sp>
      <p:sp>
        <p:nvSpPr>
          <p:cNvPr id="3" name="Content Placeholder 2">
            <a:extLst>
              <a:ext uri="{FF2B5EF4-FFF2-40B4-BE49-F238E27FC236}">
                <a16:creationId xmlns:a16="http://schemas.microsoft.com/office/drawing/2014/main" id="{83E431C3-508B-3E74-242C-114BB954D3A9}"/>
              </a:ext>
            </a:extLst>
          </p:cNvPr>
          <p:cNvSpPr>
            <a:spLocks noGrp="1"/>
          </p:cNvSpPr>
          <p:nvPr>
            <p:ph idx="1"/>
          </p:nvPr>
        </p:nvSpPr>
        <p:spPr>
          <a:xfrm>
            <a:off x="1143001" y="2273594"/>
            <a:ext cx="9905998" cy="3124201"/>
          </a:xfrm>
        </p:spPr>
        <p:txBody>
          <a:bodyPr>
            <a:normAutofit/>
          </a:bodyPr>
          <a:lstStyle/>
          <a:p>
            <a:pPr>
              <a:buFont typeface="Wingdings" panose="05000000000000000000" pitchFamily="2" charset="2"/>
              <a:buChar char="v"/>
            </a:pPr>
            <a:r>
              <a:rPr lang="en-US" sz="2800" dirty="0">
                <a:latin typeface="Algerian" panose="04020705040A02060702" pitchFamily="82" charset="0"/>
              </a:rPr>
              <a:t>Alright, now it’s money time. This is the stage when customers are ready to buy, have decided where and what they want to buy, and are ready to pull out their credit cards. But wait! Not so fast. You can still lose a customer at this stage. This is the stage when the purchasing experience is key – it’s imperative to make it as easy as possible.</a:t>
            </a:r>
            <a:endParaRPr lang="en-IN" sz="2800" dirty="0">
              <a:latin typeface="Algerian" panose="04020705040A02060702" pitchFamily="82" charset="0"/>
            </a:endParaRPr>
          </a:p>
        </p:txBody>
      </p:sp>
    </p:spTree>
    <p:extLst>
      <p:ext uri="{BB962C8B-B14F-4D97-AF65-F5344CB8AC3E}">
        <p14:creationId xmlns:p14="http://schemas.microsoft.com/office/powerpoint/2010/main" val="1067154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445CF-D4A1-DF70-F5B5-0F5E3E558368}"/>
              </a:ext>
            </a:extLst>
          </p:cNvPr>
          <p:cNvSpPr>
            <a:spLocks noGrp="1"/>
          </p:cNvSpPr>
          <p:nvPr>
            <p:ph type="title"/>
          </p:nvPr>
        </p:nvSpPr>
        <p:spPr>
          <a:xfrm>
            <a:off x="950027" y="194930"/>
            <a:ext cx="9905998" cy="1905000"/>
          </a:xfrm>
        </p:spPr>
        <p:txBody>
          <a:bodyPr/>
          <a:lstStyle/>
          <a:p>
            <a:r>
              <a:rPr lang="en-US" b="1" dirty="0"/>
              <a:t>5. Post-purchase evaluation (re-purchase)</a:t>
            </a:r>
            <a:endParaRPr lang="en-IN" b="1" dirty="0"/>
          </a:p>
        </p:txBody>
      </p:sp>
      <p:sp>
        <p:nvSpPr>
          <p:cNvPr id="3" name="Content Placeholder 2">
            <a:extLst>
              <a:ext uri="{FF2B5EF4-FFF2-40B4-BE49-F238E27FC236}">
                <a16:creationId xmlns:a16="http://schemas.microsoft.com/office/drawing/2014/main" id="{44F0A3A2-548A-D141-79E1-557FCB0DE64E}"/>
              </a:ext>
            </a:extLst>
          </p:cNvPr>
          <p:cNvSpPr>
            <a:spLocks noGrp="1"/>
          </p:cNvSpPr>
          <p:nvPr>
            <p:ph idx="1"/>
          </p:nvPr>
        </p:nvSpPr>
        <p:spPr/>
        <p:txBody>
          <a:bodyPr>
            <a:noAutofit/>
          </a:bodyPr>
          <a:lstStyle/>
          <a:p>
            <a:pPr>
              <a:buFont typeface="Wingdings" panose="05000000000000000000" pitchFamily="2" charset="2"/>
              <a:buChar char="v"/>
            </a:pPr>
            <a:r>
              <a:rPr lang="en-US" sz="2400" dirty="0">
                <a:latin typeface="Algerian" panose="04020705040A02060702" pitchFamily="82" charset="0"/>
              </a:rPr>
              <a:t>In this stage of the consumer purchase decision process, consumers reflect on their recent purchase. They think about how they feel about it, if it was a good investment, and most importantly, if they will return to the brand for future purchases and recommend the brand to friends and </a:t>
            </a:r>
            <a:r>
              <a:rPr lang="en-US" sz="2400" dirty="0" err="1">
                <a:latin typeface="Algerian" panose="04020705040A02060702" pitchFamily="82" charset="0"/>
              </a:rPr>
              <a:t>family.In</a:t>
            </a:r>
            <a:r>
              <a:rPr lang="en-US" sz="2400" dirty="0">
                <a:latin typeface="Algerian" panose="04020705040A02060702" pitchFamily="82" charset="0"/>
              </a:rPr>
              <a:t> this stage, you need to have a post-purchase strategy to increase the likelihood that customers will engage with your brand again in the future. Return customers account for 1/3 of a store’s total income on average, so make sure you’re not missing out on this super valuable opportunity to increase your eCommerce conversion rate by turning shoppers into repeat buyers.</a:t>
            </a:r>
            <a:endParaRPr lang="en-IN" sz="2400" dirty="0">
              <a:latin typeface="Algerian" panose="04020705040A02060702" pitchFamily="82" charset="0"/>
            </a:endParaRPr>
          </a:p>
        </p:txBody>
      </p:sp>
    </p:spTree>
    <p:extLst>
      <p:ext uri="{BB962C8B-B14F-4D97-AF65-F5344CB8AC3E}">
        <p14:creationId xmlns:p14="http://schemas.microsoft.com/office/powerpoint/2010/main" val="1474030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CEFB0-1912-4B2E-3941-DC753EA2AE4A}"/>
              </a:ext>
            </a:extLst>
          </p:cNvPr>
          <p:cNvSpPr>
            <a:spLocks noGrp="1"/>
          </p:cNvSpPr>
          <p:nvPr>
            <p:ph type="title"/>
          </p:nvPr>
        </p:nvSpPr>
        <p:spPr>
          <a:xfrm>
            <a:off x="950027" y="258726"/>
            <a:ext cx="9905998" cy="1905000"/>
          </a:xfrm>
        </p:spPr>
        <p:txBody>
          <a:bodyPr/>
          <a:lstStyle/>
          <a:p>
            <a:r>
              <a:rPr lang="en-IN" b="1" dirty="0"/>
              <a:t>SOCIAL MEDIA MARKETING(SMM)</a:t>
            </a:r>
          </a:p>
        </p:txBody>
      </p:sp>
      <p:sp>
        <p:nvSpPr>
          <p:cNvPr id="3" name="Content Placeholder 2">
            <a:extLst>
              <a:ext uri="{FF2B5EF4-FFF2-40B4-BE49-F238E27FC236}">
                <a16:creationId xmlns:a16="http://schemas.microsoft.com/office/drawing/2014/main" id="{BE330316-A46A-612B-F5FA-AACB31F432A7}"/>
              </a:ext>
            </a:extLst>
          </p:cNvPr>
          <p:cNvSpPr>
            <a:spLocks noGrp="1"/>
          </p:cNvSpPr>
          <p:nvPr>
            <p:ph idx="1"/>
          </p:nvPr>
        </p:nvSpPr>
        <p:spPr>
          <a:xfrm>
            <a:off x="1143001" y="1796902"/>
            <a:ext cx="10098972" cy="3912781"/>
          </a:xfrm>
        </p:spPr>
        <p:txBody>
          <a:bodyPr>
            <a:normAutofit/>
          </a:bodyPr>
          <a:lstStyle/>
          <a:p>
            <a:pPr>
              <a:buFont typeface="Wingdings" panose="05000000000000000000" pitchFamily="2" charset="2"/>
              <a:buChar char="v"/>
            </a:pPr>
            <a:r>
              <a:rPr lang="en-US" sz="2800" dirty="0">
                <a:latin typeface="Algerian" panose="04020705040A02060702" pitchFamily="82" charset="0"/>
              </a:rPr>
              <a:t>Compared to other forms of marketing like print and TV, social media marketing (particularly Instagram) marketing highlights the interactive connection between a business and its followers. Not only did your audience make the conscious decision to follow you, there’s a good chance those followers are actually interested in your content and want to interact wherever possible.</a:t>
            </a:r>
            <a:endParaRPr lang="en-IN" sz="2800" dirty="0">
              <a:latin typeface="Algerian" panose="04020705040A02060702" pitchFamily="82" charset="0"/>
            </a:endParaRPr>
          </a:p>
        </p:txBody>
      </p:sp>
    </p:spTree>
    <p:extLst>
      <p:ext uri="{BB962C8B-B14F-4D97-AF65-F5344CB8AC3E}">
        <p14:creationId xmlns:p14="http://schemas.microsoft.com/office/powerpoint/2010/main" val="495987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5A91F-395A-3207-D5FE-8BE37D8F098C}"/>
              </a:ext>
            </a:extLst>
          </p:cNvPr>
          <p:cNvSpPr>
            <a:spLocks noGrp="1"/>
          </p:cNvSpPr>
          <p:nvPr>
            <p:ph type="title"/>
          </p:nvPr>
        </p:nvSpPr>
        <p:spPr>
          <a:xfrm>
            <a:off x="875599" y="0"/>
            <a:ext cx="9523042" cy="1493874"/>
          </a:xfrm>
        </p:spPr>
        <p:txBody>
          <a:bodyPr/>
          <a:lstStyle/>
          <a:p>
            <a:r>
              <a:rPr lang="en-US" b="1" dirty="0"/>
              <a:t>This or That Story</a:t>
            </a:r>
            <a:endParaRPr lang="en-IN" b="1" dirty="0"/>
          </a:p>
        </p:txBody>
      </p:sp>
      <p:sp>
        <p:nvSpPr>
          <p:cNvPr id="3" name="Content Placeholder 2">
            <a:extLst>
              <a:ext uri="{FF2B5EF4-FFF2-40B4-BE49-F238E27FC236}">
                <a16:creationId xmlns:a16="http://schemas.microsoft.com/office/drawing/2014/main" id="{A4C79B04-84A3-4C82-5153-83FC031DACAD}"/>
              </a:ext>
            </a:extLst>
          </p:cNvPr>
          <p:cNvSpPr>
            <a:spLocks noGrp="1"/>
          </p:cNvSpPr>
          <p:nvPr>
            <p:ph idx="1"/>
          </p:nvPr>
        </p:nvSpPr>
        <p:spPr>
          <a:xfrm>
            <a:off x="754912" y="1775635"/>
            <a:ext cx="10207256" cy="3370521"/>
          </a:xfrm>
        </p:spPr>
        <p:txBody>
          <a:bodyPr>
            <a:normAutofit fontScale="85000" lnSpcReduction="20000"/>
          </a:bodyPr>
          <a:lstStyle/>
          <a:p>
            <a:pPr>
              <a:buFont typeface="Wingdings" panose="05000000000000000000" pitchFamily="2" charset="2"/>
              <a:buChar char="v"/>
            </a:pPr>
            <a:r>
              <a:rPr lang="en-US" sz="2800" dirty="0" err="1">
                <a:latin typeface="Algerian" panose="04020705040A02060702" pitchFamily="82" charset="0"/>
              </a:rPr>
              <a:t>PollsAsk</a:t>
            </a:r>
            <a:r>
              <a:rPr lang="en-US" sz="2800" dirty="0">
                <a:latin typeface="Algerian" panose="04020705040A02060702" pitchFamily="82" charset="0"/>
              </a:rPr>
              <a:t> your Instagram followers to choose between this option or that option. It fulfills a human desire to feel heard and provides excellent market research on the tastes of our consumers.</a:t>
            </a:r>
          </a:p>
          <a:p>
            <a:pPr>
              <a:buFont typeface="Wingdings" panose="05000000000000000000" pitchFamily="2" charset="2"/>
              <a:buChar char="v"/>
            </a:pPr>
            <a:r>
              <a:rPr lang="en-US" sz="2800" dirty="0">
                <a:latin typeface="Algerian" panose="04020705040A02060702" pitchFamily="82" charset="0"/>
              </a:rPr>
              <a:t>You are receiving and collecting visual data that can further inform your marketing strategy and ultimately gets people talking about your </a:t>
            </a:r>
            <a:r>
              <a:rPr lang="en-US" sz="2800" dirty="0" err="1">
                <a:latin typeface="Algerian" panose="04020705040A02060702" pitchFamily="82" charset="0"/>
              </a:rPr>
              <a:t>brand.This</a:t>
            </a:r>
            <a:r>
              <a:rPr lang="en-US" sz="2800" dirty="0">
                <a:latin typeface="Algerian" panose="04020705040A02060702" pitchFamily="82" charset="0"/>
              </a:rPr>
              <a:t> is the age of social media, where brands must be present in order to maintain relevancy and reach their audience. To leverage the power of Instagram, companies must be mindful of what their consumers are asking for. When they see a new product or service come to market, they will want to know more about it</a:t>
            </a:r>
            <a:endParaRPr lang="en-IN" sz="2800" dirty="0">
              <a:latin typeface="Algerian" panose="04020705040A02060702" pitchFamily="82" charset="0"/>
            </a:endParaRPr>
          </a:p>
        </p:txBody>
      </p:sp>
    </p:spTree>
    <p:extLst>
      <p:ext uri="{BB962C8B-B14F-4D97-AF65-F5344CB8AC3E}">
        <p14:creationId xmlns:p14="http://schemas.microsoft.com/office/powerpoint/2010/main" val="3319593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3ADD1-71A2-7A29-3AD4-E1B64D8D7CEA}"/>
              </a:ext>
            </a:extLst>
          </p:cNvPr>
          <p:cNvSpPr>
            <a:spLocks noGrp="1"/>
          </p:cNvSpPr>
          <p:nvPr>
            <p:ph type="ctrTitle"/>
          </p:nvPr>
        </p:nvSpPr>
        <p:spPr>
          <a:xfrm>
            <a:off x="1751012" y="609600"/>
            <a:ext cx="8676222" cy="5853635"/>
          </a:xfrm>
        </p:spPr>
        <p:txBody>
          <a:bodyPr>
            <a:normAutofit/>
          </a:bodyPr>
          <a:lstStyle/>
          <a:p>
            <a:pPr algn="l"/>
            <a:r>
              <a:rPr lang="en-IN" sz="3600" dirty="0"/>
              <a:t>Team leader :</a:t>
            </a:r>
            <a:br>
              <a:rPr lang="en-IN" sz="3600" dirty="0"/>
            </a:br>
            <a:r>
              <a:rPr lang="en-IN" sz="3600" dirty="0"/>
              <a:t>                         niroopa r p</a:t>
            </a:r>
            <a:br>
              <a:rPr lang="en-IN" sz="3600" dirty="0"/>
            </a:br>
            <a:r>
              <a:rPr lang="en-IN" sz="3600" dirty="0"/>
              <a:t>team members:</a:t>
            </a:r>
            <a:br>
              <a:rPr lang="en-IN" sz="3600" dirty="0"/>
            </a:br>
            <a:r>
              <a:rPr lang="en-IN" sz="3600" dirty="0"/>
              <a:t>                        ajay kumar a</a:t>
            </a:r>
            <a:br>
              <a:rPr lang="en-IN" sz="3600" dirty="0"/>
            </a:br>
            <a:r>
              <a:rPr lang="en-IN" sz="3600" dirty="0"/>
              <a:t>                        seenu maheshwaran s</a:t>
            </a:r>
            <a:br>
              <a:rPr lang="en-IN" sz="3600" dirty="0"/>
            </a:br>
            <a:r>
              <a:rPr lang="en-IN" sz="3600" dirty="0"/>
              <a:t>                        Kishore s</a:t>
            </a:r>
            <a:br>
              <a:rPr lang="en-IN" sz="3600" dirty="0"/>
            </a:br>
            <a:br>
              <a:rPr lang="en-IN" sz="3600" dirty="0"/>
            </a:br>
            <a:br>
              <a:rPr lang="en-IN" sz="3600" dirty="0"/>
            </a:br>
            <a:endParaRPr lang="en-IN" sz="3600" dirty="0"/>
          </a:p>
        </p:txBody>
      </p:sp>
    </p:spTree>
    <p:extLst>
      <p:ext uri="{BB962C8B-B14F-4D97-AF65-F5344CB8AC3E}">
        <p14:creationId xmlns:p14="http://schemas.microsoft.com/office/powerpoint/2010/main" val="1527826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AC5D74-FCF6-D5C1-C8E5-5F053FA7944B}"/>
              </a:ext>
            </a:extLst>
          </p:cNvPr>
          <p:cNvSpPr>
            <a:spLocks noGrp="1"/>
          </p:cNvSpPr>
          <p:nvPr>
            <p:ph type="ctrTitle"/>
          </p:nvPr>
        </p:nvSpPr>
        <p:spPr>
          <a:xfrm>
            <a:off x="1757889" y="-276447"/>
            <a:ext cx="8676222" cy="1343247"/>
          </a:xfrm>
        </p:spPr>
        <p:txBody>
          <a:bodyPr>
            <a:normAutofit/>
          </a:bodyPr>
          <a:lstStyle/>
          <a:p>
            <a:r>
              <a:rPr lang="en-IN" b="1" dirty="0"/>
              <a:t>synopsis</a:t>
            </a:r>
          </a:p>
        </p:txBody>
      </p:sp>
      <p:sp>
        <p:nvSpPr>
          <p:cNvPr id="4" name="Subtitle 3">
            <a:extLst>
              <a:ext uri="{FF2B5EF4-FFF2-40B4-BE49-F238E27FC236}">
                <a16:creationId xmlns:a16="http://schemas.microsoft.com/office/drawing/2014/main" id="{65652DF0-B73D-698B-71B5-28D85B4F406F}"/>
              </a:ext>
            </a:extLst>
          </p:cNvPr>
          <p:cNvSpPr>
            <a:spLocks noGrp="1"/>
          </p:cNvSpPr>
          <p:nvPr>
            <p:ph type="subTitle" idx="1"/>
          </p:nvPr>
        </p:nvSpPr>
        <p:spPr>
          <a:xfrm>
            <a:off x="1757889" y="2046767"/>
            <a:ext cx="8676222" cy="3312042"/>
          </a:xfrm>
        </p:spPr>
        <p:txBody>
          <a:bodyPr>
            <a:normAutofit lnSpcReduction="10000"/>
          </a:bodyPr>
          <a:lstStyle/>
          <a:p>
            <a:pPr marL="571500" indent="-571500" algn="l">
              <a:buFont typeface="Wingdings" panose="05000000000000000000" pitchFamily="2" charset="2"/>
              <a:buChar char="Ø"/>
            </a:pPr>
            <a:r>
              <a:rPr lang="en-IN" sz="3600" dirty="0">
                <a:latin typeface="Castellar" panose="020A0402060406010301" pitchFamily="18" charset="0"/>
              </a:rPr>
              <a:t>Introduction</a:t>
            </a:r>
          </a:p>
          <a:p>
            <a:pPr marL="342900" indent="-342900" algn="l">
              <a:buFont typeface="Wingdings" panose="05000000000000000000" pitchFamily="2" charset="2"/>
              <a:buChar char="Ø"/>
            </a:pPr>
            <a:r>
              <a:rPr lang="en-IN" sz="3600" dirty="0">
                <a:latin typeface="Castellar" panose="020A0402060406010301" pitchFamily="18" charset="0"/>
              </a:rPr>
              <a:t>The 5 stages consumer decision          making</a:t>
            </a:r>
          </a:p>
          <a:p>
            <a:pPr marL="571500" indent="-571500" algn="l">
              <a:buFont typeface="Wingdings" panose="05000000000000000000" pitchFamily="2" charset="2"/>
              <a:buChar char="Ø"/>
            </a:pPr>
            <a:r>
              <a:rPr lang="en-IN" sz="3600" dirty="0">
                <a:latin typeface="Castellar" panose="020A0402060406010301" pitchFamily="18" charset="0"/>
              </a:rPr>
              <a:t>Social media marketing</a:t>
            </a:r>
          </a:p>
          <a:p>
            <a:pPr marL="571500" indent="-571500" algn="l">
              <a:buFont typeface="Wingdings" panose="05000000000000000000" pitchFamily="2" charset="2"/>
              <a:buChar char="Ø"/>
            </a:pPr>
            <a:r>
              <a:rPr lang="en-IN" sz="3600" dirty="0">
                <a:latin typeface="Castellar" panose="020A0402060406010301" pitchFamily="18" charset="0"/>
              </a:rPr>
              <a:t>This or that story polls</a:t>
            </a:r>
          </a:p>
          <a:p>
            <a:pPr marL="571500" indent="-571500" algn="l">
              <a:buFont typeface="Wingdings" panose="05000000000000000000" pitchFamily="2" charset="2"/>
              <a:buChar char="Ø"/>
            </a:pPr>
            <a:endParaRPr lang="en-IN" sz="3600" dirty="0">
              <a:latin typeface="Castellar" panose="020A0402060406010301" pitchFamily="18" charset="0"/>
            </a:endParaRPr>
          </a:p>
          <a:p>
            <a:pPr algn="l"/>
            <a:endParaRPr lang="en-IN" sz="3600" dirty="0">
              <a:latin typeface="Castellar" panose="020A0402060406010301" pitchFamily="18" charset="0"/>
            </a:endParaRPr>
          </a:p>
        </p:txBody>
      </p:sp>
    </p:spTree>
    <p:extLst>
      <p:ext uri="{BB962C8B-B14F-4D97-AF65-F5344CB8AC3E}">
        <p14:creationId xmlns:p14="http://schemas.microsoft.com/office/powerpoint/2010/main" val="3814242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9EA0-8CAC-E4D3-C8DC-BFF0D7F5CDA5}"/>
              </a:ext>
            </a:extLst>
          </p:cNvPr>
          <p:cNvSpPr>
            <a:spLocks noGrp="1"/>
          </p:cNvSpPr>
          <p:nvPr>
            <p:ph type="title"/>
          </p:nvPr>
        </p:nvSpPr>
        <p:spPr>
          <a:xfrm>
            <a:off x="348933" y="121920"/>
            <a:ext cx="9905998" cy="1320800"/>
          </a:xfrm>
        </p:spPr>
        <p:txBody>
          <a:bodyPr/>
          <a:lstStyle/>
          <a:p>
            <a:r>
              <a:rPr lang="en-IN" b="1" dirty="0"/>
              <a:t>introduction</a:t>
            </a:r>
          </a:p>
        </p:txBody>
      </p:sp>
      <p:sp>
        <p:nvSpPr>
          <p:cNvPr id="3" name="Content Placeholder 2">
            <a:extLst>
              <a:ext uri="{FF2B5EF4-FFF2-40B4-BE49-F238E27FC236}">
                <a16:creationId xmlns:a16="http://schemas.microsoft.com/office/drawing/2014/main" id="{6507CD28-B4C4-DB53-5F24-C45A9A3581D1}"/>
              </a:ext>
            </a:extLst>
          </p:cNvPr>
          <p:cNvSpPr>
            <a:spLocks noGrp="1"/>
          </p:cNvSpPr>
          <p:nvPr>
            <p:ph idx="1"/>
          </p:nvPr>
        </p:nvSpPr>
        <p:spPr>
          <a:xfrm>
            <a:off x="989013" y="965201"/>
            <a:ext cx="9905998" cy="5110480"/>
          </a:xfrm>
        </p:spPr>
        <p:txBody>
          <a:bodyPr>
            <a:normAutofit fontScale="92500"/>
          </a:bodyPr>
          <a:lstStyle/>
          <a:p>
            <a:pPr>
              <a:buFont typeface="Wingdings" panose="05000000000000000000" pitchFamily="2" charset="2"/>
              <a:buChar char="v"/>
            </a:pPr>
            <a:r>
              <a:rPr lang="en-US" sz="2800" b="1" dirty="0">
                <a:latin typeface="Algerian" panose="04020705040A02060702" pitchFamily="82" charset="0"/>
              </a:rPr>
              <a:t> recommendation </a:t>
            </a:r>
            <a:r>
              <a:rPr lang="en-US" sz="2800" dirty="0">
                <a:latin typeface="Algerian" panose="04020705040A02060702" pitchFamily="82" charset="0"/>
              </a:rPr>
              <a:t>system for marketing analytics is a subclass of information filtering system that seeks the similarities between users and items with different combinations.</a:t>
            </a:r>
          </a:p>
          <a:p>
            <a:pPr>
              <a:buFont typeface="Wingdings" panose="05000000000000000000" pitchFamily="2" charset="2"/>
              <a:buChar char="v"/>
            </a:pPr>
            <a:r>
              <a:rPr lang="en-US" sz="2800" dirty="0">
                <a:latin typeface="Algerian" panose="04020705040A02060702" pitchFamily="82" charset="0"/>
              </a:rPr>
              <a:t>Remember the time when we used to go shopping with our mother in the childhood to the specific shop. The shopkeeper used to give the best recommendations for the products, and we used to buy it from the same shop because we knew that this shopkeeper knows us </a:t>
            </a:r>
            <a:r>
              <a:rPr lang="en-US" sz="2800" dirty="0" err="1">
                <a:latin typeface="Algerian" panose="04020705040A02060702" pitchFamily="82" charset="0"/>
              </a:rPr>
              <a:t>best.What</a:t>
            </a:r>
            <a:r>
              <a:rPr lang="en-US" sz="2800" dirty="0">
                <a:latin typeface="Algerian" panose="04020705040A02060702" pitchFamily="82" charset="0"/>
              </a:rPr>
              <a:t> the shopkeeper did was he understood our taste, priorities, the price range that we are comfortable with and then present the products which best matched our requirement. This is what the businesses are doing in the true sense now.</a:t>
            </a:r>
          </a:p>
        </p:txBody>
      </p:sp>
    </p:spTree>
    <p:extLst>
      <p:ext uri="{BB962C8B-B14F-4D97-AF65-F5344CB8AC3E}">
        <p14:creationId xmlns:p14="http://schemas.microsoft.com/office/powerpoint/2010/main" val="1606534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CA638E-3DEC-9982-89D4-CE4A6F5831E4}"/>
              </a:ext>
            </a:extLst>
          </p:cNvPr>
          <p:cNvSpPr>
            <a:spLocks noGrp="1"/>
          </p:cNvSpPr>
          <p:nvPr>
            <p:ph idx="1"/>
          </p:nvPr>
        </p:nvSpPr>
        <p:spPr>
          <a:xfrm>
            <a:off x="1141413" y="233681"/>
            <a:ext cx="9905998" cy="5557520"/>
          </a:xfrm>
        </p:spPr>
        <p:txBody>
          <a:bodyPr>
            <a:normAutofit/>
          </a:bodyPr>
          <a:lstStyle/>
          <a:p>
            <a:pPr>
              <a:buFont typeface="Wingdings" panose="05000000000000000000" pitchFamily="2" charset="2"/>
              <a:buChar char="v"/>
            </a:pPr>
            <a:r>
              <a:rPr lang="en-US" sz="2400" dirty="0">
                <a:latin typeface="Algerian" panose="04020705040A02060702" pitchFamily="82" charset="0"/>
              </a:rPr>
              <a:t>They want to know their customer personally by their browsing </a:t>
            </a:r>
            <a:r>
              <a:rPr lang="en-US" sz="2400" dirty="0" err="1">
                <a:latin typeface="Algerian" panose="04020705040A02060702" pitchFamily="82" charset="0"/>
              </a:rPr>
              <a:t>behaviour</a:t>
            </a:r>
            <a:r>
              <a:rPr lang="en-US" sz="2400" dirty="0">
                <a:latin typeface="Algerian" panose="04020705040A02060702" pitchFamily="82" charset="0"/>
              </a:rPr>
              <a:t> and then make them recommendation of the products that they might like, the only thing is that they want to do it on a large scale.</a:t>
            </a:r>
          </a:p>
          <a:p>
            <a:pPr>
              <a:buFont typeface="Wingdings" panose="05000000000000000000" pitchFamily="2" charset="2"/>
              <a:buChar char="v"/>
            </a:pPr>
            <a:r>
              <a:rPr lang="en-US" sz="2400" dirty="0">
                <a:latin typeface="Algerian" panose="04020705040A02060702" pitchFamily="82" charset="0"/>
              </a:rPr>
              <a:t>For example, Amazon and Netflix understand your </a:t>
            </a:r>
            <a:r>
              <a:rPr lang="en-US" sz="2400" dirty="0" err="1">
                <a:latin typeface="Algerian" panose="04020705040A02060702" pitchFamily="82" charset="0"/>
              </a:rPr>
              <a:t>behaviour</a:t>
            </a:r>
            <a:r>
              <a:rPr lang="en-US" sz="2400" dirty="0">
                <a:latin typeface="Algerian" panose="04020705040A02060702" pitchFamily="82" charset="0"/>
              </a:rPr>
              <a:t> through what you browse, add to basket and order, movies you watch and like and then recommend the best of the products which you make like with high probability.</a:t>
            </a:r>
          </a:p>
          <a:p>
            <a:pPr>
              <a:buFont typeface="Wingdings" panose="05000000000000000000" pitchFamily="2" charset="2"/>
              <a:buChar char="v"/>
            </a:pPr>
            <a:r>
              <a:rPr lang="en-US" sz="2400" dirty="0">
                <a:latin typeface="Algerian" panose="04020705040A02060702" pitchFamily="82" charset="0"/>
              </a:rPr>
              <a:t>In a nutshell, they combine what you call as the business understanding with some mathematics so that we can essentially know and learn about the products that the customer likes.</a:t>
            </a:r>
            <a:endParaRPr lang="en-IN" sz="2400" dirty="0">
              <a:latin typeface="Algerian" panose="04020705040A02060702" pitchFamily="82" charset="0"/>
            </a:endParaRPr>
          </a:p>
        </p:txBody>
      </p:sp>
    </p:spTree>
    <p:extLst>
      <p:ext uri="{BB962C8B-B14F-4D97-AF65-F5344CB8AC3E}">
        <p14:creationId xmlns:p14="http://schemas.microsoft.com/office/powerpoint/2010/main" val="2841403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DCE7-AC68-376F-7A59-BCB7038D90AF}"/>
              </a:ext>
            </a:extLst>
          </p:cNvPr>
          <p:cNvSpPr>
            <a:spLocks noGrp="1"/>
          </p:cNvSpPr>
          <p:nvPr>
            <p:ph type="title"/>
          </p:nvPr>
        </p:nvSpPr>
        <p:spPr/>
        <p:txBody>
          <a:bodyPr/>
          <a:lstStyle/>
          <a:p>
            <a:r>
              <a:rPr lang="en-IN" sz="3200" b="1" dirty="0">
                <a:effectLst>
                  <a:glow rad="38100">
                    <a:schemeClr val="bg1">
                      <a:lumMod val="65000"/>
                      <a:lumOff val="35000"/>
                      <a:alpha val="40000"/>
                    </a:schemeClr>
                  </a:glow>
                </a:effectLst>
              </a:rPr>
              <a:t>The 5 stages consumer decision          making</a:t>
            </a:r>
            <a:br>
              <a:rPr lang="en-IN" sz="3200" b="1" dirty="0">
                <a:effectLst>
                  <a:glow rad="38100">
                    <a:schemeClr val="bg1">
                      <a:lumMod val="65000"/>
                      <a:lumOff val="35000"/>
                      <a:alpha val="40000"/>
                    </a:schemeClr>
                  </a:glow>
                </a:effectLst>
              </a:rPr>
            </a:br>
            <a:endParaRPr lang="en-IN" b="1" dirty="0">
              <a:effectLst>
                <a:glow rad="38100">
                  <a:schemeClr val="bg1">
                    <a:lumMod val="65000"/>
                    <a:lumOff val="35000"/>
                    <a:alpha val="40000"/>
                  </a:schemeClr>
                </a:glow>
              </a:effectLst>
            </a:endParaRPr>
          </a:p>
        </p:txBody>
      </p:sp>
      <p:sp>
        <p:nvSpPr>
          <p:cNvPr id="3" name="Content Placeholder 2">
            <a:extLst>
              <a:ext uri="{FF2B5EF4-FFF2-40B4-BE49-F238E27FC236}">
                <a16:creationId xmlns:a16="http://schemas.microsoft.com/office/drawing/2014/main" id="{02F987B1-3189-5E76-E79D-3C46E5FF4953}"/>
              </a:ext>
            </a:extLst>
          </p:cNvPr>
          <p:cNvSpPr>
            <a:spLocks noGrp="1"/>
          </p:cNvSpPr>
          <p:nvPr>
            <p:ph idx="1"/>
          </p:nvPr>
        </p:nvSpPr>
        <p:spPr>
          <a:xfrm>
            <a:off x="1141413" y="2514600"/>
            <a:ext cx="9905998" cy="3124201"/>
          </a:xfrm>
        </p:spPr>
        <p:txBody>
          <a:bodyPr>
            <a:noAutofit/>
          </a:bodyPr>
          <a:lstStyle/>
          <a:p>
            <a:pPr>
              <a:buFont typeface="Wingdings" panose="05000000000000000000" pitchFamily="2" charset="2"/>
              <a:buChar char="q"/>
            </a:pPr>
            <a:r>
              <a:rPr lang="en-US" sz="2800" dirty="0">
                <a:latin typeface="Algerian" panose="04020705040A02060702" pitchFamily="82" charset="0"/>
              </a:rPr>
              <a:t>it’s important to note that the consumer decision making process has many different names, including but not limited to the buyer journey, buying cycle, buyer funnel, and consumer purchase decision process. but all the names essentially refer to the same thing: the journey a customer goes through when making a purchase.so, here’s a breakdown of what happens in each step:</a:t>
            </a:r>
            <a:endParaRPr lang="en-IN" sz="2800" dirty="0">
              <a:latin typeface="Algerian" panose="04020705040A02060702" pitchFamily="82" charset="0"/>
            </a:endParaRPr>
          </a:p>
        </p:txBody>
      </p:sp>
    </p:spTree>
    <p:extLst>
      <p:ext uri="{BB962C8B-B14F-4D97-AF65-F5344CB8AC3E}">
        <p14:creationId xmlns:p14="http://schemas.microsoft.com/office/powerpoint/2010/main" val="1647997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34A8-951B-67D0-49E3-39AE0225C39E}"/>
              </a:ext>
            </a:extLst>
          </p:cNvPr>
          <p:cNvSpPr>
            <a:spLocks noGrp="1"/>
          </p:cNvSpPr>
          <p:nvPr>
            <p:ph type="title"/>
          </p:nvPr>
        </p:nvSpPr>
        <p:spPr>
          <a:xfrm>
            <a:off x="545991" y="0"/>
            <a:ext cx="9512409" cy="1522228"/>
          </a:xfrm>
        </p:spPr>
        <p:txBody>
          <a:bodyPr/>
          <a:lstStyle/>
          <a:p>
            <a:r>
              <a:rPr lang="en-US" b="1" dirty="0"/>
              <a:t>1. Need recognition (awareness)</a:t>
            </a:r>
            <a:endParaRPr lang="en-IN" b="1" dirty="0"/>
          </a:p>
        </p:txBody>
      </p:sp>
      <p:sp>
        <p:nvSpPr>
          <p:cNvPr id="3" name="Content Placeholder 2">
            <a:extLst>
              <a:ext uri="{FF2B5EF4-FFF2-40B4-BE49-F238E27FC236}">
                <a16:creationId xmlns:a16="http://schemas.microsoft.com/office/drawing/2014/main" id="{EE9FD1C1-B79A-6088-9845-6D78E5CE06C0}"/>
              </a:ext>
            </a:extLst>
          </p:cNvPr>
          <p:cNvSpPr>
            <a:spLocks noGrp="1"/>
          </p:cNvSpPr>
          <p:nvPr>
            <p:ph idx="1"/>
          </p:nvPr>
        </p:nvSpPr>
        <p:spPr>
          <a:xfrm>
            <a:off x="1269004" y="2273595"/>
            <a:ext cx="9905998" cy="3124201"/>
          </a:xfrm>
        </p:spPr>
        <p:txBody>
          <a:bodyPr>
            <a:noAutofit/>
          </a:bodyPr>
          <a:lstStyle/>
          <a:p>
            <a:pPr>
              <a:buFont typeface="Wingdings" panose="05000000000000000000" pitchFamily="2" charset="2"/>
              <a:buChar char="v"/>
            </a:pPr>
            <a:r>
              <a:rPr lang="en-US" sz="2400" dirty="0">
                <a:latin typeface="Algerian" panose="04020705040A02060702" pitchFamily="82" charset="0"/>
              </a:rPr>
              <a:t>The need recognition stage of the consumer decision making process starts when a consumer realizes a need. Needs come about because of two </a:t>
            </a:r>
            <a:r>
              <a:rPr lang="en-US" sz="2400" dirty="0" err="1">
                <a:latin typeface="Algerian" panose="04020705040A02060702" pitchFamily="82" charset="0"/>
              </a:rPr>
              <a:t>reasons:Internal</a:t>
            </a:r>
            <a:r>
              <a:rPr lang="en-US" sz="2400" dirty="0">
                <a:latin typeface="Algerian" panose="04020705040A02060702" pitchFamily="82" charset="0"/>
              </a:rPr>
              <a:t> stimuli, normally a physiological or emotional needs, such as hunger, thirst, sickness, sleepiness, sadness, jealousy, </a:t>
            </a:r>
            <a:r>
              <a:rPr lang="en-US" sz="2400" dirty="0" err="1">
                <a:latin typeface="Algerian" panose="04020705040A02060702" pitchFamily="82" charset="0"/>
              </a:rPr>
              <a:t>etc.External</a:t>
            </a:r>
            <a:r>
              <a:rPr lang="en-US" sz="2400" dirty="0">
                <a:latin typeface="Algerian" panose="04020705040A02060702" pitchFamily="82" charset="0"/>
              </a:rPr>
              <a:t> stimuli, like an advertisement, the smell of yummy food, </a:t>
            </a:r>
            <a:r>
              <a:rPr lang="en-US" sz="2400" dirty="0" err="1">
                <a:latin typeface="Algerian" panose="04020705040A02060702" pitchFamily="82" charset="0"/>
              </a:rPr>
              <a:t>etc.Even</a:t>
            </a:r>
            <a:r>
              <a:rPr lang="en-US" sz="2400" dirty="0">
                <a:latin typeface="Algerian" panose="04020705040A02060702" pitchFamily="82" charset="0"/>
              </a:rPr>
              <a:t> if the core cause is vanity or convenience, at the most basic level, almost all purchases are driven by real or perceived physiological or emotional needs. The causes for these stimuli can be social (wanting to look cool and well dressed) or functional (needing a better computer to do work more effectively), but they speak to the same basic </a:t>
            </a:r>
            <a:r>
              <a:rPr lang="en-US" sz="2400" dirty="0" err="1">
                <a:latin typeface="Algerian" panose="04020705040A02060702" pitchFamily="82" charset="0"/>
              </a:rPr>
              <a:t>drivers.We</a:t>
            </a:r>
            <a:r>
              <a:rPr lang="en-US" sz="2400" dirty="0">
                <a:latin typeface="Algerian" panose="04020705040A02060702" pitchFamily="82" charset="0"/>
              </a:rPr>
              <a:t> buy groceries because without food in the house, we’ll be hungry. We buy new clothes because we’ll be cold, or we feel like everyone else has the latest handbag of the season, and we don’t want to be left out</a:t>
            </a:r>
            <a:endParaRPr lang="en-IN" sz="2400" dirty="0">
              <a:latin typeface="Algerian" panose="04020705040A02060702" pitchFamily="82" charset="0"/>
            </a:endParaRPr>
          </a:p>
        </p:txBody>
      </p:sp>
    </p:spTree>
    <p:extLst>
      <p:ext uri="{BB962C8B-B14F-4D97-AF65-F5344CB8AC3E}">
        <p14:creationId xmlns:p14="http://schemas.microsoft.com/office/powerpoint/2010/main" val="667149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FDB6-D468-8A15-11E4-B85AA44BDBC9}"/>
              </a:ext>
            </a:extLst>
          </p:cNvPr>
          <p:cNvSpPr>
            <a:spLocks noGrp="1"/>
          </p:cNvSpPr>
          <p:nvPr>
            <p:ph type="title"/>
          </p:nvPr>
        </p:nvSpPr>
        <p:spPr>
          <a:xfrm>
            <a:off x="779906" y="114300"/>
            <a:ext cx="9905998" cy="1905000"/>
          </a:xfrm>
        </p:spPr>
        <p:txBody>
          <a:bodyPr/>
          <a:lstStyle/>
          <a:p>
            <a:r>
              <a:rPr lang="en-US" b="1" dirty="0"/>
              <a:t>2. Search for information (research)</a:t>
            </a:r>
            <a:endParaRPr lang="en-IN" b="1" dirty="0"/>
          </a:p>
        </p:txBody>
      </p:sp>
      <p:sp>
        <p:nvSpPr>
          <p:cNvPr id="3" name="Content Placeholder 2">
            <a:extLst>
              <a:ext uri="{FF2B5EF4-FFF2-40B4-BE49-F238E27FC236}">
                <a16:creationId xmlns:a16="http://schemas.microsoft.com/office/drawing/2014/main" id="{3A761876-9059-3FC8-17E3-ED21C7BD349E}"/>
              </a:ext>
            </a:extLst>
          </p:cNvPr>
          <p:cNvSpPr>
            <a:spLocks noGrp="1"/>
          </p:cNvSpPr>
          <p:nvPr>
            <p:ph idx="1"/>
          </p:nvPr>
        </p:nvSpPr>
        <p:spPr>
          <a:xfrm>
            <a:off x="1375330" y="1866899"/>
            <a:ext cx="9905998" cy="3124201"/>
          </a:xfrm>
        </p:spPr>
        <p:txBody>
          <a:bodyPr>
            <a:normAutofit/>
          </a:bodyPr>
          <a:lstStyle/>
          <a:p>
            <a:pPr>
              <a:buFont typeface="Wingdings" panose="05000000000000000000" pitchFamily="2" charset="2"/>
              <a:buChar char="v"/>
            </a:pPr>
            <a:r>
              <a:rPr lang="en-US" sz="2800" dirty="0">
                <a:latin typeface="Algerian" panose="04020705040A02060702" pitchFamily="82" charset="0"/>
              </a:rPr>
              <a:t>As soon as a consumer recognizes a need and begins to search for an answer, you must be there to help! And where do consumers generally go to look for answers today? Google</a:t>
            </a:r>
            <a:endParaRPr lang="en-IN" sz="2800" dirty="0">
              <a:latin typeface="Algerian" panose="04020705040A02060702" pitchFamily="82" charset="0"/>
            </a:endParaRPr>
          </a:p>
        </p:txBody>
      </p:sp>
    </p:spTree>
    <p:extLst>
      <p:ext uri="{BB962C8B-B14F-4D97-AF65-F5344CB8AC3E}">
        <p14:creationId xmlns:p14="http://schemas.microsoft.com/office/powerpoint/2010/main" val="3453828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F7235-2207-E621-F52F-95CF375C2D76}"/>
              </a:ext>
            </a:extLst>
          </p:cNvPr>
          <p:cNvSpPr>
            <a:spLocks noGrp="1"/>
          </p:cNvSpPr>
          <p:nvPr>
            <p:ph type="title"/>
          </p:nvPr>
        </p:nvSpPr>
        <p:spPr>
          <a:xfrm>
            <a:off x="875599" y="205563"/>
            <a:ext cx="9905998" cy="1905000"/>
          </a:xfrm>
        </p:spPr>
        <p:txBody>
          <a:bodyPr/>
          <a:lstStyle/>
          <a:p>
            <a:r>
              <a:rPr lang="en-US" b="1" dirty="0"/>
              <a:t>3. Evaluation of alternatives (consideration)</a:t>
            </a:r>
            <a:endParaRPr lang="en-IN" b="1" dirty="0"/>
          </a:p>
        </p:txBody>
      </p:sp>
      <p:sp>
        <p:nvSpPr>
          <p:cNvPr id="3" name="Content Placeholder 2">
            <a:extLst>
              <a:ext uri="{FF2B5EF4-FFF2-40B4-BE49-F238E27FC236}">
                <a16:creationId xmlns:a16="http://schemas.microsoft.com/office/drawing/2014/main" id="{7E9421C8-6571-7D3E-2CA5-7EC65DB4D954}"/>
              </a:ext>
            </a:extLst>
          </p:cNvPr>
          <p:cNvSpPr>
            <a:spLocks noGrp="1"/>
          </p:cNvSpPr>
          <p:nvPr>
            <p:ph idx="1"/>
          </p:nvPr>
        </p:nvSpPr>
        <p:spPr/>
        <p:txBody>
          <a:bodyPr>
            <a:noAutofit/>
          </a:bodyPr>
          <a:lstStyle/>
          <a:p>
            <a:pPr>
              <a:buFont typeface="Wingdings" panose="05000000000000000000" pitchFamily="2" charset="2"/>
              <a:buChar char="v"/>
            </a:pPr>
            <a:r>
              <a:rPr lang="en-US" sz="2400" dirty="0">
                <a:latin typeface="Algerian" panose="04020705040A02060702" pitchFamily="82" charset="0"/>
              </a:rPr>
              <a:t>Now that the consumer has done research, it’s time to evaluate their choices and see if there are any promising alternatives. During this phase, shoppers are aware of your brand and have been brought to your site to consider whether to purchase from you or a </a:t>
            </a:r>
            <a:r>
              <a:rPr lang="en-US" sz="2400" dirty="0" err="1">
                <a:latin typeface="Algerian" panose="04020705040A02060702" pitchFamily="82" charset="0"/>
              </a:rPr>
              <a:t>competitor.Consumers</a:t>
            </a:r>
            <a:r>
              <a:rPr lang="en-US" sz="2400" dirty="0">
                <a:latin typeface="Algerian" panose="04020705040A02060702" pitchFamily="82" charset="0"/>
              </a:rPr>
              <a:t> make purchase decisions based on which available options best match their needs, and to minimize the risk of investing poorly, they will make sure there are no better options for </a:t>
            </a:r>
            <a:r>
              <a:rPr lang="en-US" sz="2400" dirty="0" err="1">
                <a:latin typeface="Algerian" panose="04020705040A02060702" pitchFamily="82" charset="0"/>
              </a:rPr>
              <a:t>them.Their</a:t>
            </a:r>
            <a:r>
              <a:rPr lang="en-US" sz="2400" dirty="0">
                <a:latin typeface="Algerian" panose="04020705040A02060702" pitchFamily="82" charset="0"/>
              </a:rPr>
              <a:t> evaluation is influenced by two major </a:t>
            </a:r>
            <a:r>
              <a:rPr lang="en-US" sz="2400" dirty="0" err="1">
                <a:latin typeface="Algerian" panose="04020705040A02060702" pitchFamily="82" charset="0"/>
              </a:rPr>
              <a:t>characteristics:Objective</a:t>
            </a:r>
            <a:r>
              <a:rPr lang="en-US" sz="2400" dirty="0">
                <a:latin typeface="Algerian" panose="04020705040A02060702" pitchFamily="82" charset="0"/>
              </a:rPr>
              <a:t>: Features, functionality, price, ease of </a:t>
            </a:r>
            <a:r>
              <a:rPr lang="en-US" sz="2400" dirty="0" err="1">
                <a:latin typeface="Algerian" panose="04020705040A02060702" pitchFamily="82" charset="0"/>
              </a:rPr>
              <a:t>useSubjective</a:t>
            </a:r>
            <a:r>
              <a:rPr lang="en-US" sz="2400" dirty="0">
                <a:latin typeface="Algerian" panose="04020705040A02060702" pitchFamily="82" charset="0"/>
              </a:rPr>
              <a:t>: Feelings about a brand (based on previous experience or input from past customers)</a:t>
            </a:r>
            <a:endParaRPr lang="en-IN" sz="2400" dirty="0">
              <a:latin typeface="Algerian" panose="04020705040A02060702" pitchFamily="82" charset="0"/>
            </a:endParaRPr>
          </a:p>
        </p:txBody>
      </p:sp>
    </p:spTree>
    <p:extLst>
      <p:ext uri="{BB962C8B-B14F-4D97-AF65-F5344CB8AC3E}">
        <p14:creationId xmlns:p14="http://schemas.microsoft.com/office/powerpoint/2010/main" val="1310816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245</TotalTime>
  <Words>1127</Words>
  <Application>Microsoft Office PowerPoint</Application>
  <PresentationFormat>Widescreen</PresentationFormat>
  <Paragraphs>30</Paragraphs>
  <Slides>13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13</vt:i4>
      </vt:variant>
      <vt:variant>
        <vt:lpstr>Custom Shows</vt:lpstr>
      </vt:variant>
      <vt:variant>
        <vt:i4>1</vt:i4>
      </vt:variant>
    </vt:vector>
  </HeadingPairs>
  <TitlesOfParts>
    <vt:vector size="20" baseType="lpstr">
      <vt:lpstr>Algerian</vt:lpstr>
      <vt:lpstr>Arial</vt:lpstr>
      <vt:lpstr>Castellar</vt:lpstr>
      <vt:lpstr>Century Gothic</vt:lpstr>
      <vt:lpstr>Wingdings</vt:lpstr>
      <vt:lpstr>Mesh</vt:lpstr>
      <vt:lpstr>Visual analytics &amp; recommendation system for digital marketers</vt:lpstr>
      <vt:lpstr>Team leader :                          niroopa r p team members:                         ajay kumar a                         seenu maheshwaran s                         Kishore s   </vt:lpstr>
      <vt:lpstr>synopsis</vt:lpstr>
      <vt:lpstr>introduction</vt:lpstr>
      <vt:lpstr>PowerPoint Presentation</vt:lpstr>
      <vt:lpstr>The 5 stages consumer decision          making </vt:lpstr>
      <vt:lpstr>1. Need recognition (awareness)</vt:lpstr>
      <vt:lpstr>2. Search for information (research)</vt:lpstr>
      <vt:lpstr>3. Evaluation of alternatives (consideration)</vt:lpstr>
      <vt:lpstr>4. Purchasing decision (conversion)</vt:lpstr>
      <vt:lpstr>5. Post-purchase evaluation (re-purchase)</vt:lpstr>
      <vt:lpstr>SOCIAL MEDIA MARKETING(SMM)</vt:lpstr>
      <vt:lpstr>This or That Story</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analytics &amp; recommendation system for digital marketers</dc:title>
  <dc:creator>Muthulakshmi M</dc:creator>
  <cp:lastModifiedBy>Ajaykumar A</cp:lastModifiedBy>
  <cp:revision>3</cp:revision>
  <dcterms:created xsi:type="dcterms:W3CDTF">2022-09-22T10:01:38Z</dcterms:created>
  <dcterms:modified xsi:type="dcterms:W3CDTF">2022-10-10T17:00:50Z</dcterms:modified>
</cp:coreProperties>
</file>