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280" r:id="rId3"/>
    <p:sldId id="294" r:id="rId4"/>
    <p:sldId id="295" r:id="rId5"/>
    <p:sldId id="296" r:id="rId6"/>
    <p:sldId id="297" r:id="rId7"/>
    <p:sldId id="283" r:id="rId8"/>
    <p:sldId id="298" r:id="rId9"/>
    <p:sldId id="299" r:id="rId10"/>
    <p:sldId id="300" r:id="rId11"/>
    <p:sldId id="301" r:id="rId12"/>
    <p:sldId id="302" r:id="rId13"/>
    <p:sldId id="303" r:id="rId14"/>
    <p:sldId id="304" r:id="rId15"/>
    <p:sldId id="305" r:id="rId16"/>
    <p:sldId id="306" r:id="rId17"/>
    <p:sldId id="292"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69" d="100"/>
          <a:sy n="69" d="100"/>
        </p:scale>
        <p:origin x="780"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825695417250349E-2"/>
          <c:y val="3.4334763948497854E-2"/>
          <c:w val="0.93716586935650903"/>
          <c:h val="0.81879895914298262"/>
        </c:manualLayout>
      </c:layout>
      <c:barChart>
        <c:barDir val="bar"/>
        <c:grouping val="clustered"/>
        <c:varyColors val="0"/>
        <c:ser>
          <c:idx val="0"/>
          <c:order val="0"/>
          <c:tx>
            <c:strRef>
              <c:f>Sheet1!$B$1</c:f>
              <c:strCache>
                <c:ptCount val="1"/>
                <c:pt idx="0">
                  <c:v>Series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5DD3-4563-B6FC-B5FE9EFC1AB5}"/>
            </c:ext>
          </c:extLst>
        </c:ser>
        <c:ser>
          <c:idx val="1"/>
          <c:order val="1"/>
          <c:tx>
            <c:strRef>
              <c:f>Sheet1!$C$1</c:f>
              <c:strCache>
                <c:ptCount val="1"/>
                <c:pt idx="0">
                  <c:v>Series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5DD3-4563-B6FC-B5FE9EFC1AB5}"/>
            </c:ext>
          </c:extLst>
        </c:ser>
        <c:ser>
          <c:idx val="2"/>
          <c:order val="2"/>
          <c:tx>
            <c:strRef>
              <c:f>Sheet1!$D$1</c:f>
              <c:strCache>
                <c:ptCount val="1"/>
                <c:pt idx="0">
                  <c:v>Series 1</c:v>
                </c:pt>
              </c:strCache>
            </c:strRef>
          </c:tx>
          <c:spPr>
            <a:solidFill>
              <a:schemeClr val="accent1"/>
            </a:solidFill>
            <a:ln>
              <a:noFill/>
            </a:ln>
            <a:effectLst/>
          </c:spPr>
          <c:invertIfNegative val="0"/>
          <c:dPt>
            <c:idx val="3"/>
            <c:invertIfNegative val="0"/>
            <c:bubble3D val="0"/>
            <c:spPr>
              <a:solidFill>
                <a:schemeClr val="accent1"/>
              </a:solidFill>
              <a:ln>
                <a:noFill/>
              </a:ln>
              <a:effectLst>
                <a:softEdge rad="0"/>
              </a:effectLst>
            </c:spPr>
            <c:extLst>
              <c:ext xmlns:c16="http://schemas.microsoft.com/office/drawing/2014/chart" uri="{C3380CC4-5D6E-409C-BE32-E72D297353CC}">
                <c16:uniqueId val="{00000003-5DD3-4563-B6FC-B5FE9EFC1AB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4-5DD3-4563-B6FC-B5FE9EFC1AB5}"/>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rgbClr val="202C8F"/>
            </a:solidFill>
            <a:round/>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de-DE"/>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de-DE"/>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Lending club Case study</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err="1"/>
              <a:t>Pilakkil</a:t>
            </a:r>
            <a:r>
              <a:rPr lang="en-US" dirty="0"/>
              <a:t>, Nisar​</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2D7A-588E-AE04-3DD5-6F2864E8EF2D}"/>
              </a:ext>
            </a:extLst>
          </p:cNvPr>
          <p:cNvSpPr>
            <a:spLocks noGrp="1"/>
          </p:cNvSpPr>
          <p:nvPr>
            <p:ph type="title"/>
          </p:nvPr>
        </p:nvSpPr>
        <p:spPr/>
        <p:txBody>
          <a:bodyPr/>
          <a:lstStyle/>
          <a:p>
            <a:r>
              <a:rPr lang="de-DE" dirty="0" err="1"/>
              <a:t>Loan</a:t>
            </a:r>
            <a:r>
              <a:rPr lang="de-DE" dirty="0"/>
              <a:t> Purpose Analysis</a:t>
            </a:r>
          </a:p>
        </p:txBody>
      </p:sp>
      <p:sp>
        <p:nvSpPr>
          <p:cNvPr id="3" name="Footer Placeholder 2">
            <a:extLst>
              <a:ext uri="{FF2B5EF4-FFF2-40B4-BE49-F238E27FC236}">
                <a16:creationId xmlns:a16="http://schemas.microsoft.com/office/drawing/2014/main" id="{DA37CCDE-49F7-92AA-FDAF-D2C27368A961}"/>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4" name="Slide Number Placeholder 3">
            <a:extLst>
              <a:ext uri="{FF2B5EF4-FFF2-40B4-BE49-F238E27FC236}">
                <a16:creationId xmlns:a16="http://schemas.microsoft.com/office/drawing/2014/main" id="{E4AEC37D-E4DF-E2DF-8536-D78BE61E2ADE}"/>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6" name="Picture 5">
            <a:extLst>
              <a:ext uri="{FF2B5EF4-FFF2-40B4-BE49-F238E27FC236}">
                <a16:creationId xmlns:a16="http://schemas.microsoft.com/office/drawing/2014/main" id="{935DF83E-864F-1B23-2033-4861A3AB965A}"/>
              </a:ext>
            </a:extLst>
          </p:cNvPr>
          <p:cNvPicPr>
            <a:picLocks noChangeAspect="1"/>
          </p:cNvPicPr>
          <p:nvPr/>
        </p:nvPicPr>
        <p:blipFill>
          <a:blip r:embed="rId2"/>
          <a:stretch>
            <a:fillRect/>
          </a:stretch>
        </p:blipFill>
        <p:spPr>
          <a:xfrm>
            <a:off x="2599837" y="2151993"/>
            <a:ext cx="6992326" cy="4706007"/>
          </a:xfrm>
          <a:prstGeom prst="rect">
            <a:avLst/>
          </a:prstGeom>
        </p:spPr>
      </p:pic>
    </p:spTree>
    <p:extLst>
      <p:ext uri="{BB962C8B-B14F-4D97-AF65-F5344CB8AC3E}">
        <p14:creationId xmlns:p14="http://schemas.microsoft.com/office/powerpoint/2010/main" val="92671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3295-3A20-3A78-C83C-6751CA652806}"/>
              </a:ext>
            </a:extLst>
          </p:cNvPr>
          <p:cNvSpPr>
            <a:spLocks noGrp="1"/>
          </p:cNvSpPr>
          <p:nvPr>
            <p:ph type="title"/>
          </p:nvPr>
        </p:nvSpPr>
        <p:spPr>
          <a:xfrm>
            <a:off x="758952" y="1216152"/>
            <a:ext cx="10671048" cy="1263812"/>
          </a:xfrm>
        </p:spPr>
        <p:txBody>
          <a:bodyPr>
            <a:normAutofit fontScale="90000"/>
          </a:bodyPr>
          <a:lstStyle/>
          <a:p>
            <a:r>
              <a:rPr lang="en-US" dirty="0"/>
              <a:t>Address State Analysis(% wise) of Loan Applicants</a:t>
            </a:r>
            <a:endParaRPr lang="de-DE" dirty="0"/>
          </a:p>
        </p:txBody>
      </p:sp>
      <p:sp>
        <p:nvSpPr>
          <p:cNvPr id="3" name="Footer Placeholder 2">
            <a:extLst>
              <a:ext uri="{FF2B5EF4-FFF2-40B4-BE49-F238E27FC236}">
                <a16:creationId xmlns:a16="http://schemas.microsoft.com/office/drawing/2014/main" id="{0C80AE8A-F592-BC84-E978-7E1284FF7386}"/>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4" name="Slide Number Placeholder 3">
            <a:extLst>
              <a:ext uri="{FF2B5EF4-FFF2-40B4-BE49-F238E27FC236}">
                <a16:creationId xmlns:a16="http://schemas.microsoft.com/office/drawing/2014/main" id="{D25EBB77-9E6B-267D-E247-BA6051202079}"/>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7" name="Picture 6">
            <a:extLst>
              <a:ext uri="{FF2B5EF4-FFF2-40B4-BE49-F238E27FC236}">
                <a16:creationId xmlns:a16="http://schemas.microsoft.com/office/drawing/2014/main" id="{1C98CCF0-B70C-5DBA-BB34-BE4307C3BB1C}"/>
              </a:ext>
            </a:extLst>
          </p:cNvPr>
          <p:cNvPicPr>
            <a:picLocks noChangeAspect="1"/>
          </p:cNvPicPr>
          <p:nvPr/>
        </p:nvPicPr>
        <p:blipFill>
          <a:blip r:embed="rId2"/>
          <a:stretch>
            <a:fillRect/>
          </a:stretch>
        </p:blipFill>
        <p:spPr>
          <a:xfrm>
            <a:off x="2332685" y="2646801"/>
            <a:ext cx="7249537" cy="4058216"/>
          </a:xfrm>
          <a:prstGeom prst="rect">
            <a:avLst/>
          </a:prstGeom>
        </p:spPr>
      </p:pic>
    </p:spTree>
    <p:extLst>
      <p:ext uri="{BB962C8B-B14F-4D97-AF65-F5344CB8AC3E}">
        <p14:creationId xmlns:p14="http://schemas.microsoft.com/office/powerpoint/2010/main" val="114798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7A0A-5840-B879-09A4-400F2B0B4A34}"/>
              </a:ext>
            </a:extLst>
          </p:cNvPr>
          <p:cNvSpPr>
            <a:spLocks noGrp="1"/>
          </p:cNvSpPr>
          <p:nvPr>
            <p:ph type="title"/>
          </p:nvPr>
        </p:nvSpPr>
        <p:spPr/>
        <p:txBody>
          <a:bodyPr>
            <a:normAutofit fontScale="90000"/>
          </a:bodyPr>
          <a:lstStyle/>
          <a:p>
            <a:r>
              <a:rPr lang="de-DE" sz="4000" dirty="0" err="1"/>
              <a:t>Applicant's</a:t>
            </a:r>
            <a:r>
              <a:rPr lang="de-DE" sz="4000" dirty="0"/>
              <a:t> </a:t>
            </a:r>
            <a:r>
              <a:rPr lang="de-DE" sz="4000" dirty="0" err="1"/>
              <a:t>Loan</a:t>
            </a:r>
            <a:r>
              <a:rPr lang="de-DE" sz="4000" dirty="0"/>
              <a:t> </a:t>
            </a:r>
            <a:r>
              <a:rPr lang="de-DE" sz="4000" dirty="0" err="1"/>
              <a:t>amount</a:t>
            </a:r>
            <a:r>
              <a:rPr lang="de-DE" sz="4000" dirty="0"/>
              <a:t>' </a:t>
            </a:r>
            <a:r>
              <a:rPr lang="de-DE" sz="4000" dirty="0" err="1"/>
              <a:t>analysis</a:t>
            </a:r>
            <a:endParaRPr lang="de-DE" sz="4000" dirty="0"/>
          </a:p>
        </p:txBody>
      </p:sp>
      <p:sp>
        <p:nvSpPr>
          <p:cNvPr id="3" name="Footer Placeholder 2">
            <a:extLst>
              <a:ext uri="{FF2B5EF4-FFF2-40B4-BE49-F238E27FC236}">
                <a16:creationId xmlns:a16="http://schemas.microsoft.com/office/drawing/2014/main" id="{282A2718-4A77-B371-1A8D-675CABC8771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1BEFC6A-D6A7-EC91-D9E9-414821A7D6C4}"/>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7" name="Picture 6">
            <a:extLst>
              <a:ext uri="{FF2B5EF4-FFF2-40B4-BE49-F238E27FC236}">
                <a16:creationId xmlns:a16="http://schemas.microsoft.com/office/drawing/2014/main" id="{A64AAD91-7D2B-CF41-F28B-690EE2D3D7AC}"/>
              </a:ext>
            </a:extLst>
          </p:cNvPr>
          <p:cNvPicPr>
            <a:picLocks noChangeAspect="1"/>
          </p:cNvPicPr>
          <p:nvPr/>
        </p:nvPicPr>
        <p:blipFill>
          <a:blip r:embed="rId2"/>
          <a:stretch>
            <a:fillRect/>
          </a:stretch>
        </p:blipFill>
        <p:spPr>
          <a:xfrm>
            <a:off x="2471231" y="2478702"/>
            <a:ext cx="7249537" cy="3324689"/>
          </a:xfrm>
          <a:prstGeom prst="rect">
            <a:avLst/>
          </a:prstGeom>
        </p:spPr>
      </p:pic>
    </p:spTree>
    <p:extLst>
      <p:ext uri="{BB962C8B-B14F-4D97-AF65-F5344CB8AC3E}">
        <p14:creationId xmlns:p14="http://schemas.microsoft.com/office/powerpoint/2010/main" val="100843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88D4-6FB5-A4E6-2599-BD45F0175485}"/>
              </a:ext>
            </a:extLst>
          </p:cNvPr>
          <p:cNvSpPr>
            <a:spLocks noGrp="1"/>
          </p:cNvSpPr>
          <p:nvPr>
            <p:ph type="title"/>
          </p:nvPr>
        </p:nvSpPr>
        <p:spPr/>
        <p:txBody>
          <a:bodyPr>
            <a:normAutofit fontScale="90000"/>
          </a:bodyPr>
          <a:lstStyle/>
          <a:p>
            <a:r>
              <a:rPr lang="de-DE" sz="4000" dirty="0" err="1"/>
              <a:t>Applicant's</a:t>
            </a:r>
            <a:r>
              <a:rPr lang="de-DE" sz="4000" dirty="0"/>
              <a:t> Annual Income Analysis</a:t>
            </a:r>
            <a:endParaRPr lang="de-DE" dirty="0"/>
          </a:p>
        </p:txBody>
      </p:sp>
      <p:sp>
        <p:nvSpPr>
          <p:cNvPr id="3" name="Footer Placeholder 2">
            <a:extLst>
              <a:ext uri="{FF2B5EF4-FFF2-40B4-BE49-F238E27FC236}">
                <a16:creationId xmlns:a16="http://schemas.microsoft.com/office/drawing/2014/main" id="{17609EE3-3A81-ABF6-4D63-65310FA74916}"/>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4" name="Slide Number Placeholder 3">
            <a:extLst>
              <a:ext uri="{FF2B5EF4-FFF2-40B4-BE49-F238E27FC236}">
                <a16:creationId xmlns:a16="http://schemas.microsoft.com/office/drawing/2014/main" id="{9EE2885B-DBD6-EF7C-383A-26AB5736DFA3}"/>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 name="Picture 5">
            <a:extLst>
              <a:ext uri="{FF2B5EF4-FFF2-40B4-BE49-F238E27FC236}">
                <a16:creationId xmlns:a16="http://schemas.microsoft.com/office/drawing/2014/main" id="{071CBCDD-639A-42CF-051D-E48EE221A2FE}"/>
              </a:ext>
            </a:extLst>
          </p:cNvPr>
          <p:cNvPicPr>
            <a:picLocks noChangeAspect="1"/>
          </p:cNvPicPr>
          <p:nvPr/>
        </p:nvPicPr>
        <p:blipFill>
          <a:blip r:embed="rId2"/>
          <a:stretch>
            <a:fillRect/>
          </a:stretch>
        </p:blipFill>
        <p:spPr>
          <a:xfrm>
            <a:off x="2398260" y="2672399"/>
            <a:ext cx="7392432" cy="3286584"/>
          </a:xfrm>
          <a:prstGeom prst="rect">
            <a:avLst/>
          </a:prstGeom>
        </p:spPr>
      </p:pic>
    </p:spTree>
    <p:extLst>
      <p:ext uri="{BB962C8B-B14F-4D97-AF65-F5344CB8AC3E}">
        <p14:creationId xmlns:p14="http://schemas.microsoft.com/office/powerpoint/2010/main" val="804229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B9AD-1C23-767A-C39F-3FBC9F368D8F}"/>
              </a:ext>
            </a:extLst>
          </p:cNvPr>
          <p:cNvSpPr>
            <a:spLocks noGrp="1"/>
          </p:cNvSpPr>
          <p:nvPr>
            <p:ph type="title"/>
          </p:nvPr>
        </p:nvSpPr>
        <p:spPr/>
        <p:txBody>
          <a:bodyPr>
            <a:normAutofit fontScale="90000"/>
          </a:bodyPr>
          <a:lstStyle/>
          <a:p>
            <a:r>
              <a:rPr lang="de-DE" sz="4000" dirty="0"/>
              <a:t>Bivariate Analysis</a:t>
            </a:r>
            <a:br>
              <a:rPr lang="de-DE" b="1" i="0" dirty="0">
                <a:solidFill>
                  <a:srgbClr val="000000"/>
                </a:solidFill>
                <a:effectLst/>
                <a:latin typeface="Helvetica Neue"/>
              </a:rPr>
            </a:br>
            <a:endParaRPr lang="de-DE" dirty="0"/>
          </a:p>
        </p:txBody>
      </p:sp>
      <p:sp>
        <p:nvSpPr>
          <p:cNvPr id="3" name="Footer Placeholder 2">
            <a:extLst>
              <a:ext uri="{FF2B5EF4-FFF2-40B4-BE49-F238E27FC236}">
                <a16:creationId xmlns:a16="http://schemas.microsoft.com/office/drawing/2014/main" id="{170B6CCC-7F02-32A9-9768-54BECA82D1F3}"/>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4" name="Slide Number Placeholder 3">
            <a:extLst>
              <a:ext uri="{FF2B5EF4-FFF2-40B4-BE49-F238E27FC236}">
                <a16:creationId xmlns:a16="http://schemas.microsoft.com/office/drawing/2014/main" id="{EB1F2DA4-17D3-AE9A-CB08-BEEAA5E13E1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6" name="Picture 5">
            <a:extLst>
              <a:ext uri="{FF2B5EF4-FFF2-40B4-BE49-F238E27FC236}">
                <a16:creationId xmlns:a16="http://schemas.microsoft.com/office/drawing/2014/main" id="{C69296E3-2E05-A8A2-868A-7DB4C699FE6C}"/>
              </a:ext>
            </a:extLst>
          </p:cNvPr>
          <p:cNvPicPr>
            <a:picLocks noChangeAspect="1"/>
          </p:cNvPicPr>
          <p:nvPr/>
        </p:nvPicPr>
        <p:blipFill>
          <a:blip r:embed="rId2"/>
          <a:stretch>
            <a:fillRect/>
          </a:stretch>
        </p:blipFill>
        <p:spPr>
          <a:xfrm>
            <a:off x="3652496" y="2142467"/>
            <a:ext cx="4887007" cy="4715533"/>
          </a:xfrm>
          <a:prstGeom prst="rect">
            <a:avLst/>
          </a:prstGeom>
        </p:spPr>
      </p:pic>
    </p:spTree>
    <p:extLst>
      <p:ext uri="{BB962C8B-B14F-4D97-AF65-F5344CB8AC3E}">
        <p14:creationId xmlns:p14="http://schemas.microsoft.com/office/powerpoint/2010/main" val="387017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3A1F-2F0E-D294-A831-9CA6E9D84EC2}"/>
              </a:ext>
            </a:extLst>
          </p:cNvPr>
          <p:cNvSpPr>
            <a:spLocks noGrp="1"/>
          </p:cNvSpPr>
          <p:nvPr>
            <p:ph type="title"/>
          </p:nvPr>
        </p:nvSpPr>
        <p:spPr>
          <a:xfrm>
            <a:off x="758952" y="1216152"/>
            <a:ext cx="10671048" cy="1346939"/>
          </a:xfrm>
        </p:spPr>
        <p:txBody>
          <a:bodyPr>
            <a:normAutofit/>
          </a:bodyPr>
          <a:lstStyle/>
          <a:p>
            <a:r>
              <a:rPr lang="en-US" sz="2400" dirty="0"/>
              <a:t>Defaulters Rate(%) analysis based on Annual Income of approved Loan Applicants</a:t>
            </a:r>
            <a:endParaRPr lang="de-DE" sz="2400" dirty="0"/>
          </a:p>
        </p:txBody>
      </p:sp>
      <p:sp>
        <p:nvSpPr>
          <p:cNvPr id="3" name="Footer Placeholder 2">
            <a:extLst>
              <a:ext uri="{FF2B5EF4-FFF2-40B4-BE49-F238E27FC236}">
                <a16:creationId xmlns:a16="http://schemas.microsoft.com/office/drawing/2014/main" id="{D1BB78E7-37EB-2620-CD9C-E7ED105CCBAC}"/>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4" name="Slide Number Placeholder 3">
            <a:extLst>
              <a:ext uri="{FF2B5EF4-FFF2-40B4-BE49-F238E27FC236}">
                <a16:creationId xmlns:a16="http://schemas.microsoft.com/office/drawing/2014/main" id="{837BE68C-C8EE-7C58-883C-F37C30C3EC19}"/>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10" name="Picture 9">
            <a:extLst>
              <a:ext uri="{FF2B5EF4-FFF2-40B4-BE49-F238E27FC236}">
                <a16:creationId xmlns:a16="http://schemas.microsoft.com/office/drawing/2014/main" id="{EA55AFAB-E213-A831-F31E-D2B51E6BDE8B}"/>
              </a:ext>
            </a:extLst>
          </p:cNvPr>
          <p:cNvPicPr>
            <a:picLocks noChangeAspect="1"/>
          </p:cNvPicPr>
          <p:nvPr/>
        </p:nvPicPr>
        <p:blipFill>
          <a:blip r:embed="rId2"/>
          <a:stretch>
            <a:fillRect/>
          </a:stretch>
        </p:blipFill>
        <p:spPr>
          <a:xfrm>
            <a:off x="3589770" y="2660073"/>
            <a:ext cx="4471035" cy="3572649"/>
          </a:xfrm>
          <a:prstGeom prst="rect">
            <a:avLst/>
          </a:prstGeom>
        </p:spPr>
      </p:pic>
    </p:spTree>
    <p:extLst>
      <p:ext uri="{BB962C8B-B14F-4D97-AF65-F5344CB8AC3E}">
        <p14:creationId xmlns:p14="http://schemas.microsoft.com/office/powerpoint/2010/main" val="4160626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DF2F-8AA2-3B6D-28EB-A6AF88A8A6A4}"/>
              </a:ext>
            </a:extLst>
          </p:cNvPr>
          <p:cNvSpPr>
            <a:spLocks noGrp="1"/>
          </p:cNvSpPr>
          <p:nvPr>
            <p:ph type="title"/>
          </p:nvPr>
        </p:nvSpPr>
        <p:spPr>
          <a:xfrm>
            <a:off x="758952" y="1216151"/>
            <a:ext cx="10671048" cy="1152975"/>
          </a:xfrm>
        </p:spPr>
        <p:txBody>
          <a:bodyPr>
            <a:normAutofit fontScale="90000"/>
          </a:bodyPr>
          <a:lstStyle/>
          <a:p>
            <a:r>
              <a:rPr lang="en-US" sz="3600" dirty="0"/>
              <a:t>Address State Analysis(% wise) of Defaulters</a:t>
            </a:r>
            <a:br>
              <a:rPr lang="de-DE" dirty="0"/>
            </a:br>
            <a:endParaRPr lang="de-DE" dirty="0"/>
          </a:p>
        </p:txBody>
      </p:sp>
      <p:sp>
        <p:nvSpPr>
          <p:cNvPr id="3" name="Footer Placeholder 2">
            <a:extLst>
              <a:ext uri="{FF2B5EF4-FFF2-40B4-BE49-F238E27FC236}">
                <a16:creationId xmlns:a16="http://schemas.microsoft.com/office/drawing/2014/main" id="{E8B4D30B-4E7E-9286-C690-AA5DCEABEF02}"/>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4" name="Slide Number Placeholder 3">
            <a:extLst>
              <a:ext uri="{FF2B5EF4-FFF2-40B4-BE49-F238E27FC236}">
                <a16:creationId xmlns:a16="http://schemas.microsoft.com/office/drawing/2014/main" id="{CAB55AD4-4426-4562-F0B7-F16087CD45B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8" name="Picture 7">
            <a:extLst>
              <a:ext uri="{FF2B5EF4-FFF2-40B4-BE49-F238E27FC236}">
                <a16:creationId xmlns:a16="http://schemas.microsoft.com/office/drawing/2014/main" id="{636B06AA-79AE-C1E1-303B-AD513C83DD55}"/>
              </a:ext>
            </a:extLst>
          </p:cNvPr>
          <p:cNvPicPr>
            <a:picLocks noChangeAspect="1"/>
          </p:cNvPicPr>
          <p:nvPr/>
        </p:nvPicPr>
        <p:blipFill>
          <a:blip r:embed="rId2"/>
          <a:stretch>
            <a:fillRect/>
          </a:stretch>
        </p:blipFill>
        <p:spPr>
          <a:xfrm>
            <a:off x="2107120" y="2478819"/>
            <a:ext cx="7201905" cy="4020111"/>
          </a:xfrm>
          <a:prstGeom prst="rect">
            <a:avLst/>
          </a:prstGeom>
        </p:spPr>
      </p:pic>
    </p:spTree>
    <p:extLst>
      <p:ext uri="{BB962C8B-B14F-4D97-AF65-F5344CB8AC3E}">
        <p14:creationId xmlns:p14="http://schemas.microsoft.com/office/powerpoint/2010/main" val="2248589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Lending Club Case Study For </a:t>
            </a:r>
            <a:r>
              <a:rPr lang="en-US" dirty="0" err="1"/>
              <a:t>Upgrad</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err="1"/>
              <a:t>Pilakkil</a:t>
            </a:r>
            <a:r>
              <a:rPr lang="en-US" dirty="0"/>
              <a:t>, Nisar​</a:t>
            </a:r>
          </a:p>
          <a:p>
            <a:r>
              <a:rPr lang="en-US" dirty="0"/>
              <a:t>nisarop@gmail.com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0" i="0" dirty="0">
                <a:solidFill>
                  <a:srgbClr val="000000"/>
                </a:solidFill>
                <a:effectLst/>
                <a:latin typeface="Helvetica Neue"/>
              </a:rPr>
              <a:t>A consumer finance company named 'Lending Club' specializes in lending various types of loans to urban customers. When the company receives a loan application, it has to make a decision for loan approval based on the applicant’s profile.</a:t>
            </a:r>
            <a:br>
              <a:rPr lang="en-US" dirty="0"/>
            </a:br>
            <a:r>
              <a:rPr lang="en-US" b="0" i="0" dirty="0">
                <a:solidFill>
                  <a:srgbClr val="000000"/>
                </a:solidFill>
                <a:effectLst/>
                <a:latin typeface="Helvetica Neue"/>
              </a:rPr>
              <a:t>There are two types of risks are associated with the bank’s decision:</a:t>
            </a:r>
          </a:p>
          <a:p>
            <a:r>
              <a:rPr lang="en-US" b="0" i="0" dirty="0">
                <a:solidFill>
                  <a:srgbClr val="000000"/>
                </a:solidFill>
                <a:effectLst/>
                <a:latin typeface="Helvetica Neue"/>
              </a:rPr>
              <a:t>(</a:t>
            </a:r>
            <a:r>
              <a:rPr lang="en-US" b="0" i="0" dirty="0" err="1">
                <a:solidFill>
                  <a:srgbClr val="000000"/>
                </a:solidFill>
                <a:effectLst/>
                <a:latin typeface="Helvetica Neue"/>
              </a:rPr>
              <a:t>i</a:t>
            </a:r>
            <a:r>
              <a:rPr lang="en-US" b="0" i="0" dirty="0">
                <a:solidFill>
                  <a:srgbClr val="000000"/>
                </a:solidFill>
                <a:effectLst/>
                <a:latin typeface="Helvetica Neue"/>
              </a:rPr>
              <a:t>) If the applicant is likely to repay the loan, then not approving the loan results in a loss of business to the company.</a:t>
            </a:r>
            <a:br>
              <a:rPr lang="en-US" dirty="0"/>
            </a:br>
            <a:r>
              <a:rPr lang="en-US" b="0" i="0" dirty="0">
                <a:solidFill>
                  <a:srgbClr val="000000"/>
                </a:solidFill>
                <a:effectLst/>
                <a:latin typeface="Helvetica Neue"/>
              </a:rPr>
              <a:t>(ii) If the applicant is not likely to repay the loan, i.e., he/she is likely to default, then approving the loan may lead to a financial loss for the company</a:t>
            </a:r>
            <a:br>
              <a:rPr lang="en-US" dirty="0"/>
            </a:br>
            <a:r>
              <a:rPr lang="en-US" b="0" i="0" dirty="0">
                <a:solidFill>
                  <a:srgbClr val="000000"/>
                </a:solidFill>
                <a:effectLst/>
                <a:latin typeface="Helvetica Neue"/>
              </a:rPr>
              <a:t>Based on the dataset supplied company wants to understand the driving factors (or driver variables) behind loan default, i.e. the variables which are strong indicators of default.</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AEA3-7E78-7F8A-5033-7B67292AB0A9}"/>
              </a:ext>
            </a:extLst>
          </p:cNvPr>
          <p:cNvSpPr>
            <a:spLocks noGrp="1"/>
          </p:cNvSpPr>
          <p:nvPr>
            <p:ph type="title"/>
          </p:nvPr>
        </p:nvSpPr>
        <p:spPr/>
        <p:txBody>
          <a:bodyPr/>
          <a:lstStyle/>
          <a:p>
            <a:r>
              <a:rPr lang="en-IN" dirty="0"/>
              <a:t>Loading the load document</a:t>
            </a:r>
            <a:endParaRPr lang="de-DE" dirty="0"/>
          </a:p>
        </p:txBody>
      </p:sp>
      <p:sp>
        <p:nvSpPr>
          <p:cNvPr id="3" name="Footer Placeholder 2">
            <a:extLst>
              <a:ext uri="{FF2B5EF4-FFF2-40B4-BE49-F238E27FC236}">
                <a16:creationId xmlns:a16="http://schemas.microsoft.com/office/drawing/2014/main" id="{C47868A4-D039-FDDF-50F1-0B29071549D1}"/>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4" name="Slide Number Placeholder 3">
            <a:extLst>
              <a:ext uri="{FF2B5EF4-FFF2-40B4-BE49-F238E27FC236}">
                <a16:creationId xmlns:a16="http://schemas.microsoft.com/office/drawing/2014/main" id="{5B5C8FDD-979F-087F-7DFF-359225026A30}"/>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D3FCD029-7786-95A1-A1B2-B72656A24A28}"/>
              </a:ext>
            </a:extLst>
          </p:cNvPr>
          <p:cNvSpPr txBox="1"/>
          <p:nvPr/>
        </p:nvSpPr>
        <p:spPr>
          <a:xfrm>
            <a:off x="1025236" y="2479964"/>
            <a:ext cx="10252364" cy="1200329"/>
          </a:xfrm>
          <a:prstGeom prst="rect">
            <a:avLst/>
          </a:prstGeom>
          <a:noFill/>
        </p:spPr>
        <p:txBody>
          <a:bodyPr wrap="square" rtlCol="0">
            <a:spAutoFit/>
          </a:bodyPr>
          <a:lstStyle/>
          <a:p>
            <a:pPr marL="342900" indent="-342900">
              <a:buAutoNum type="arabicPeriod"/>
            </a:pPr>
            <a:r>
              <a:rPr lang="en-IN" dirty="0"/>
              <a:t>Load Loan document to a data frame</a:t>
            </a:r>
          </a:p>
          <a:p>
            <a:pPr marL="342900" indent="-342900">
              <a:buAutoNum type="arabicPeriod"/>
            </a:pPr>
            <a:r>
              <a:rPr lang="de-DE" dirty="0"/>
              <a:t>Confirming </a:t>
            </a:r>
            <a:r>
              <a:rPr lang="de-DE" dirty="0" err="1"/>
              <a:t>the</a:t>
            </a:r>
            <a:r>
              <a:rPr lang="de-DE" dirty="0"/>
              <a:t> </a:t>
            </a:r>
            <a:r>
              <a:rPr lang="de-DE" dirty="0" err="1"/>
              <a:t>encoding</a:t>
            </a:r>
            <a:r>
              <a:rPr lang="de-DE" dirty="0"/>
              <a:t> </a:t>
            </a:r>
            <a:r>
              <a:rPr lang="de-DE" dirty="0" err="1"/>
              <a:t>of</a:t>
            </a:r>
            <a:r>
              <a:rPr lang="de-DE" dirty="0"/>
              <a:t> </a:t>
            </a:r>
            <a:r>
              <a:rPr lang="de-DE" dirty="0" err="1"/>
              <a:t>the</a:t>
            </a:r>
            <a:r>
              <a:rPr lang="de-DE" dirty="0"/>
              <a:t> </a:t>
            </a:r>
            <a:r>
              <a:rPr lang="de-DE" dirty="0" err="1"/>
              <a:t>document</a:t>
            </a:r>
            <a:r>
              <a:rPr lang="de-DE" dirty="0"/>
              <a:t>. </a:t>
            </a:r>
          </a:p>
          <a:p>
            <a:pPr marL="342900" indent="-342900">
              <a:buAutoNum type="arabicPeriod"/>
            </a:pPr>
            <a:r>
              <a:rPr lang="de-DE" dirty="0" err="1"/>
              <a:t>Listdown</a:t>
            </a:r>
            <a:r>
              <a:rPr lang="de-DE" dirty="0"/>
              <a:t> all </a:t>
            </a:r>
            <a:r>
              <a:rPr lang="de-DE" dirty="0" err="1"/>
              <a:t>statistical</a:t>
            </a:r>
            <a:r>
              <a:rPr lang="de-DE" dirty="0"/>
              <a:t> </a:t>
            </a:r>
            <a:r>
              <a:rPr lang="de-DE" dirty="0" err="1"/>
              <a:t>result</a:t>
            </a:r>
            <a:r>
              <a:rPr lang="de-DE" dirty="0"/>
              <a:t> </a:t>
            </a:r>
            <a:r>
              <a:rPr lang="de-DE" dirty="0" err="1"/>
              <a:t>by</a:t>
            </a:r>
            <a:r>
              <a:rPr lang="de-DE" dirty="0"/>
              <a:t> </a:t>
            </a:r>
            <a:r>
              <a:rPr lang="de-DE" dirty="0" err="1"/>
              <a:t>python</a:t>
            </a:r>
            <a:r>
              <a:rPr lang="de-DE" dirty="0"/>
              <a:t> </a:t>
            </a:r>
            <a:r>
              <a:rPr lang="de-DE" dirty="0" err="1"/>
              <a:t>command</a:t>
            </a:r>
            <a:r>
              <a:rPr lang="de-DE" dirty="0"/>
              <a:t> </a:t>
            </a:r>
            <a:r>
              <a:rPr lang="de-DE" dirty="0" err="1"/>
              <a:t>describe</a:t>
            </a:r>
            <a:r>
              <a:rPr lang="de-DE" dirty="0"/>
              <a:t>()</a:t>
            </a:r>
          </a:p>
          <a:p>
            <a:pPr marL="342900" indent="-342900">
              <a:buAutoNum type="arabicPeriod"/>
            </a:pPr>
            <a:endParaRPr lang="de-DE" dirty="0"/>
          </a:p>
        </p:txBody>
      </p:sp>
      <p:pic>
        <p:nvPicPr>
          <p:cNvPr id="7" name="Picture 6">
            <a:extLst>
              <a:ext uri="{FF2B5EF4-FFF2-40B4-BE49-F238E27FC236}">
                <a16:creationId xmlns:a16="http://schemas.microsoft.com/office/drawing/2014/main" id="{663DF773-1646-A6A5-6A0F-066C872A4285}"/>
              </a:ext>
            </a:extLst>
          </p:cNvPr>
          <p:cNvPicPr>
            <a:picLocks noChangeAspect="1"/>
          </p:cNvPicPr>
          <p:nvPr/>
        </p:nvPicPr>
        <p:blipFill>
          <a:blip r:embed="rId2"/>
          <a:stretch>
            <a:fillRect/>
          </a:stretch>
        </p:blipFill>
        <p:spPr>
          <a:xfrm>
            <a:off x="1025236" y="3428999"/>
            <a:ext cx="9478698" cy="2333951"/>
          </a:xfrm>
          <a:prstGeom prst="rect">
            <a:avLst/>
          </a:prstGeom>
        </p:spPr>
      </p:pic>
    </p:spTree>
    <p:extLst>
      <p:ext uri="{BB962C8B-B14F-4D97-AF65-F5344CB8AC3E}">
        <p14:creationId xmlns:p14="http://schemas.microsoft.com/office/powerpoint/2010/main" val="370510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18736B-7CEE-2E17-C9E4-AC35A836DD3B}"/>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3" name="Slide Number Placeholder 2">
            <a:extLst>
              <a:ext uri="{FF2B5EF4-FFF2-40B4-BE49-F238E27FC236}">
                <a16:creationId xmlns:a16="http://schemas.microsoft.com/office/drawing/2014/main" id="{B5385BE0-571D-A878-EC79-551F0D04CEE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TextBox 3">
            <a:extLst>
              <a:ext uri="{FF2B5EF4-FFF2-40B4-BE49-F238E27FC236}">
                <a16:creationId xmlns:a16="http://schemas.microsoft.com/office/drawing/2014/main" id="{E9B12DA7-1CAA-DDA3-7CDC-85195D5D6865}"/>
              </a:ext>
            </a:extLst>
          </p:cNvPr>
          <p:cNvSpPr txBox="1"/>
          <p:nvPr/>
        </p:nvSpPr>
        <p:spPr>
          <a:xfrm>
            <a:off x="621792" y="2284214"/>
            <a:ext cx="11311128" cy="2308324"/>
          </a:xfrm>
          <a:prstGeom prst="rect">
            <a:avLst/>
          </a:prstGeom>
          <a:noFill/>
        </p:spPr>
        <p:txBody>
          <a:bodyPr wrap="square" rtlCol="0">
            <a:spAutoFit/>
          </a:bodyPr>
          <a:lstStyle/>
          <a:p>
            <a:pPr marL="342900" indent="-342900">
              <a:buAutoNum type="arabicPeriod"/>
            </a:pPr>
            <a:r>
              <a:rPr lang="en-US" dirty="0"/>
              <a:t>eliminate columns having more than 50% missing values</a:t>
            </a:r>
          </a:p>
          <a:p>
            <a:pPr marL="342900" indent="-342900">
              <a:buAutoNum type="arabicPeriod"/>
            </a:pPr>
            <a:r>
              <a:rPr lang="en-US" dirty="0"/>
              <a:t>Remove single value unique columns from the </a:t>
            </a:r>
            <a:r>
              <a:rPr lang="en-US" dirty="0" err="1"/>
              <a:t>dataframe</a:t>
            </a:r>
            <a:r>
              <a:rPr lang="en-US" dirty="0"/>
              <a:t>, by checking </a:t>
            </a:r>
            <a:r>
              <a:rPr lang="en-US" dirty="0" err="1"/>
              <a:t>dataFrame</a:t>
            </a:r>
            <a:r>
              <a:rPr lang="en-US" dirty="0"/>
              <a:t>. .</a:t>
            </a:r>
            <a:r>
              <a:rPr lang="en-US" dirty="0" err="1"/>
              <a:t>nunique</a:t>
            </a:r>
            <a:r>
              <a:rPr lang="en-US" dirty="0"/>
              <a:t>() ==1</a:t>
            </a:r>
          </a:p>
          <a:p>
            <a:pPr marL="342900" indent="-342900">
              <a:buAutoNum type="arabicPeriod"/>
            </a:pPr>
            <a:r>
              <a:rPr lang="en-US" dirty="0"/>
              <a:t>Removing duplicate rows (if any), using </a:t>
            </a:r>
            <a:r>
              <a:rPr lang="en-US" dirty="0" err="1"/>
              <a:t>DataFrame</a:t>
            </a:r>
            <a:r>
              <a:rPr lang="en-US" dirty="0"/>
              <a:t>. </a:t>
            </a:r>
            <a:r>
              <a:rPr lang="en-US" dirty="0" err="1"/>
              <a:t>drop_duplicates</a:t>
            </a:r>
            <a:r>
              <a:rPr lang="en-US" dirty="0"/>
              <a:t>() function. </a:t>
            </a:r>
          </a:p>
          <a:p>
            <a:pPr marL="342900" indent="-342900">
              <a:buAutoNum type="arabicPeriod"/>
            </a:pPr>
            <a:r>
              <a:rPr lang="en-US" dirty="0"/>
              <a:t>Dropping some columns as they are not of much use for analysis.</a:t>
            </a:r>
          </a:p>
          <a:p>
            <a:pPr marL="342900" indent="-342900">
              <a:buAutoNum type="arabicPeriod"/>
            </a:pPr>
            <a:r>
              <a:rPr lang="en-US" dirty="0"/>
              <a:t>Checking % of </a:t>
            </a:r>
            <a:r>
              <a:rPr lang="en-US" dirty="0" err="1"/>
              <a:t>NaNs</a:t>
            </a:r>
            <a:r>
              <a:rPr lang="en-US" dirty="0"/>
              <a:t> in columns (&gt;0)</a:t>
            </a:r>
          </a:p>
          <a:p>
            <a:pPr marL="342900" indent="-342900">
              <a:buAutoNum type="arabicPeriod"/>
            </a:pPr>
            <a:r>
              <a:rPr lang="en-US" dirty="0"/>
              <a:t>Creating new columns like, month and year based on '</a:t>
            </a:r>
            <a:r>
              <a:rPr lang="en-US" dirty="0" err="1"/>
              <a:t>issue_d</a:t>
            </a:r>
            <a:r>
              <a:rPr lang="en-US" dirty="0"/>
              <a:t>' column</a:t>
            </a:r>
          </a:p>
          <a:p>
            <a:pPr marL="342900" indent="-342900">
              <a:buAutoNum type="arabicPeriod"/>
            </a:pPr>
            <a:r>
              <a:rPr lang="en-US" dirty="0"/>
              <a:t>Converting some columns to lowercase strings and stripping off blank spaces around the content </a:t>
            </a:r>
          </a:p>
          <a:p>
            <a:pPr marL="342900" indent="-342900">
              <a:buAutoNum type="arabicPeriod"/>
            </a:pPr>
            <a:endParaRPr lang="de-DE" dirty="0"/>
          </a:p>
        </p:txBody>
      </p:sp>
      <p:sp>
        <p:nvSpPr>
          <p:cNvPr id="5" name="Title 1">
            <a:extLst>
              <a:ext uri="{FF2B5EF4-FFF2-40B4-BE49-F238E27FC236}">
                <a16:creationId xmlns:a16="http://schemas.microsoft.com/office/drawing/2014/main" id="{986AB067-3116-FFDC-C1E3-4A027022B02F}"/>
              </a:ext>
            </a:extLst>
          </p:cNvPr>
          <p:cNvSpPr txBox="1">
            <a:spLocks/>
          </p:cNvSpPr>
          <p:nvPr/>
        </p:nvSpPr>
        <p:spPr>
          <a:xfrm>
            <a:off x="758952" y="1216152"/>
            <a:ext cx="10671048" cy="768096"/>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dirty="0"/>
              <a:t>Data cleaning</a:t>
            </a:r>
            <a:endParaRPr lang="de-DE" dirty="0"/>
          </a:p>
        </p:txBody>
      </p:sp>
    </p:spTree>
    <p:extLst>
      <p:ext uri="{BB962C8B-B14F-4D97-AF65-F5344CB8AC3E}">
        <p14:creationId xmlns:p14="http://schemas.microsoft.com/office/powerpoint/2010/main" val="40100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B58C-6F69-60F1-80EB-3443E2AA322C}"/>
              </a:ext>
            </a:extLst>
          </p:cNvPr>
          <p:cNvSpPr>
            <a:spLocks noGrp="1"/>
          </p:cNvSpPr>
          <p:nvPr>
            <p:ph type="title"/>
          </p:nvPr>
        </p:nvSpPr>
        <p:spPr/>
        <p:txBody>
          <a:bodyPr>
            <a:normAutofit fontScale="90000"/>
          </a:bodyPr>
          <a:lstStyle/>
          <a:p>
            <a:r>
              <a:rPr lang="en-IN" dirty="0"/>
              <a:t>Data analysis</a:t>
            </a:r>
            <a:br>
              <a:rPr lang="en-IN" dirty="0"/>
            </a:br>
            <a:endParaRPr lang="de-DE" dirty="0"/>
          </a:p>
        </p:txBody>
      </p:sp>
      <p:sp>
        <p:nvSpPr>
          <p:cNvPr id="3" name="Footer Placeholder 2">
            <a:extLst>
              <a:ext uri="{FF2B5EF4-FFF2-40B4-BE49-F238E27FC236}">
                <a16:creationId xmlns:a16="http://schemas.microsoft.com/office/drawing/2014/main" id="{976BC82F-45B3-0F2A-4669-E761B882D7AA}"/>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4" name="Slide Number Placeholder 3">
            <a:extLst>
              <a:ext uri="{FF2B5EF4-FFF2-40B4-BE49-F238E27FC236}">
                <a16:creationId xmlns:a16="http://schemas.microsoft.com/office/drawing/2014/main" id="{9C1109B4-2851-BCE4-FF3B-DC1555826F42}"/>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TextBox 4">
            <a:extLst>
              <a:ext uri="{FF2B5EF4-FFF2-40B4-BE49-F238E27FC236}">
                <a16:creationId xmlns:a16="http://schemas.microsoft.com/office/drawing/2014/main" id="{13DF1F8F-F570-0830-D6BC-09342C211372}"/>
              </a:ext>
            </a:extLst>
          </p:cNvPr>
          <p:cNvSpPr txBox="1"/>
          <p:nvPr/>
        </p:nvSpPr>
        <p:spPr>
          <a:xfrm>
            <a:off x="858982" y="2216727"/>
            <a:ext cx="10945091" cy="2308324"/>
          </a:xfrm>
          <a:prstGeom prst="rect">
            <a:avLst/>
          </a:prstGeom>
          <a:noFill/>
        </p:spPr>
        <p:txBody>
          <a:bodyPr wrap="square" rtlCol="0">
            <a:spAutoFit/>
          </a:bodyPr>
          <a:lstStyle/>
          <a:p>
            <a:pPr marL="342900" indent="-342900">
              <a:buAutoNum type="arabicPeriod"/>
            </a:pPr>
            <a:r>
              <a:rPr lang="en-IN" dirty="0"/>
              <a:t>Check count of columns fully paid, charged off, Current</a:t>
            </a:r>
          </a:p>
          <a:p>
            <a:pPr marL="342900" indent="-342900">
              <a:buAutoNum type="arabicPeriod"/>
            </a:pPr>
            <a:r>
              <a:rPr lang="en-IN" dirty="0"/>
              <a:t>Calculate the percentage of counted columns</a:t>
            </a:r>
          </a:p>
          <a:p>
            <a:pPr marL="342900" indent="-342900">
              <a:buAutoNum type="arabicPeriod"/>
            </a:pPr>
            <a:r>
              <a:rPr lang="en-US" dirty="0"/>
              <a:t>Considering only the candidates with 'fully paid' and 'charged off' </a:t>
            </a:r>
            <a:r>
              <a:rPr lang="en-US" dirty="0" err="1"/>
              <a:t>loan_status</a:t>
            </a:r>
            <a:r>
              <a:rPr lang="en-US" dirty="0"/>
              <a:t>. Removing records for 'current state', loan status.</a:t>
            </a:r>
          </a:p>
          <a:p>
            <a:pPr marL="342900" indent="-342900">
              <a:buAutoNum type="arabicPeriod"/>
            </a:pPr>
            <a:r>
              <a:rPr lang="en-US" dirty="0"/>
              <a:t>Check for assigned '0' to 'fully paid' and set 'charged off' to '1' (as our target is to determine 'defaulter' factors)</a:t>
            </a:r>
          </a:p>
          <a:p>
            <a:pPr marL="342900" indent="-342900">
              <a:buAutoNum type="arabicPeriod"/>
            </a:pPr>
            <a:r>
              <a:rPr lang="en-IN" dirty="0"/>
              <a:t>List down of continuous variables</a:t>
            </a:r>
          </a:p>
          <a:p>
            <a:pPr marL="342900" indent="-342900">
              <a:buAutoNum type="arabicPeriod"/>
            </a:pPr>
            <a:r>
              <a:rPr lang="en-IN" dirty="0"/>
              <a:t>List of categorical variables</a:t>
            </a:r>
          </a:p>
        </p:txBody>
      </p:sp>
    </p:spTree>
    <p:extLst>
      <p:ext uri="{BB962C8B-B14F-4D97-AF65-F5344CB8AC3E}">
        <p14:creationId xmlns:p14="http://schemas.microsoft.com/office/powerpoint/2010/main" val="177539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459D-D8AA-BCC8-F6B1-4D3F53081D6B}"/>
              </a:ext>
            </a:extLst>
          </p:cNvPr>
          <p:cNvSpPr>
            <a:spLocks noGrp="1"/>
          </p:cNvSpPr>
          <p:nvPr>
            <p:ph type="title"/>
          </p:nvPr>
        </p:nvSpPr>
        <p:spPr>
          <a:xfrm>
            <a:off x="758952" y="1216151"/>
            <a:ext cx="10671048" cy="1402357"/>
          </a:xfrm>
        </p:spPr>
        <p:txBody>
          <a:bodyPr>
            <a:normAutofit fontScale="90000"/>
          </a:bodyPr>
          <a:lstStyle/>
          <a:p>
            <a:r>
              <a:rPr lang="en-US" dirty="0"/>
              <a:t>Univariate Analysis and Segmented Univariate Analysis</a:t>
            </a:r>
            <a:br>
              <a:rPr lang="en-US" b="1" i="0" dirty="0">
                <a:solidFill>
                  <a:srgbClr val="000000"/>
                </a:solidFill>
                <a:effectLst/>
                <a:latin typeface="Helvetica Neue"/>
              </a:rPr>
            </a:br>
            <a:endParaRPr lang="de-DE" dirty="0"/>
          </a:p>
        </p:txBody>
      </p:sp>
      <p:sp>
        <p:nvSpPr>
          <p:cNvPr id="3" name="Footer Placeholder 2">
            <a:extLst>
              <a:ext uri="{FF2B5EF4-FFF2-40B4-BE49-F238E27FC236}">
                <a16:creationId xmlns:a16="http://schemas.microsoft.com/office/drawing/2014/main" id="{7365A218-27AB-7F86-11ED-BDBACE65D295}"/>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4" name="Slide Number Placeholder 3">
            <a:extLst>
              <a:ext uri="{FF2B5EF4-FFF2-40B4-BE49-F238E27FC236}">
                <a16:creationId xmlns:a16="http://schemas.microsoft.com/office/drawing/2014/main" id="{4CCD2EAD-F714-0DA3-AFCB-16BA8525EDD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7" name="TextBox 6">
            <a:extLst>
              <a:ext uri="{FF2B5EF4-FFF2-40B4-BE49-F238E27FC236}">
                <a16:creationId xmlns:a16="http://schemas.microsoft.com/office/drawing/2014/main" id="{4C99661F-7287-A2A5-2061-FBC910E87F74}"/>
              </a:ext>
            </a:extLst>
          </p:cNvPr>
          <p:cNvSpPr txBox="1"/>
          <p:nvPr/>
        </p:nvSpPr>
        <p:spPr>
          <a:xfrm>
            <a:off x="758952" y="2854036"/>
            <a:ext cx="11173968" cy="646331"/>
          </a:xfrm>
          <a:prstGeom prst="rect">
            <a:avLst/>
          </a:prstGeom>
          <a:noFill/>
        </p:spPr>
        <p:txBody>
          <a:bodyPr wrap="square" rtlCol="0">
            <a:spAutoFit/>
          </a:bodyPr>
          <a:lstStyle/>
          <a:p>
            <a:pPr marL="342900" indent="-342900">
              <a:buAutoNum type="arabicPeriod"/>
            </a:pPr>
            <a:r>
              <a:rPr lang="en-US" dirty="0"/>
              <a:t>Lets check how '</a:t>
            </a:r>
            <a:r>
              <a:rPr lang="en-US" dirty="0" err="1"/>
              <a:t>loan_status</a:t>
            </a:r>
            <a:r>
              <a:rPr lang="en-US" dirty="0"/>
              <a:t>'(%) is distributed</a:t>
            </a:r>
          </a:p>
          <a:p>
            <a:pPr marL="342900" indent="-342900">
              <a:buAutoNum type="arabicPeriod"/>
            </a:pPr>
            <a:endParaRPr lang="de-DE" dirty="0"/>
          </a:p>
        </p:txBody>
      </p:sp>
      <p:pic>
        <p:nvPicPr>
          <p:cNvPr id="9" name="Picture 8">
            <a:extLst>
              <a:ext uri="{FF2B5EF4-FFF2-40B4-BE49-F238E27FC236}">
                <a16:creationId xmlns:a16="http://schemas.microsoft.com/office/drawing/2014/main" id="{5361BE11-A9CB-7012-5026-1AE8A47A6DF0}"/>
              </a:ext>
            </a:extLst>
          </p:cNvPr>
          <p:cNvPicPr>
            <a:picLocks noChangeAspect="1"/>
          </p:cNvPicPr>
          <p:nvPr/>
        </p:nvPicPr>
        <p:blipFill>
          <a:blip r:embed="rId2"/>
          <a:stretch>
            <a:fillRect/>
          </a:stretch>
        </p:blipFill>
        <p:spPr>
          <a:xfrm>
            <a:off x="2221992" y="3307985"/>
            <a:ext cx="3541499" cy="3092815"/>
          </a:xfrm>
          <a:prstGeom prst="rect">
            <a:avLst/>
          </a:prstGeom>
        </p:spPr>
      </p:pic>
    </p:spTree>
    <p:extLst>
      <p:ext uri="{BB962C8B-B14F-4D97-AF65-F5344CB8AC3E}">
        <p14:creationId xmlns:p14="http://schemas.microsoft.com/office/powerpoint/2010/main" val="341763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QUARTERLY PERFORMANCE</a:t>
            </a:r>
          </a:p>
        </p:txBody>
      </p:sp>
      <p:graphicFrame>
        <p:nvGraphicFramePr>
          <p:cNvPr id="5" name="Content Placeholder 5" descr="Bar chart">
            <a:extLst>
              <a:ext uri="{FF2B5EF4-FFF2-40B4-BE49-F238E27FC236}">
                <a16:creationId xmlns:a16="http://schemas.microsoft.com/office/drawing/2014/main" id="{ED69F325-47F8-5A12-D3A4-2BB6ADB3D0B6}"/>
              </a:ext>
            </a:extLst>
          </p:cNvPr>
          <p:cNvGraphicFramePr>
            <a:graphicFrameLocks noGrp="1"/>
          </p:cNvGraphicFramePr>
          <p:nvPr>
            <p:ph sz="half" idx="1"/>
            <p:extLst>
              <p:ext uri="{D42A27DB-BD31-4B8C-83A1-F6EECF244321}">
                <p14:modId xmlns:p14="http://schemas.microsoft.com/office/powerpoint/2010/main" val="4222337726"/>
              </p:ext>
            </p:extLst>
          </p:nvPr>
        </p:nvGraphicFramePr>
        <p:xfrm>
          <a:off x="539750" y="2103438"/>
          <a:ext cx="11118850" cy="4433887"/>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A445-7BC4-9964-F59B-72F562A3B4E5}"/>
              </a:ext>
            </a:extLst>
          </p:cNvPr>
          <p:cNvSpPr>
            <a:spLocks noGrp="1"/>
          </p:cNvSpPr>
          <p:nvPr>
            <p:ph type="title"/>
          </p:nvPr>
        </p:nvSpPr>
        <p:spPr/>
        <p:txBody>
          <a:bodyPr>
            <a:normAutofit/>
          </a:bodyPr>
          <a:lstStyle/>
          <a:p>
            <a:r>
              <a:rPr lang="de-DE" dirty="0" err="1"/>
              <a:t>Loan</a:t>
            </a:r>
            <a:r>
              <a:rPr lang="de-DE" dirty="0"/>
              <a:t> </a:t>
            </a:r>
            <a:r>
              <a:rPr lang="de-DE" dirty="0" err="1"/>
              <a:t>Issue</a:t>
            </a:r>
            <a:r>
              <a:rPr lang="de-DE" dirty="0"/>
              <a:t> Year Analysis</a:t>
            </a:r>
          </a:p>
        </p:txBody>
      </p:sp>
      <p:sp>
        <p:nvSpPr>
          <p:cNvPr id="3" name="Footer Placeholder 2">
            <a:extLst>
              <a:ext uri="{FF2B5EF4-FFF2-40B4-BE49-F238E27FC236}">
                <a16:creationId xmlns:a16="http://schemas.microsoft.com/office/drawing/2014/main" id="{01AF2605-016A-FC99-FD6E-D5FB4639D855}"/>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4" name="Slide Number Placeholder 3">
            <a:extLst>
              <a:ext uri="{FF2B5EF4-FFF2-40B4-BE49-F238E27FC236}">
                <a16:creationId xmlns:a16="http://schemas.microsoft.com/office/drawing/2014/main" id="{69D3C86F-490F-DE18-5144-7B588EAEF6D8}"/>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5" name="TextBox 4">
            <a:extLst>
              <a:ext uri="{FF2B5EF4-FFF2-40B4-BE49-F238E27FC236}">
                <a16:creationId xmlns:a16="http://schemas.microsoft.com/office/drawing/2014/main" id="{C3E14CC9-7833-3AA6-2501-DFC14465DC0D}"/>
              </a:ext>
            </a:extLst>
          </p:cNvPr>
          <p:cNvSpPr txBox="1"/>
          <p:nvPr/>
        </p:nvSpPr>
        <p:spPr>
          <a:xfrm>
            <a:off x="1233055" y="2202873"/>
            <a:ext cx="9836727" cy="646331"/>
          </a:xfrm>
          <a:prstGeom prst="rect">
            <a:avLst/>
          </a:prstGeom>
          <a:noFill/>
        </p:spPr>
        <p:txBody>
          <a:bodyPr wrap="square" rtlCol="0">
            <a:spAutoFit/>
          </a:bodyPr>
          <a:lstStyle/>
          <a:p>
            <a:pPr marL="342900" indent="-342900">
              <a:buAutoNum type="arabicPeriod"/>
            </a:pPr>
            <a:r>
              <a:rPr lang="en-US" dirty="0"/>
              <a:t>Lets check the total number of approved applications by year</a:t>
            </a:r>
          </a:p>
          <a:p>
            <a:pPr marL="342900" indent="-342900">
              <a:buAutoNum type="arabicPeriod"/>
            </a:pPr>
            <a:endParaRPr lang="de-DE" dirty="0"/>
          </a:p>
        </p:txBody>
      </p:sp>
      <p:pic>
        <p:nvPicPr>
          <p:cNvPr id="7" name="Picture 6">
            <a:extLst>
              <a:ext uri="{FF2B5EF4-FFF2-40B4-BE49-F238E27FC236}">
                <a16:creationId xmlns:a16="http://schemas.microsoft.com/office/drawing/2014/main" id="{78151C64-DB11-5938-F80A-A57F312F7AAE}"/>
              </a:ext>
            </a:extLst>
          </p:cNvPr>
          <p:cNvPicPr>
            <a:picLocks noChangeAspect="1"/>
          </p:cNvPicPr>
          <p:nvPr/>
        </p:nvPicPr>
        <p:blipFill>
          <a:blip r:embed="rId2"/>
          <a:stretch>
            <a:fillRect/>
          </a:stretch>
        </p:blipFill>
        <p:spPr>
          <a:xfrm>
            <a:off x="2419642" y="2707344"/>
            <a:ext cx="3967911" cy="3576018"/>
          </a:xfrm>
          <a:prstGeom prst="rect">
            <a:avLst/>
          </a:prstGeom>
        </p:spPr>
      </p:pic>
    </p:spTree>
    <p:extLst>
      <p:ext uri="{BB962C8B-B14F-4D97-AF65-F5344CB8AC3E}">
        <p14:creationId xmlns:p14="http://schemas.microsoft.com/office/powerpoint/2010/main" val="259682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94FF-DBE3-D60D-1C1B-44870E3ED85D}"/>
              </a:ext>
            </a:extLst>
          </p:cNvPr>
          <p:cNvSpPr>
            <a:spLocks noGrp="1"/>
          </p:cNvSpPr>
          <p:nvPr>
            <p:ph type="title"/>
          </p:nvPr>
        </p:nvSpPr>
        <p:spPr>
          <a:xfrm>
            <a:off x="758952" y="1216152"/>
            <a:ext cx="10671048" cy="1873412"/>
          </a:xfrm>
        </p:spPr>
        <p:txBody>
          <a:bodyPr>
            <a:normAutofit fontScale="90000"/>
          </a:bodyPr>
          <a:lstStyle/>
          <a:p>
            <a:r>
              <a:rPr lang="en-US" dirty="0"/>
              <a:t>Total% of approved loan applications by Month Analysis</a:t>
            </a:r>
            <a:r>
              <a:rPr lang="en-US" b="1" i="0" dirty="0">
                <a:solidFill>
                  <a:srgbClr val="000000"/>
                </a:solidFill>
                <a:effectLst/>
                <a:latin typeface="Helvetica Neue"/>
              </a:rPr>
              <a:t>:</a:t>
            </a:r>
            <a:endParaRPr lang="de-DE" dirty="0"/>
          </a:p>
        </p:txBody>
      </p:sp>
      <p:sp>
        <p:nvSpPr>
          <p:cNvPr id="3" name="Footer Placeholder 2">
            <a:extLst>
              <a:ext uri="{FF2B5EF4-FFF2-40B4-BE49-F238E27FC236}">
                <a16:creationId xmlns:a16="http://schemas.microsoft.com/office/drawing/2014/main" id="{6E7164CB-8C4F-4503-C028-1D25F540D5A5}"/>
              </a:ext>
            </a:extLst>
          </p:cNvPr>
          <p:cNvSpPr>
            <a:spLocks noGrp="1"/>
          </p:cNvSpPr>
          <p:nvPr>
            <p:ph type="ftr" sz="quarter" idx="11"/>
          </p:nvPr>
        </p:nvSpPr>
        <p:spPr/>
        <p:txBody>
          <a:bodyPr/>
          <a:lstStyle/>
          <a:p>
            <a:r>
              <a:rPr lang="en-US" dirty="0"/>
              <a:t>Lending Club Case Study For </a:t>
            </a:r>
            <a:r>
              <a:rPr lang="en-US" dirty="0" err="1"/>
              <a:t>Upgrad</a:t>
            </a:r>
            <a:endParaRPr lang="en-US" dirty="0"/>
          </a:p>
        </p:txBody>
      </p:sp>
      <p:sp>
        <p:nvSpPr>
          <p:cNvPr id="4" name="Slide Number Placeholder 3">
            <a:extLst>
              <a:ext uri="{FF2B5EF4-FFF2-40B4-BE49-F238E27FC236}">
                <a16:creationId xmlns:a16="http://schemas.microsoft.com/office/drawing/2014/main" id="{A76E0177-21C8-399A-5873-E774B6CE404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6" name="Picture 5">
            <a:extLst>
              <a:ext uri="{FF2B5EF4-FFF2-40B4-BE49-F238E27FC236}">
                <a16:creationId xmlns:a16="http://schemas.microsoft.com/office/drawing/2014/main" id="{516AA525-926A-7678-0806-5C9ABD422732}"/>
              </a:ext>
            </a:extLst>
          </p:cNvPr>
          <p:cNvPicPr>
            <a:picLocks noChangeAspect="1"/>
          </p:cNvPicPr>
          <p:nvPr/>
        </p:nvPicPr>
        <p:blipFill>
          <a:blip r:embed="rId2"/>
          <a:stretch>
            <a:fillRect/>
          </a:stretch>
        </p:blipFill>
        <p:spPr>
          <a:xfrm>
            <a:off x="3357957" y="3011284"/>
            <a:ext cx="5161241" cy="3640767"/>
          </a:xfrm>
          <a:prstGeom prst="rect">
            <a:avLst/>
          </a:prstGeom>
        </p:spPr>
      </p:pic>
    </p:spTree>
    <p:extLst>
      <p:ext uri="{BB962C8B-B14F-4D97-AF65-F5344CB8AC3E}">
        <p14:creationId xmlns:p14="http://schemas.microsoft.com/office/powerpoint/2010/main" val="60097850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{08D98468-2DE2-4BB1-A278-EBF54C1F26B2}tf78438558_win32</Template>
  <TotalTime>0</TotalTime>
  <Words>636</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Helvetica Neue</vt:lpstr>
      <vt:lpstr>Sabon Next LT</vt:lpstr>
      <vt:lpstr>Office Theme</vt:lpstr>
      <vt:lpstr>Lending club Case study </vt:lpstr>
      <vt:lpstr>Introduction</vt:lpstr>
      <vt:lpstr>Loading the load document</vt:lpstr>
      <vt:lpstr>PowerPoint Presentation</vt:lpstr>
      <vt:lpstr>Data analysis </vt:lpstr>
      <vt:lpstr>Univariate Analysis and Segmented Univariate Analysis </vt:lpstr>
      <vt:lpstr>QUARTERLY PERFORMANCE</vt:lpstr>
      <vt:lpstr>Loan Issue Year Analysis</vt:lpstr>
      <vt:lpstr>Total% of approved loan applications by Month Analysis:</vt:lpstr>
      <vt:lpstr>Loan Purpose Analysis</vt:lpstr>
      <vt:lpstr>Address State Analysis(% wise) of Loan Applicants</vt:lpstr>
      <vt:lpstr>Applicant's Loan amount' analysis</vt:lpstr>
      <vt:lpstr>Applicant's Annual Income Analysis</vt:lpstr>
      <vt:lpstr>Bivariate Analysis </vt:lpstr>
      <vt:lpstr>Defaulters Rate(%) analysis based on Annual Income of approved Loan Applicants</vt:lpstr>
      <vt:lpstr>Address State Analysis(% wise) of Defaulters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subject/>
  <dc:creator>NISAR OP</dc:creator>
  <cp:lastModifiedBy>NISAR OP</cp:lastModifiedBy>
  <cp:revision>55</cp:revision>
  <dcterms:created xsi:type="dcterms:W3CDTF">2023-03-15T13:21:54Z</dcterms:created>
  <dcterms:modified xsi:type="dcterms:W3CDTF">2023-03-15T14:04:55Z</dcterms:modified>
</cp:coreProperties>
</file>