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2" y="10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68155" y="5591555"/>
            <a:ext cx="786765" cy="1266825"/>
          </a:xfrm>
          <a:custGeom>
            <a:avLst/>
            <a:gdLst/>
            <a:ahLst/>
            <a:cxnLst/>
            <a:rect l="l" t="t" r="r" b="b"/>
            <a:pathLst>
              <a:path w="786765" h="1266825">
                <a:moveTo>
                  <a:pt x="786384" y="0"/>
                </a:moveTo>
                <a:lnTo>
                  <a:pt x="705993" y="4051"/>
                </a:lnTo>
                <a:lnTo>
                  <a:pt x="658845" y="10279"/>
                </a:lnTo>
                <a:lnTo>
                  <a:pt x="612618" y="19248"/>
                </a:lnTo>
                <a:lnTo>
                  <a:pt x="567397" y="30873"/>
                </a:lnTo>
                <a:lnTo>
                  <a:pt x="523268" y="45068"/>
                </a:lnTo>
                <a:lnTo>
                  <a:pt x="480316" y="61748"/>
                </a:lnTo>
                <a:lnTo>
                  <a:pt x="438625" y="80827"/>
                </a:lnTo>
                <a:lnTo>
                  <a:pt x="398283" y="102220"/>
                </a:lnTo>
                <a:lnTo>
                  <a:pt x="359374" y="125843"/>
                </a:lnTo>
                <a:lnTo>
                  <a:pt x="321984" y="151609"/>
                </a:lnTo>
                <a:lnTo>
                  <a:pt x="286198" y="179433"/>
                </a:lnTo>
                <a:lnTo>
                  <a:pt x="252101" y="209231"/>
                </a:lnTo>
                <a:lnTo>
                  <a:pt x="219779" y="240916"/>
                </a:lnTo>
                <a:lnTo>
                  <a:pt x="189318" y="274403"/>
                </a:lnTo>
                <a:lnTo>
                  <a:pt x="160803" y="309608"/>
                </a:lnTo>
                <a:lnTo>
                  <a:pt x="134319" y="346444"/>
                </a:lnTo>
                <a:lnTo>
                  <a:pt x="109952" y="384827"/>
                </a:lnTo>
                <a:lnTo>
                  <a:pt x="87787" y="424671"/>
                </a:lnTo>
                <a:lnTo>
                  <a:pt x="67909" y="465891"/>
                </a:lnTo>
                <a:lnTo>
                  <a:pt x="50405" y="508401"/>
                </a:lnTo>
                <a:lnTo>
                  <a:pt x="35359" y="552117"/>
                </a:lnTo>
                <a:lnTo>
                  <a:pt x="22858" y="596952"/>
                </a:lnTo>
                <a:lnTo>
                  <a:pt x="12985" y="642822"/>
                </a:lnTo>
                <a:lnTo>
                  <a:pt x="5828" y="689641"/>
                </a:lnTo>
                <a:lnTo>
                  <a:pt x="1471" y="737325"/>
                </a:lnTo>
                <a:lnTo>
                  <a:pt x="0" y="785787"/>
                </a:lnTo>
                <a:lnTo>
                  <a:pt x="0" y="1266443"/>
                </a:lnTo>
                <a:lnTo>
                  <a:pt x="47907" y="1265009"/>
                </a:lnTo>
                <a:lnTo>
                  <a:pt x="95055" y="1260761"/>
                </a:lnTo>
                <a:lnTo>
                  <a:pt x="141361" y="1253783"/>
                </a:lnTo>
                <a:lnTo>
                  <a:pt x="186744" y="1244155"/>
                </a:lnTo>
                <a:lnTo>
                  <a:pt x="231120" y="1231961"/>
                </a:lnTo>
                <a:lnTo>
                  <a:pt x="274407" y="1217283"/>
                </a:lnTo>
                <a:lnTo>
                  <a:pt x="316524" y="1200202"/>
                </a:lnTo>
                <a:lnTo>
                  <a:pt x="357388" y="1180800"/>
                </a:lnTo>
                <a:lnTo>
                  <a:pt x="396917" y="1159161"/>
                </a:lnTo>
                <a:lnTo>
                  <a:pt x="435028" y="1135366"/>
                </a:lnTo>
                <a:lnTo>
                  <a:pt x="471640" y="1109498"/>
                </a:lnTo>
                <a:lnTo>
                  <a:pt x="506670" y="1081638"/>
                </a:lnTo>
                <a:lnTo>
                  <a:pt x="540036" y="1051869"/>
                </a:lnTo>
                <a:lnTo>
                  <a:pt x="571655" y="1020272"/>
                </a:lnTo>
                <a:lnTo>
                  <a:pt x="601446" y="986931"/>
                </a:lnTo>
                <a:lnTo>
                  <a:pt x="629327" y="951927"/>
                </a:lnTo>
                <a:lnTo>
                  <a:pt x="655214" y="915343"/>
                </a:lnTo>
                <a:lnTo>
                  <a:pt x="679026" y="877261"/>
                </a:lnTo>
                <a:lnTo>
                  <a:pt x="700681" y="837762"/>
                </a:lnTo>
                <a:lnTo>
                  <a:pt x="720096" y="796930"/>
                </a:lnTo>
                <a:lnTo>
                  <a:pt x="737189" y="754845"/>
                </a:lnTo>
                <a:lnTo>
                  <a:pt x="751878" y="711592"/>
                </a:lnTo>
                <a:lnTo>
                  <a:pt x="764081" y="667250"/>
                </a:lnTo>
                <a:lnTo>
                  <a:pt x="773715" y="621904"/>
                </a:lnTo>
                <a:lnTo>
                  <a:pt x="780698" y="575635"/>
                </a:lnTo>
                <a:lnTo>
                  <a:pt x="784948" y="528525"/>
                </a:lnTo>
                <a:lnTo>
                  <a:pt x="786384" y="480656"/>
                </a:lnTo>
                <a:lnTo>
                  <a:pt x="786384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81771" y="5591555"/>
            <a:ext cx="786765" cy="1266825"/>
          </a:xfrm>
          <a:custGeom>
            <a:avLst/>
            <a:gdLst/>
            <a:ahLst/>
            <a:cxnLst/>
            <a:rect l="l" t="t" r="r" b="b"/>
            <a:pathLst>
              <a:path w="786765" h="1266825">
                <a:moveTo>
                  <a:pt x="0" y="0"/>
                </a:moveTo>
                <a:lnTo>
                  <a:pt x="0" y="480656"/>
                </a:lnTo>
                <a:lnTo>
                  <a:pt x="1435" y="528525"/>
                </a:lnTo>
                <a:lnTo>
                  <a:pt x="5685" y="575635"/>
                </a:lnTo>
                <a:lnTo>
                  <a:pt x="12668" y="621904"/>
                </a:lnTo>
                <a:lnTo>
                  <a:pt x="22302" y="667250"/>
                </a:lnTo>
                <a:lnTo>
                  <a:pt x="34505" y="711592"/>
                </a:lnTo>
                <a:lnTo>
                  <a:pt x="49194" y="754845"/>
                </a:lnTo>
                <a:lnTo>
                  <a:pt x="66287" y="796930"/>
                </a:lnTo>
                <a:lnTo>
                  <a:pt x="85702" y="837762"/>
                </a:lnTo>
                <a:lnTo>
                  <a:pt x="107357" y="877261"/>
                </a:lnTo>
                <a:lnTo>
                  <a:pt x="131169" y="915343"/>
                </a:lnTo>
                <a:lnTo>
                  <a:pt x="157056" y="951927"/>
                </a:lnTo>
                <a:lnTo>
                  <a:pt x="184937" y="986931"/>
                </a:lnTo>
                <a:lnTo>
                  <a:pt x="214728" y="1020272"/>
                </a:lnTo>
                <a:lnTo>
                  <a:pt x="246347" y="1051869"/>
                </a:lnTo>
                <a:lnTo>
                  <a:pt x="279713" y="1081638"/>
                </a:lnTo>
                <a:lnTo>
                  <a:pt x="314743" y="1109498"/>
                </a:lnTo>
                <a:lnTo>
                  <a:pt x="351355" y="1135366"/>
                </a:lnTo>
                <a:lnTo>
                  <a:pt x="389466" y="1159161"/>
                </a:lnTo>
                <a:lnTo>
                  <a:pt x="428995" y="1180800"/>
                </a:lnTo>
                <a:lnTo>
                  <a:pt x="469859" y="1200202"/>
                </a:lnTo>
                <a:lnTo>
                  <a:pt x="511976" y="1217283"/>
                </a:lnTo>
                <a:lnTo>
                  <a:pt x="555263" y="1231961"/>
                </a:lnTo>
                <a:lnTo>
                  <a:pt x="599639" y="1244155"/>
                </a:lnTo>
                <a:lnTo>
                  <a:pt x="645022" y="1253783"/>
                </a:lnTo>
                <a:lnTo>
                  <a:pt x="691328" y="1260761"/>
                </a:lnTo>
                <a:lnTo>
                  <a:pt x="738476" y="1265009"/>
                </a:lnTo>
                <a:lnTo>
                  <a:pt x="786383" y="1266443"/>
                </a:lnTo>
                <a:lnTo>
                  <a:pt x="786383" y="785787"/>
                </a:lnTo>
                <a:lnTo>
                  <a:pt x="784912" y="737325"/>
                </a:lnTo>
                <a:lnTo>
                  <a:pt x="780555" y="689641"/>
                </a:lnTo>
                <a:lnTo>
                  <a:pt x="773398" y="642822"/>
                </a:lnTo>
                <a:lnTo>
                  <a:pt x="763525" y="596952"/>
                </a:lnTo>
                <a:lnTo>
                  <a:pt x="751024" y="552117"/>
                </a:lnTo>
                <a:lnTo>
                  <a:pt x="735978" y="508401"/>
                </a:lnTo>
                <a:lnTo>
                  <a:pt x="718474" y="465891"/>
                </a:lnTo>
                <a:lnTo>
                  <a:pt x="698596" y="424671"/>
                </a:lnTo>
                <a:lnTo>
                  <a:pt x="676431" y="384827"/>
                </a:lnTo>
                <a:lnTo>
                  <a:pt x="652064" y="346444"/>
                </a:lnTo>
                <a:lnTo>
                  <a:pt x="625580" y="309608"/>
                </a:lnTo>
                <a:lnTo>
                  <a:pt x="597065" y="274403"/>
                </a:lnTo>
                <a:lnTo>
                  <a:pt x="566604" y="240916"/>
                </a:lnTo>
                <a:lnTo>
                  <a:pt x="534282" y="209231"/>
                </a:lnTo>
                <a:lnTo>
                  <a:pt x="500185" y="179433"/>
                </a:lnTo>
                <a:lnTo>
                  <a:pt x="464399" y="151609"/>
                </a:lnTo>
                <a:lnTo>
                  <a:pt x="427009" y="125843"/>
                </a:lnTo>
                <a:lnTo>
                  <a:pt x="388100" y="102220"/>
                </a:lnTo>
                <a:lnTo>
                  <a:pt x="347758" y="80827"/>
                </a:lnTo>
                <a:lnTo>
                  <a:pt x="306067" y="61748"/>
                </a:lnTo>
                <a:lnTo>
                  <a:pt x="263115" y="45068"/>
                </a:lnTo>
                <a:lnTo>
                  <a:pt x="218986" y="30873"/>
                </a:lnTo>
                <a:lnTo>
                  <a:pt x="173765" y="19248"/>
                </a:lnTo>
                <a:lnTo>
                  <a:pt x="127538" y="10279"/>
                </a:lnTo>
                <a:lnTo>
                  <a:pt x="80391" y="4051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7115" y="219836"/>
            <a:ext cx="79159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453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277495">
              <a:lnSpc>
                <a:spcPts val="1215"/>
              </a:lnSpc>
            </a:pPr>
            <a:r>
              <a:rPr spc="-20" dirty="0"/>
              <a:t>Supervised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30" dirty="0"/>
              <a:t> Learning:</a:t>
            </a:r>
            <a:r>
              <a:rPr spc="-3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17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453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277495">
              <a:lnSpc>
                <a:spcPts val="1215"/>
              </a:lnSpc>
            </a:pPr>
            <a:r>
              <a:rPr spc="-20" dirty="0"/>
              <a:t>Supervised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30" dirty="0"/>
              <a:t> Learning:</a:t>
            </a:r>
            <a:r>
              <a:rPr spc="-3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17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47644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10" h="3610609">
                <a:moveTo>
                  <a:pt x="0" y="0"/>
                </a:moveTo>
                <a:lnTo>
                  <a:pt x="0" y="3610355"/>
                </a:lnTo>
                <a:lnTo>
                  <a:pt x="3610356" y="3610355"/>
                </a:lnTo>
                <a:lnTo>
                  <a:pt x="3562191" y="3610040"/>
                </a:lnTo>
                <a:lnTo>
                  <a:pt x="3514177" y="3609098"/>
                </a:lnTo>
                <a:lnTo>
                  <a:pt x="3466318" y="3607534"/>
                </a:lnTo>
                <a:lnTo>
                  <a:pt x="3418618" y="3605350"/>
                </a:lnTo>
                <a:lnTo>
                  <a:pt x="3371081" y="3602551"/>
                </a:lnTo>
                <a:lnTo>
                  <a:pt x="3323710" y="3599141"/>
                </a:lnTo>
                <a:lnTo>
                  <a:pt x="3276511" y="3595124"/>
                </a:lnTo>
                <a:lnTo>
                  <a:pt x="3229486" y="3590503"/>
                </a:lnTo>
                <a:lnTo>
                  <a:pt x="3182639" y="3585282"/>
                </a:lnTo>
                <a:lnTo>
                  <a:pt x="3135975" y="3579466"/>
                </a:lnTo>
                <a:lnTo>
                  <a:pt x="3089497" y="3573058"/>
                </a:lnTo>
                <a:lnTo>
                  <a:pt x="3043209" y="3566062"/>
                </a:lnTo>
                <a:lnTo>
                  <a:pt x="2997116" y="3558482"/>
                </a:lnTo>
                <a:lnTo>
                  <a:pt x="2951220" y="3550322"/>
                </a:lnTo>
                <a:lnTo>
                  <a:pt x="2905526" y="3541586"/>
                </a:lnTo>
                <a:lnTo>
                  <a:pt x="2860038" y="3532278"/>
                </a:lnTo>
                <a:lnTo>
                  <a:pt x="2814760" y="3522401"/>
                </a:lnTo>
                <a:lnTo>
                  <a:pt x="2769695" y="3511960"/>
                </a:lnTo>
                <a:lnTo>
                  <a:pt x="2724847" y="3500958"/>
                </a:lnTo>
                <a:lnTo>
                  <a:pt x="2680221" y="3489399"/>
                </a:lnTo>
                <a:lnTo>
                  <a:pt x="2635821" y="3477288"/>
                </a:lnTo>
                <a:lnTo>
                  <a:pt x="2591649" y="3464628"/>
                </a:lnTo>
                <a:lnTo>
                  <a:pt x="2547711" y="3451423"/>
                </a:lnTo>
                <a:lnTo>
                  <a:pt x="2504009" y="3437676"/>
                </a:lnTo>
                <a:lnTo>
                  <a:pt x="2460549" y="3423393"/>
                </a:lnTo>
                <a:lnTo>
                  <a:pt x="2417333" y="3408576"/>
                </a:lnTo>
                <a:lnTo>
                  <a:pt x="2374365" y="3393230"/>
                </a:lnTo>
                <a:lnTo>
                  <a:pt x="2331651" y="3377358"/>
                </a:lnTo>
                <a:lnTo>
                  <a:pt x="2289193" y="3360965"/>
                </a:lnTo>
                <a:lnTo>
                  <a:pt x="2246995" y="3344054"/>
                </a:lnTo>
                <a:lnTo>
                  <a:pt x="2205061" y="3326629"/>
                </a:lnTo>
                <a:lnTo>
                  <a:pt x="2163396" y="3308694"/>
                </a:lnTo>
                <a:lnTo>
                  <a:pt x="2122002" y="3290254"/>
                </a:lnTo>
                <a:lnTo>
                  <a:pt x="2080885" y="3271311"/>
                </a:lnTo>
                <a:lnTo>
                  <a:pt x="2040047" y="3251870"/>
                </a:lnTo>
                <a:lnTo>
                  <a:pt x="1999494" y="3231934"/>
                </a:lnTo>
                <a:lnTo>
                  <a:pt x="1959227" y="3211509"/>
                </a:lnTo>
                <a:lnTo>
                  <a:pt x="1919253" y="3190597"/>
                </a:lnTo>
                <a:lnTo>
                  <a:pt x="1879574" y="3169202"/>
                </a:lnTo>
                <a:lnTo>
                  <a:pt x="1840194" y="3147328"/>
                </a:lnTo>
                <a:lnTo>
                  <a:pt x="1801117" y="3124980"/>
                </a:lnTo>
                <a:lnTo>
                  <a:pt x="1762348" y="3102161"/>
                </a:lnTo>
                <a:lnTo>
                  <a:pt x="1723889" y="3078874"/>
                </a:lnTo>
                <a:lnTo>
                  <a:pt x="1685746" y="3055125"/>
                </a:lnTo>
                <a:lnTo>
                  <a:pt x="1647921" y="3030916"/>
                </a:lnTo>
                <a:lnTo>
                  <a:pt x="1610420" y="3006253"/>
                </a:lnTo>
                <a:lnTo>
                  <a:pt x="1573244" y="2981137"/>
                </a:lnTo>
                <a:lnTo>
                  <a:pt x="1536400" y="2955574"/>
                </a:lnTo>
                <a:lnTo>
                  <a:pt x="1499890" y="2929568"/>
                </a:lnTo>
                <a:lnTo>
                  <a:pt x="1463718" y="2903122"/>
                </a:lnTo>
                <a:lnTo>
                  <a:pt x="1427888" y="2876240"/>
                </a:lnTo>
                <a:lnTo>
                  <a:pt x="1392405" y="2848926"/>
                </a:lnTo>
                <a:lnTo>
                  <a:pt x="1357271" y="2821184"/>
                </a:lnTo>
                <a:lnTo>
                  <a:pt x="1322492" y="2793018"/>
                </a:lnTo>
                <a:lnTo>
                  <a:pt x="1288070" y="2764432"/>
                </a:lnTo>
                <a:lnTo>
                  <a:pt x="1254010" y="2735429"/>
                </a:lnTo>
                <a:lnTo>
                  <a:pt x="1220316" y="2706014"/>
                </a:lnTo>
                <a:lnTo>
                  <a:pt x="1186991" y="2676191"/>
                </a:lnTo>
                <a:lnTo>
                  <a:pt x="1154040" y="2645963"/>
                </a:lnTo>
                <a:lnTo>
                  <a:pt x="1121466" y="2615334"/>
                </a:lnTo>
                <a:lnTo>
                  <a:pt x="1089273" y="2584308"/>
                </a:lnTo>
                <a:lnTo>
                  <a:pt x="1057465" y="2552890"/>
                </a:lnTo>
                <a:lnTo>
                  <a:pt x="1026047" y="2521082"/>
                </a:lnTo>
                <a:lnTo>
                  <a:pt x="995021" y="2488889"/>
                </a:lnTo>
                <a:lnTo>
                  <a:pt x="964392" y="2456315"/>
                </a:lnTo>
                <a:lnTo>
                  <a:pt x="934164" y="2423364"/>
                </a:lnTo>
                <a:lnTo>
                  <a:pt x="904340" y="2390039"/>
                </a:lnTo>
                <a:lnTo>
                  <a:pt x="874925" y="2356345"/>
                </a:lnTo>
                <a:lnTo>
                  <a:pt x="845923" y="2322285"/>
                </a:lnTo>
                <a:lnTo>
                  <a:pt x="817337" y="2287863"/>
                </a:lnTo>
                <a:lnTo>
                  <a:pt x="789170" y="2253084"/>
                </a:lnTo>
                <a:lnTo>
                  <a:pt x="761429" y="2217950"/>
                </a:lnTo>
                <a:lnTo>
                  <a:pt x="734115" y="2182467"/>
                </a:lnTo>
                <a:lnTo>
                  <a:pt x="707233" y="2146637"/>
                </a:lnTo>
                <a:lnTo>
                  <a:pt x="680787" y="2110465"/>
                </a:lnTo>
                <a:lnTo>
                  <a:pt x="654780" y="2073955"/>
                </a:lnTo>
                <a:lnTo>
                  <a:pt x="629217" y="2037111"/>
                </a:lnTo>
                <a:lnTo>
                  <a:pt x="604102" y="1999935"/>
                </a:lnTo>
                <a:lnTo>
                  <a:pt x="579438" y="1962434"/>
                </a:lnTo>
                <a:lnTo>
                  <a:pt x="555230" y="1924609"/>
                </a:lnTo>
                <a:lnTo>
                  <a:pt x="531480" y="1886466"/>
                </a:lnTo>
                <a:lnTo>
                  <a:pt x="508194" y="1848007"/>
                </a:lnTo>
                <a:lnTo>
                  <a:pt x="485375" y="1809238"/>
                </a:lnTo>
                <a:lnTo>
                  <a:pt x="463026" y="1770161"/>
                </a:lnTo>
                <a:lnTo>
                  <a:pt x="441153" y="1730782"/>
                </a:lnTo>
                <a:lnTo>
                  <a:pt x="419758" y="1691102"/>
                </a:lnTo>
                <a:lnTo>
                  <a:pt x="398846" y="1651128"/>
                </a:lnTo>
                <a:lnTo>
                  <a:pt x="378420" y="1610862"/>
                </a:lnTo>
                <a:lnTo>
                  <a:pt x="358485" y="1570308"/>
                </a:lnTo>
                <a:lnTo>
                  <a:pt x="339044" y="1529470"/>
                </a:lnTo>
                <a:lnTo>
                  <a:pt x="320101" y="1488353"/>
                </a:lnTo>
                <a:lnTo>
                  <a:pt x="301660" y="1446959"/>
                </a:lnTo>
                <a:lnTo>
                  <a:pt x="283725" y="1405294"/>
                </a:lnTo>
                <a:lnTo>
                  <a:pt x="266301" y="1363360"/>
                </a:lnTo>
                <a:lnTo>
                  <a:pt x="249390" y="1321163"/>
                </a:lnTo>
                <a:lnTo>
                  <a:pt x="232996" y="1278704"/>
                </a:lnTo>
                <a:lnTo>
                  <a:pt x="217125" y="1235990"/>
                </a:lnTo>
                <a:lnTo>
                  <a:pt x="201778" y="1193023"/>
                </a:lnTo>
                <a:lnTo>
                  <a:pt x="186962" y="1149807"/>
                </a:lnTo>
                <a:lnTo>
                  <a:pt x="172678" y="1106346"/>
                </a:lnTo>
                <a:lnTo>
                  <a:pt x="158932" y="1062645"/>
                </a:lnTo>
                <a:lnTo>
                  <a:pt x="145727" y="1018706"/>
                </a:lnTo>
                <a:lnTo>
                  <a:pt x="133066" y="974535"/>
                </a:lnTo>
                <a:lnTo>
                  <a:pt x="120955" y="930134"/>
                </a:lnTo>
                <a:lnTo>
                  <a:pt x="109396" y="885508"/>
                </a:lnTo>
                <a:lnTo>
                  <a:pt x="98395" y="840661"/>
                </a:lnTo>
                <a:lnTo>
                  <a:pt x="87953" y="795596"/>
                </a:lnTo>
                <a:lnTo>
                  <a:pt x="78076" y="750317"/>
                </a:lnTo>
                <a:lnTo>
                  <a:pt x="68768" y="704829"/>
                </a:lnTo>
                <a:lnTo>
                  <a:pt x="60032" y="659136"/>
                </a:lnTo>
                <a:lnTo>
                  <a:pt x="51872" y="613240"/>
                </a:lnTo>
                <a:lnTo>
                  <a:pt x="44292" y="567146"/>
                </a:lnTo>
                <a:lnTo>
                  <a:pt x="37296" y="520858"/>
                </a:lnTo>
                <a:lnTo>
                  <a:pt x="30888" y="474381"/>
                </a:lnTo>
                <a:lnTo>
                  <a:pt x="25072" y="427716"/>
                </a:lnTo>
                <a:lnTo>
                  <a:pt x="19851" y="380870"/>
                </a:lnTo>
                <a:lnTo>
                  <a:pt x="15230" y="333845"/>
                </a:lnTo>
                <a:lnTo>
                  <a:pt x="11213" y="286645"/>
                </a:lnTo>
                <a:lnTo>
                  <a:pt x="7803" y="239275"/>
                </a:lnTo>
                <a:lnTo>
                  <a:pt x="5004" y="191738"/>
                </a:lnTo>
                <a:lnTo>
                  <a:pt x="2820" y="144038"/>
                </a:lnTo>
                <a:lnTo>
                  <a:pt x="1256" y="96179"/>
                </a:lnTo>
                <a:lnTo>
                  <a:pt x="314" y="48165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4158" y="1276350"/>
            <a:ext cx="5033010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92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37553" y="1271778"/>
            <a:ext cx="5293359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277495">
              <a:lnSpc>
                <a:spcPts val="1215"/>
              </a:lnSpc>
            </a:pPr>
            <a:r>
              <a:rPr spc="-20" dirty="0"/>
              <a:t>Supervised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30" dirty="0"/>
              <a:t> Learning:</a:t>
            </a:r>
            <a:r>
              <a:rPr spc="-3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17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277495">
              <a:lnSpc>
                <a:spcPts val="1215"/>
              </a:lnSpc>
            </a:pPr>
            <a:r>
              <a:rPr spc="-20" dirty="0"/>
              <a:t>Supervised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30" dirty="0"/>
              <a:t> Learning:</a:t>
            </a:r>
            <a:r>
              <a:rPr spc="-3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17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277495">
              <a:lnSpc>
                <a:spcPts val="1215"/>
              </a:lnSpc>
            </a:pPr>
            <a:r>
              <a:rPr spc="-20" dirty="0"/>
              <a:t>Supervised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30" dirty="0"/>
              <a:t> Learning:</a:t>
            </a:r>
            <a:r>
              <a:rPr spc="-3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17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358" y="-90438"/>
            <a:ext cx="10673283" cy="1735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0150" y="1223898"/>
            <a:ext cx="5316220" cy="353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453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868" y="6378330"/>
            <a:ext cx="3175711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277495">
              <a:lnSpc>
                <a:spcPts val="1215"/>
              </a:lnSpc>
            </a:pPr>
            <a:r>
              <a:rPr spc="-20" dirty="0"/>
              <a:t>Supervised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30" dirty="0"/>
              <a:t> Learning:</a:t>
            </a:r>
            <a:r>
              <a:rPr spc="-3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40668" y="6441499"/>
            <a:ext cx="331977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17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2400" y="5867400"/>
            <a:ext cx="4885690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68FF"/>
                </a:solidFill>
                <a:latin typeface="Calibri"/>
                <a:cs typeface="Calibri"/>
              </a:rPr>
              <a:t>IBM</a:t>
            </a:r>
            <a:r>
              <a:rPr sz="2000" b="1" spc="-30" dirty="0">
                <a:solidFill>
                  <a:srgbClr val="0068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8FF"/>
                </a:solidFill>
                <a:latin typeface="Calibri"/>
                <a:cs typeface="Calibri"/>
              </a:rPr>
              <a:t>Machine</a:t>
            </a:r>
            <a:r>
              <a:rPr sz="2000" b="1" spc="-35" dirty="0">
                <a:solidFill>
                  <a:srgbClr val="0068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8FF"/>
                </a:solidFill>
                <a:latin typeface="Calibri"/>
                <a:cs typeface="Calibri"/>
              </a:rPr>
              <a:t>Learning</a:t>
            </a:r>
            <a:r>
              <a:rPr sz="2000" b="1" spc="-15" dirty="0">
                <a:solidFill>
                  <a:srgbClr val="0068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8FF"/>
                </a:solidFill>
                <a:latin typeface="Calibri"/>
                <a:cs typeface="Calibri"/>
              </a:rPr>
              <a:t>Professional</a:t>
            </a:r>
            <a:r>
              <a:rPr sz="2000" b="1" spc="-50" dirty="0">
                <a:solidFill>
                  <a:srgbClr val="0068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8FF"/>
                </a:solidFill>
                <a:latin typeface="Calibri"/>
                <a:cs typeface="Calibri"/>
              </a:rPr>
              <a:t>Certificate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dirty="0">
                <a:latin typeface="Calibri"/>
                <a:cs typeface="Calibri"/>
              </a:rPr>
              <a:t>Course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03: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Supervised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Machine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Learning: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Classification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15644" y="1348866"/>
            <a:ext cx="6136640" cy="2330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229" dirty="0"/>
              <a:t>Final</a:t>
            </a:r>
            <a:r>
              <a:rPr sz="5400" spc="-235" dirty="0"/>
              <a:t> </a:t>
            </a:r>
            <a:r>
              <a:rPr sz="5400" spc="-305" dirty="0"/>
              <a:t>Project</a:t>
            </a:r>
            <a:r>
              <a:rPr sz="5400" spc="-235" dirty="0"/>
              <a:t> </a:t>
            </a:r>
            <a:r>
              <a:rPr sz="5400" spc="75" dirty="0"/>
              <a:t>ML </a:t>
            </a:r>
            <a:r>
              <a:rPr sz="5400" spc="-140" dirty="0"/>
              <a:t>Classification:</a:t>
            </a:r>
            <a:r>
              <a:rPr sz="5400" spc="-265" dirty="0"/>
              <a:t> </a:t>
            </a:r>
            <a:r>
              <a:rPr sz="5400" spc="-114" dirty="0"/>
              <a:t>Heart </a:t>
            </a:r>
            <a:r>
              <a:rPr sz="5400" spc="-90" dirty="0"/>
              <a:t>Disease</a:t>
            </a:r>
            <a:r>
              <a:rPr sz="5400" spc="-295" dirty="0"/>
              <a:t> </a:t>
            </a:r>
            <a:r>
              <a:rPr sz="5400" spc="-125" dirty="0"/>
              <a:t>Prediction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5" name="object 5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5215" y="317753"/>
            <a:ext cx="4483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95" dirty="0"/>
              <a:t> </a:t>
            </a:r>
            <a:r>
              <a:rPr spc="-75" dirty="0"/>
              <a:t>Analysis</a:t>
            </a:r>
            <a:r>
              <a:rPr spc="-190" dirty="0"/>
              <a:t> </a:t>
            </a:r>
            <a:r>
              <a:rPr spc="-340" dirty="0"/>
              <a:t>02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560" y="2033772"/>
            <a:ext cx="4019221" cy="37429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83919" y="1316228"/>
            <a:ext cx="4498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rebuchet MS"/>
                <a:cs typeface="Trebuchet MS"/>
              </a:rPr>
              <a:t>Viewing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the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status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of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70" dirty="0">
                <a:latin typeface="Trebuchet MS"/>
                <a:cs typeface="Trebuchet MS"/>
              </a:rPr>
              <a:t>people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in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the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data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set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7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6727952" y="2712796"/>
            <a:ext cx="364362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We</a:t>
            </a:r>
            <a:r>
              <a:rPr sz="1800" spc="60" dirty="0">
                <a:latin typeface="Trebuchet MS"/>
                <a:cs typeface="Trebuchet MS"/>
              </a:rPr>
              <a:t>  </a:t>
            </a:r>
            <a:r>
              <a:rPr sz="1800" dirty="0">
                <a:latin typeface="Trebuchet MS"/>
                <a:cs typeface="Trebuchet MS"/>
              </a:rPr>
              <a:t>have</a:t>
            </a:r>
            <a:r>
              <a:rPr sz="1800" spc="55" dirty="0">
                <a:latin typeface="Trebuchet MS"/>
                <a:cs typeface="Trebuchet MS"/>
              </a:rPr>
              <a:t>  </a:t>
            </a:r>
            <a:r>
              <a:rPr sz="1800" dirty="0">
                <a:latin typeface="Trebuchet MS"/>
                <a:cs typeface="Trebuchet MS"/>
              </a:rPr>
              <a:t>165</a:t>
            </a:r>
            <a:r>
              <a:rPr sz="1800" spc="55" dirty="0">
                <a:latin typeface="Trebuchet MS"/>
                <a:cs typeface="Trebuchet MS"/>
              </a:rPr>
              <a:t>  </a:t>
            </a:r>
            <a:r>
              <a:rPr sz="1800" dirty="0">
                <a:latin typeface="Trebuchet MS"/>
                <a:cs typeface="Trebuchet MS"/>
              </a:rPr>
              <a:t>people</a:t>
            </a:r>
            <a:r>
              <a:rPr sz="1800" spc="55" dirty="0">
                <a:latin typeface="Trebuchet MS"/>
                <a:cs typeface="Trebuchet MS"/>
              </a:rPr>
              <a:t>  </a:t>
            </a: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60" dirty="0">
                <a:latin typeface="Trebuchet MS"/>
                <a:cs typeface="Trebuchet MS"/>
              </a:rPr>
              <a:t>  </a:t>
            </a:r>
            <a:r>
              <a:rPr sz="1800" spc="-10" dirty="0">
                <a:latin typeface="Trebuchet MS"/>
                <a:cs typeface="Trebuchet MS"/>
              </a:rPr>
              <a:t>heart </a:t>
            </a:r>
            <a:r>
              <a:rPr sz="1800" dirty="0">
                <a:latin typeface="Trebuchet MS"/>
                <a:cs typeface="Trebuchet MS"/>
              </a:rPr>
              <a:t>disease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138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healthy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people,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so </a:t>
            </a:r>
            <a:r>
              <a:rPr sz="1800" dirty="0">
                <a:latin typeface="Trebuchet MS"/>
                <a:cs typeface="Trebuchet MS"/>
              </a:rPr>
              <a:t>the data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 the target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variable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we </a:t>
            </a:r>
            <a:r>
              <a:rPr sz="1800" spc="-20" dirty="0">
                <a:latin typeface="Trebuchet MS"/>
                <a:cs typeface="Trebuchet MS"/>
              </a:rPr>
              <a:t>want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predict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65" dirty="0">
                <a:latin typeface="Trebuchet MS"/>
                <a:cs typeface="Trebuchet MS"/>
              </a:rPr>
              <a:t> in </a:t>
            </a:r>
            <a:r>
              <a:rPr sz="1800" spc="-10" dirty="0">
                <a:latin typeface="Trebuchet MS"/>
                <a:cs typeface="Trebuchet MS"/>
              </a:rPr>
              <a:t>balance.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556" y="0"/>
            <a:ext cx="1266825" cy="1572895"/>
            <a:chOff x="10925556" y="0"/>
            <a:chExt cx="1266825" cy="1572895"/>
          </a:xfrm>
        </p:grpSpPr>
        <p:sp>
          <p:nvSpPr>
            <p:cNvPr id="4" name="object 4"/>
            <p:cNvSpPr/>
            <p:nvPr/>
          </p:nvSpPr>
          <p:spPr>
            <a:xfrm>
              <a:off x="10925556" y="0"/>
              <a:ext cx="1266825" cy="786765"/>
            </a:xfrm>
            <a:custGeom>
              <a:avLst/>
              <a:gdLst/>
              <a:ahLst/>
              <a:cxnLst/>
              <a:rect l="l" t="t" r="r" b="b"/>
              <a:pathLst>
                <a:path w="1266825" h="786765">
                  <a:moveTo>
                    <a:pt x="480695" y="0"/>
                  </a:moveTo>
                  <a:lnTo>
                    <a:pt x="0" y="0"/>
                  </a:lnTo>
                  <a:lnTo>
                    <a:pt x="4064" y="80391"/>
                  </a:lnTo>
                  <a:lnTo>
                    <a:pt x="10293" y="127538"/>
                  </a:lnTo>
                  <a:lnTo>
                    <a:pt x="19264" y="173765"/>
                  </a:lnTo>
                  <a:lnTo>
                    <a:pt x="30890" y="218986"/>
                  </a:lnTo>
                  <a:lnTo>
                    <a:pt x="45086" y="263115"/>
                  </a:lnTo>
                  <a:lnTo>
                    <a:pt x="61767" y="306067"/>
                  </a:lnTo>
                  <a:lnTo>
                    <a:pt x="80847" y="347758"/>
                  </a:lnTo>
                  <a:lnTo>
                    <a:pt x="102242" y="388100"/>
                  </a:lnTo>
                  <a:lnTo>
                    <a:pt x="125865" y="427009"/>
                  </a:lnTo>
                  <a:lnTo>
                    <a:pt x="151631" y="464399"/>
                  </a:lnTo>
                  <a:lnTo>
                    <a:pt x="179456" y="500185"/>
                  </a:lnTo>
                  <a:lnTo>
                    <a:pt x="209253" y="534282"/>
                  </a:lnTo>
                  <a:lnTo>
                    <a:pt x="240937" y="566604"/>
                  </a:lnTo>
                  <a:lnTo>
                    <a:pt x="274423" y="597065"/>
                  </a:lnTo>
                  <a:lnTo>
                    <a:pt x="309626" y="625580"/>
                  </a:lnTo>
                  <a:lnTo>
                    <a:pt x="346461" y="652064"/>
                  </a:lnTo>
                  <a:lnTo>
                    <a:pt x="384841" y="676431"/>
                  </a:lnTo>
                  <a:lnTo>
                    <a:pt x="424682" y="698596"/>
                  </a:lnTo>
                  <a:lnTo>
                    <a:pt x="465898" y="718474"/>
                  </a:lnTo>
                  <a:lnTo>
                    <a:pt x="508404" y="735978"/>
                  </a:lnTo>
                  <a:lnTo>
                    <a:pt x="552114" y="751024"/>
                  </a:lnTo>
                  <a:lnTo>
                    <a:pt x="596944" y="763525"/>
                  </a:lnTo>
                  <a:lnTo>
                    <a:pt x="642808" y="773398"/>
                  </a:lnTo>
                  <a:lnTo>
                    <a:pt x="689620" y="780555"/>
                  </a:lnTo>
                  <a:lnTo>
                    <a:pt x="737295" y="784912"/>
                  </a:lnTo>
                  <a:lnTo>
                    <a:pt x="785749" y="786384"/>
                  </a:lnTo>
                  <a:lnTo>
                    <a:pt x="1266444" y="786384"/>
                  </a:lnTo>
                  <a:lnTo>
                    <a:pt x="1265010" y="738476"/>
                  </a:lnTo>
                  <a:lnTo>
                    <a:pt x="1260762" y="691328"/>
                  </a:lnTo>
                  <a:lnTo>
                    <a:pt x="1253784" y="645022"/>
                  </a:lnTo>
                  <a:lnTo>
                    <a:pt x="1244157" y="599639"/>
                  </a:lnTo>
                  <a:lnTo>
                    <a:pt x="1231963" y="555263"/>
                  </a:lnTo>
                  <a:lnTo>
                    <a:pt x="1217285" y="511976"/>
                  </a:lnTo>
                  <a:lnTo>
                    <a:pt x="1200205" y="469859"/>
                  </a:lnTo>
                  <a:lnTo>
                    <a:pt x="1180804" y="428995"/>
                  </a:lnTo>
                  <a:lnTo>
                    <a:pt x="1159166" y="389466"/>
                  </a:lnTo>
                  <a:lnTo>
                    <a:pt x="1135372" y="351355"/>
                  </a:lnTo>
                  <a:lnTo>
                    <a:pt x="1109505" y="314743"/>
                  </a:lnTo>
                  <a:lnTo>
                    <a:pt x="1081646" y="279713"/>
                  </a:lnTo>
                  <a:lnTo>
                    <a:pt x="1051878" y="246347"/>
                  </a:lnTo>
                  <a:lnTo>
                    <a:pt x="1020283" y="214728"/>
                  </a:lnTo>
                  <a:lnTo>
                    <a:pt x="986943" y="184937"/>
                  </a:lnTo>
                  <a:lnTo>
                    <a:pt x="951941" y="157056"/>
                  </a:lnTo>
                  <a:lnTo>
                    <a:pt x="915359" y="131169"/>
                  </a:lnTo>
                  <a:lnTo>
                    <a:pt x="877278" y="107357"/>
                  </a:lnTo>
                  <a:lnTo>
                    <a:pt x="837781" y="85702"/>
                  </a:lnTo>
                  <a:lnTo>
                    <a:pt x="796951" y="66287"/>
                  </a:lnTo>
                  <a:lnTo>
                    <a:pt x="754869" y="49194"/>
                  </a:lnTo>
                  <a:lnTo>
                    <a:pt x="711617" y="34505"/>
                  </a:lnTo>
                  <a:lnTo>
                    <a:pt x="667278" y="22302"/>
                  </a:lnTo>
                  <a:lnTo>
                    <a:pt x="621934" y="12668"/>
                  </a:lnTo>
                  <a:lnTo>
                    <a:pt x="575668" y="5685"/>
                  </a:lnTo>
                  <a:lnTo>
                    <a:pt x="528560" y="1435"/>
                  </a:lnTo>
                  <a:lnTo>
                    <a:pt x="480695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556" y="786383"/>
              <a:ext cx="1266825" cy="786765"/>
            </a:xfrm>
            <a:custGeom>
              <a:avLst/>
              <a:gdLst/>
              <a:ahLst/>
              <a:cxnLst/>
              <a:rect l="l" t="t" r="r" b="b"/>
              <a:pathLst>
                <a:path w="1266825" h="786765">
                  <a:moveTo>
                    <a:pt x="1266444" y="0"/>
                  </a:moveTo>
                  <a:lnTo>
                    <a:pt x="785749" y="0"/>
                  </a:lnTo>
                  <a:lnTo>
                    <a:pt x="737295" y="1471"/>
                  </a:lnTo>
                  <a:lnTo>
                    <a:pt x="689620" y="5828"/>
                  </a:lnTo>
                  <a:lnTo>
                    <a:pt x="642808" y="12985"/>
                  </a:lnTo>
                  <a:lnTo>
                    <a:pt x="596944" y="22858"/>
                  </a:lnTo>
                  <a:lnTo>
                    <a:pt x="552114" y="35359"/>
                  </a:lnTo>
                  <a:lnTo>
                    <a:pt x="508404" y="50405"/>
                  </a:lnTo>
                  <a:lnTo>
                    <a:pt x="465898" y="67909"/>
                  </a:lnTo>
                  <a:lnTo>
                    <a:pt x="424682" y="87787"/>
                  </a:lnTo>
                  <a:lnTo>
                    <a:pt x="384841" y="109952"/>
                  </a:lnTo>
                  <a:lnTo>
                    <a:pt x="346461" y="134319"/>
                  </a:lnTo>
                  <a:lnTo>
                    <a:pt x="309626" y="160803"/>
                  </a:lnTo>
                  <a:lnTo>
                    <a:pt x="274423" y="189318"/>
                  </a:lnTo>
                  <a:lnTo>
                    <a:pt x="240937" y="219779"/>
                  </a:lnTo>
                  <a:lnTo>
                    <a:pt x="209253" y="252101"/>
                  </a:lnTo>
                  <a:lnTo>
                    <a:pt x="179456" y="286198"/>
                  </a:lnTo>
                  <a:lnTo>
                    <a:pt x="151631" y="321984"/>
                  </a:lnTo>
                  <a:lnTo>
                    <a:pt x="125865" y="359374"/>
                  </a:lnTo>
                  <a:lnTo>
                    <a:pt x="102242" y="398283"/>
                  </a:lnTo>
                  <a:lnTo>
                    <a:pt x="80847" y="438625"/>
                  </a:lnTo>
                  <a:lnTo>
                    <a:pt x="61767" y="480316"/>
                  </a:lnTo>
                  <a:lnTo>
                    <a:pt x="45086" y="523268"/>
                  </a:lnTo>
                  <a:lnTo>
                    <a:pt x="30890" y="567397"/>
                  </a:lnTo>
                  <a:lnTo>
                    <a:pt x="19264" y="612618"/>
                  </a:lnTo>
                  <a:lnTo>
                    <a:pt x="10293" y="658845"/>
                  </a:lnTo>
                  <a:lnTo>
                    <a:pt x="4064" y="705992"/>
                  </a:lnTo>
                  <a:lnTo>
                    <a:pt x="0" y="786383"/>
                  </a:lnTo>
                  <a:lnTo>
                    <a:pt x="480695" y="786383"/>
                  </a:lnTo>
                  <a:lnTo>
                    <a:pt x="528560" y="784948"/>
                  </a:lnTo>
                  <a:lnTo>
                    <a:pt x="575668" y="780698"/>
                  </a:lnTo>
                  <a:lnTo>
                    <a:pt x="621934" y="773715"/>
                  </a:lnTo>
                  <a:lnTo>
                    <a:pt x="667278" y="764081"/>
                  </a:lnTo>
                  <a:lnTo>
                    <a:pt x="711617" y="751878"/>
                  </a:lnTo>
                  <a:lnTo>
                    <a:pt x="754869" y="737189"/>
                  </a:lnTo>
                  <a:lnTo>
                    <a:pt x="796951" y="720096"/>
                  </a:lnTo>
                  <a:lnTo>
                    <a:pt x="837781" y="700681"/>
                  </a:lnTo>
                  <a:lnTo>
                    <a:pt x="877278" y="679026"/>
                  </a:lnTo>
                  <a:lnTo>
                    <a:pt x="915359" y="655214"/>
                  </a:lnTo>
                  <a:lnTo>
                    <a:pt x="951941" y="629327"/>
                  </a:lnTo>
                  <a:lnTo>
                    <a:pt x="986943" y="601446"/>
                  </a:lnTo>
                  <a:lnTo>
                    <a:pt x="1020283" y="571655"/>
                  </a:lnTo>
                  <a:lnTo>
                    <a:pt x="1051878" y="540036"/>
                  </a:lnTo>
                  <a:lnTo>
                    <a:pt x="1081646" y="506670"/>
                  </a:lnTo>
                  <a:lnTo>
                    <a:pt x="1109505" y="471640"/>
                  </a:lnTo>
                  <a:lnTo>
                    <a:pt x="1135372" y="435028"/>
                  </a:lnTo>
                  <a:lnTo>
                    <a:pt x="1159166" y="396917"/>
                  </a:lnTo>
                  <a:lnTo>
                    <a:pt x="1180804" y="357388"/>
                  </a:lnTo>
                  <a:lnTo>
                    <a:pt x="1200205" y="316524"/>
                  </a:lnTo>
                  <a:lnTo>
                    <a:pt x="1217285" y="274407"/>
                  </a:lnTo>
                  <a:lnTo>
                    <a:pt x="1231963" y="231120"/>
                  </a:lnTo>
                  <a:lnTo>
                    <a:pt x="1244157" y="186744"/>
                  </a:lnTo>
                  <a:lnTo>
                    <a:pt x="1253784" y="141361"/>
                  </a:lnTo>
                  <a:lnTo>
                    <a:pt x="1260762" y="95055"/>
                  </a:lnTo>
                  <a:lnTo>
                    <a:pt x="1265010" y="47907"/>
                  </a:lnTo>
                  <a:lnTo>
                    <a:pt x="126644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1207008"/>
            <a:ext cx="5233415" cy="49392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1933" y="176860"/>
            <a:ext cx="4474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15" dirty="0"/>
              <a:t> </a:t>
            </a:r>
            <a:r>
              <a:rPr spc="-70" dirty="0"/>
              <a:t>Analysis</a:t>
            </a:r>
            <a:r>
              <a:rPr spc="-220" dirty="0"/>
              <a:t> </a:t>
            </a:r>
            <a:r>
              <a:rPr spc="-375" dirty="0"/>
              <a:t>03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7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280150" y="1018413"/>
            <a:ext cx="5318125" cy="447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11605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44536A"/>
                </a:solidFill>
                <a:latin typeface="Trebuchet MS"/>
                <a:cs typeface="Trebuchet MS"/>
              </a:rPr>
              <a:t>Study</a:t>
            </a:r>
            <a:r>
              <a:rPr sz="1800" b="1" spc="-5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44536A"/>
                </a:solidFill>
                <a:latin typeface="Trebuchet MS"/>
                <a:cs typeface="Trebuchet MS"/>
              </a:rPr>
              <a:t>of</a:t>
            </a:r>
            <a:r>
              <a:rPr sz="1800" b="1" spc="-5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44536A"/>
                </a:solidFill>
                <a:latin typeface="Trebuchet MS"/>
                <a:cs typeface="Trebuchet MS"/>
              </a:rPr>
              <a:t>the</a:t>
            </a:r>
            <a:r>
              <a:rPr sz="1800" b="1" spc="-4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44536A"/>
                </a:solidFill>
                <a:latin typeface="Trebuchet MS"/>
                <a:cs typeface="Trebuchet MS"/>
              </a:rPr>
              <a:t>relationship</a:t>
            </a:r>
            <a:r>
              <a:rPr sz="1800" b="1" spc="-5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44536A"/>
                </a:solidFill>
                <a:latin typeface="Trebuchet MS"/>
                <a:cs typeface="Trebuchet MS"/>
              </a:rPr>
              <a:t>of</a:t>
            </a:r>
            <a:r>
              <a:rPr sz="1800" b="1" spc="-50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44536A"/>
                </a:solidFill>
                <a:latin typeface="Trebuchet MS"/>
                <a:cs typeface="Trebuchet MS"/>
              </a:rPr>
              <a:t>categorical </a:t>
            </a:r>
            <a:r>
              <a:rPr sz="1800" b="1" spc="-80" dirty="0">
                <a:solidFill>
                  <a:srgbClr val="44536A"/>
                </a:solidFill>
                <a:latin typeface="Trebuchet MS"/>
                <a:cs typeface="Trebuchet MS"/>
              </a:rPr>
              <a:t>features</a:t>
            </a:r>
            <a:r>
              <a:rPr sz="1800" b="1" spc="-6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44536A"/>
                </a:solidFill>
                <a:latin typeface="Trebuchet MS"/>
                <a:cs typeface="Trebuchet MS"/>
              </a:rPr>
              <a:t>and</a:t>
            </a:r>
            <a:r>
              <a:rPr sz="1800" b="1" spc="-7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44536A"/>
                </a:solidFill>
                <a:latin typeface="Trebuchet MS"/>
                <a:cs typeface="Trebuchet MS"/>
              </a:rPr>
              <a:t>heart</a:t>
            </a:r>
            <a:r>
              <a:rPr sz="1800" b="1" spc="-60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4536A"/>
                </a:solidFill>
                <a:latin typeface="Trebuchet MS"/>
                <a:cs typeface="Trebuchet MS"/>
              </a:rPr>
              <a:t>disease: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247015">
              <a:lnSpc>
                <a:spcPct val="100000"/>
              </a:lnSpc>
            </a:pPr>
            <a:r>
              <a:rPr sz="1800" b="1" spc="-30" dirty="0">
                <a:solidFill>
                  <a:srgbClr val="0068FF"/>
                </a:solidFill>
                <a:latin typeface="Trebuchet MS"/>
                <a:cs typeface="Trebuchet MS"/>
              </a:rPr>
              <a:t>cp</a:t>
            </a:r>
            <a:r>
              <a:rPr sz="1800" b="1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0068FF"/>
                </a:solidFill>
                <a:latin typeface="Trebuchet MS"/>
                <a:cs typeface="Trebuchet MS"/>
              </a:rPr>
              <a:t>(chest</a:t>
            </a:r>
            <a:r>
              <a:rPr sz="1800" b="1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0068FF"/>
                </a:solidFill>
                <a:latin typeface="Trebuchet MS"/>
                <a:cs typeface="Trebuchet MS"/>
              </a:rPr>
              <a:t>pain):</a:t>
            </a:r>
            <a:r>
              <a:rPr sz="1800" b="1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people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chest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type: </a:t>
            </a:r>
            <a:r>
              <a:rPr sz="1800" spc="-50" dirty="0">
                <a:latin typeface="Trebuchet MS"/>
                <a:cs typeface="Trebuchet MS"/>
              </a:rPr>
              <a:t>cp: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[1,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2,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3]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tend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have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more heart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disease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than </a:t>
            </a:r>
            <a:r>
              <a:rPr sz="1800" spc="-40" dirty="0">
                <a:latin typeface="Trebuchet MS"/>
                <a:cs typeface="Trebuchet MS"/>
              </a:rPr>
              <a:t>people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without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chest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pain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cp: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80" dirty="0">
                <a:solidFill>
                  <a:srgbClr val="0068FF"/>
                </a:solidFill>
                <a:latin typeface="Trebuchet MS"/>
                <a:cs typeface="Trebuchet MS"/>
              </a:rPr>
              <a:t>restecg </a:t>
            </a:r>
            <a:r>
              <a:rPr sz="1800" b="1" spc="-65" dirty="0">
                <a:solidFill>
                  <a:srgbClr val="0068FF"/>
                </a:solidFill>
                <a:latin typeface="Trebuchet MS"/>
                <a:cs typeface="Trebuchet MS"/>
              </a:rPr>
              <a:t>(resting</a:t>
            </a:r>
            <a:r>
              <a:rPr sz="1800" b="1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0068FF"/>
                </a:solidFill>
                <a:latin typeface="Trebuchet MS"/>
                <a:cs typeface="Trebuchet MS"/>
              </a:rPr>
              <a:t>ECG</a:t>
            </a:r>
            <a:r>
              <a:rPr sz="1800" b="1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0068FF"/>
                </a:solidFill>
                <a:latin typeface="Trebuchet MS"/>
                <a:cs typeface="Trebuchet MS"/>
              </a:rPr>
              <a:t>results):</a:t>
            </a:r>
            <a:r>
              <a:rPr sz="1800" b="1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People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50" dirty="0">
                <a:latin typeface="Trebuchet MS"/>
                <a:cs typeface="Trebuchet MS"/>
              </a:rPr>
              <a:t> 1 </a:t>
            </a:r>
            <a:r>
              <a:rPr sz="1800" spc="-10" dirty="0">
                <a:latin typeface="Trebuchet MS"/>
                <a:cs typeface="Trebuchet MS"/>
              </a:rPr>
              <a:t>(having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abnormal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heart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rhythm,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which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can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range </a:t>
            </a:r>
            <a:r>
              <a:rPr sz="1800" spc="-60" dirty="0">
                <a:latin typeface="Trebuchet MS"/>
                <a:cs typeface="Trebuchet MS"/>
              </a:rPr>
              <a:t>from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mild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symptoms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severe </a:t>
            </a:r>
            <a:r>
              <a:rPr sz="1800" spc="-35" dirty="0">
                <a:latin typeface="Trebuchet MS"/>
                <a:cs typeface="Trebuchet MS"/>
              </a:rPr>
              <a:t>problems)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are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more </a:t>
            </a:r>
            <a:r>
              <a:rPr sz="1800" spc="-75" dirty="0">
                <a:latin typeface="Trebuchet MS"/>
                <a:cs typeface="Trebuchet MS"/>
              </a:rPr>
              <a:t>likely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develop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heart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disease.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222885">
              <a:lnSpc>
                <a:spcPct val="100000"/>
              </a:lnSpc>
            </a:pPr>
            <a:r>
              <a:rPr sz="1800" b="1" spc="-65" dirty="0">
                <a:solidFill>
                  <a:srgbClr val="0068FF"/>
                </a:solidFill>
                <a:latin typeface="Trebuchet MS"/>
                <a:cs typeface="Trebuchet MS"/>
              </a:rPr>
              <a:t>exang</a:t>
            </a:r>
            <a:r>
              <a:rPr sz="1800" b="1" spc="-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0068FF"/>
                </a:solidFill>
                <a:latin typeface="Trebuchet MS"/>
                <a:cs typeface="Trebuchet MS"/>
              </a:rPr>
              <a:t>(exercise-</a:t>
            </a:r>
            <a:r>
              <a:rPr sz="1800" b="1" spc="-80" dirty="0">
                <a:solidFill>
                  <a:srgbClr val="0068FF"/>
                </a:solidFill>
                <a:latin typeface="Trebuchet MS"/>
                <a:cs typeface="Trebuchet MS"/>
              </a:rPr>
              <a:t>induced</a:t>
            </a:r>
            <a:r>
              <a:rPr sz="1800" b="1" spc="-4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0068FF"/>
                </a:solidFill>
                <a:latin typeface="Trebuchet MS"/>
                <a:cs typeface="Trebuchet MS"/>
              </a:rPr>
              <a:t>angina):</a:t>
            </a:r>
            <a:r>
              <a:rPr sz="1800" b="1" spc="-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People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non- </a:t>
            </a:r>
            <a:r>
              <a:rPr sz="1800" spc="-50" dirty="0">
                <a:latin typeface="Trebuchet MS"/>
                <a:cs typeface="Trebuchet MS"/>
              </a:rPr>
              <a:t>exercise-</a:t>
            </a:r>
            <a:r>
              <a:rPr sz="1800" spc="-45" dirty="0">
                <a:latin typeface="Trebuchet MS"/>
                <a:cs typeface="Trebuchet MS"/>
              </a:rPr>
              <a:t>induced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angina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have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 </a:t>
            </a:r>
            <a:r>
              <a:rPr sz="1800" spc="-55" dirty="0">
                <a:latin typeface="Trebuchet MS"/>
                <a:cs typeface="Trebuchet MS"/>
              </a:rPr>
              <a:t>more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likely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have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heart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disease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than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those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who </a:t>
            </a:r>
            <a:r>
              <a:rPr sz="1800" spc="-35" dirty="0">
                <a:latin typeface="Trebuchet MS"/>
                <a:cs typeface="Trebuchet MS"/>
              </a:rPr>
              <a:t>have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exercise-</a:t>
            </a:r>
            <a:r>
              <a:rPr sz="1800" spc="-45" dirty="0">
                <a:latin typeface="Trebuchet MS"/>
                <a:cs typeface="Trebuchet MS"/>
              </a:rPr>
              <a:t>induced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angina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1.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556" y="0"/>
            <a:ext cx="1266825" cy="1572895"/>
            <a:chOff x="10925556" y="0"/>
            <a:chExt cx="1266825" cy="1572895"/>
          </a:xfrm>
        </p:grpSpPr>
        <p:sp>
          <p:nvSpPr>
            <p:cNvPr id="4" name="object 4"/>
            <p:cNvSpPr/>
            <p:nvPr/>
          </p:nvSpPr>
          <p:spPr>
            <a:xfrm>
              <a:off x="10925556" y="0"/>
              <a:ext cx="1266825" cy="786765"/>
            </a:xfrm>
            <a:custGeom>
              <a:avLst/>
              <a:gdLst/>
              <a:ahLst/>
              <a:cxnLst/>
              <a:rect l="l" t="t" r="r" b="b"/>
              <a:pathLst>
                <a:path w="1266825" h="786765">
                  <a:moveTo>
                    <a:pt x="480695" y="0"/>
                  </a:moveTo>
                  <a:lnTo>
                    <a:pt x="0" y="0"/>
                  </a:lnTo>
                  <a:lnTo>
                    <a:pt x="4064" y="80391"/>
                  </a:lnTo>
                  <a:lnTo>
                    <a:pt x="10293" y="127538"/>
                  </a:lnTo>
                  <a:lnTo>
                    <a:pt x="19264" y="173765"/>
                  </a:lnTo>
                  <a:lnTo>
                    <a:pt x="30890" y="218986"/>
                  </a:lnTo>
                  <a:lnTo>
                    <a:pt x="45086" y="263115"/>
                  </a:lnTo>
                  <a:lnTo>
                    <a:pt x="61767" y="306067"/>
                  </a:lnTo>
                  <a:lnTo>
                    <a:pt x="80847" y="347758"/>
                  </a:lnTo>
                  <a:lnTo>
                    <a:pt x="102242" y="388100"/>
                  </a:lnTo>
                  <a:lnTo>
                    <a:pt x="125865" y="427009"/>
                  </a:lnTo>
                  <a:lnTo>
                    <a:pt x="151631" y="464399"/>
                  </a:lnTo>
                  <a:lnTo>
                    <a:pt x="179456" y="500185"/>
                  </a:lnTo>
                  <a:lnTo>
                    <a:pt x="209253" y="534282"/>
                  </a:lnTo>
                  <a:lnTo>
                    <a:pt x="240937" y="566604"/>
                  </a:lnTo>
                  <a:lnTo>
                    <a:pt x="274423" y="597065"/>
                  </a:lnTo>
                  <a:lnTo>
                    <a:pt x="309626" y="625580"/>
                  </a:lnTo>
                  <a:lnTo>
                    <a:pt x="346461" y="652064"/>
                  </a:lnTo>
                  <a:lnTo>
                    <a:pt x="384841" y="676431"/>
                  </a:lnTo>
                  <a:lnTo>
                    <a:pt x="424682" y="698596"/>
                  </a:lnTo>
                  <a:lnTo>
                    <a:pt x="465898" y="718474"/>
                  </a:lnTo>
                  <a:lnTo>
                    <a:pt x="508404" y="735978"/>
                  </a:lnTo>
                  <a:lnTo>
                    <a:pt x="552114" y="751024"/>
                  </a:lnTo>
                  <a:lnTo>
                    <a:pt x="596944" y="763525"/>
                  </a:lnTo>
                  <a:lnTo>
                    <a:pt x="642808" y="773398"/>
                  </a:lnTo>
                  <a:lnTo>
                    <a:pt x="689620" y="780555"/>
                  </a:lnTo>
                  <a:lnTo>
                    <a:pt x="737295" y="784912"/>
                  </a:lnTo>
                  <a:lnTo>
                    <a:pt x="785749" y="786384"/>
                  </a:lnTo>
                  <a:lnTo>
                    <a:pt x="1266444" y="786384"/>
                  </a:lnTo>
                  <a:lnTo>
                    <a:pt x="1265010" y="738476"/>
                  </a:lnTo>
                  <a:lnTo>
                    <a:pt x="1260762" y="691328"/>
                  </a:lnTo>
                  <a:lnTo>
                    <a:pt x="1253784" y="645022"/>
                  </a:lnTo>
                  <a:lnTo>
                    <a:pt x="1244157" y="599639"/>
                  </a:lnTo>
                  <a:lnTo>
                    <a:pt x="1231963" y="555263"/>
                  </a:lnTo>
                  <a:lnTo>
                    <a:pt x="1217285" y="511976"/>
                  </a:lnTo>
                  <a:lnTo>
                    <a:pt x="1200205" y="469859"/>
                  </a:lnTo>
                  <a:lnTo>
                    <a:pt x="1180804" y="428995"/>
                  </a:lnTo>
                  <a:lnTo>
                    <a:pt x="1159166" y="389466"/>
                  </a:lnTo>
                  <a:lnTo>
                    <a:pt x="1135372" y="351355"/>
                  </a:lnTo>
                  <a:lnTo>
                    <a:pt x="1109505" y="314743"/>
                  </a:lnTo>
                  <a:lnTo>
                    <a:pt x="1081646" y="279713"/>
                  </a:lnTo>
                  <a:lnTo>
                    <a:pt x="1051878" y="246347"/>
                  </a:lnTo>
                  <a:lnTo>
                    <a:pt x="1020283" y="214728"/>
                  </a:lnTo>
                  <a:lnTo>
                    <a:pt x="986943" y="184937"/>
                  </a:lnTo>
                  <a:lnTo>
                    <a:pt x="951941" y="157056"/>
                  </a:lnTo>
                  <a:lnTo>
                    <a:pt x="915359" y="131169"/>
                  </a:lnTo>
                  <a:lnTo>
                    <a:pt x="877278" y="107357"/>
                  </a:lnTo>
                  <a:lnTo>
                    <a:pt x="837781" y="85702"/>
                  </a:lnTo>
                  <a:lnTo>
                    <a:pt x="796951" y="66287"/>
                  </a:lnTo>
                  <a:lnTo>
                    <a:pt x="754869" y="49194"/>
                  </a:lnTo>
                  <a:lnTo>
                    <a:pt x="711617" y="34505"/>
                  </a:lnTo>
                  <a:lnTo>
                    <a:pt x="667278" y="22302"/>
                  </a:lnTo>
                  <a:lnTo>
                    <a:pt x="621934" y="12668"/>
                  </a:lnTo>
                  <a:lnTo>
                    <a:pt x="575668" y="5685"/>
                  </a:lnTo>
                  <a:lnTo>
                    <a:pt x="528560" y="1435"/>
                  </a:lnTo>
                  <a:lnTo>
                    <a:pt x="480695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556" y="786383"/>
              <a:ext cx="1266825" cy="786765"/>
            </a:xfrm>
            <a:custGeom>
              <a:avLst/>
              <a:gdLst/>
              <a:ahLst/>
              <a:cxnLst/>
              <a:rect l="l" t="t" r="r" b="b"/>
              <a:pathLst>
                <a:path w="1266825" h="786765">
                  <a:moveTo>
                    <a:pt x="1266444" y="0"/>
                  </a:moveTo>
                  <a:lnTo>
                    <a:pt x="785749" y="0"/>
                  </a:lnTo>
                  <a:lnTo>
                    <a:pt x="737295" y="1471"/>
                  </a:lnTo>
                  <a:lnTo>
                    <a:pt x="689620" y="5828"/>
                  </a:lnTo>
                  <a:lnTo>
                    <a:pt x="642808" y="12985"/>
                  </a:lnTo>
                  <a:lnTo>
                    <a:pt x="596944" y="22858"/>
                  </a:lnTo>
                  <a:lnTo>
                    <a:pt x="552114" y="35359"/>
                  </a:lnTo>
                  <a:lnTo>
                    <a:pt x="508404" y="50405"/>
                  </a:lnTo>
                  <a:lnTo>
                    <a:pt x="465898" y="67909"/>
                  </a:lnTo>
                  <a:lnTo>
                    <a:pt x="424682" y="87787"/>
                  </a:lnTo>
                  <a:lnTo>
                    <a:pt x="384841" y="109952"/>
                  </a:lnTo>
                  <a:lnTo>
                    <a:pt x="346461" y="134319"/>
                  </a:lnTo>
                  <a:lnTo>
                    <a:pt x="309626" y="160803"/>
                  </a:lnTo>
                  <a:lnTo>
                    <a:pt x="274423" y="189318"/>
                  </a:lnTo>
                  <a:lnTo>
                    <a:pt x="240937" y="219779"/>
                  </a:lnTo>
                  <a:lnTo>
                    <a:pt x="209253" y="252101"/>
                  </a:lnTo>
                  <a:lnTo>
                    <a:pt x="179456" y="286198"/>
                  </a:lnTo>
                  <a:lnTo>
                    <a:pt x="151631" y="321984"/>
                  </a:lnTo>
                  <a:lnTo>
                    <a:pt x="125865" y="359374"/>
                  </a:lnTo>
                  <a:lnTo>
                    <a:pt x="102242" y="398283"/>
                  </a:lnTo>
                  <a:lnTo>
                    <a:pt x="80847" y="438625"/>
                  </a:lnTo>
                  <a:lnTo>
                    <a:pt x="61767" y="480316"/>
                  </a:lnTo>
                  <a:lnTo>
                    <a:pt x="45086" y="523268"/>
                  </a:lnTo>
                  <a:lnTo>
                    <a:pt x="30890" y="567397"/>
                  </a:lnTo>
                  <a:lnTo>
                    <a:pt x="19264" y="612618"/>
                  </a:lnTo>
                  <a:lnTo>
                    <a:pt x="10293" y="658845"/>
                  </a:lnTo>
                  <a:lnTo>
                    <a:pt x="4064" y="705992"/>
                  </a:lnTo>
                  <a:lnTo>
                    <a:pt x="0" y="786383"/>
                  </a:lnTo>
                  <a:lnTo>
                    <a:pt x="480695" y="786383"/>
                  </a:lnTo>
                  <a:lnTo>
                    <a:pt x="528560" y="784948"/>
                  </a:lnTo>
                  <a:lnTo>
                    <a:pt x="575668" y="780698"/>
                  </a:lnTo>
                  <a:lnTo>
                    <a:pt x="621934" y="773715"/>
                  </a:lnTo>
                  <a:lnTo>
                    <a:pt x="667278" y="764081"/>
                  </a:lnTo>
                  <a:lnTo>
                    <a:pt x="711617" y="751878"/>
                  </a:lnTo>
                  <a:lnTo>
                    <a:pt x="754869" y="737189"/>
                  </a:lnTo>
                  <a:lnTo>
                    <a:pt x="796951" y="720096"/>
                  </a:lnTo>
                  <a:lnTo>
                    <a:pt x="837781" y="700681"/>
                  </a:lnTo>
                  <a:lnTo>
                    <a:pt x="877278" y="679026"/>
                  </a:lnTo>
                  <a:lnTo>
                    <a:pt x="915359" y="655214"/>
                  </a:lnTo>
                  <a:lnTo>
                    <a:pt x="951941" y="629327"/>
                  </a:lnTo>
                  <a:lnTo>
                    <a:pt x="986943" y="601446"/>
                  </a:lnTo>
                  <a:lnTo>
                    <a:pt x="1020283" y="571655"/>
                  </a:lnTo>
                  <a:lnTo>
                    <a:pt x="1051878" y="540036"/>
                  </a:lnTo>
                  <a:lnTo>
                    <a:pt x="1081646" y="506670"/>
                  </a:lnTo>
                  <a:lnTo>
                    <a:pt x="1109505" y="471640"/>
                  </a:lnTo>
                  <a:lnTo>
                    <a:pt x="1135372" y="435028"/>
                  </a:lnTo>
                  <a:lnTo>
                    <a:pt x="1159166" y="396917"/>
                  </a:lnTo>
                  <a:lnTo>
                    <a:pt x="1180804" y="357388"/>
                  </a:lnTo>
                  <a:lnTo>
                    <a:pt x="1200205" y="316524"/>
                  </a:lnTo>
                  <a:lnTo>
                    <a:pt x="1217285" y="274407"/>
                  </a:lnTo>
                  <a:lnTo>
                    <a:pt x="1231963" y="231120"/>
                  </a:lnTo>
                  <a:lnTo>
                    <a:pt x="1244157" y="186744"/>
                  </a:lnTo>
                  <a:lnTo>
                    <a:pt x="1253784" y="141361"/>
                  </a:lnTo>
                  <a:lnTo>
                    <a:pt x="1260762" y="95055"/>
                  </a:lnTo>
                  <a:lnTo>
                    <a:pt x="1265010" y="47907"/>
                  </a:lnTo>
                  <a:lnTo>
                    <a:pt x="126644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1207008"/>
            <a:ext cx="5233415" cy="49392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1933" y="176860"/>
            <a:ext cx="4483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15" dirty="0"/>
              <a:t> </a:t>
            </a:r>
            <a:r>
              <a:rPr spc="-70" dirty="0"/>
              <a:t>Analysis</a:t>
            </a:r>
            <a:r>
              <a:rPr spc="-220" dirty="0"/>
              <a:t> </a:t>
            </a:r>
            <a:r>
              <a:rPr spc="-340" dirty="0"/>
              <a:t>04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7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280150" y="1643837"/>
            <a:ext cx="529971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068FF"/>
                </a:solidFill>
                <a:latin typeface="Trebuchet MS"/>
                <a:cs typeface="Trebuchet MS"/>
              </a:rPr>
              <a:t>Slope</a:t>
            </a:r>
            <a:r>
              <a:rPr sz="1800" b="1" spc="-70" dirty="0">
                <a:solidFill>
                  <a:srgbClr val="0068FF"/>
                </a:solidFill>
                <a:latin typeface="Trebuchet MS"/>
                <a:cs typeface="Trebuchet MS"/>
              </a:rPr>
              <a:t> (rectal</a:t>
            </a:r>
            <a:r>
              <a:rPr sz="1800" b="1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0068FF"/>
                </a:solidFill>
                <a:latin typeface="Trebuchet MS"/>
                <a:cs typeface="Trebuchet MS"/>
              </a:rPr>
              <a:t>slope</a:t>
            </a:r>
            <a:r>
              <a:rPr sz="1800" b="1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0068FF"/>
                </a:solidFill>
                <a:latin typeface="Trebuchet MS"/>
                <a:cs typeface="Trebuchet MS"/>
              </a:rPr>
              <a:t>for</a:t>
            </a:r>
            <a:r>
              <a:rPr sz="1800" b="1" spc="-5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0068FF"/>
                </a:solidFill>
                <a:latin typeface="Trebuchet MS"/>
                <a:cs typeface="Trebuchet MS"/>
              </a:rPr>
              <a:t>the</a:t>
            </a:r>
            <a:r>
              <a:rPr sz="1800" b="1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0068FF"/>
                </a:solidFill>
                <a:latin typeface="Trebuchet MS"/>
                <a:cs typeface="Trebuchet MS"/>
              </a:rPr>
              <a:t>ST</a:t>
            </a:r>
            <a:r>
              <a:rPr sz="1800" b="1" spc="-55" dirty="0">
                <a:solidFill>
                  <a:srgbClr val="0068FF"/>
                </a:solidFill>
                <a:latin typeface="Trebuchet MS"/>
                <a:cs typeface="Trebuchet MS"/>
              </a:rPr>
              <a:t> segment</a:t>
            </a:r>
            <a:r>
              <a:rPr sz="1800" b="1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0068FF"/>
                </a:solidFill>
                <a:latin typeface="Trebuchet MS"/>
                <a:cs typeface="Trebuchet MS"/>
              </a:rPr>
              <a:t>of</a:t>
            </a:r>
            <a:r>
              <a:rPr sz="1800" b="1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068FF"/>
                </a:solidFill>
                <a:latin typeface="Trebuchet MS"/>
                <a:cs typeface="Trebuchet MS"/>
              </a:rPr>
              <a:t>peak </a:t>
            </a:r>
            <a:r>
              <a:rPr sz="1800" b="1" spc="-110" dirty="0">
                <a:solidFill>
                  <a:srgbClr val="0068FF"/>
                </a:solidFill>
                <a:latin typeface="Trebuchet MS"/>
                <a:cs typeface="Trebuchet MS"/>
              </a:rPr>
              <a:t>exercise):</a:t>
            </a:r>
            <a:r>
              <a:rPr sz="1800" b="1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People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downsloping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slope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have </a:t>
            </a:r>
            <a:r>
              <a:rPr sz="1800" dirty="0">
                <a:latin typeface="Trebuchet MS"/>
                <a:cs typeface="Trebuchet MS"/>
              </a:rPr>
              <a:t>signs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unhealthy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heart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therefore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they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more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likely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have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heart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disease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than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people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upsloping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flat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slope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1: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minimal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change </a:t>
            </a:r>
            <a:r>
              <a:rPr sz="1800" spc="-40" dirty="0">
                <a:latin typeface="Trebuchet MS"/>
                <a:cs typeface="Trebuchet MS"/>
              </a:rPr>
              <a:t>(typical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healthy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heart)).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0068FF"/>
                </a:solidFill>
                <a:latin typeface="Trebuchet MS"/>
                <a:cs typeface="Trebuchet MS"/>
              </a:rPr>
              <a:t>ca</a:t>
            </a:r>
            <a:r>
              <a:rPr sz="1800" b="1" spc="-80" dirty="0">
                <a:solidFill>
                  <a:srgbClr val="0068FF"/>
                </a:solidFill>
                <a:latin typeface="Trebuchet MS"/>
                <a:cs typeface="Trebuchet MS"/>
              </a:rPr>
              <a:t> (number</a:t>
            </a:r>
            <a:r>
              <a:rPr sz="1800" b="1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0068FF"/>
                </a:solidFill>
                <a:latin typeface="Trebuchet MS"/>
                <a:cs typeface="Trebuchet MS"/>
              </a:rPr>
              <a:t>of</a:t>
            </a:r>
            <a:r>
              <a:rPr sz="1800" b="1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0068FF"/>
                </a:solidFill>
                <a:latin typeface="Trebuchet MS"/>
                <a:cs typeface="Trebuchet MS"/>
              </a:rPr>
              <a:t>blood</a:t>
            </a:r>
            <a:r>
              <a:rPr sz="1800" b="1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0068FF"/>
                </a:solidFill>
                <a:latin typeface="Trebuchet MS"/>
                <a:cs typeface="Trebuchet MS"/>
              </a:rPr>
              <a:t>vessels</a:t>
            </a:r>
            <a:r>
              <a:rPr sz="1800" b="1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68FF"/>
                </a:solidFill>
                <a:latin typeface="Trebuchet MS"/>
                <a:cs typeface="Trebuchet MS"/>
              </a:rPr>
              <a:t>(0-</a:t>
            </a:r>
            <a:r>
              <a:rPr sz="1800" b="1" spc="-50" dirty="0">
                <a:solidFill>
                  <a:srgbClr val="0068FF"/>
                </a:solidFill>
                <a:latin typeface="Trebuchet MS"/>
                <a:cs typeface="Trebuchet MS"/>
              </a:rPr>
              <a:t>3)</a:t>
            </a:r>
            <a:r>
              <a:rPr sz="1800" b="1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0068FF"/>
                </a:solidFill>
                <a:latin typeface="Trebuchet MS"/>
                <a:cs typeface="Trebuchet MS"/>
              </a:rPr>
              <a:t>):</a:t>
            </a:r>
            <a:r>
              <a:rPr sz="1800" b="1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more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blood </a:t>
            </a:r>
            <a:r>
              <a:rPr sz="1800" spc="-45" dirty="0">
                <a:latin typeface="Trebuchet MS"/>
                <a:cs typeface="Trebuchet MS"/>
              </a:rPr>
              <a:t>flow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better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heart,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people</a:t>
            </a:r>
            <a:r>
              <a:rPr sz="1800" spc="-50" dirty="0">
                <a:latin typeface="Trebuchet MS"/>
                <a:cs typeface="Trebuchet MS"/>
              </a:rPr>
              <a:t> with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vessel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number </a:t>
            </a:r>
            <a:r>
              <a:rPr sz="1800" dirty="0">
                <a:latin typeface="Trebuchet MS"/>
                <a:cs typeface="Trebuchet MS"/>
              </a:rPr>
              <a:t>ca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equal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are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more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likely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have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heart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disease.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269240">
              <a:lnSpc>
                <a:spcPct val="100000"/>
              </a:lnSpc>
            </a:pPr>
            <a:r>
              <a:rPr sz="1800" b="1" spc="-45" dirty="0">
                <a:solidFill>
                  <a:srgbClr val="0068FF"/>
                </a:solidFill>
                <a:latin typeface="Trebuchet MS"/>
                <a:cs typeface="Trebuchet MS"/>
              </a:rPr>
              <a:t>thal</a:t>
            </a:r>
            <a:r>
              <a:rPr sz="1800" b="1" spc="-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68FF"/>
                </a:solidFill>
                <a:latin typeface="Trebuchet MS"/>
                <a:cs typeface="Trebuchet MS"/>
              </a:rPr>
              <a:t>(a</a:t>
            </a:r>
            <a:r>
              <a:rPr sz="1800" b="1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0068FF"/>
                </a:solidFill>
                <a:latin typeface="Trebuchet MS"/>
                <a:cs typeface="Trebuchet MS"/>
              </a:rPr>
              <a:t>blood</a:t>
            </a:r>
            <a:r>
              <a:rPr sz="1800" b="1" spc="-4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0068FF"/>
                </a:solidFill>
                <a:latin typeface="Trebuchet MS"/>
                <a:cs typeface="Trebuchet MS"/>
              </a:rPr>
              <a:t>disorder</a:t>
            </a:r>
            <a:r>
              <a:rPr sz="1800" b="1" spc="-3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0068FF"/>
                </a:solidFill>
                <a:latin typeface="Trebuchet MS"/>
                <a:cs typeface="Trebuchet MS"/>
              </a:rPr>
              <a:t>called</a:t>
            </a:r>
            <a:r>
              <a:rPr sz="1800" b="1" spc="-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0068FF"/>
                </a:solidFill>
                <a:latin typeface="Trebuchet MS"/>
                <a:cs typeface="Trebuchet MS"/>
              </a:rPr>
              <a:t>thalassemia):</a:t>
            </a:r>
            <a:r>
              <a:rPr sz="1800" b="1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People </a:t>
            </a:r>
            <a:r>
              <a:rPr sz="1800" spc="-45" dirty="0">
                <a:latin typeface="Trebuchet MS"/>
                <a:cs typeface="Trebuchet MS"/>
              </a:rPr>
              <a:t>with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thal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value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=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are</a:t>
            </a:r>
            <a:r>
              <a:rPr sz="1800" spc="-55" dirty="0">
                <a:latin typeface="Trebuchet MS"/>
                <a:cs typeface="Trebuchet MS"/>
              </a:rPr>
              <a:t> more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likely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have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heart disease.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556" y="0"/>
            <a:ext cx="1266825" cy="1572895"/>
            <a:chOff x="10925556" y="0"/>
            <a:chExt cx="1266825" cy="1572895"/>
          </a:xfrm>
        </p:grpSpPr>
        <p:sp>
          <p:nvSpPr>
            <p:cNvPr id="4" name="object 4"/>
            <p:cNvSpPr/>
            <p:nvPr/>
          </p:nvSpPr>
          <p:spPr>
            <a:xfrm>
              <a:off x="10925556" y="0"/>
              <a:ext cx="1266825" cy="786765"/>
            </a:xfrm>
            <a:custGeom>
              <a:avLst/>
              <a:gdLst/>
              <a:ahLst/>
              <a:cxnLst/>
              <a:rect l="l" t="t" r="r" b="b"/>
              <a:pathLst>
                <a:path w="1266825" h="786765">
                  <a:moveTo>
                    <a:pt x="480695" y="0"/>
                  </a:moveTo>
                  <a:lnTo>
                    <a:pt x="0" y="0"/>
                  </a:lnTo>
                  <a:lnTo>
                    <a:pt x="4064" y="80391"/>
                  </a:lnTo>
                  <a:lnTo>
                    <a:pt x="10293" y="127538"/>
                  </a:lnTo>
                  <a:lnTo>
                    <a:pt x="19264" y="173765"/>
                  </a:lnTo>
                  <a:lnTo>
                    <a:pt x="30890" y="218986"/>
                  </a:lnTo>
                  <a:lnTo>
                    <a:pt x="45086" y="263115"/>
                  </a:lnTo>
                  <a:lnTo>
                    <a:pt x="61767" y="306067"/>
                  </a:lnTo>
                  <a:lnTo>
                    <a:pt x="80847" y="347758"/>
                  </a:lnTo>
                  <a:lnTo>
                    <a:pt x="102242" y="388100"/>
                  </a:lnTo>
                  <a:lnTo>
                    <a:pt x="125865" y="427009"/>
                  </a:lnTo>
                  <a:lnTo>
                    <a:pt x="151631" y="464399"/>
                  </a:lnTo>
                  <a:lnTo>
                    <a:pt x="179456" y="500185"/>
                  </a:lnTo>
                  <a:lnTo>
                    <a:pt x="209253" y="534282"/>
                  </a:lnTo>
                  <a:lnTo>
                    <a:pt x="240937" y="566604"/>
                  </a:lnTo>
                  <a:lnTo>
                    <a:pt x="274423" y="597065"/>
                  </a:lnTo>
                  <a:lnTo>
                    <a:pt x="309626" y="625580"/>
                  </a:lnTo>
                  <a:lnTo>
                    <a:pt x="346461" y="652064"/>
                  </a:lnTo>
                  <a:lnTo>
                    <a:pt x="384841" y="676431"/>
                  </a:lnTo>
                  <a:lnTo>
                    <a:pt x="424682" y="698596"/>
                  </a:lnTo>
                  <a:lnTo>
                    <a:pt x="465898" y="718474"/>
                  </a:lnTo>
                  <a:lnTo>
                    <a:pt x="508404" y="735978"/>
                  </a:lnTo>
                  <a:lnTo>
                    <a:pt x="552114" y="751024"/>
                  </a:lnTo>
                  <a:lnTo>
                    <a:pt x="596944" y="763525"/>
                  </a:lnTo>
                  <a:lnTo>
                    <a:pt x="642808" y="773398"/>
                  </a:lnTo>
                  <a:lnTo>
                    <a:pt x="689620" y="780555"/>
                  </a:lnTo>
                  <a:lnTo>
                    <a:pt x="737295" y="784912"/>
                  </a:lnTo>
                  <a:lnTo>
                    <a:pt x="785749" y="786384"/>
                  </a:lnTo>
                  <a:lnTo>
                    <a:pt x="1266444" y="786384"/>
                  </a:lnTo>
                  <a:lnTo>
                    <a:pt x="1265010" y="738476"/>
                  </a:lnTo>
                  <a:lnTo>
                    <a:pt x="1260762" y="691328"/>
                  </a:lnTo>
                  <a:lnTo>
                    <a:pt x="1253784" y="645022"/>
                  </a:lnTo>
                  <a:lnTo>
                    <a:pt x="1244157" y="599639"/>
                  </a:lnTo>
                  <a:lnTo>
                    <a:pt x="1231963" y="555263"/>
                  </a:lnTo>
                  <a:lnTo>
                    <a:pt x="1217285" y="511976"/>
                  </a:lnTo>
                  <a:lnTo>
                    <a:pt x="1200205" y="469859"/>
                  </a:lnTo>
                  <a:lnTo>
                    <a:pt x="1180804" y="428995"/>
                  </a:lnTo>
                  <a:lnTo>
                    <a:pt x="1159166" y="389466"/>
                  </a:lnTo>
                  <a:lnTo>
                    <a:pt x="1135372" y="351355"/>
                  </a:lnTo>
                  <a:lnTo>
                    <a:pt x="1109505" y="314743"/>
                  </a:lnTo>
                  <a:lnTo>
                    <a:pt x="1081646" y="279713"/>
                  </a:lnTo>
                  <a:lnTo>
                    <a:pt x="1051878" y="246347"/>
                  </a:lnTo>
                  <a:lnTo>
                    <a:pt x="1020283" y="214728"/>
                  </a:lnTo>
                  <a:lnTo>
                    <a:pt x="986943" y="184937"/>
                  </a:lnTo>
                  <a:lnTo>
                    <a:pt x="951941" y="157056"/>
                  </a:lnTo>
                  <a:lnTo>
                    <a:pt x="915359" y="131169"/>
                  </a:lnTo>
                  <a:lnTo>
                    <a:pt x="877278" y="107357"/>
                  </a:lnTo>
                  <a:lnTo>
                    <a:pt x="837781" y="85702"/>
                  </a:lnTo>
                  <a:lnTo>
                    <a:pt x="796951" y="66287"/>
                  </a:lnTo>
                  <a:lnTo>
                    <a:pt x="754869" y="49194"/>
                  </a:lnTo>
                  <a:lnTo>
                    <a:pt x="711617" y="34505"/>
                  </a:lnTo>
                  <a:lnTo>
                    <a:pt x="667278" y="22302"/>
                  </a:lnTo>
                  <a:lnTo>
                    <a:pt x="621934" y="12668"/>
                  </a:lnTo>
                  <a:lnTo>
                    <a:pt x="575668" y="5685"/>
                  </a:lnTo>
                  <a:lnTo>
                    <a:pt x="528560" y="1435"/>
                  </a:lnTo>
                  <a:lnTo>
                    <a:pt x="480695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556" y="786383"/>
              <a:ext cx="1266825" cy="786765"/>
            </a:xfrm>
            <a:custGeom>
              <a:avLst/>
              <a:gdLst/>
              <a:ahLst/>
              <a:cxnLst/>
              <a:rect l="l" t="t" r="r" b="b"/>
              <a:pathLst>
                <a:path w="1266825" h="786765">
                  <a:moveTo>
                    <a:pt x="1266444" y="0"/>
                  </a:moveTo>
                  <a:lnTo>
                    <a:pt x="785749" y="0"/>
                  </a:lnTo>
                  <a:lnTo>
                    <a:pt x="737295" y="1471"/>
                  </a:lnTo>
                  <a:lnTo>
                    <a:pt x="689620" y="5828"/>
                  </a:lnTo>
                  <a:lnTo>
                    <a:pt x="642808" y="12985"/>
                  </a:lnTo>
                  <a:lnTo>
                    <a:pt x="596944" y="22858"/>
                  </a:lnTo>
                  <a:lnTo>
                    <a:pt x="552114" y="35359"/>
                  </a:lnTo>
                  <a:lnTo>
                    <a:pt x="508404" y="50405"/>
                  </a:lnTo>
                  <a:lnTo>
                    <a:pt x="465898" y="67909"/>
                  </a:lnTo>
                  <a:lnTo>
                    <a:pt x="424682" y="87787"/>
                  </a:lnTo>
                  <a:lnTo>
                    <a:pt x="384841" y="109952"/>
                  </a:lnTo>
                  <a:lnTo>
                    <a:pt x="346461" y="134319"/>
                  </a:lnTo>
                  <a:lnTo>
                    <a:pt x="309626" y="160803"/>
                  </a:lnTo>
                  <a:lnTo>
                    <a:pt x="274423" y="189318"/>
                  </a:lnTo>
                  <a:lnTo>
                    <a:pt x="240937" y="219779"/>
                  </a:lnTo>
                  <a:lnTo>
                    <a:pt x="209253" y="252101"/>
                  </a:lnTo>
                  <a:lnTo>
                    <a:pt x="179456" y="286198"/>
                  </a:lnTo>
                  <a:lnTo>
                    <a:pt x="151631" y="321984"/>
                  </a:lnTo>
                  <a:lnTo>
                    <a:pt x="125865" y="359374"/>
                  </a:lnTo>
                  <a:lnTo>
                    <a:pt x="102242" y="398283"/>
                  </a:lnTo>
                  <a:lnTo>
                    <a:pt x="80847" y="438625"/>
                  </a:lnTo>
                  <a:lnTo>
                    <a:pt x="61767" y="480316"/>
                  </a:lnTo>
                  <a:lnTo>
                    <a:pt x="45086" y="523268"/>
                  </a:lnTo>
                  <a:lnTo>
                    <a:pt x="30890" y="567397"/>
                  </a:lnTo>
                  <a:lnTo>
                    <a:pt x="19264" y="612618"/>
                  </a:lnTo>
                  <a:lnTo>
                    <a:pt x="10293" y="658845"/>
                  </a:lnTo>
                  <a:lnTo>
                    <a:pt x="4064" y="705992"/>
                  </a:lnTo>
                  <a:lnTo>
                    <a:pt x="0" y="786383"/>
                  </a:lnTo>
                  <a:lnTo>
                    <a:pt x="480695" y="786383"/>
                  </a:lnTo>
                  <a:lnTo>
                    <a:pt x="528560" y="784948"/>
                  </a:lnTo>
                  <a:lnTo>
                    <a:pt x="575668" y="780698"/>
                  </a:lnTo>
                  <a:lnTo>
                    <a:pt x="621934" y="773715"/>
                  </a:lnTo>
                  <a:lnTo>
                    <a:pt x="667278" y="764081"/>
                  </a:lnTo>
                  <a:lnTo>
                    <a:pt x="711617" y="751878"/>
                  </a:lnTo>
                  <a:lnTo>
                    <a:pt x="754869" y="737189"/>
                  </a:lnTo>
                  <a:lnTo>
                    <a:pt x="796951" y="720096"/>
                  </a:lnTo>
                  <a:lnTo>
                    <a:pt x="837781" y="700681"/>
                  </a:lnTo>
                  <a:lnTo>
                    <a:pt x="877278" y="679026"/>
                  </a:lnTo>
                  <a:lnTo>
                    <a:pt x="915359" y="655214"/>
                  </a:lnTo>
                  <a:lnTo>
                    <a:pt x="951941" y="629327"/>
                  </a:lnTo>
                  <a:lnTo>
                    <a:pt x="986943" y="601446"/>
                  </a:lnTo>
                  <a:lnTo>
                    <a:pt x="1020283" y="571655"/>
                  </a:lnTo>
                  <a:lnTo>
                    <a:pt x="1051878" y="540036"/>
                  </a:lnTo>
                  <a:lnTo>
                    <a:pt x="1081646" y="506670"/>
                  </a:lnTo>
                  <a:lnTo>
                    <a:pt x="1109505" y="471640"/>
                  </a:lnTo>
                  <a:lnTo>
                    <a:pt x="1135372" y="435028"/>
                  </a:lnTo>
                  <a:lnTo>
                    <a:pt x="1159166" y="396917"/>
                  </a:lnTo>
                  <a:lnTo>
                    <a:pt x="1180804" y="357388"/>
                  </a:lnTo>
                  <a:lnTo>
                    <a:pt x="1200205" y="316524"/>
                  </a:lnTo>
                  <a:lnTo>
                    <a:pt x="1217285" y="274407"/>
                  </a:lnTo>
                  <a:lnTo>
                    <a:pt x="1231963" y="231120"/>
                  </a:lnTo>
                  <a:lnTo>
                    <a:pt x="1244157" y="186744"/>
                  </a:lnTo>
                  <a:lnTo>
                    <a:pt x="1253784" y="141361"/>
                  </a:lnTo>
                  <a:lnTo>
                    <a:pt x="1260762" y="95055"/>
                  </a:lnTo>
                  <a:lnTo>
                    <a:pt x="1265010" y="47907"/>
                  </a:lnTo>
                  <a:lnTo>
                    <a:pt x="126644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1933" y="176860"/>
            <a:ext cx="4483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15" dirty="0"/>
              <a:t> </a:t>
            </a:r>
            <a:r>
              <a:rPr spc="-70" dirty="0"/>
              <a:t>Analysis</a:t>
            </a:r>
            <a:r>
              <a:rPr spc="-220" dirty="0"/>
              <a:t> </a:t>
            </a:r>
            <a:r>
              <a:rPr spc="-340" dirty="0"/>
              <a:t>05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923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Study</a:t>
            </a:r>
            <a:r>
              <a:rPr spc="-55" dirty="0"/>
              <a:t> </a:t>
            </a:r>
            <a:r>
              <a:rPr spc="-75" dirty="0"/>
              <a:t>of</a:t>
            </a:r>
            <a:r>
              <a:rPr spc="-55" dirty="0"/>
              <a:t> </a:t>
            </a:r>
            <a:r>
              <a:rPr spc="-114" dirty="0"/>
              <a:t>the</a:t>
            </a:r>
            <a:r>
              <a:rPr spc="-45" dirty="0"/>
              <a:t> </a:t>
            </a:r>
            <a:r>
              <a:rPr spc="-70" dirty="0"/>
              <a:t>relationship</a:t>
            </a:r>
            <a:r>
              <a:rPr spc="-55" dirty="0"/>
              <a:t> </a:t>
            </a:r>
            <a:r>
              <a:rPr spc="-75" dirty="0"/>
              <a:t>of</a:t>
            </a:r>
            <a:r>
              <a:rPr spc="-50" dirty="0"/>
              <a:t> </a:t>
            </a:r>
            <a:r>
              <a:rPr spc="-65" dirty="0"/>
              <a:t>continuous </a:t>
            </a:r>
            <a:r>
              <a:rPr spc="-80" dirty="0"/>
              <a:t>features</a:t>
            </a:r>
            <a:r>
              <a:rPr spc="-65" dirty="0"/>
              <a:t> </a:t>
            </a:r>
            <a:r>
              <a:rPr spc="-20" dirty="0"/>
              <a:t>and</a:t>
            </a:r>
            <a:r>
              <a:rPr spc="-75" dirty="0"/>
              <a:t> </a:t>
            </a:r>
            <a:r>
              <a:rPr spc="-85" dirty="0"/>
              <a:t>heart</a:t>
            </a:r>
            <a:r>
              <a:rPr spc="-60" dirty="0"/>
              <a:t> </a:t>
            </a:r>
            <a:r>
              <a:rPr spc="-10" dirty="0"/>
              <a:t>disease:</a:t>
            </a: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70" dirty="0">
                <a:solidFill>
                  <a:srgbClr val="0068FF"/>
                </a:solidFill>
              </a:rPr>
              <a:t>trestbps:</a:t>
            </a:r>
            <a:r>
              <a:rPr spc="-85" dirty="0">
                <a:solidFill>
                  <a:srgbClr val="0068FF"/>
                </a:solidFill>
              </a:rPr>
              <a:t> </a:t>
            </a:r>
            <a:r>
              <a:rPr b="0" spc="-45" dirty="0">
                <a:solidFill>
                  <a:srgbClr val="000000"/>
                </a:solidFill>
                <a:latin typeface="Trebuchet MS"/>
                <a:cs typeface="Trebuchet MS"/>
              </a:rPr>
              <a:t>When</a:t>
            </a:r>
            <a:r>
              <a:rPr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rebuchet MS"/>
                <a:cs typeface="Trebuchet MS"/>
              </a:rPr>
              <a:t>blood</a:t>
            </a:r>
            <a:r>
              <a:rPr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40" dirty="0">
                <a:solidFill>
                  <a:srgbClr val="000000"/>
                </a:solidFill>
                <a:latin typeface="Trebuchet MS"/>
                <a:cs typeface="Trebuchet MS"/>
              </a:rPr>
              <a:t>pressure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b="0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45" dirty="0">
                <a:solidFill>
                  <a:srgbClr val="000000"/>
                </a:solidFill>
                <a:latin typeface="Trebuchet MS"/>
                <a:cs typeface="Trebuchet MS"/>
              </a:rPr>
              <a:t>higher</a:t>
            </a:r>
            <a:r>
              <a:rPr b="0" spc="-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30" dirty="0">
                <a:solidFill>
                  <a:srgbClr val="000000"/>
                </a:solidFill>
                <a:latin typeface="Trebuchet MS"/>
                <a:cs typeface="Trebuchet MS"/>
              </a:rPr>
              <a:t>than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dirty="0">
                <a:solidFill>
                  <a:srgbClr val="000000"/>
                </a:solidFill>
                <a:latin typeface="Trebuchet MS"/>
                <a:cs typeface="Trebuchet MS"/>
              </a:rPr>
              <a:t>130-</a:t>
            </a:r>
            <a:r>
              <a:rPr b="0" spc="-25" dirty="0">
                <a:solidFill>
                  <a:srgbClr val="000000"/>
                </a:solidFill>
                <a:latin typeface="Trebuchet MS"/>
                <a:cs typeface="Trebuchet MS"/>
              </a:rPr>
              <a:t>140 </a:t>
            </a:r>
            <a:r>
              <a:rPr b="0" dirty="0">
                <a:solidFill>
                  <a:srgbClr val="000000"/>
                </a:solidFill>
                <a:latin typeface="Trebuchet MS"/>
                <a:cs typeface="Trebuchet MS"/>
              </a:rPr>
              <a:t>mm</a:t>
            </a:r>
            <a:r>
              <a:rPr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rebuchet MS"/>
                <a:cs typeface="Trebuchet MS"/>
              </a:rPr>
              <a:t>Hg,</a:t>
            </a:r>
            <a:r>
              <a:rPr b="0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35" dirty="0">
                <a:solidFill>
                  <a:srgbClr val="000000"/>
                </a:solidFill>
                <a:latin typeface="Trebuchet MS"/>
                <a:cs typeface="Trebuchet MS"/>
              </a:rPr>
              <a:t>this</a:t>
            </a:r>
            <a:r>
              <a:rPr b="0" spc="-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5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b="0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rebuchet MS"/>
                <a:cs typeface="Trebuchet MS"/>
              </a:rPr>
              <a:t>cause</a:t>
            </a:r>
            <a:r>
              <a:rPr b="0" spc="-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8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rebuchet MS"/>
                <a:cs typeface="Trebuchet MS"/>
              </a:rPr>
              <a:t>concern.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b="0" spc="-1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12700" marR="80010">
              <a:lnSpc>
                <a:spcPct val="100000"/>
              </a:lnSpc>
            </a:pPr>
            <a:r>
              <a:rPr spc="-95" dirty="0">
                <a:solidFill>
                  <a:srgbClr val="0068FF"/>
                </a:solidFill>
              </a:rPr>
              <a:t>chol:</a:t>
            </a:r>
            <a:r>
              <a:rPr spc="-70" dirty="0">
                <a:solidFill>
                  <a:srgbClr val="0068FF"/>
                </a:solidFill>
              </a:rPr>
              <a:t> </a:t>
            </a:r>
            <a:r>
              <a:rPr b="0" spc="-35" dirty="0">
                <a:solidFill>
                  <a:srgbClr val="000000"/>
                </a:solidFill>
                <a:latin typeface="Trebuchet MS"/>
                <a:cs typeface="Trebuchet MS"/>
              </a:rPr>
              <a:t>When</a:t>
            </a:r>
            <a:r>
              <a:rPr b="0" spc="-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60" dirty="0">
                <a:solidFill>
                  <a:srgbClr val="000000"/>
                </a:solidFill>
                <a:latin typeface="Trebuchet MS"/>
                <a:cs typeface="Trebuchet MS"/>
              </a:rPr>
              <a:t>cholesterol </a:t>
            </a:r>
            <a:r>
              <a:rPr b="0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50" dirty="0">
                <a:solidFill>
                  <a:srgbClr val="000000"/>
                </a:solidFill>
                <a:latin typeface="Trebuchet MS"/>
                <a:cs typeface="Trebuchet MS"/>
              </a:rPr>
              <a:t>higher</a:t>
            </a:r>
            <a:r>
              <a:rPr b="0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rebuchet MS"/>
                <a:cs typeface="Trebuchet MS"/>
              </a:rPr>
              <a:t>than</a:t>
            </a:r>
            <a:r>
              <a:rPr b="0" spc="-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dirty="0">
                <a:solidFill>
                  <a:srgbClr val="000000"/>
                </a:solidFill>
                <a:latin typeface="Trebuchet MS"/>
                <a:cs typeface="Trebuchet MS"/>
              </a:rPr>
              <a:t>200</a:t>
            </a:r>
            <a:r>
              <a:rPr b="0" spc="-85" dirty="0">
                <a:solidFill>
                  <a:srgbClr val="000000"/>
                </a:solidFill>
                <a:latin typeface="Trebuchet MS"/>
                <a:cs typeface="Trebuchet MS"/>
              </a:rPr>
              <a:t> mg/dL,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70" dirty="0">
                <a:solidFill>
                  <a:srgbClr val="000000"/>
                </a:solidFill>
                <a:latin typeface="Trebuchet MS"/>
                <a:cs typeface="Trebuchet MS"/>
              </a:rPr>
              <a:t>it</a:t>
            </a:r>
            <a:r>
              <a:rPr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rebuchet MS"/>
                <a:cs typeface="Trebuchet MS"/>
              </a:rPr>
              <a:t>is </a:t>
            </a:r>
            <a:r>
              <a:rPr b="0" spc="5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60" dirty="0">
                <a:solidFill>
                  <a:srgbClr val="000000"/>
                </a:solidFill>
                <a:latin typeface="Trebuchet MS"/>
                <a:cs typeface="Trebuchet MS"/>
              </a:rPr>
              <a:t>very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0" dirty="0">
                <a:solidFill>
                  <a:srgbClr val="000000"/>
                </a:solidFill>
                <a:latin typeface="Trebuchet MS"/>
                <a:cs typeface="Trebuchet MS"/>
              </a:rPr>
              <a:t>dangerous</a:t>
            </a:r>
            <a:r>
              <a:rPr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70" dirty="0">
                <a:solidFill>
                  <a:srgbClr val="000000"/>
                </a:solidFill>
                <a:latin typeface="Trebuchet MS"/>
                <a:cs typeface="Trebuchet MS"/>
              </a:rPr>
              <a:t>indicator,</a:t>
            </a:r>
            <a:r>
              <a:rPr b="0" spc="-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55" dirty="0">
                <a:solidFill>
                  <a:srgbClr val="000000"/>
                </a:solidFill>
                <a:latin typeface="Trebuchet MS"/>
                <a:cs typeface="Trebuchet MS"/>
              </a:rPr>
              <a:t>as</a:t>
            </a:r>
            <a:r>
              <a:rPr b="0" spc="-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rebuchet MS"/>
                <a:cs typeface="Trebuchet MS"/>
              </a:rPr>
              <a:t>shown</a:t>
            </a:r>
            <a:r>
              <a:rPr b="0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6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b="0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8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rebuchet MS"/>
                <a:cs typeface="Trebuchet MS"/>
              </a:rPr>
              <a:t>graphic above.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b="0" spc="-1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12700" marR="13970">
              <a:lnSpc>
                <a:spcPct val="100000"/>
              </a:lnSpc>
            </a:pPr>
            <a:r>
              <a:rPr spc="-55" dirty="0">
                <a:solidFill>
                  <a:srgbClr val="0068FF"/>
                </a:solidFill>
              </a:rPr>
              <a:t>thalach:</a:t>
            </a:r>
            <a:r>
              <a:rPr spc="-90" dirty="0">
                <a:solidFill>
                  <a:srgbClr val="0068FF"/>
                </a:solidFill>
              </a:rPr>
              <a:t> 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People</a:t>
            </a:r>
            <a:r>
              <a:rPr b="0" spc="-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50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5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b="0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heart</a:t>
            </a:r>
            <a:r>
              <a:rPr b="0" spc="-65" dirty="0">
                <a:solidFill>
                  <a:srgbClr val="000000"/>
                </a:solidFill>
                <a:latin typeface="Trebuchet MS"/>
                <a:cs typeface="Trebuchet MS"/>
              </a:rPr>
              <a:t> rate</a:t>
            </a:r>
            <a:r>
              <a:rPr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rebuchet MS"/>
                <a:cs typeface="Trebuchet MS"/>
              </a:rPr>
              <a:t>above</a:t>
            </a:r>
            <a:r>
              <a:rPr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rebuchet MS"/>
                <a:cs typeface="Trebuchet MS"/>
              </a:rPr>
              <a:t>140</a:t>
            </a:r>
            <a:r>
              <a:rPr b="0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45" dirty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0" dirty="0">
                <a:solidFill>
                  <a:srgbClr val="000000"/>
                </a:solidFill>
                <a:latin typeface="Trebuchet MS"/>
                <a:cs typeface="Trebuchet MS"/>
              </a:rPr>
              <a:t>more </a:t>
            </a:r>
            <a:r>
              <a:rPr b="0" spc="-75" dirty="0">
                <a:solidFill>
                  <a:srgbClr val="000000"/>
                </a:solidFill>
                <a:latin typeface="Trebuchet MS"/>
                <a:cs typeface="Trebuchet MS"/>
              </a:rPr>
              <a:t>likely</a:t>
            </a:r>
            <a:r>
              <a:rPr b="0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5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35" dirty="0">
                <a:solidFill>
                  <a:srgbClr val="000000"/>
                </a:solidFill>
                <a:latin typeface="Trebuchet MS"/>
                <a:cs typeface="Trebuchet MS"/>
              </a:rPr>
              <a:t>have</a:t>
            </a:r>
            <a:r>
              <a:rPr b="0" spc="-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55" dirty="0">
                <a:solidFill>
                  <a:srgbClr val="000000"/>
                </a:solidFill>
                <a:latin typeface="Trebuchet MS"/>
                <a:cs typeface="Trebuchet MS"/>
              </a:rPr>
              <a:t>heart</a:t>
            </a:r>
            <a:r>
              <a:rPr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rebuchet MS"/>
                <a:cs typeface="Trebuchet MS"/>
              </a:rPr>
              <a:t>disease.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44" y="1239011"/>
            <a:ext cx="4943856" cy="466648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7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28377"/>
            <a:ext cx="3609340" cy="3461385"/>
          </a:xfrm>
          <a:custGeom>
            <a:avLst/>
            <a:gdLst/>
            <a:ahLst/>
            <a:cxnLst/>
            <a:rect l="l" t="t" r="r" b="b"/>
            <a:pathLst>
              <a:path w="3609340" h="3461384">
                <a:moveTo>
                  <a:pt x="0" y="0"/>
                </a:moveTo>
                <a:lnTo>
                  <a:pt x="0" y="3461382"/>
                </a:lnTo>
                <a:lnTo>
                  <a:pt x="3608832" y="3461383"/>
                </a:lnTo>
                <a:lnTo>
                  <a:pt x="3560645" y="3461068"/>
                </a:lnTo>
                <a:lnTo>
                  <a:pt x="3512609" y="3460126"/>
                </a:lnTo>
                <a:lnTo>
                  <a:pt x="3464729" y="3458561"/>
                </a:lnTo>
                <a:lnTo>
                  <a:pt x="3417008" y="3456378"/>
                </a:lnTo>
                <a:lnTo>
                  <a:pt x="3369450" y="3453579"/>
                </a:lnTo>
                <a:lnTo>
                  <a:pt x="3322059" y="3450169"/>
                </a:lnTo>
                <a:lnTo>
                  <a:pt x="3274838" y="3446151"/>
                </a:lnTo>
                <a:lnTo>
                  <a:pt x="3227792" y="3441530"/>
                </a:lnTo>
                <a:lnTo>
                  <a:pt x="3180925" y="3436310"/>
                </a:lnTo>
                <a:lnTo>
                  <a:pt x="3134241" y="3430494"/>
                </a:lnTo>
                <a:lnTo>
                  <a:pt x="3087742" y="3424086"/>
                </a:lnTo>
                <a:lnTo>
                  <a:pt x="3041434" y="3417090"/>
                </a:lnTo>
                <a:lnTo>
                  <a:pt x="2995320" y="3409510"/>
                </a:lnTo>
                <a:lnTo>
                  <a:pt x="2949405" y="3401350"/>
                </a:lnTo>
                <a:lnTo>
                  <a:pt x="2903691" y="3392614"/>
                </a:lnTo>
                <a:lnTo>
                  <a:pt x="2858183" y="3383306"/>
                </a:lnTo>
                <a:lnTo>
                  <a:pt x="2812885" y="3373429"/>
                </a:lnTo>
                <a:lnTo>
                  <a:pt x="2767800" y="3362987"/>
                </a:lnTo>
                <a:lnTo>
                  <a:pt x="2722934" y="3351986"/>
                </a:lnTo>
                <a:lnTo>
                  <a:pt x="2678288" y="3340427"/>
                </a:lnTo>
                <a:lnTo>
                  <a:pt x="2633868" y="3328316"/>
                </a:lnTo>
                <a:lnTo>
                  <a:pt x="2589678" y="3315655"/>
                </a:lnTo>
                <a:lnTo>
                  <a:pt x="2545720" y="3302450"/>
                </a:lnTo>
                <a:lnTo>
                  <a:pt x="2502000" y="3288704"/>
                </a:lnTo>
                <a:lnTo>
                  <a:pt x="2458521" y="3274420"/>
                </a:lnTo>
                <a:lnTo>
                  <a:pt x="2415286" y="3259604"/>
                </a:lnTo>
                <a:lnTo>
                  <a:pt x="2372300" y="3244257"/>
                </a:lnTo>
                <a:lnTo>
                  <a:pt x="2329567" y="3228386"/>
                </a:lnTo>
                <a:lnTo>
                  <a:pt x="2287091" y="3211992"/>
                </a:lnTo>
                <a:lnTo>
                  <a:pt x="2244875" y="3195081"/>
                </a:lnTo>
                <a:lnTo>
                  <a:pt x="2202924" y="3177657"/>
                </a:lnTo>
                <a:lnTo>
                  <a:pt x="2161240" y="3159722"/>
                </a:lnTo>
                <a:lnTo>
                  <a:pt x="2119829" y="3141281"/>
                </a:lnTo>
                <a:lnTo>
                  <a:pt x="2078694" y="3122338"/>
                </a:lnTo>
                <a:lnTo>
                  <a:pt x="2037840" y="3102897"/>
                </a:lnTo>
                <a:lnTo>
                  <a:pt x="1997268" y="3082962"/>
                </a:lnTo>
                <a:lnTo>
                  <a:pt x="1956985" y="3062536"/>
                </a:lnTo>
                <a:lnTo>
                  <a:pt x="1916994" y="3041624"/>
                </a:lnTo>
                <a:lnTo>
                  <a:pt x="1877298" y="3020229"/>
                </a:lnTo>
                <a:lnTo>
                  <a:pt x="1837901" y="2998356"/>
                </a:lnTo>
                <a:lnTo>
                  <a:pt x="1798808" y="2976008"/>
                </a:lnTo>
                <a:lnTo>
                  <a:pt x="1760022" y="2953188"/>
                </a:lnTo>
                <a:lnTo>
                  <a:pt x="1721548" y="2929902"/>
                </a:lnTo>
                <a:lnTo>
                  <a:pt x="1683388" y="2906153"/>
                </a:lnTo>
                <a:lnTo>
                  <a:pt x="1645548" y="2881944"/>
                </a:lnTo>
                <a:lnTo>
                  <a:pt x="1608030" y="2857280"/>
                </a:lnTo>
                <a:lnTo>
                  <a:pt x="1570840" y="2832165"/>
                </a:lnTo>
                <a:lnTo>
                  <a:pt x="1533979" y="2806602"/>
                </a:lnTo>
                <a:lnTo>
                  <a:pt x="1497454" y="2780596"/>
                </a:lnTo>
                <a:lnTo>
                  <a:pt x="1461267" y="2754150"/>
                </a:lnTo>
                <a:lnTo>
                  <a:pt x="1425422" y="2727268"/>
                </a:lnTo>
                <a:lnTo>
                  <a:pt x="1389924" y="2699954"/>
                </a:lnTo>
                <a:lnTo>
                  <a:pt x="1354776" y="2672212"/>
                </a:lnTo>
                <a:lnTo>
                  <a:pt x="1319982" y="2644046"/>
                </a:lnTo>
                <a:lnTo>
                  <a:pt x="1285546" y="2615460"/>
                </a:lnTo>
                <a:lnTo>
                  <a:pt x="1251472" y="2586457"/>
                </a:lnTo>
                <a:lnTo>
                  <a:pt x="1217764" y="2557042"/>
                </a:lnTo>
                <a:lnTo>
                  <a:pt x="1184425" y="2527219"/>
                </a:lnTo>
                <a:lnTo>
                  <a:pt x="1151460" y="2496990"/>
                </a:lnTo>
                <a:lnTo>
                  <a:pt x="1118873" y="2466362"/>
                </a:lnTo>
                <a:lnTo>
                  <a:pt x="1086666" y="2435336"/>
                </a:lnTo>
                <a:lnTo>
                  <a:pt x="1054846" y="2403917"/>
                </a:lnTo>
                <a:lnTo>
                  <a:pt x="1023414" y="2372110"/>
                </a:lnTo>
                <a:lnTo>
                  <a:pt x="992376" y="2339917"/>
                </a:lnTo>
                <a:lnTo>
                  <a:pt x="961734" y="2307343"/>
                </a:lnTo>
                <a:lnTo>
                  <a:pt x="931493" y="2274392"/>
                </a:lnTo>
                <a:lnTo>
                  <a:pt x="901658" y="2241067"/>
                </a:lnTo>
                <a:lnTo>
                  <a:pt x="872231" y="2207373"/>
                </a:lnTo>
                <a:lnTo>
                  <a:pt x="843216" y="2173313"/>
                </a:lnTo>
                <a:lnTo>
                  <a:pt x="814618" y="2138891"/>
                </a:lnTo>
                <a:lnTo>
                  <a:pt x="786441" y="2104111"/>
                </a:lnTo>
                <a:lnTo>
                  <a:pt x="758687" y="2068978"/>
                </a:lnTo>
                <a:lnTo>
                  <a:pt x="731362" y="2033495"/>
                </a:lnTo>
                <a:lnTo>
                  <a:pt x="704469" y="1997665"/>
                </a:lnTo>
                <a:lnTo>
                  <a:pt x="678012" y="1961493"/>
                </a:lnTo>
                <a:lnTo>
                  <a:pt x="651995" y="1924983"/>
                </a:lnTo>
                <a:lnTo>
                  <a:pt x="626422" y="1888138"/>
                </a:lnTo>
                <a:lnTo>
                  <a:pt x="601297" y="1850963"/>
                </a:lnTo>
                <a:lnTo>
                  <a:pt x="576623" y="1813461"/>
                </a:lnTo>
                <a:lnTo>
                  <a:pt x="552404" y="1775637"/>
                </a:lnTo>
                <a:lnTo>
                  <a:pt x="528645" y="1737493"/>
                </a:lnTo>
                <a:lnTo>
                  <a:pt x="505350" y="1699035"/>
                </a:lnTo>
                <a:lnTo>
                  <a:pt x="482521" y="1660266"/>
                </a:lnTo>
                <a:lnTo>
                  <a:pt x="460164" y="1621189"/>
                </a:lnTo>
                <a:lnTo>
                  <a:pt x="438281" y="1581809"/>
                </a:lnTo>
                <a:lnTo>
                  <a:pt x="416878" y="1542130"/>
                </a:lnTo>
                <a:lnTo>
                  <a:pt x="395957" y="1502155"/>
                </a:lnTo>
                <a:lnTo>
                  <a:pt x="375523" y="1461889"/>
                </a:lnTo>
                <a:lnTo>
                  <a:pt x="355580" y="1421336"/>
                </a:lnTo>
                <a:lnTo>
                  <a:pt x="336131" y="1380498"/>
                </a:lnTo>
                <a:lnTo>
                  <a:pt x="317181" y="1339381"/>
                </a:lnTo>
                <a:lnTo>
                  <a:pt x="298732" y="1297987"/>
                </a:lnTo>
                <a:lnTo>
                  <a:pt x="280791" y="1256322"/>
                </a:lnTo>
                <a:lnTo>
                  <a:pt x="263359" y="1214388"/>
                </a:lnTo>
                <a:lnTo>
                  <a:pt x="246441" y="1172190"/>
                </a:lnTo>
                <a:lnTo>
                  <a:pt x="230041" y="1129732"/>
                </a:lnTo>
                <a:lnTo>
                  <a:pt x="214163" y="1087018"/>
                </a:lnTo>
                <a:lnTo>
                  <a:pt x="198811" y="1044050"/>
                </a:lnTo>
                <a:lnTo>
                  <a:pt x="183988" y="1000834"/>
                </a:lnTo>
                <a:lnTo>
                  <a:pt x="169699" y="957374"/>
                </a:lnTo>
                <a:lnTo>
                  <a:pt x="155947" y="913672"/>
                </a:lnTo>
                <a:lnTo>
                  <a:pt x="142736" y="869734"/>
                </a:lnTo>
                <a:lnTo>
                  <a:pt x="130071" y="825562"/>
                </a:lnTo>
                <a:lnTo>
                  <a:pt x="117955" y="781162"/>
                </a:lnTo>
                <a:lnTo>
                  <a:pt x="106392" y="736536"/>
                </a:lnTo>
                <a:lnTo>
                  <a:pt x="95385" y="691688"/>
                </a:lnTo>
                <a:lnTo>
                  <a:pt x="84940" y="646623"/>
                </a:lnTo>
                <a:lnTo>
                  <a:pt x="75059" y="601345"/>
                </a:lnTo>
                <a:lnTo>
                  <a:pt x="65747" y="555857"/>
                </a:lnTo>
                <a:lnTo>
                  <a:pt x="57008" y="510163"/>
                </a:lnTo>
                <a:lnTo>
                  <a:pt x="48844" y="464268"/>
                </a:lnTo>
                <a:lnTo>
                  <a:pt x="41262" y="418174"/>
                </a:lnTo>
                <a:lnTo>
                  <a:pt x="34263" y="371886"/>
                </a:lnTo>
                <a:lnTo>
                  <a:pt x="27852" y="325408"/>
                </a:lnTo>
                <a:lnTo>
                  <a:pt x="22034" y="278744"/>
                </a:lnTo>
                <a:lnTo>
                  <a:pt x="16811" y="231897"/>
                </a:lnTo>
                <a:lnTo>
                  <a:pt x="12188" y="184872"/>
                </a:lnTo>
                <a:lnTo>
                  <a:pt x="8169" y="137673"/>
                </a:lnTo>
                <a:lnTo>
                  <a:pt x="4758" y="90302"/>
                </a:lnTo>
                <a:lnTo>
                  <a:pt x="1958" y="42765"/>
                </a:lnTo>
                <a:lnTo>
                  <a:pt x="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7788" y="5923788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20" h="934720">
                <a:moveTo>
                  <a:pt x="934211" y="0"/>
                </a:moveTo>
                <a:lnTo>
                  <a:pt x="886133" y="1215"/>
                </a:lnTo>
                <a:lnTo>
                  <a:pt x="838686" y="4823"/>
                </a:lnTo>
                <a:lnTo>
                  <a:pt x="791929" y="10764"/>
                </a:lnTo>
                <a:lnTo>
                  <a:pt x="745921" y="18979"/>
                </a:lnTo>
                <a:lnTo>
                  <a:pt x="700721" y="29411"/>
                </a:lnTo>
                <a:lnTo>
                  <a:pt x="656387" y="42000"/>
                </a:lnTo>
                <a:lnTo>
                  <a:pt x="612978" y="56687"/>
                </a:lnTo>
                <a:lnTo>
                  <a:pt x="570553" y="73415"/>
                </a:lnTo>
                <a:lnTo>
                  <a:pt x="529170" y="92123"/>
                </a:lnTo>
                <a:lnTo>
                  <a:pt x="488888" y="112754"/>
                </a:lnTo>
                <a:lnTo>
                  <a:pt x="449766" y="135249"/>
                </a:lnTo>
                <a:lnTo>
                  <a:pt x="411863" y="159548"/>
                </a:lnTo>
                <a:lnTo>
                  <a:pt x="375236" y="185595"/>
                </a:lnTo>
                <a:lnTo>
                  <a:pt x="339945" y="213328"/>
                </a:lnTo>
                <a:lnTo>
                  <a:pt x="306049" y="242691"/>
                </a:lnTo>
                <a:lnTo>
                  <a:pt x="273605" y="273624"/>
                </a:lnTo>
                <a:lnTo>
                  <a:pt x="242673" y="306069"/>
                </a:lnTo>
                <a:lnTo>
                  <a:pt x="213312" y="339966"/>
                </a:lnTo>
                <a:lnTo>
                  <a:pt x="185580" y="375258"/>
                </a:lnTo>
                <a:lnTo>
                  <a:pt x="159535" y="411885"/>
                </a:lnTo>
                <a:lnTo>
                  <a:pt x="135237" y="449789"/>
                </a:lnTo>
                <a:lnTo>
                  <a:pt x="112744" y="488911"/>
                </a:lnTo>
                <a:lnTo>
                  <a:pt x="92114" y="529192"/>
                </a:lnTo>
                <a:lnTo>
                  <a:pt x="73407" y="570574"/>
                </a:lnTo>
                <a:lnTo>
                  <a:pt x="56682" y="612998"/>
                </a:lnTo>
                <a:lnTo>
                  <a:pt x="41996" y="656405"/>
                </a:lnTo>
                <a:lnTo>
                  <a:pt x="29408" y="700737"/>
                </a:lnTo>
                <a:lnTo>
                  <a:pt x="18977" y="745935"/>
                </a:lnTo>
                <a:lnTo>
                  <a:pt x="10763" y="791940"/>
                </a:lnTo>
                <a:lnTo>
                  <a:pt x="4822" y="838693"/>
                </a:lnTo>
                <a:lnTo>
                  <a:pt x="1215" y="886136"/>
                </a:lnTo>
                <a:lnTo>
                  <a:pt x="0" y="934211"/>
                </a:lnTo>
                <a:lnTo>
                  <a:pt x="934211" y="934211"/>
                </a:lnTo>
                <a:lnTo>
                  <a:pt x="934211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587751" y="5591555"/>
            <a:ext cx="1572895" cy="1266825"/>
            <a:chOff x="2587751" y="5591555"/>
            <a:chExt cx="1572895" cy="1266825"/>
          </a:xfrm>
        </p:grpSpPr>
        <p:sp>
          <p:nvSpPr>
            <p:cNvPr id="6" name="object 6"/>
            <p:cNvSpPr/>
            <p:nvPr/>
          </p:nvSpPr>
          <p:spPr>
            <a:xfrm>
              <a:off x="337413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4" h="1266825">
                  <a:moveTo>
                    <a:pt x="786384" y="0"/>
                  </a:moveTo>
                  <a:lnTo>
                    <a:pt x="705992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775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4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4" y="1266443"/>
                  </a:lnTo>
                  <a:lnTo>
                    <a:pt x="786384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6148" y="1136980"/>
            <a:ext cx="6205855" cy="375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100"/>
              </a:spcBef>
              <a:buFont typeface="Trebuchet MS"/>
              <a:buChar char="-"/>
              <a:tabLst>
                <a:tab pos="177165" algn="l"/>
              </a:tabLst>
            </a:pPr>
            <a:r>
              <a:rPr sz="1800" b="1" spc="-60" dirty="0">
                <a:latin typeface="Trebuchet MS"/>
                <a:cs typeface="Trebuchet MS"/>
              </a:rPr>
              <a:t>Studying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the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correlations </a:t>
            </a:r>
            <a:r>
              <a:rPr sz="1800" b="1" spc="-95" dirty="0">
                <a:latin typeface="Trebuchet MS"/>
                <a:cs typeface="Trebuchet MS"/>
              </a:rPr>
              <a:t>between</a:t>
            </a:r>
            <a:r>
              <a:rPr sz="1800" b="1" spc="-55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features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using</a:t>
            </a:r>
            <a:r>
              <a:rPr sz="1800" b="1" spc="-55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Heat</a:t>
            </a:r>
            <a:r>
              <a:rPr sz="1800" b="1" spc="-55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Map!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marL="142240" marR="1225550">
              <a:lnSpc>
                <a:spcPct val="100000"/>
              </a:lnSpc>
            </a:pPr>
            <a:r>
              <a:rPr sz="1600" spc="-75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goal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of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this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matrix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to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show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the </a:t>
            </a:r>
            <a:r>
              <a:rPr sz="1600" spc="-10" dirty="0">
                <a:latin typeface="Trebuchet MS"/>
                <a:cs typeface="Trebuchet MS"/>
              </a:rPr>
              <a:t>relationship </a:t>
            </a:r>
            <a:r>
              <a:rPr sz="1600" spc="-50" dirty="0">
                <a:latin typeface="Trebuchet MS"/>
                <a:cs typeface="Trebuchet MS"/>
              </a:rPr>
              <a:t>between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features,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this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useful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for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feature </a:t>
            </a:r>
            <a:r>
              <a:rPr sz="1600" spc="-45" dirty="0">
                <a:latin typeface="Trebuchet MS"/>
                <a:cs typeface="Trebuchet MS"/>
              </a:rPr>
              <a:t>engineering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techniques,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but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what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matters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most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to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us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in this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lesson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is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the </a:t>
            </a:r>
            <a:r>
              <a:rPr sz="1600" spc="-45" dirty="0">
                <a:latin typeface="Trebuchet MS"/>
                <a:cs typeface="Trebuchet MS"/>
              </a:rPr>
              <a:t>relationship</a:t>
            </a:r>
            <a:r>
              <a:rPr sz="1600" spc="-50" dirty="0">
                <a:latin typeface="Trebuchet MS"/>
                <a:cs typeface="Trebuchet MS"/>
              </a:rPr>
              <a:t> between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the </a:t>
            </a:r>
            <a:r>
              <a:rPr sz="1600" spc="-10" dirty="0">
                <a:latin typeface="Trebuchet MS"/>
                <a:cs typeface="Trebuchet MS"/>
              </a:rPr>
              <a:t>target </a:t>
            </a:r>
            <a:r>
              <a:rPr sz="1600" spc="-30" dirty="0">
                <a:latin typeface="Trebuchet MS"/>
                <a:cs typeface="Trebuchet MS"/>
              </a:rPr>
              <a:t>variable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(knowing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whether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person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has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heart </a:t>
            </a:r>
            <a:r>
              <a:rPr sz="1600" dirty="0">
                <a:latin typeface="Trebuchet MS"/>
                <a:cs typeface="Trebuchet MS"/>
              </a:rPr>
              <a:t>disease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or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not)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the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rest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of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the</a:t>
            </a:r>
            <a:r>
              <a:rPr sz="1600" spc="-65" dirty="0">
                <a:latin typeface="Trebuchet MS"/>
                <a:cs typeface="Trebuchet MS"/>
              </a:rPr>
              <a:t> features,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meaning </a:t>
            </a:r>
            <a:r>
              <a:rPr sz="1600" spc="-30" dirty="0">
                <a:latin typeface="Trebuchet MS"/>
                <a:cs typeface="Trebuchet MS"/>
              </a:rPr>
              <a:t>that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our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focus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will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the </a:t>
            </a:r>
            <a:r>
              <a:rPr sz="1600" dirty="0">
                <a:latin typeface="Trebuchet MS"/>
                <a:cs typeface="Trebuchet MS"/>
              </a:rPr>
              <a:t>last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row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from</a:t>
            </a:r>
            <a:r>
              <a:rPr sz="1600" spc="-70" dirty="0">
                <a:latin typeface="Trebuchet MS"/>
                <a:cs typeface="Trebuchet MS"/>
              </a:rPr>
              <a:t> 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matrix.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600">
              <a:latin typeface="Trebuchet MS"/>
              <a:cs typeface="Trebuchet MS"/>
            </a:endParaRPr>
          </a:p>
          <a:p>
            <a:pPr marL="429259" marR="1314450" lvl="1" indent="-287020">
              <a:lnSpc>
                <a:spcPct val="100000"/>
              </a:lnSpc>
              <a:buFont typeface="Wingdings"/>
              <a:buChar char=""/>
              <a:tabLst>
                <a:tab pos="429259" algn="l"/>
              </a:tabLst>
            </a:pPr>
            <a:r>
              <a:rPr sz="1600" b="1" spc="-145" dirty="0">
                <a:latin typeface="Trebuchet MS"/>
                <a:cs typeface="Trebuchet MS"/>
              </a:rPr>
              <a:t>1.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68FF"/>
                </a:solidFill>
                <a:latin typeface="Trebuchet MS"/>
                <a:cs typeface="Trebuchet MS"/>
              </a:rPr>
              <a:t>fbs</a:t>
            </a:r>
            <a:r>
              <a:rPr sz="1600" b="1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b="1" spc="-75" dirty="0">
                <a:solidFill>
                  <a:srgbClr val="0068FF"/>
                </a:solidFill>
                <a:latin typeface="Trebuchet MS"/>
                <a:cs typeface="Trebuchet MS"/>
              </a:rPr>
              <a:t>chol</a:t>
            </a:r>
            <a:r>
              <a:rPr sz="1600" b="1" spc="-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are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the </a:t>
            </a:r>
            <a:r>
              <a:rPr sz="1600" spc="-50" dirty="0">
                <a:latin typeface="Trebuchet MS"/>
                <a:cs typeface="Trebuchet MS"/>
              </a:rPr>
              <a:t>features </a:t>
            </a:r>
            <a:r>
              <a:rPr sz="1600" spc="-25" dirty="0">
                <a:latin typeface="Trebuchet MS"/>
                <a:cs typeface="Trebuchet MS"/>
              </a:rPr>
              <a:t>least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related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to </a:t>
            </a:r>
            <a:r>
              <a:rPr sz="1600" spc="-25" dirty="0">
                <a:latin typeface="Trebuchet MS"/>
                <a:cs typeface="Trebuchet MS"/>
              </a:rPr>
              <a:t>the </a:t>
            </a:r>
            <a:r>
              <a:rPr sz="1600" spc="-40" dirty="0">
                <a:latin typeface="Trebuchet MS"/>
                <a:cs typeface="Trebuchet MS"/>
              </a:rPr>
              <a:t>target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variable.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Font typeface="Wingdings"/>
              <a:buChar char=""/>
            </a:pPr>
            <a:endParaRPr sz="1600">
              <a:latin typeface="Trebuchet MS"/>
              <a:cs typeface="Trebuchet MS"/>
            </a:endParaRPr>
          </a:p>
          <a:p>
            <a:pPr marL="429259" marR="1218565" lvl="1" indent="-287020">
              <a:lnSpc>
                <a:spcPct val="100000"/>
              </a:lnSpc>
              <a:buFont typeface="Wingdings"/>
              <a:buChar char=""/>
              <a:tabLst>
                <a:tab pos="429259" algn="l"/>
              </a:tabLst>
            </a:pPr>
            <a:r>
              <a:rPr sz="1600" b="1" spc="-145" dirty="0">
                <a:latin typeface="Trebuchet MS"/>
                <a:cs typeface="Trebuchet MS"/>
              </a:rPr>
              <a:t>2.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All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other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features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have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high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correlation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with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the </a:t>
            </a:r>
            <a:r>
              <a:rPr sz="1600" spc="-40" dirty="0">
                <a:latin typeface="Trebuchet MS"/>
                <a:cs typeface="Trebuchet MS"/>
              </a:rPr>
              <a:t>target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variable.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6297" y="109550"/>
            <a:ext cx="4485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90" dirty="0"/>
              <a:t> </a:t>
            </a:r>
            <a:r>
              <a:rPr spc="-75" dirty="0"/>
              <a:t>Analysis</a:t>
            </a:r>
            <a:r>
              <a:rPr spc="-190" dirty="0"/>
              <a:t> </a:t>
            </a:r>
            <a:r>
              <a:rPr spc="-340" dirty="0"/>
              <a:t>06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668779"/>
            <a:ext cx="5181600" cy="486765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7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7788" y="5923788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20" h="934720">
                <a:moveTo>
                  <a:pt x="934211" y="0"/>
                </a:moveTo>
                <a:lnTo>
                  <a:pt x="886133" y="1215"/>
                </a:lnTo>
                <a:lnTo>
                  <a:pt x="838686" y="4823"/>
                </a:lnTo>
                <a:lnTo>
                  <a:pt x="791929" y="10764"/>
                </a:lnTo>
                <a:lnTo>
                  <a:pt x="745921" y="18979"/>
                </a:lnTo>
                <a:lnTo>
                  <a:pt x="700721" y="29411"/>
                </a:lnTo>
                <a:lnTo>
                  <a:pt x="656387" y="42000"/>
                </a:lnTo>
                <a:lnTo>
                  <a:pt x="612978" y="56687"/>
                </a:lnTo>
                <a:lnTo>
                  <a:pt x="570553" y="73415"/>
                </a:lnTo>
                <a:lnTo>
                  <a:pt x="529170" y="92123"/>
                </a:lnTo>
                <a:lnTo>
                  <a:pt x="488888" y="112754"/>
                </a:lnTo>
                <a:lnTo>
                  <a:pt x="449766" y="135249"/>
                </a:lnTo>
                <a:lnTo>
                  <a:pt x="411863" y="159548"/>
                </a:lnTo>
                <a:lnTo>
                  <a:pt x="375236" y="185595"/>
                </a:lnTo>
                <a:lnTo>
                  <a:pt x="339945" y="213328"/>
                </a:lnTo>
                <a:lnTo>
                  <a:pt x="306049" y="242691"/>
                </a:lnTo>
                <a:lnTo>
                  <a:pt x="273605" y="273624"/>
                </a:lnTo>
                <a:lnTo>
                  <a:pt x="242673" y="306069"/>
                </a:lnTo>
                <a:lnTo>
                  <a:pt x="213312" y="339966"/>
                </a:lnTo>
                <a:lnTo>
                  <a:pt x="185580" y="375258"/>
                </a:lnTo>
                <a:lnTo>
                  <a:pt x="159535" y="411885"/>
                </a:lnTo>
                <a:lnTo>
                  <a:pt x="135237" y="449789"/>
                </a:lnTo>
                <a:lnTo>
                  <a:pt x="112744" y="488911"/>
                </a:lnTo>
                <a:lnTo>
                  <a:pt x="92114" y="529192"/>
                </a:lnTo>
                <a:lnTo>
                  <a:pt x="73407" y="570574"/>
                </a:lnTo>
                <a:lnTo>
                  <a:pt x="56682" y="612998"/>
                </a:lnTo>
                <a:lnTo>
                  <a:pt x="41996" y="656405"/>
                </a:lnTo>
                <a:lnTo>
                  <a:pt x="29408" y="700737"/>
                </a:lnTo>
                <a:lnTo>
                  <a:pt x="18977" y="745935"/>
                </a:lnTo>
                <a:lnTo>
                  <a:pt x="10763" y="791940"/>
                </a:lnTo>
                <a:lnTo>
                  <a:pt x="4822" y="838693"/>
                </a:lnTo>
                <a:lnTo>
                  <a:pt x="1215" y="886136"/>
                </a:lnTo>
                <a:lnTo>
                  <a:pt x="0" y="934211"/>
                </a:lnTo>
                <a:lnTo>
                  <a:pt x="934211" y="934211"/>
                </a:lnTo>
                <a:lnTo>
                  <a:pt x="934211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2847" y="1154938"/>
            <a:ext cx="571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Converting</a:t>
            </a:r>
            <a:r>
              <a:rPr sz="1800" b="1" spc="-30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Categorical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features</a:t>
            </a:r>
            <a:r>
              <a:rPr sz="1800" b="1" spc="-4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into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b="1" spc="-70" dirty="0">
                <a:latin typeface="Trebuchet MS"/>
                <a:cs typeface="Trebuchet MS"/>
              </a:rPr>
              <a:t>Numerical </a:t>
            </a:r>
            <a:r>
              <a:rPr sz="1800" b="1" spc="-80" dirty="0">
                <a:latin typeface="Trebuchet MS"/>
                <a:cs typeface="Trebuchet MS"/>
              </a:rPr>
              <a:t>features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297" y="109550"/>
            <a:ext cx="6064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20" dirty="0">
                <a:latin typeface="Trebuchet MS"/>
                <a:cs typeface="Trebuchet MS"/>
              </a:rPr>
              <a:t>Feature</a:t>
            </a:r>
            <a:r>
              <a:rPr sz="4800" b="1" spc="-215" dirty="0">
                <a:latin typeface="Trebuchet MS"/>
                <a:cs typeface="Trebuchet MS"/>
              </a:rPr>
              <a:t> </a:t>
            </a:r>
            <a:r>
              <a:rPr sz="4800" b="1" spc="-204" dirty="0">
                <a:latin typeface="Trebuchet MS"/>
                <a:cs typeface="Trebuchet MS"/>
              </a:rPr>
              <a:t>Engineering</a:t>
            </a:r>
            <a:r>
              <a:rPr sz="4800" b="1" spc="-254" dirty="0">
                <a:latin typeface="Trebuchet MS"/>
                <a:cs typeface="Trebuchet MS"/>
              </a:rPr>
              <a:t> </a:t>
            </a:r>
            <a:r>
              <a:rPr sz="4800" b="1" spc="-340" dirty="0">
                <a:latin typeface="Trebuchet MS"/>
                <a:cs typeface="Trebuchet MS"/>
              </a:rPr>
              <a:t>01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411" y="1732788"/>
            <a:ext cx="9115044" cy="297789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7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2286000"/>
            </a:xfrm>
            <a:custGeom>
              <a:avLst/>
              <a:gdLst/>
              <a:ahLst/>
              <a:cxnLst/>
              <a:rect l="l" t="t" r="r" b="b"/>
              <a:pathLst>
                <a:path w="12192000" h="2286000">
                  <a:moveTo>
                    <a:pt x="0" y="2286000"/>
                  </a:moveTo>
                  <a:lnTo>
                    <a:pt x="12192000" y="2286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85999"/>
              <a:ext cx="12192000" cy="4572000"/>
            </a:xfrm>
            <a:custGeom>
              <a:avLst/>
              <a:gdLst/>
              <a:ahLst/>
              <a:cxnLst/>
              <a:rect l="l" t="t" r="r" b="b"/>
              <a:pathLst>
                <a:path w="12192000" h="4572000">
                  <a:moveTo>
                    <a:pt x="1219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2191999" y="4572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98407" y="3597089"/>
              <a:ext cx="3594100" cy="3261360"/>
            </a:xfrm>
            <a:custGeom>
              <a:avLst/>
              <a:gdLst/>
              <a:ahLst/>
              <a:cxnLst/>
              <a:rect l="l" t="t" r="r" b="b"/>
              <a:pathLst>
                <a:path w="3594100" h="3261359">
                  <a:moveTo>
                    <a:pt x="3593592" y="0"/>
                  </a:moveTo>
                  <a:lnTo>
                    <a:pt x="3585283" y="78271"/>
                  </a:lnTo>
                  <a:lnTo>
                    <a:pt x="3579467" y="124935"/>
                  </a:lnTo>
                  <a:lnTo>
                    <a:pt x="3573059" y="171413"/>
                  </a:lnTo>
                  <a:lnTo>
                    <a:pt x="3566063" y="217700"/>
                  </a:lnTo>
                  <a:lnTo>
                    <a:pt x="3558483" y="263794"/>
                  </a:lnTo>
                  <a:lnTo>
                    <a:pt x="3550323" y="309690"/>
                  </a:lnTo>
                  <a:lnTo>
                    <a:pt x="3541587" y="355384"/>
                  </a:lnTo>
                  <a:lnTo>
                    <a:pt x="3532279" y="400872"/>
                  </a:lnTo>
                  <a:lnTo>
                    <a:pt x="3522402" y="446150"/>
                  </a:lnTo>
                  <a:lnTo>
                    <a:pt x="3511960" y="491215"/>
                  </a:lnTo>
                  <a:lnTo>
                    <a:pt x="3500959" y="536062"/>
                  </a:lnTo>
                  <a:lnTo>
                    <a:pt x="3489400" y="580688"/>
                  </a:lnTo>
                  <a:lnTo>
                    <a:pt x="3477289" y="625089"/>
                  </a:lnTo>
                  <a:lnTo>
                    <a:pt x="3464628" y="669260"/>
                  </a:lnTo>
                  <a:lnTo>
                    <a:pt x="3451423" y="713199"/>
                  </a:lnTo>
                  <a:lnTo>
                    <a:pt x="3437677" y="756900"/>
                  </a:lnTo>
                  <a:lnTo>
                    <a:pt x="3423393" y="800361"/>
                  </a:lnTo>
                  <a:lnTo>
                    <a:pt x="3408577" y="843577"/>
                  </a:lnTo>
                  <a:lnTo>
                    <a:pt x="3393230" y="886544"/>
                  </a:lnTo>
                  <a:lnTo>
                    <a:pt x="3377359" y="929259"/>
                  </a:lnTo>
                  <a:lnTo>
                    <a:pt x="3360965" y="971717"/>
                  </a:lnTo>
                  <a:lnTo>
                    <a:pt x="3344054" y="1013915"/>
                  </a:lnTo>
                  <a:lnTo>
                    <a:pt x="3326630" y="1055848"/>
                  </a:lnTo>
                  <a:lnTo>
                    <a:pt x="3308695" y="1097514"/>
                  </a:lnTo>
                  <a:lnTo>
                    <a:pt x="3290254" y="1138907"/>
                  </a:lnTo>
                  <a:lnTo>
                    <a:pt x="3271311" y="1180024"/>
                  </a:lnTo>
                  <a:lnTo>
                    <a:pt x="3251870" y="1220862"/>
                  </a:lnTo>
                  <a:lnTo>
                    <a:pt x="3231935" y="1261416"/>
                  </a:lnTo>
                  <a:lnTo>
                    <a:pt x="3211509" y="1301682"/>
                  </a:lnTo>
                  <a:lnTo>
                    <a:pt x="3190597" y="1341657"/>
                  </a:lnTo>
                  <a:lnTo>
                    <a:pt x="3169202" y="1381336"/>
                  </a:lnTo>
                  <a:lnTo>
                    <a:pt x="3147329" y="1420716"/>
                  </a:lnTo>
                  <a:lnTo>
                    <a:pt x="3124980" y="1459792"/>
                  </a:lnTo>
                  <a:lnTo>
                    <a:pt x="3102161" y="1498561"/>
                  </a:lnTo>
                  <a:lnTo>
                    <a:pt x="3078875" y="1537020"/>
                  </a:lnTo>
                  <a:lnTo>
                    <a:pt x="3055126" y="1575163"/>
                  </a:lnTo>
                  <a:lnTo>
                    <a:pt x="3030917" y="1612988"/>
                  </a:lnTo>
                  <a:lnTo>
                    <a:pt x="3006253" y="1650490"/>
                  </a:lnTo>
                  <a:lnTo>
                    <a:pt x="2981138" y="1687665"/>
                  </a:lnTo>
                  <a:lnTo>
                    <a:pt x="2955575" y="1724509"/>
                  </a:lnTo>
                  <a:lnTo>
                    <a:pt x="2929569" y="1761020"/>
                  </a:lnTo>
                  <a:lnTo>
                    <a:pt x="2903122" y="1797191"/>
                  </a:lnTo>
                  <a:lnTo>
                    <a:pt x="2876240" y="1833021"/>
                  </a:lnTo>
                  <a:lnTo>
                    <a:pt x="2848927" y="1868505"/>
                  </a:lnTo>
                  <a:lnTo>
                    <a:pt x="2821185" y="1903638"/>
                  </a:lnTo>
                  <a:lnTo>
                    <a:pt x="2793019" y="1938417"/>
                  </a:lnTo>
                  <a:lnTo>
                    <a:pt x="2764432" y="1972839"/>
                  </a:lnTo>
                  <a:lnTo>
                    <a:pt x="2735430" y="2006899"/>
                  </a:lnTo>
                  <a:lnTo>
                    <a:pt x="2706015" y="2040593"/>
                  </a:lnTo>
                  <a:lnTo>
                    <a:pt x="2676191" y="2073918"/>
                  </a:lnTo>
                  <a:lnTo>
                    <a:pt x="2645963" y="2106869"/>
                  </a:lnTo>
                  <a:lnTo>
                    <a:pt x="2615334" y="2139443"/>
                  </a:lnTo>
                  <a:lnTo>
                    <a:pt x="2584309" y="2171636"/>
                  </a:lnTo>
                  <a:lnTo>
                    <a:pt x="2552890" y="2203444"/>
                  </a:lnTo>
                  <a:lnTo>
                    <a:pt x="2521082" y="2234862"/>
                  </a:lnTo>
                  <a:lnTo>
                    <a:pt x="2488890" y="2265888"/>
                  </a:lnTo>
                  <a:lnTo>
                    <a:pt x="2456316" y="2296517"/>
                  </a:lnTo>
                  <a:lnTo>
                    <a:pt x="2423364" y="2326745"/>
                  </a:lnTo>
                  <a:lnTo>
                    <a:pt x="2390039" y="2356569"/>
                  </a:lnTo>
                  <a:lnTo>
                    <a:pt x="2356345" y="2385984"/>
                  </a:lnTo>
                  <a:lnTo>
                    <a:pt x="2322285" y="2414986"/>
                  </a:lnTo>
                  <a:lnTo>
                    <a:pt x="2287864" y="2443572"/>
                  </a:lnTo>
                  <a:lnTo>
                    <a:pt x="2253084" y="2471738"/>
                  </a:lnTo>
                  <a:lnTo>
                    <a:pt x="2217951" y="2499480"/>
                  </a:lnTo>
                  <a:lnTo>
                    <a:pt x="2182467" y="2526794"/>
                  </a:lnTo>
                  <a:lnTo>
                    <a:pt x="2146638" y="2553676"/>
                  </a:lnTo>
                  <a:lnTo>
                    <a:pt x="2110466" y="2580122"/>
                  </a:lnTo>
                  <a:lnTo>
                    <a:pt x="2073955" y="2606129"/>
                  </a:lnTo>
                  <a:lnTo>
                    <a:pt x="2037111" y="2631691"/>
                  </a:lnTo>
                  <a:lnTo>
                    <a:pt x="1999936" y="2656807"/>
                  </a:lnTo>
                  <a:lnTo>
                    <a:pt x="1962434" y="2681471"/>
                  </a:lnTo>
                  <a:lnTo>
                    <a:pt x="1924609" y="2705679"/>
                  </a:lnTo>
                  <a:lnTo>
                    <a:pt x="1886466" y="2729429"/>
                  </a:lnTo>
                  <a:lnTo>
                    <a:pt x="1848007" y="2752715"/>
                  </a:lnTo>
                  <a:lnTo>
                    <a:pt x="1809238" y="2775534"/>
                  </a:lnTo>
                  <a:lnTo>
                    <a:pt x="1770161" y="2797882"/>
                  </a:lnTo>
                  <a:lnTo>
                    <a:pt x="1730782" y="2819756"/>
                  </a:lnTo>
                  <a:lnTo>
                    <a:pt x="1691103" y="2841151"/>
                  </a:lnTo>
                  <a:lnTo>
                    <a:pt x="1651128" y="2862063"/>
                  </a:lnTo>
                  <a:lnTo>
                    <a:pt x="1610862" y="2882489"/>
                  </a:lnTo>
                  <a:lnTo>
                    <a:pt x="1570308" y="2902424"/>
                  </a:lnTo>
                  <a:lnTo>
                    <a:pt x="1529470" y="2921865"/>
                  </a:lnTo>
                  <a:lnTo>
                    <a:pt x="1488353" y="2940808"/>
                  </a:lnTo>
                  <a:lnTo>
                    <a:pt x="1446960" y="2959248"/>
                  </a:lnTo>
                  <a:lnTo>
                    <a:pt x="1405294" y="2977183"/>
                  </a:lnTo>
                  <a:lnTo>
                    <a:pt x="1363361" y="2994608"/>
                  </a:lnTo>
                  <a:lnTo>
                    <a:pt x="1321163" y="3011519"/>
                  </a:lnTo>
                  <a:lnTo>
                    <a:pt x="1278705" y="3027912"/>
                  </a:lnTo>
                  <a:lnTo>
                    <a:pt x="1235990" y="3043784"/>
                  </a:lnTo>
                  <a:lnTo>
                    <a:pt x="1193023" y="3059130"/>
                  </a:lnTo>
                  <a:lnTo>
                    <a:pt x="1149807" y="3073947"/>
                  </a:lnTo>
                  <a:lnTo>
                    <a:pt x="1106346" y="3088230"/>
                  </a:lnTo>
                  <a:lnTo>
                    <a:pt x="1062645" y="3101977"/>
                  </a:lnTo>
                  <a:lnTo>
                    <a:pt x="1018706" y="3115182"/>
                  </a:lnTo>
                  <a:lnTo>
                    <a:pt x="974535" y="3127842"/>
                  </a:lnTo>
                  <a:lnTo>
                    <a:pt x="930134" y="3139954"/>
                  </a:lnTo>
                  <a:lnTo>
                    <a:pt x="885508" y="3151512"/>
                  </a:lnTo>
                  <a:lnTo>
                    <a:pt x="840661" y="3162514"/>
                  </a:lnTo>
                  <a:lnTo>
                    <a:pt x="795596" y="3172955"/>
                  </a:lnTo>
                  <a:lnTo>
                    <a:pt x="750317" y="3182832"/>
                  </a:lnTo>
                  <a:lnTo>
                    <a:pt x="704829" y="3192140"/>
                  </a:lnTo>
                  <a:lnTo>
                    <a:pt x="659136" y="3200877"/>
                  </a:lnTo>
                  <a:lnTo>
                    <a:pt x="613240" y="3209037"/>
                  </a:lnTo>
                  <a:lnTo>
                    <a:pt x="567146" y="3216616"/>
                  </a:lnTo>
                  <a:lnTo>
                    <a:pt x="520858" y="3223612"/>
                  </a:lnTo>
                  <a:lnTo>
                    <a:pt x="474381" y="3230020"/>
                  </a:lnTo>
                  <a:lnTo>
                    <a:pt x="427716" y="3235836"/>
                  </a:lnTo>
                  <a:lnTo>
                    <a:pt x="380870" y="3241057"/>
                  </a:lnTo>
                  <a:lnTo>
                    <a:pt x="333845" y="3245678"/>
                  </a:lnTo>
                  <a:lnTo>
                    <a:pt x="286645" y="3249695"/>
                  </a:lnTo>
                  <a:lnTo>
                    <a:pt x="239275" y="3253106"/>
                  </a:lnTo>
                  <a:lnTo>
                    <a:pt x="191738" y="3255904"/>
                  </a:lnTo>
                  <a:lnTo>
                    <a:pt x="144038" y="3258088"/>
                  </a:lnTo>
                  <a:lnTo>
                    <a:pt x="96179" y="3259653"/>
                  </a:lnTo>
                  <a:lnTo>
                    <a:pt x="48165" y="3260594"/>
                  </a:lnTo>
                  <a:lnTo>
                    <a:pt x="0" y="3260910"/>
                  </a:lnTo>
                  <a:lnTo>
                    <a:pt x="3593591" y="3260909"/>
                  </a:lnTo>
                  <a:lnTo>
                    <a:pt x="3593592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34719" cy="934719"/>
            </a:xfrm>
            <a:custGeom>
              <a:avLst/>
              <a:gdLst/>
              <a:ahLst/>
              <a:cxnLst/>
              <a:rect l="l" t="t" r="r" b="b"/>
              <a:pathLst>
                <a:path w="934719" h="934719">
                  <a:moveTo>
                    <a:pt x="934212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48074" y="932996"/>
                  </a:lnTo>
                  <a:lnTo>
                    <a:pt x="95517" y="929389"/>
                  </a:lnTo>
                  <a:lnTo>
                    <a:pt x="142271" y="923448"/>
                  </a:lnTo>
                  <a:lnTo>
                    <a:pt x="188276" y="915234"/>
                  </a:lnTo>
                  <a:lnTo>
                    <a:pt x="233473" y="904803"/>
                  </a:lnTo>
                  <a:lnTo>
                    <a:pt x="277805" y="892215"/>
                  </a:lnTo>
                  <a:lnTo>
                    <a:pt x="321213" y="877529"/>
                  </a:lnTo>
                  <a:lnTo>
                    <a:pt x="363637" y="860804"/>
                  </a:lnTo>
                  <a:lnTo>
                    <a:pt x="405019" y="842097"/>
                  </a:lnTo>
                  <a:lnTo>
                    <a:pt x="445300" y="821467"/>
                  </a:lnTo>
                  <a:lnTo>
                    <a:pt x="484422" y="798974"/>
                  </a:lnTo>
                  <a:lnTo>
                    <a:pt x="522326" y="774676"/>
                  </a:lnTo>
                  <a:lnTo>
                    <a:pt x="558953" y="748631"/>
                  </a:lnTo>
                  <a:lnTo>
                    <a:pt x="594245" y="720899"/>
                  </a:lnTo>
                  <a:lnTo>
                    <a:pt x="628142" y="691538"/>
                  </a:lnTo>
                  <a:lnTo>
                    <a:pt x="660587" y="660606"/>
                  </a:lnTo>
                  <a:lnTo>
                    <a:pt x="691520" y="628162"/>
                  </a:lnTo>
                  <a:lnTo>
                    <a:pt x="720883" y="594266"/>
                  </a:lnTo>
                  <a:lnTo>
                    <a:pt x="748616" y="558975"/>
                  </a:lnTo>
                  <a:lnTo>
                    <a:pt x="774663" y="522348"/>
                  </a:lnTo>
                  <a:lnTo>
                    <a:pt x="798962" y="484445"/>
                  </a:lnTo>
                  <a:lnTo>
                    <a:pt x="821457" y="445323"/>
                  </a:lnTo>
                  <a:lnTo>
                    <a:pt x="842088" y="405041"/>
                  </a:lnTo>
                  <a:lnTo>
                    <a:pt x="860796" y="363658"/>
                  </a:lnTo>
                  <a:lnTo>
                    <a:pt x="877524" y="321233"/>
                  </a:lnTo>
                  <a:lnTo>
                    <a:pt x="892211" y="277824"/>
                  </a:lnTo>
                  <a:lnTo>
                    <a:pt x="904800" y="233490"/>
                  </a:lnTo>
                  <a:lnTo>
                    <a:pt x="915232" y="188290"/>
                  </a:lnTo>
                  <a:lnTo>
                    <a:pt x="923447" y="142282"/>
                  </a:lnTo>
                  <a:lnTo>
                    <a:pt x="929388" y="95525"/>
                  </a:lnTo>
                  <a:lnTo>
                    <a:pt x="932996" y="48078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627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82300" y="0"/>
              <a:ext cx="1409700" cy="2286000"/>
            </a:xfrm>
            <a:custGeom>
              <a:avLst/>
              <a:gdLst/>
              <a:ahLst/>
              <a:cxnLst/>
              <a:rect l="l" t="t" r="r" b="b"/>
              <a:pathLst>
                <a:path w="1409700" h="2286000">
                  <a:moveTo>
                    <a:pt x="1409700" y="0"/>
                  </a:moveTo>
                  <a:lnTo>
                    <a:pt x="1265554" y="7366"/>
                  </a:lnTo>
                  <a:lnTo>
                    <a:pt x="1218402" y="12991"/>
                  </a:lnTo>
                  <a:lnTo>
                    <a:pt x="1171739" y="20165"/>
                  </a:lnTo>
                  <a:lnTo>
                    <a:pt x="1125590" y="28860"/>
                  </a:lnTo>
                  <a:lnTo>
                    <a:pt x="1079982" y="39051"/>
                  </a:lnTo>
                  <a:lnTo>
                    <a:pt x="1034943" y="50710"/>
                  </a:lnTo>
                  <a:lnTo>
                    <a:pt x="990496" y="63812"/>
                  </a:lnTo>
                  <a:lnTo>
                    <a:pt x="946670" y="78330"/>
                  </a:lnTo>
                  <a:lnTo>
                    <a:pt x="903490" y="94237"/>
                  </a:lnTo>
                  <a:lnTo>
                    <a:pt x="860982" y="111508"/>
                  </a:lnTo>
                  <a:lnTo>
                    <a:pt x="819173" y="130115"/>
                  </a:lnTo>
                  <a:lnTo>
                    <a:pt x="778089" y="150032"/>
                  </a:lnTo>
                  <a:lnTo>
                    <a:pt x="737757" y="171234"/>
                  </a:lnTo>
                  <a:lnTo>
                    <a:pt x="698201" y="193693"/>
                  </a:lnTo>
                  <a:lnTo>
                    <a:pt x="659450" y="217383"/>
                  </a:lnTo>
                  <a:lnTo>
                    <a:pt x="621528" y="242278"/>
                  </a:lnTo>
                  <a:lnTo>
                    <a:pt x="584463" y="268351"/>
                  </a:lnTo>
                  <a:lnTo>
                    <a:pt x="548280" y="295576"/>
                  </a:lnTo>
                  <a:lnTo>
                    <a:pt x="513005" y="323927"/>
                  </a:lnTo>
                  <a:lnTo>
                    <a:pt x="478666" y="353376"/>
                  </a:lnTo>
                  <a:lnTo>
                    <a:pt x="445288" y="383899"/>
                  </a:lnTo>
                  <a:lnTo>
                    <a:pt x="412897" y="415467"/>
                  </a:lnTo>
                  <a:lnTo>
                    <a:pt x="381520" y="448056"/>
                  </a:lnTo>
                  <a:lnTo>
                    <a:pt x="351183" y="481638"/>
                  </a:lnTo>
                  <a:lnTo>
                    <a:pt x="321912" y="516187"/>
                  </a:lnTo>
                  <a:lnTo>
                    <a:pt x="293734" y="551676"/>
                  </a:lnTo>
                  <a:lnTo>
                    <a:pt x="266674" y="588080"/>
                  </a:lnTo>
                  <a:lnTo>
                    <a:pt x="240759" y="625372"/>
                  </a:lnTo>
                  <a:lnTo>
                    <a:pt x="216015" y="663525"/>
                  </a:lnTo>
                  <a:lnTo>
                    <a:pt x="192469" y="702513"/>
                  </a:lnTo>
                  <a:lnTo>
                    <a:pt x="170147" y="742310"/>
                  </a:lnTo>
                  <a:lnTo>
                    <a:pt x="149074" y="782889"/>
                  </a:lnTo>
                  <a:lnTo>
                    <a:pt x="129278" y="824223"/>
                  </a:lnTo>
                  <a:lnTo>
                    <a:pt x="110784" y="866287"/>
                  </a:lnTo>
                  <a:lnTo>
                    <a:pt x="93618" y="909055"/>
                  </a:lnTo>
                  <a:lnTo>
                    <a:pt x="77808" y="952498"/>
                  </a:lnTo>
                  <a:lnTo>
                    <a:pt x="63379" y="996592"/>
                  </a:lnTo>
                  <a:lnTo>
                    <a:pt x="50357" y="1041309"/>
                  </a:lnTo>
                  <a:lnTo>
                    <a:pt x="38769" y="1086624"/>
                  </a:lnTo>
                  <a:lnTo>
                    <a:pt x="28640" y="1132510"/>
                  </a:lnTo>
                  <a:lnTo>
                    <a:pt x="19998" y="1178940"/>
                  </a:lnTo>
                  <a:lnTo>
                    <a:pt x="12869" y="1225889"/>
                  </a:lnTo>
                  <a:lnTo>
                    <a:pt x="7278" y="1273329"/>
                  </a:lnTo>
                  <a:lnTo>
                    <a:pt x="3252" y="1321234"/>
                  </a:lnTo>
                  <a:lnTo>
                    <a:pt x="817" y="1369579"/>
                  </a:lnTo>
                  <a:lnTo>
                    <a:pt x="0" y="1418336"/>
                  </a:lnTo>
                  <a:lnTo>
                    <a:pt x="0" y="2286000"/>
                  </a:lnTo>
                  <a:lnTo>
                    <a:pt x="48460" y="2285177"/>
                  </a:lnTo>
                  <a:lnTo>
                    <a:pt x="96511" y="2282727"/>
                  </a:lnTo>
                  <a:lnTo>
                    <a:pt x="144126" y="2278677"/>
                  </a:lnTo>
                  <a:lnTo>
                    <a:pt x="191278" y="2273052"/>
                  </a:lnTo>
                  <a:lnTo>
                    <a:pt x="237941" y="2265879"/>
                  </a:lnTo>
                  <a:lnTo>
                    <a:pt x="284090" y="2257184"/>
                  </a:lnTo>
                  <a:lnTo>
                    <a:pt x="329698" y="2246995"/>
                  </a:lnTo>
                  <a:lnTo>
                    <a:pt x="374738" y="2235336"/>
                  </a:lnTo>
                  <a:lnTo>
                    <a:pt x="419184" y="2222235"/>
                  </a:lnTo>
                  <a:lnTo>
                    <a:pt x="463011" y="2207718"/>
                  </a:lnTo>
                  <a:lnTo>
                    <a:pt x="506191" y="2191811"/>
                  </a:lnTo>
                  <a:lnTo>
                    <a:pt x="548699" y="2174541"/>
                  </a:lnTo>
                  <a:lnTo>
                    <a:pt x="590508" y="2155934"/>
                  </a:lnTo>
                  <a:lnTo>
                    <a:pt x="631593" y="2136017"/>
                  </a:lnTo>
                  <a:lnTo>
                    <a:pt x="671926" y="2114816"/>
                  </a:lnTo>
                  <a:lnTo>
                    <a:pt x="711482" y="2092357"/>
                  </a:lnTo>
                  <a:lnTo>
                    <a:pt x="750234" y="2068668"/>
                  </a:lnTo>
                  <a:lnTo>
                    <a:pt x="788156" y="2043773"/>
                  </a:lnTo>
                  <a:lnTo>
                    <a:pt x="825222" y="2017700"/>
                  </a:lnTo>
                  <a:lnTo>
                    <a:pt x="861406" y="1990475"/>
                  </a:lnTo>
                  <a:lnTo>
                    <a:pt x="896681" y="1962124"/>
                  </a:lnTo>
                  <a:lnTo>
                    <a:pt x="931021" y="1932674"/>
                  </a:lnTo>
                  <a:lnTo>
                    <a:pt x="964399" y="1902151"/>
                  </a:lnTo>
                  <a:lnTo>
                    <a:pt x="996791" y="1870582"/>
                  </a:lnTo>
                  <a:lnTo>
                    <a:pt x="1028168" y="1837994"/>
                  </a:lnTo>
                  <a:lnTo>
                    <a:pt x="1058506" y="1804411"/>
                  </a:lnTo>
                  <a:lnTo>
                    <a:pt x="1087778" y="1769861"/>
                  </a:lnTo>
                  <a:lnTo>
                    <a:pt x="1115957" y="1734371"/>
                  </a:lnTo>
                  <a:lnTo>
                    <a:pt x="1143017" y="1697966"/>
                  </a:lnTo>
                  <a:lnTo>
                    <a:pt x="1168933" y="1660673"/>
                  </a:lnTo>
                  <a:lnTo>
                    <a:pt x="1193677" y="1622519"/>
                  </a:lnTo>
                  <a:lnTo>
                    <a:pt x="1217224" y="1583530"/>
                  </a:lnTo>
                  <a:lnTo>
                    <a:pt x="1239547" y="1543731"/>
                  </a:lnTo>
                  <a:lnTo>
                    <a:pt x="1260620" y="1503151"/>
                  </a:lnTo>
                  <a:lnTo>
                    <a:pt x="1280417" y="1461814"/>
                  </a:lnTo>
                  <a:lnTo>
                    <a:pt x="1298912" y="1419748"/>
                  </a:lnTo>
                  <a:lnTo>
                    <a:pt x="1316078" y="1376979"/>
                  </a:lnTo>
                  <a:lnTo>
                    <a:pt x="1331889" y="1333533"/>
                  </a:lnTo>
                  <a:lnTo>
                    <a:pt x="1346318" y="1289437"/>
                  </a:lnTo>
                  <a:lnTo>
                    <a:pt x="1359340" y="1244717"/>
                  </a:lnTo>
                  <a:lnTo>
                    <a:pt x="1370929" y="1199399"/>
                  </a:lnTo>
                  <a:lnTo>
                    <a:pt x="1381058" y="1153511"/>
                  </a:lnTo>
                  <a:lnTo>
                    <a:pt x="1389700" y="1107077"/>
                  </a:lnTo>
                  <a:lnTo>
                    <a:pt x="1396830" y="1060126"/>
                  </a:lnTo>
                  <a:lnTo>
                    <a:pt x="1402421" y="1012682"/>
                  </a:lnTo>
                  <a:lnTo>
                    <a:pt x="1406447" y="964773"/>
                  </a:lnTo>
                  <a:lnTo>
                    <a:pt x="1408882" y="916424"/>
                  </a:lnTo>
                  <a:lnTo>
                    <a:pt x="1409700" y="867663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3495" y="852627"/>
            <a:ext cx="9203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Machine</a:t>
            </a:r>
            <a:r>
              <a:rPr sz="4400" spc="-250" dirty="0"/>
              <a:t> </a:t>
            </a:r>
            <a:r>
              <a:rPr sz="4400" spc="-155" dirty="0"/>
              <a:t>Learning</a:t>
            </a:r>
            <a:r>
              <a:rPr sz="4400" spc="-254" dirty="0"/>
              <a:t> </a:t>
            </a:r>
            <a:r>
              <a:rPr sz="4400" spc="-70" dirty="0"/>
              <a:t>Analysis</a:t>
            </a:r>
            <a:r>
              <a:rPr sz="4400" spc="-215" dirty="0"/>
              <a:t> </a:t>
            </a:r>
            <a:r>
              <a:rPr sz="4400" spc="-440" dirty="0"/>
              <a:t>&amp;</a:t>
            </a:r>
            <a:r>
              <a:rPr sz="4400" spc="-204" dirty="0"/>
              <a:t> </a:t>
            </a:r>
            <a:r>
              <a:rPr sz="4400" spc="-105" dirty="0"/>
              <a:t>Findings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93495" y="2582215"/>
            <a:ext cx="10373995" cy="276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22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compare</a:t>
            </a:r>
            <a:r>
              <a:rPr sz="22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200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2200" spc="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models Logistic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Regression,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KNN,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Trebuchet MS"/>
                <a:cs typeface="Trebuchet MS"/>
              </a:rPr>
              <a:t>SVM</a:t>
            </a:r>
            <a:r>
              <a:rPr sz="2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XGBoost</a:t>
            </a:r>
            <a:r>
              <a:rPr sz="2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rebuchet MS"/>
                <a:cs typeface="Trebuchet MS"/>
              </a:rPr>
              <a:t>terms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predicting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Disease.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going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2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developing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robust models:</a:t>
            </a:r>
            <a:endParaRPr sz="2200">
              <a:latin typeface="Trebuchet MS"/>
              <a:cs typeface="Trebuchet MS"/>
            </a:endParaRPr>
          </a:p>
          <a:p>
            <a:pPr marL="12700" marR="7620" algn="just">
              <a:lnSpc>
                <a:spcPct val="130000"/>
              </a:lnSpc>
              <a:spcBef>
                <a:spcPts val="1000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Standard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scaling,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cross-validation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method,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Grid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Search,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metric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measurements</a:t>
            </a:r>
            <a:r>
              <a:rPr sz="2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accuracy,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precision,</a:t>
            </a:r>
            <a:r>
              <a:rPr sz="2200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F1</a:t>
            </a:r>
            <a:r>
              <a:rPr sz="2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rebuchet MS"/>
                <a:cs typeface="Trebuchet MS"/>
              </a:rPr>
              <a:t>Score</a:t>
            </a:r>
            <a:r>
              <a:rPr sz="2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40" dirty="0"/>
              <a:t>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15" y="1166317"/>
            <a:ext cx="1630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8FF"/>
                </a:solidFill>
                <a:latin typeface="Trebuchet MS"/>
                <a:cs typeface="Trebuchet MS"/>
              </a:rPr>
              <a:t>Data</a:t>
            </a:r>
            <a:r>
              <a:rPr sz="2000" b="1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0068FF"/>
                </a:solidFill>
                <a:latin typeface="Trebuchet MS"/>
                <a:cs typeface="Trebuchet MS"/>
              </a:rPr>
              <a:t>Splitting: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027" y="1816607"/>
            <a:ext cx="9457944" cy="3467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40" dirty="0"/>
              <a:t>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15" y="1166317"/>
            <a:ext cx="29845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solidFill>
                  <a:srgbClr val="0068FF"/>
                </a:solidFill>
                <a:latin typeface="Trebuchet MS"/>
                <a:cs typeface="Trebuchet MS"/>
              </a:rPr>
              <a:t>Logistic</a:t>
            </a:r>
            <a:r>
              <a:rPr sz="2000" b="1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0068FF"/>
                </a:solidFill>
                <a:latin typeface="Trebuchet MS"/>
                <a:cs typeface="Trebuchet MS"/>
              </a:rPr>
              <a:t>Regression</a:t>
            </a:r>
            <a:r>
              <a:rPr sz="2000" b="1" spc="-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68FF"/>
                </a:solidFill>
                <a:latin typeface="Trebuchet MS"/>
                <a:cs typeface="Trebuchet MS"/>
              </a:rPr>
              <a:t>Model: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9120" y="3805809"/>
            <a:ext cx="4589963" cy="1381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2448" y="1876044"/>
            <a:ext cx="6547104" cy="15529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70" dirty="0"/>
              <a:t>03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15" y="1166317"/>
            <a:ext cx="4961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solidFill>
                  <a:srgbClr val="0068FF"/>
                </a:solidFill>
                <a:latin typeface="Trebuchet MS"/>
                <a:cs typeface="Trebuchet MS"/>
              </a:rPr>
              <a:t>Logistic</a:t>
            </a:r>
            <a:r>
              <a:rPr sz="2000" b="1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0068FF"/>
                </a:solidFill>
                <a:latin typeface="Trebuchet MS"/>
                <a:cs typeface="Trebuchet MS"/>
              </a:rPr>
              <a:t>Regression</a:t>
            </a:r>
            <a:r>
              <a:rPr sz="2000" b="1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68FF"/>
                </a:solidFill>
                <a:latin typeface="Trebuchet MS"/>
                <a:cs typeface="Trebuchet MS"/>
              </a:rPr>
              <a:t>Model</a:t>
            </a:r>
            <a:r>
              <a:rPr sz="2000" b="1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0068FF"/>
                </a:solidFill>
                <a:latin typeface="Trebuchet MS"/>
                <a:cs typeface="Trebuchet MS"/>
              </a:rPr>
              <a:t>with</a:t>
            </a:r>
            <a:r>
              <a:rPr sz="2000" b="1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0068FF"/>
                </a:solidFill>
                <a:latin typeface="Trebuchet MS"/>
                <a:cs typeface="Trebuchet MS"/>
              </a:rPr>
              <a:t>penalty</a:t>
            </a:r>
            <a:r>
              <a:rPr sz="2000" b="1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0068FF"/>
                </a:solidFill>
                <a:latin typeface="Trebuchet MS"/>
                <a:cs typeface="Trebuchet MS"/>
              </a:rPr>
              <a:t>=</a:t>
            </a:r>
            <a:r>
              <a:rPr sz="2000" b="1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0068FF"/>
                </a:solidFill>
                <a:latin typeface="Trebuchet MS"/>
                <a:cs typeface="Trebuchet MS"/>
              </a:rPr>
              <a:t>L1: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448" y="1813560"/>
            <a:ext cx="7309104" cy="14386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2901" y="3770010"/>
            <a:ext cx="4591398" cy="13814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1122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Contents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2503" y="1896897"/>
            <a:ext cx="652081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20" dirty="0">
                <a:latin typeface="Trebuchet MS"/>
                <a:cs typeface="Trebuchet MS"/>
              </a:rPr>
              <a:t>Dataset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Description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55" dirty="0">
                <a:latin typeface="Trebuchet MS"/>
                <a:cs typeface="Trebuchet MS"/>
              </a:rPr>
              <a:t>Main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objectives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of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analysis.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latin typeface="Trebuchet MS"/>
                <a:cs typeface="Trebuchet MS"/>
              </a:rPr>
              <a:t>Applying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various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classification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models.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Trebuchet MS"/>
                <a:cs typeface="Trebuchet MS"/>
              </a:rPr>
              <a:t>Machine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learning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analysis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findings.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Trebuchet MS"/>
                <a:cs typeface="Trebuchet MS"/>
              </a:rPr>
              <a:t>Models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flaws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advanced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steps.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40" dirty="0"/>
              <a:t>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15" y="1166317"/>
            <a:ext cx="4975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solidFill>
                  <a:srgbClr val="0068FF"/>
                </a:solidFill>
                <a:latin typeface="Trebuchet MS"/>
                <a:cs typeface="Trebuchet MS"/>
              </a:rPr>
              <a:t>Logistic</a:t>
            </a:r>
            <a:r>
              <a:rPr sz="2000" b="1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0068FF"/>
                </a:solidFill>
                <a:latin typeface="Trebuchet MS"/>
                <a:cs typeface="Trebuchet MS"/>
              </a:rPr>
              <a:t>Regression</a:t>
            </a:r>
            <a:r>
              <a:rPr sz="2000" b="1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68FF"/>
                </a:solidFill>
                <a:latin typeface="Trebuchet MS"/>
                <a:cs typeface="Trebuchet MS"/>
              </a:rPr>
              <a:t>Model</a:t>
            </a:r>
            <a:r>
              <a:rPr sz="2000" b="1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0068FF"/>
                </a:solidFill>
                <a:latin typeface="Trebuchet MS"/>
                <a:cs typeface="Trebuchet MS"/>
              </a:rPr>
              <a:t>with</a:t>
            </a:r>
            <a:r>
              <a:rPr sz="2000" b="1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0068FF"/>
                </a:solidFill>
                <a:latin typeface="Trebuchet MS"/>
                <a:cs typeface="Trebuchet MS"/>
              </a:rPr>
              <a:t>penalty</a:t>
            </a:r>
            <a:r>
              <a:rPr sz="2000" b="1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0068FF"/>
                </a:solidFill>
                <a:latin typeface="Trebuchet MS"/>
                <a:cs typeface="Trebuchet MS"/>
              </a:rPr>
              <a:t>=</a:t>
            </a:r>
            <a:r>
              <a:rPr sz="2000" b="1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0068FF"/>
                </a:solidFill>
                <a:latin typeface="Trebuchet MS"/>
                <a:cs typeface="Trebuchet MS"/>
              </a:rPr>
              <a:t>L2: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955292"/>
            <a:ext cx="8686800" cy="11536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0271" y="3557006"/>
            <a:ext cx="4591799" cy="13807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5" name="object 5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7115" y="20040"/>
            <a:ext cx="5142865" cy="134620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pc="-75" dirty="0"/>
              <a:t>Analysis</a:t>
            </a:r>
            <a:r>
              <a:rPr spc="-229" dirty="0"/>
              <a:t> </a:t>
            </a:r>
            <a:r>
              <a:rPr spc="-475" dirty="0"/>
              <a:t>&amp;</a:t>
            </a:r>
            <a:r>
              <a:rPr spc="-229" dirty="0"/>
              <a:t> </a:t>
            </a:r>
            <a:r>
              <a:rPr spc="-130" dirty="0"/>
              <a:t>Findings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000" spc="-55" dirty="0">
                <a:solidFill>
                  <a:srgbClr val="0068FF"/>
                </a:solidFill>
              </a:rPr>
              <a:t>Logistic</a:t>
            </a:r>
            <a:r>
              <a:rPr sz="2000" spc="-110" dirty="0">
                <a:solidFill>
                  <a:srgbClr val="0068FF"/>
                </a:solidFill>
              </a:rPr>
              <a:t> </a:t>
            </a:r>
            <a:r>
              <a:rPr sz="2000" spc="-65" dirty="0">
                <a:solidFill>
                  <a:srgbClr val="0068FF"/>
                </a:solidFill>
              </a:rPr>
              <a:t>Regression</a:t>
            </a:r>
            <a:r>
              <a:rPr sz="2000" spc="-80" dirty="0">
                <a:solidFill>
                  <a:srgbClr val="0068FF"/>
                </a:solidFill>
              </a:rPr>
              <a:t> </a:t>
            </a:r>
            <a:r>
              <a:rPr sz="2000" dirty="0">
                <a:solidFill>
                  <a:srgbClr val="0068FF"/>
                </a:solidFill>
              </a:rPr>
              <a:t>Models</a:t>
            </a:r>
            <a:r>
              <a:rPr sz="2000" spc="-80" dirty="0">
                <a:solidFill>
                  <a:srgbClr val="0068FF"/>
                </a:solidFill>
              </a:rPr>
              <a:t> </a:t>
            </a:r>
            <a:r>
              <a:rPr sz="2000" spc="-10" dirty="0">
                <a:solidFill>
                  <a:srgbClr val="0068FF"/>
                </a:solidFill>
              </a:rPr>
              <a:t>Findings:</a:t>
            </a:r>
            <a:endParaRPr sz="20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0" y="1484375"/>
            <a:ext cx="7865364" cy="2295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20900" y="3872610"/>
            <a:ext cx="60623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The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best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model</a:t>
            </a:r>
            <a:r>
              <a:rPr sz="1800" spc="-65" dirty="0">
                <a:latin typeface="Trebuchet MS"/>
                <a:cs typeface="Trebuchet MS"/>
              </a:rPr>
              <a:t> 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terms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prediction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performance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Logistic </a:t>
            </a:r>
            <a:r>
              <a:rPr sz="1800" spc="-25" dirty="0">
                <a:latin typeface="Trebuchet MS"/>
                <a:cs typeface="Trebuchet MS"/>
              </a:rPr>
              <a:t>Regression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penalty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=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35" dirty="0">
                <a:latin typeface="Trebuchet MS"/>
                <a:cs typeface="Trebuchet MS"/>
              </a:rPr>
              <a:t>Accuracy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Precision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Recall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Trebuchet MS"/>
                <a:cs typeface="Trebuchet MS"/>
              </a:rPr>
              <a:t>F1-</a:t>
            </a:r>
            <a:r>
              <a:rPr sz="1800" spc="-50" dirty="0">
                <a:latin typeface="Trebuchet MS"/>
                <a:cs typeface="Trebuchet MS"/>
              </a:rPr>
              <a:t>score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Trebuchet MS"/>
                <a:cs typeface="Trebuchet MS"/>
              </a:rPr>
              <a:t>Support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: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91%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5" name="object 5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54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40" dirty="0"/>
              <a:t>05</a:t>
            </a:r>
          </a:p>
          <a:p>
            <a:pPr marL="200025">
              <a:lnSpc>
                <a:spcPct val="100000"/>
              </a:lnSpc>
              <a:spcBef>
                <a:spcPts val="1025"/>
              </a:spcBef>
            </a:pPr>
            <a:r>
              <a:rPr sz="2000" dirty="0">
                <a:solidFill>
                  <a:srgbClr val="0068FF"/>
                </a:solidFill>
              </a:rPr>
              <a:t>KNN</a:t>
            </a:r>
            <a:r>
              <a:rPr sz="2000" spc="-100" dirty="0">
                <a:solidFill>
                  <a:srgbClr val="0068FF"/>
                </a:solidFill>
              </a:rPr>
              <a:t> </a:t>
            </a:r>
            <a:r>
              <a:rPr sz="2000" spc="-10" dirty="0">
                <a:solidFill>
                  <a:srgbClr val="0068FF"/>
                </a:solidFill>
              </a:rPr>
              <a:t>Algorithm</a:t>
            </a:r>
            <a:endParaRPr sz="20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" y="1607819"/>
            <a:ext cx="6231636" cy="12755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338" y="3059818"/>
            <a:ext cx="4589945" cy="1381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2692" y="1571244"/>
            <a:ext cx="3019044" cy="262432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14475" y="4606493"/>
            <a:ext cx="1751964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35" dirty="0">
                <a:latin typeface="Trebuchet MS"/>
                <a:cs typeface="Trebuchet MS"/>
              </a:rPr>
              <a:t>Accuracy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: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84%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Precision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85%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Recall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84%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Trebuchet MS"/>
                <a:cs typeface="Trebuchet MS"/>
              </a:rPr>
              <a:t>F1-</a:t>
            </a:r>
            <a:r>
              <a:rPr sz="1800" spc="-50" dirty="0">
                <a:latin typeface="Trebuchet MS"/>
                <a:cs typeface="Trebuchet MS"/>
              </a:rPr>
              <a:t>score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83%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Trebuchet MS"/>
                <a:cs typeface="Trebuchet MS"/>
              </a:rPr>
              <a:t>Support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: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91%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5" name="object 5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7115" y="219836"/>
            <a:ext cx="792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40" dirty="0"/>
              <a:t>06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7115" y="1166317"/>
            <a:ext cx="351980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0" dirty="0">
                <a:solidFill>
                  <a:srgbClr val="0068FF"/>
                </a:solidFill>
                <a:latin typeface="Trebuchet MS"/>
                <a:cs typeface="Trebuchet MS"/>
              </a:rPr>
              <a:t>Support</a:t>
            </a:r>
            <a:r>
              <a:rPr sz="2000" b="1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solidFill>
                  <a:srgbClr val="0068FF"/>
                </a:solidFill>
                <a:latin typeface="Trebuchet MS"/>
                <a:cs typeface="Trebuchet MS"/>
              </a:rPr>
              <a:t>Vector</a:t>
            </a:r>
            <a:r>
              <a:rPr sz="2000" b="1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0068FF"/>
                </a:solidFill>
                <a:latin typeface="Trebuchet MS"/>
                <a:cs typeface="Trebuchet MS"/>
              </a:rPr>
              <a:t>Machine</a:t>
            </a:r>
            <a:r>
              <a:rPr sz="2000" b="1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68FF"/>
                </a:solidFill>
                <a:latin typeface="Trebuchet MS"/>
                <a:cs typeface="Trebuchet MS"/>
              </a:rPr>
              <a:t>Model: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39" y="1545336"/>
            <a:ext cx="5897880" cy="15224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912" y="3207257"/>
            <a:ext cx="4580247" cy="13811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2735" y="1545336"/>
            <a:ext cx="3374135" cy="29032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16583" y="4735195"/>
            <a:ext cx="17513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35" dirty="0">
                <a:latin typeface="Trebuchet MS"/>
                <a:cs typeface="Trebuchet MS"/>
              </a:rPr>
              <a:t>Accuracy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Precision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Recall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Trebuchet MS"/>
                <a:cs typeface="Trebuchet MS"/>
              </a:rPr>
              <a:t>F1-</a:t>
            </a:r>
            <a:r>
              <a:rPr sz="1800" spc="-45" dirty="0">
                <a:latin typeface="Trebuchet MS"/>
                <a:cs typeface="Trebuchet MS"/>
              </a:rPr>
              <a:t>score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Trebuchet MS"/>
                <a:cs typeface="Trebuchet MS"/>
              </a:rPr>
              <a:t>Support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: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91%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95" dirty="0"/>
              <a:t>07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335" y="1118362"/>
            <a:ext cx="2125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solidFill>
                  <a:srgbClr val="0068FF"/>
                </a:solidFill>
                <a:latin typeface="Trebuchet MS"/>
                <a:cs typeface="Trebuchet MS"/>
              </a:rPr>
              <a:t>XGBoost</a:t>
            </a:r>
            <a:r>
              <a:rPr sz="2000" b="1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0068FF"/>
                </a:solidFill>
                <a:latin typeface="Trebuchet MS"/>
                <a:cs typeface="Trebuchet MS"/>
              </a:rPr>
              <a:t>Algorithm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757172"/>
            <a:ext cx="5205984" cy="33436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2823" y="1790700"/>
            <a:ext cx="4649724" cy="14782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5" name="object 5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7115" y="219836"/>
            <a:ext cx="792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40" dirty="0"/>
              <a:t>08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3335" y="1118362"/>
            <a:ext cx="2125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solidFill>
                  <a:srgbClr val="0068FF"/>
                </a:solidFill>
                <a:latin typeface="Trebuchet MS"/>
                <a:cs typeface="Trebuchet MS"/>
              </a:rPr>
              <a:t>XGBoost</a:t>
            </a:r>
            <a:r>
              <a:rPr sz="2000" b="1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0068FF"/>
                </a:solidFill>
                <a:latin typeface="Trebuchet MS"/>
                <a:cs typeface="Trebuchet MS"/>
              </a:rPr>
              <a:t>Algorithm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1697369"/>
            <a:ext cx="4591050" cy="1381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1152" y="1668779"/>
            <a:ext cx="3314700" cy="28803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4002" y="3362325"/>
            <a:ext cx="17513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35" dirty="0">
                <a:latin typeface="Trebuchet MS"/>
                <a:cs typeface="Trebuchet MS"/>
              </a:rPr>
              <a:t>Accuracy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Precision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82%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Recall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Trebuchet MS"/>
                <a:cs typeface="Trebuchet MS"/>
              </a:rPr>
              <a:t>F1-</a:t>
            </a:r>
            <a:r>
              <a:rPr sz="1800" spc="-50" dirty="0">
                <a:latin typeface="Trebuchet MS"/>
                <a:cs typeface="Trebuchet MS"/>
              </a:rPr>
              <a:t>score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Trebuchet MS"/>
                <a:cs typeface="Trebuchet MS"/>
              </a:rPr>
              <a:t>Support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: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91%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5" name="object 5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7115" y="219836"/>
            <a:ext cx="792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40" dirty="0"/>
              <a:t>09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3335" y="1118362"/>
            <a:ext cx="2125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solidFill>
                  <a:srgbClr val="0068FF"/>
                </a:solidFill>
                <a:latin typeface="Trebuchet MS"/>
                <a:cs typeface="Trebuchet MS"/>
              </a:rPr>
              <a:t>XGBoost</a:t>
            </a:r>
            <a:r>
              <a:rPr sz="2000" b="1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0068FF"/>
                </a:solidFill>
                <a:latin typeface="Trebuchet MS"/>
                <a:cs typeface="Trebuchet MS"/>
              </a:rPr>
              <a:t>Algorithm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1697369"/>
            <a:ext cx="4591050" cy="1381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1152" y="1668779"/>
            <a:ext cx="3314700" cy="28803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4002" y="3362325"/>
            <a:ext cx="17513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35" dirty="0">
                <a:latin typeface="Trebuchet MS"/>
                <a:cs typeface="Trebuchet MS"/>
              </a:rPr>
              <a:t>Accuracy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Precision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82%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45" dirty="0">
                <a:latin typeface="Trebuchet MS"/>
                <a:cs typeface="Trebuchet MS"/>
              </a:rPr>
              <a:t>Recall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Trebuchet MS"/>
                <a:cs typeface="Trebuchet MS"/>
              </a:rPr>
              <a:t>F1-</a:t>
            </a:r>
            <a:r>
              <a:rPr sz="1800" spc="-50" dirty="0">
                <a:latin typeface="Trebuchet MS"/>
                <a:cs typeface="Trebuchet MS"/>
              </a:rPr>
              <a:t>score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: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80%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Trebuchet MS"/>
                <a:cs typeface="Trebuchet MS"/>
              </a:rPr>
              <a:t>Support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: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91%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5" name="object 5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7115" y="479297"/>
            <a:ext cx="792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25" dirty="0"/>
              <a:t> </a:t>
            </a:r>
            <a:r>
              <a:rPr spc="-190" dirty="0"/>
              <a:t>Learning</a:t>
            </a:r>
            <a:r>
              <a:rPr spc="-245" dirty="0"/>
              <a:t> </a:t>
            </a:r>
            <a:r>
              <a:rPr spc="-75" dirty="0"/>
              <a:t>Analysis</a:t>
            </a:r>
            <a:r>
              <a:rPr spc="-204" dirty="0"/>
              <a:t> </a:t>
            </a:r>
            <a:r>
              <a:rPr spc="-340" dirty="0"/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9548" y="3623055"/>
            <a:ext cx="744220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1800" spc="80" dirty="0">
                <a:latin typeface="Trebuchet MS"/>
                <a:cs typeface="Trebuchet MS"/>
              </a:rPr>
              <a:t>1-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KNN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115" y="3874465"/>
            <a:ext cx="29806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indent="-280670">
              <a:lnSpc>
                <a:spcPct val="100000"/>
              </a:lnSpc>
              <a:spcBef>
                <a:spcPts val="100"/>
              </a:spcBef>
              <a:buAutoNum type="arabicPlain" startAt="2"/>
              <a:tabLst>
                <a:tab pos="293370" algn="l"/>
              </a:tabLst>
            </a:pPr>
            <a:r>
              <a:rPr sz="1800" spc="-10" dirty="0">
                <a:latin typeface="Trebuchet MS"/>
                <a:cs typeface="Trebuchet MS"/>
              </a:rPr>
              <a:t>XGBoost</a:t>
            </a:r>
            <a:endParaRPr sz="1800">
              <a:latin typeface="Trebuchet MS"/>
              <a:cs typeface="Trebuchet MS"/>
            </a:endParaRPr>
          </a:p>
          <a:p>
            <a:pPr marL="295910" indent="-283210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295910" algn="l"/>
              </a:tabLst>
            </a:pPr>
            <a:r>
              <a:rPr sz="1800" spc="-20" dirty="0">
                <a:latin typeface="Trebuchet MS"/>
                <a:cs typeface="Trebuchet MS"/>
              </a:rPr>
              <a:t>Logistic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Regression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L2</a:t>
            </a:r>
            <a:endParaRPr sz="1800">
              <a:latin typeface="Trebuchet MS"/>
              <a:cs typeface="Trebuchet MS"/>
            </a:endParaRPr>
          </a:p>
          <a:p>
            <a:pPr marL="295910" indent="-283210">
              <a:lnSpc>
                <a:spcPct val="100000"/>
              </a:lnSpc>
              <a:buAutoNum type="arabicPlain" startAt="2"/>
              <a:tabLst>
                <a:tab pos="295910" algn="l"/>
              </a:tabLst>
            </a:pPr>
            <a:r>
              <a:rPr sz="1800" spc="-20" dirty="0">
                <a:latin typeface="Trebuchet MS"/>
                <a:cs typeface="Trebuchet MS"/>
              </a:rPr>
              <a:t>Support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Vector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Machine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7671" y="3770376"/>
            <a:ext cx="4753356" cy="155143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47115" y="1464690"/>
            <a:ext cx="937768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8FF"/>
                </a:solidFill>
                <a:latin typeface="Trebuchet MS"/>
                <a:cs typeface="Trebuchet MS"/>
              </a:rPr>
              <a:t>Models</a:t>
            </a:r>
            <a:r>
              <a:rPr sz="2000" b="1" spc="-13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68FF"/>
                </a:solidFill>
                <a:latin typeface="Trebuchet MS"/>
                <a:cs typeface="Trebuchet MS"/>
              </a:rPr>
              <a:t>Comparison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shown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previous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analysis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all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models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provide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very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good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prediction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results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these </a:t>
            </a:r>
            <a:r>
              <a:rPr sz="1800" spc="-45" dirty="0">
                <a:latin typeface="Trebuchet MS"/>
                <a:cs typeface="Trebuchet MS"/>
              </a:rPr>
              <a:t>results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are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close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each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other,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But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end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must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choose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one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model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for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our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dataset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this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depends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highest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result.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Trebuchet MS"/>
                <a:cs typeface="Trebuchet MS"/>
              </a:rPr>
              <a:t>Below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ordered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models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descending:</a:t>
            </a:r>
            <a:endParaRPr sz="1800">
              <a:latin typeface="Trebuchet MS"/>
              <a:cs typeface="Trebuchet MS"/>
            </a:endParaRPr>
          </a:p>
          <a:p>
            <a:pPr marR="2098675" algn="r">
              <a:lnSpc>
                <a:spcPct val="100000"/>
              </a:lnSpc>
              <a:spcBef>
                <a:spcPts val="515"/>
              </a:spcBef>
            </a:pPr>
            <a:r>
              <a:rPr sz="2000" b="1" spc="-25" dirty="0">
                <a:solidFill>
                  <a:srgbClr val="0068FF"/>
                </a:solidFill>
                <a:latin typeface="Trebuchet MS"/>
                <a:cs typeface="Trebuchet MS"/>
              </a:rPr>
              <a:t>KNN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36154" y="2931096"/>
            <a:ext cx="512445" cy="462280"/>
          </a:xfrm>
          <a:custGeom>
            <a:avLst/>
            <a:gdLst/>
            <a:ahLst/>
            <a:cxnLst/>
            <a:rect l="l" t="t" r="r" b="b"/>
            <a:pathLst>
              <a:path w="512445" h="462279">
                <a:moveTo>
                  <a:pt x="51549" y="176669"/>
                </a:moveTo>
                <a:lnTo>
                  <a:pt x="42964" y="133578"/>
                </a:lnTo>
                <a:lnTo>
                  <a:pt x="0" y="124968"/>
                </a:lnTo>
                <a:lnTo>
                  <a:pt x="8597" y="168059"/>
                </a:lnTo>
                <a:lnTo>
                  <a:pt x="51549" y="176669"/>
                </a:lnTo>
                <a:close/>
              </a:path>
              <a:path w="512445" h="462279">
                <a:moveTo>
                  <a:pt x="280466" y="36931"/>
                </a:moveTo>
                <a:lnTo>
                  <a:pt x="255917" y="0"/>
                </a:lnTo>
                <a:lnTo>
                  <a:pt x="231368" y="36931"/>
                </a:lnTo>
                <a:lnTo>
                  <a:pt x="255917" y="73863"/>
                </a:lnTo>
                <a:lnTo>
                  <a:pt x="280466" y="36931"/>
                </a:lnTo>
                <a:close/>
              </a:path>
              <a:path w="512445" h="462279">
                <a:moveTo>
                  <a:pt x="409346" y="412445"/>
                </a:moveTo>
                <a:lnTo>
                  <a:pt x="102489" y="412445"/>
                </a:lnTo>
                <a:lnTo>
                  <a:pt x="102489" y="461695"/>
                </a:lnTo>
                <a:lnTo>
                  <a:pt x="409346" y="461695"/>
                </a:lnTo>
                <a:lnTo>
                  <a:pt x="409346" y="412445"/>
                </a:lnTo>
                <a:close/>
              </a:path>
              <a:path w="512445" h="462279">
                <a:moveTo>
                  <a:pt x="446163" y="190830"/>
                </a:moveTo>
                <a:lnTo>
                  <a:pt x="343065" y="238848"/>
                </a:lnTo>
                <a:lnTo>
                  <a:pt x="255917" y="92341"/>
                </a:lnTo>
                <a:lnTo>
                  <a:pt x="168770" y="238848"/>
                </a:lnTo>
                <a:lnTo>
                  <a:pt x="65671" y="190830"/>
                </a:lnTo>
                <a:lnTo>
                  <a:pt x="102489" y="350888"/>
                </a:lnTo>
                <a:lnTo>
                  <a:pt x="102489" y="387832"/>
                </a:lnTo>
                <a:lnTo>
                  <a:pt x="409346" y="387832"/>
                </a:lnTo>
                <a:lnTo>
                  <a:pt x="409346" y="350888"/>
                </a:lnTo>
                <a:lnTo>
                  <a:pt x="446163" y="190830"/>
                </a:lnTo>
                <a:close/>
              </a:path>
              <a:path w="512445" h="462279">
                <a:moveTo>
                  <a:pt x="511835" y="124968"/>
                </a:moveTo>
                <a:lnTo>
                  <a:pt x="468871" y="133578"/>
                </a:lnTo>
                <a:lnTo>
                  <a:pt x="460273" y="176669"/>
                </a:lnTo>
                <a:lnTo>
                  <a:pt x="503237" y="168059"/>
                </a:lnTo>
                <a:lnTo>
                  <a:pt x="511835" y="124968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5" name="object 5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27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Machine</a:t>
            </a:r>
            <a:r>
              <a:rPr spc="-235" dirty="0"/>
              <a:t> </a:t>
            </a:r>
            <a:r>
              <a:rPr spc="-180" dirty="0"/>
              <a:t>Learning</a:t>
            </a:r>
            <a:r>
              <a:rPr spc="-240" dirty="0"/>
              <a:t> </a:t>
            </a:r>
            <a:r>
              <a:rPr spc="-75" dirty="0"/>
              <a:t>Analysis</a:t>
            </a:r>
            <a:r>
              <a:rPr spc="-215" dirty="0"/>
              <a:t> </a:t>
            </a:r>
            <a:r>
              <a:rPr spc="-340" dirty="0"/>
              <a:t>11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1218" rIns="0" bIns="0" rtlCol="0">
            <a:spAutoFit/>
          </a:bodyPr>
          <a:lstStyle/>
          <a:p>
            <a:pPr marL="277495">
              <a:lnSpc>
                <a:spcPts val="1215"/>
              </a:lnSpc>
            </a:pPr>
            <a:r>
              <a:rPr spc="-20" dirty="0"/>
              <a:t>Supervised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30" dirty="0"/>
              <a:t> Learning:</a:t>
            </a:r>
            <a:r>
              <a:rPr spc="-3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2873" y="1725625"/>
            <a:ext cx="9745980" cy="338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8FF"/>
                </a:solidFill>
                <a:latin typeface="Trebuchet MS"/>
                <a:cs typeface="Trebuchet MS"/>
              </a:rPr>
              <a:t>Models</a:t>
            </a:r>
            <a:r>
              <a:rPr sz="2000" b="1" spc="-1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0068FF"/>
                </a:solidFill>
                <a:latin typeface="Trebuchet MS"/>
                <a:cs typeface="Trebuchet MS"/>
              </a:rPr>
              <a:t>Flaws</a:t>
            </a:r>
            <a:r>
              <a:rPr sz="2000" b="1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8FF"/>
                </a:solidFill>
                <a:latin typeface="Trebuchet MS"/>
                <a:cs typeface="Trebuchet MS"/>
              </a:rPr>
              <a:t>and</a:t>
            </a:r>
            <a:r>
              <a:rPr sz="2000" b="1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80" dirty="0">
                <a:solidFill>
                  <a:srgbClr val="0068FF"/>
                </a:solidFill>
                <a:latin typeface="Trebuchet MS"/>
                <a:cs typeface="Trebuchet MS"/>
              </a:rPr>
              <a:t>Strength</a:t>
            </a:r>
            <a:r>
              <a:rPr sz="2000" b="1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8FF"/>
                </a:solidFill>
                <a:latin typeface="Trebuchet MS"/>
                <a:cs typeface="Trebuchet MS"/>
              </a:rPr>
              <a:t>and</a:t>
            </a:r>
            <a:r>
              <a:rPr sz="2000" b="1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0068FF"/>
                </a:solidFill>
                <a:latin typeface="Trebuchet MS"/>
                <a:cs typeface="Trebuchet MS"/>
              </a:rPr>
              <a:t>further</a:t>
            </a:r>
            <a:r>
              <a:rPr sz="2000" b="1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68FF"/>
                </a:solidFill>
                <a:latin typeface="Trebuchet MS"/>
                <a:cs typeface="Trebuchet MS"/>
              </a:rPr>
              <a:t>suggestions: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924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terms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simplicity,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can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say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Logistic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Regression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provided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high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predictive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results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time </a:t>
            </a:r>
            <a:r>
              <a:rPr sz="1800" spc="-80" dirty="0">
                <a:latin typeface="Trebuchet MS"/>
                <a:cs typeface="Trebuchet MS"/>
              </a:rPr>
              <a:t>it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simplest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fastest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Model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terms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parameters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training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but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if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look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other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models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like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KNN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providing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best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results,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but</a:t>
            </a:r>
            <a:r>
              <a:rPr sz="1800" spc="-70" dirty="0">
                <a:latin typeface="Trebuchet MS"/>
                <a:cs typeface="Trebuchet MS"/>
              </a:rPr>
              <a:t> it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slower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terms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prediction </a:t>
            </a:r>
            <a:r>
              <a:rPr sz="1800" spc="-20" dirty="0">
                <a:latin typeface="Trebuchet MS"/>
                <a:cs typeface="Trebuchet MS"/>
              </a:rPr>
              <a:t>process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because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requires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calculate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distance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between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all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points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dataset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to </a:t>
            </a:r>
            <a:r>
              <a:rPr sz="1800" spc="-20" dirty="0">
                <a:latin typeface="Trebuchet MS"/>
                <a:cs typeface="Trebuchet MS"/>
              </a:rPr>
              <a:t>classify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every </a:t>
            </a:r>
            <a:r>
              <a:rPr sz="1800" spc="-20" dirty="0">
                <a:latin typeface="Trebuchet MS"/>
                <a:cs typeface="Trebuchet MS"/>
              </a:rPr>
              <a:t>single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point.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latin typeface="Trebuchet MS"/>
                <a:cs typeface="Trebuchet MS"/>
              </a:rPr>
              <a:t>XGBoost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performance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was</a:t>
            </a:r>
            <a:r>
              <a:rPr sz="1800" spc="-60" dirty="0">
                <a:latin typeface="Trebuchet MS"/>
                <a:cs typeface="Trebuchet MS"/>
              </a:rPr>
              <a:t> very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good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as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well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but</a:t>
            </a:r>
            <a:r>
              <a:rPr sz="1800" spc="-65" dirty="0">
                <a:latin typeface="Trebuchet MS"/>
                <a:cs typeface="Trebuchet MS"/>
              </a:rPr>
              <a:t> 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contrast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KNN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takes</a:t>
            </a:r>
            <a:r>
              <a:rPr sz="1800" spc="-50" dirty="0">
                <a:latin typeface="Trebuchet MS"/>
                <a:cs typeface="Trebuchet MS"/>
              </a:rPr>
              <a:t> longer</a:t>
            </a:r>
            <a:r>
              <a:rPr sz="1800" spc="-55" dirty="0">
                <a:latin typeface="Trebuchet MS"/>
                <a:cs typeface="Trebuchet MS"/>
              </a:rPr>
              <a:t> time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40" dirty="0">
                <a:latin typeface="Trebuchet MS"/>
                <a:cs typeface="Trebuchet MS"/>
              </a:rPr>
              <a:t>training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process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since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used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grid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search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technique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search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about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best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fitting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parameters,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at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end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tradeoff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if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we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have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bigger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dataset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then</a:t>
            </a:r>
            <a:r>
              <a:rPr sz="1800" spc="-80" dirty="0">
                <a:latin typeface="Trebuchet MS"/>
                <a:cs typeface="Trebuchet MS"/>
              </a:rPr>
              <a:t> the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performance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will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higher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such </a:t>
            </a:r>
            <a:r>
              <a:rPr sz="1800" spc="-40" dirty="0">
                <a:latin typeface="Trebuchet MS"/>
                <a:cs typeface="Trebuchet MS"/>
              </a:rPr>
              <a:t>models,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but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training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process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will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take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longer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0427" y="2502789"/>
            <a:ext cx="34664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29" dirty="0"/>
              <a:t>Thank</a:t>
            </a:r>
            <a:r>
              <a:rPr sz="6000" spc="-254" dirty="0"/>
              <a:t> </a:t>
            </a:r>
            <a:r>
              <a:rPr sz="6000" spc="-310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507" cy="6858449"/>
            <a:chOff x="0" y="0"/>
            <a:chExt cx="12192507" cy="6858449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2286000"/>
            </a:xfrm>
            <a:custGeom>
              <a:avLst/>
              <a:gdLst/>
              <a:ahLst/>
              <a:cxnLst/>
              <a:rect l="l" t="t" r="r" b="b"/>
              <a:pathLst>
                <a:path w="12192000" h="2286000">
                  <a:moveTo>
                    <a:pt x="0" y="2286000"/>
                  </a:moveTo>
                  <a:lnTo>
                    <a:pt x="12192000" y="2286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85999"/>
              <a:ext cx="12192000" cy="4572000"/>
            </a:xfrm>
            <a:custGeom>
              <a:avLst/>
              <a:gdLst/>
              <a:ahLst/>
              <a:cxnLst/>
              <a:rect l="l" t="t" r="r" b="b"/>
              <a:pathLst>
                <a:path w="12192000" h="4572000">
                  <a:moveTo>
                    <a:pt x="1219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2191999" y="4572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598407" y="3597089"/>
              <a:ext cx="3594100" cy="3261360"/>
            </a:xfrm>
            <a:custGeom>
              <a:avLst/>
              <a:gdLst/>
              <a:ahLst/>
              <a:cxnLst/>
              <a:rect l="l" t="t" r="r" b="b"/>
              <a:pathLst>
                <a:path w="3594100" h="3261359">
                  <a:moveTo>
                    <a:pt x="3593592" y="0"/>
                  </a:moveTo>
                  <a:lnTo>
                    <a:pt x="3585283" y="78271"/>
                  </a:lnTo>
                  <a:lnTo>
                    <a:pt x="3579467" y="124935"/>
                  </a:lnTo>
                  <a:lnTo>
                    <a:pt x="3573059" y="171413"/>
                  </a:lnTo>
                  <a:lnTo>
                    <a:pt x="3566063" y="217700"/>
                  </a:lnTo>
                  <a:lnTo>
                    <a:pt x="3558483" y="263794"/>
                  </a:lnTo>
                  <a:lnTo>
                    <a:pt x="3550323" y="309690"/>
                  </a:lnTo>
                  <a:lnTo>
                    <a:pt x="3541587" y="355384"/>
                  </a:lnTo>
                  <a:lnTo>
                    <a:pt x="3532279" y="400872"/>
                  </a:lnTo>
                  <a:lnTo>
                    <a:pt x="3522402" y="446150"/>
                  </a:lnTo>
                  <a:lnTo>
                    <a:pt x="3511960" y="491215"/>
                  </a:lnTo>
                  <a:lnTo>
                    <a:pt x="3500959" y="536062"/>
                  </a:lnTo>
                  <a:lnTo>
                    <a:pt x="3489400" y="580688"/>
                  </a:lnTo>
                  <a:lnTo>
                    <a:pt x="3477289" y="625089"/>
                  </a:lnTo>
                  <a:lnTo>
                    <a:pt x="3464628" y="669260"/>
                  </a:lnTo>
                  <a:lnTo>
                    <a:pt x="3451423" y="713199"/>
                  </a:lnTo>
                  <a:lnTo>
                    <a:pt x="3437677" y="756900"/>
                  </a:lnTo>
                  <a:lnTo>
                    <a:pt x="3423393" y="800361"/>
                  </a:lnTo>
                  <a:lnTo>
                    <a:pt x="3408577" y="843577"/>
                  </a:lnTo>
                  <a:lnTo>
                    <a:pt x="3393230" y="886544"/>
                  </a:lnTo>
                  <a:lnTo>
                    <a:pt x="3377359" y="929259"/>
                  </a:lnTo>
                  <a:lnTo>
                    <a:pt x="3360965" y="971717"/>
                  </a:lnTo>
                  <a:lnTo>
                    <a:pt x="3344054" y="1013915"/>
                  </a:lnTo>
                  <a:lnTo>
                    <a:pt x="3326630" y="1055848"/>
                  </a:lnTo>
                  <a:lnTo>
                    <a:pt x="3308695" y="1097514"/>
                  </a:lnTo>
                  <a:lnTo>
                    <a:pt x="3290254" y="1138907"/>
                  </a:lnTo>
                  <a:lnTo>
                    <a:pt x="3271311" y="1180024"/>
                  </a:lnTo>
                  <a:lnTo>
                    <a:pt x="3251870" y="1220862"/>
                  </a:lnTo>
                  <a:lnTo>
                    <a:pt x="3231935" y="1261416"/>
                  </a:lnTo>
                  <a:lnTo>
                    <a:pt x="3211509" y="1301682"/>
                  </a:lnTo>
                  <a:lnTo>
                    <a:pt x="3190597" y="1341657"/>
                  </a:lnTo>
                  <a:lnTo>
                    <a:pt x="3169202" y="1381336"/>
                  </a:lnTo>
                  <a:lnTo>
                    <a:pt x="3147329" y="1420716"/>
                  </a:lnTo>
                  <a:lnTo>
                    <a:pt x="3124980" y="1459792"/>
                  </a:lnTo>
                  <a:lnTo>
                    <a:pt x="3102161" y="1498561"/>
                  </a:lnTo>
                  <a:lnTo>
                    <a:pt x="3078875" y="1537020"/>
                  </a:lnTo>
                  <a:lnTo>
                    <a:pt x="3055126" y="1575163"/>
                  </a:lnTo>
                  <a:lnTo>
                    <a:pt x="3030917" y="1612988"/>
                  </a:lnTo>
                  <a:lnTo>
                    <a:pt x="3006253" y="1650490"/>
                  </a:lnTo>
                  <a:lnTo>
                    <a:pt x="2981138" y="1687665"/>
                  </a:lnTo>
                  <a:lnTo>
                    <a:pt x="2955575" y="1724509"/>
                  </a:lnTo>
                  <a:lnTo>
                    <a:pt x="2929569" y="1761020"/>
                  </a:lnTo>
                  <a:lnTo>
                    <a:pt x="2903122" y="1797191"/>
                  </a:lnTo>
                  <a:lnTo>
                    <a:pt x="2876240" y="1833021"/>
                  </a:lnTo>
                  <a:lnTo>
                    <a:pt x="2848927" y="1868505"/>
                  </a:lnTo>
                  <a:lnTo>
                    <a:pt x="2821185" y="1903638"/>
                  </a:lnTo>
                  <a:lnTo>
                    <a:pt x="2793019" y="1938417"/>
                  </a:lnTo>
                  <a:lnTo>
                    <a:pt x="2764432" y="1972839"/>
                  </a:lnTo>
                  <a:lnTo>
                    <a:pt x="2735430" y="2006899"/>
                  </a:lnTo>
                  <a:lnTo>
                    <a:pt x="2706015" y="2040593"/>
                  </a:lnTo>
                  <a:lnTo>
                    <a:pt x="2676191" y="2073918"/>
                  </a:lnTo>
                  <a:lnTo>
                    <a:pt x="2645963" y="2106869"/>
                  </a:lnTo>
                  <a:lnTo>
                    <a:pt x="2615334" y="2139443"/>
                  </a:lnTo>
                  <a:lnTo>
                    <a:pt x="2584309" y="2171636"/>
                  </a:lnTo>
                  <a:lnTo>
                    <a:pt x="2552890" y="2203444"/>
                  </a:lnTo>
                  <a:lnTo>
                    <a:pt x="2521082" y="2234862"/>
                  </a:lnTo>
                  <a:lnTo>
                    <a:pt x="2488890" y="2265888"/>
                  </a:lnTo>
                  <a:lnTo>
                    <a:pt x="2456316" y="2296517"/>
                  </a:lnTo>
                  <a:lnTo>
                    <a:pt x="2423364" y="2326745"/>
                  </a:lnTo>
                  <a:lnTo>
                    <a:pt x="2390039" y="2356569"/>
                  </a:lnTo>
                  <a:lnTo>
                    <a:pt x="2356345" y="2385984"/>
                  </a:lnTo>
                  <a:lnTo>
                    <a:pt x="2322285" y="2414986"/>
                  </a:lnTo>
                  <a:lnTo>
                    <a:pt x="2287864" y="2443572"/>
                  </a:lnTo>
                  <a:lnTo>
                    <a:pt x="2253084" y="2471738"/>
                  </a:lnTo>
                  <a:lnTo>
                    <a:pt x="2217951" y="2499480"/>
                  </a:lnTo>
                  <a:lnTo>
                    <a:pt x="2182467" y="2526794"/>
                  </a:lnTo>
                  <a:lnTo>
                    <a:pt x="2146638" y="2553676"/>
                  </a:lnTo>
                  <a:lnTo>
                    <a:pt x="2110466" y="2580122"/>
                  </a:lnTo>
                  <a:lnTo>
                    <a:pt x="2073955" y="2606129"/>
                  </a:lnTo>
                  <a:lnTo>
                    <a:pt x="2037111" y="2631691"/>
                  </a:lnTo>
                  <a:lnTo>
                    <a:pt x="1999936" y="2656807"/>
                  </a:lnTo>
                  <a:lnTo>
                    <a:pt x="1962434" y="2681471"/>
                  </a:lnTo>
                  <a:lnTo>
                    <a:pt x="1924609" y="2705679"/>
                  </a:lnTo>
                  <a:lnTo>
                    <a:pt x="1886466" y="2729429"/>
                  </a:lnTo>
                  <a:lnTo>
                    <a:pt x="1848007" y="2752715"/>
                  </a:lnTo>
                  <a:lnTo>
                    <a:pt x="1809238" y="2775534"/>
                  </a:lnTo>
                  <a:lnTo>
                    <a:pt x="1770161" y="2797882"/>
                  </a:lnTo>
                  <a:lnTo>
                    <a:pt x="1730782" y="2819756"/>
                  </a:lnTo>
                  <a:lnTo>
                    <a:pt x="1691103" y="2841151"/>
                  </a:lnTo>
                  <a:lnTo>
                    <a:pt x="1651128" y="2862063"/>
                  </a:lnTo>
                  <a:lnTo>
                    <a:pt x="1610862" y="2882489"/>
                  </a:lnTo>
                  <a:lnTo>
                    <a:pt x="1570308" y="2902424"/>
                  </a:lnTo>
                  <a:lnTo>
                    <a:pt x="1529470" y="2921865"/>
                  </a:lnTo>
                  <a:lnTo>
                    <a:pt x="1488353" y="2940808"/>
                  </a:lnTo>
                  <a:lnTo>
                    <a:pt x="1446960" y="2959248"/>
                  </a:lnTo>
                  <a:lnTo>
                    <a:pt x="1405294" y="2977183"/>
                  </a:lnTo>
                  <a:lnTo>
                    <a:pt x="1363361" y="2994608"/>
                  </a:lnTo>
                  <a:lnTo>
                    <a:pt x="1321163" y="3011519"/>
                  </a:lnTo>
                  <a:lnTo>
                    <a:pt x="1278705" y="3027912"/>
                  </a:lnTo>
                  <a:lnTo>
                    <a:pt x="1235990" y="3043784"/>
                  </a:lnTo>
                  <a:lnTo>
                    <a:pt x="1193023" y="3059130"/>
                  </a:lnTo>
                  <a:lnTo>
                    <a:pt x="1149807" y="3073947"/>
                  </a:lnTo>
                  <a:lnTo>
                    <a:pt x="1106346" y="3088230"/>
                  </a:lnTo>
                  <a:lnTo>
                    <a:pt x="1062645" y="3101977"/>
                  </a:lnTo>
                  <a:lnTo>
                    <a:pt x="1018706" y="3115182"/>
                  </a:lnTo>
                  <a:lnTo>
                    <a:pt x="974535" y="3127842"/>
                  </a:lnTo>
                  <a:lnTo>
                    <a:pt x="930134" y="3139954"/>
                  </a:lnTo>
                  <a:lnTo>
                    <a:pt x="885508" y="3151512"/>
                  </a:lnTo>
                  <a:lnTo>
                    <a:pt x="840661" y="3162514"/>
                  </a:lnTo>
                  <a:lnTo>
                    <a:pt x="795596" y="3172955"/>
                  </a:lnTo>
                  <a:lnTo>
                    <a:pt x="750317" y="3182832"/>
                  </a:lnTo>
                  <a:lnTo>
                    <a:pt x="704829" y="3192140"/>
                  </a:lnTo>
                  <a:lnTo>
                    <a:pt x="659136" y="3200877"/>
                  </a:lnTo>
                  <a:lnTo>
                    <a:pt x="613240" y="3209037"/>
                  </a:lnTo>
                  <a:lnTo>
                    <a:pt x="567146" y="3216616"/>
                  </a:lnTo>
                  <a:lnTo>
                    <a:pt x="520858" y="3223612"/>
                  </a:lnTo>
                  <a:lnTo>
                    <a:pt x="474381" y="3230020"/>
                  </a:lnTo>
                  <a:lnTo>
                    <a:pt x="427716" y="3235836"/>
                  </a:lnTo>
                  <a:lnTo>
                    <a:pt x="380870" y="3241057"/>
                  </a:lnTo>
                  <a:lnTo>
                    <a:pt x="333845" y="3245678"/>
                  </a:lnTo>
                  <a:lnTo>
                    <a:pt x="286645" y="3249695"/>
                  </a:lnTo>
                  <a:lnTo>
                    <a:pt x="239275" y="3253106"/>
                  </a:lnTo>
                  <a:lnTo>
                    <a:pt x="191738" y="3255904"/>
                  </a:lnTo>
                  <a:lnTo>
                    <a:pt x="144038" y="3258088"/>
                  </a:lnTo>
                  <a:lnTo>
                    <a:pt x="96179" y="3259653"/>
                  </a:lnTo>
                  <a:lnTo>
                    <a:pt x="48165" y="3260594"/>
                  </a:lnTo>
                  <a:lnTo>
                    <a:pt x="0" y="3260910"/>
                  </a:lnTo>
                  <a:lnTo>
                    <a:pt x="3593591" y="3260909"/>
                  </a:lnTo>
                  <a:lnTo>
                    <a:pt x="3593592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34719" cy="934719"/>
            </a:xfrm>
            <a:custGeom>
              <a:avLst/>
              <a:gdLst/>
              <a:ahLst/>
              <a:cxnLst/>
              <a:rect l="l" t="t" r="r" b="b"/>
              <a:pathLst>
                <a:path w="934719" h="934719">
                  <a:moveTo>
                    <a:pt x="934212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48074" y="932996"/>
                  </a:lnTo>
                  <a:lnTo>
                    <a:pt x="95517" y="929389"/>
                  </a:lnTo>
                  <a:lnTo>
                    <a:pt x="142271" y="923448"/>
                  </a:lnTo>
                  <a:lnTo>
                    <a:pt x="188276" y="915234"/>
                  </a:lnTo>
                  <a:lnTo>
                    <a:pt x="233473" y="904803"/>
                  </a:lnTo>
                  <a:lnTo>
                    <a:pt x="277805" y="892215"/>
                  </a:lnTo>
                  <a:lnTo>
                    <a:pt x="321213" y="877529"/>
                  </a:lnTo>
                  <a:lnTo>
                    <a:pt x="363637" y="860804"/>
                  </a:lnTo>
                  <a:lnTo>
                    <a:pt x="405019" y="842097"/>
                  </a:lnTo>
                  <a:lnTo>
                    <a:pt x="445300" y="821467"/>
                  </a:lnTo>
                  <a:lnTo>
                    <a:pt x="484422" y="798974"/>
                  </a:lnTo>
                  <a:lnTo>
                    <a:pt x="522326" y="774676"/>
                  </a:lnTo>
                  <a:lnTo>
                    <a:pt x="558953" y="748631"/>
                  </a:lnTo>
                  <a:lnTo>
                    <a:pt x="594245" y="720899"/>
                  </a:lnTo>
                  <a:lnTo>
                    <a:pt x="628142" y="691538"/>
                  </a:lnTo>
                  <a:lnTo>
                    <a:pt x="660587" y="660606"/>
                  </a:lnTo>
                  <a:lnTo>
                    <a:pt x="691520" y="628162"/>
                  </a:lnTo>
                  <a:lnTo>
                    <a:pt x="720883" y="594266"/>
                  </a:lnTo>
                  <a:lnTo>
                    <a:pt x="748616" y="558975"/>
                  </a:lnTo>
                  <a:lnTo>
                    <a:pt x="774663" y="522348"/>
                  </a:lnTo>
                  <a:lnTo>
                    <a:pt x="798962" y="484445"/>
                  </a:lnTo>
                  <a:lnTo>
                    <a:pt x="821457" y="445323"/>
                  </a:lnTo>
                  <a:lnTo>
                    <a:pt x="842088" y="405041"/>
                  </a:lnTo>
                  <a:lnTo>
                    <a:pt x="860796" y="363658"/>
                  </a:lnTo>
                  <a:lnTo>
                    <a:pt x="877524" y="321233"/>
                  </a:lnTo>
                  <a:lnTo>
                    <a:pt x="892211" y="277824"/>
                  </a:lnTo>
                  <a:lnTo>
                    <a:pt x="904800" y="233490"/>
                  </a:lnTo>
                  <a:lnTo>
                    <a:pt x="915232" y="188290"/>
                  </a:lnTo>
                  <a:lnTo>
                    <a:pt x="923447" y="142282"/>
                  </a:lnTo>
                  <a:lnTo>
                    <a:pt x="929388" y="95525"/>
                  </a:lnTo>
                  <a:lnTo>
                    <a:pt x="932996" y="48078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627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281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Introduction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177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9" name="object 9"/>
          <p:cNvSpPr txBox="1"/>
          <p:nvPr/>
        </p:nvSpPr>
        <p:spPr>
          <a:xfrm>
            <a:off x="793495" y="2599214"/>
            <a:ext cx="9624060" cy="329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95"/>
              </a:spcBef>
            </a:pP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Predicting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diagnosing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sz="15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sz="15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medical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industry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5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depends</a:t>
            </a:r>
            <a:r>
              <a:rPr sz="15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several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factors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including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examination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symptoms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signs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present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in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patient.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disease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considered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deadliest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heart's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inability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push</a:t>
            </a:r>
            <a:r>
              <a:rPr sz="15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15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amount</a:t>
            </a:r>
            <a:r>
              <a:rPr sz="15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5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blood</a:t>
            </a:r>
            <a:r>
              <a:rPr sz="15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5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15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body</a:t>
            </a:r>
            <a:r>
              <a:rPr sz="15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organs</a:t>
            </a:r>
            <a:r>
              <a:rPr sz="15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5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15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regular</a:t>
            </a:r>
            <a:r>
              <a:rPr sz="15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sz="15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sz="15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body.</a:t>
            </a:r>
            <a:r>
              <a:rPr sz="15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15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several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affecting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include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limited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cholesterol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levels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body,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smoking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habits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obesity,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family</a:t>
            </a:r>
            <a:r>
              <a:rPr sz="15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sz="15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5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diseases,</a:t>
            </a:r>
            <a:r>
              <a:rPr sz="15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blood</a:t>
            </a:r>
            <a:r>
              <a:rPr sz="15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pressure,</a:t>
            </a:r>
            <a:r>
              <a:rPr sz="15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5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others.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Today,</a:t>
            </a:r>
            <a:r>
              <a:rPr sz="15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sz="15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15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play</a:t>
            </a:r>
            <a:r>
              <a:rPr sz="15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essential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accurate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role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in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prediction.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Rapid</a:t>
            </a:r>
            <a:r>
              <a:rPr sz="15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advances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15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allow Machine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exponentially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growing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unstructured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medical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for patients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world.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predicted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different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symptoms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age,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gender,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rate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which in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turn</a:t>
            </a:r>
            <a:r>
              <a:rPr sz="15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reduces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death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rate for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heart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patients.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In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we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5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going</a:t>
            </a:r>
            <a:r>
              <a:rPr sz="15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to use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15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that!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Dataset</a:t>
            </a:r>
            <a:r>
              <a:rPr spc="-229" dirty="0"/>
              <a:t> </a:t>
            </a:r>
            <a:r>
              <a:rPr spc="-200" dirty="0"/>
              <a:t>Description</a:t>
            </a:r>
            <a:r>
              <a:rPr spc="-225" dirty="0"/>
              <a:t> </a:t>
            </a:r>
            <a:r>
              <a:rPr spc="-340" dirty="0"/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7591" y="3840860"/>
            <a:ext cx="3288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0068FF"/>
                </a:solidFill>
                <a:latin typeface="Trebuchet MS"/>
                <a:cs typeface="Trebuchet MS"/>
              </a:rPr>
              <a:t>age:</a:t>
            </a:r>
            <a:r>
              <a:rPr sz="1800" spc="-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Trebuchet MS"/>
                <a:cs typeface="Trebuchet MS"/>
              </a:rPr>
              <a:t>person’s</a:t>
            </a:r>
            <a:r>
              <a:rPr sz="1800" spc="-10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age</a:t>
            </a:r>
            <a:r>
              <a:rPr sz="1800" spc="-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sz="180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Trebuchet MS"/>
                <a:cs typeface="Trebuchet MS"/>
              </a:rPr>
              <a:t>years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7591" y="4389501"/>
            <a:ext cx="460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5" dirty="0">
                <a:solidFill>
                  <a:srgbClr val="0068FF"/>
                </a:solidFill>
                <a:latin typeface="Trebuchet MS"/>
                <a:cs typeface="Trebuchet MS"/>
              </a:rPr>
              <a:t>sex:</a:t>
            </a:r>
            <a:r>
              <a:rPr sz="18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Trebuchet MS"/>
                <a:cs typeface="Trebuchet MS"/>
              </a:rPr>
              <a:t>person’s</a:t>
            </a:r>
            <a:r>
              <a:rPr sz="1800" spc="-11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sex</a:t>
            </a:r>
            <a:r>
              <a:rPr sz="180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(1</a:t>
            </a:r>
            <a:r>
              <a:rPr sz="180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=</a:t>
            </a:r>
            <a:r>
              <a:rPr sz="1800" spc="-65" dirty="0">
                <a:solidFill>
                  <a:srgbClr val="292929"/>
                </a:solidFill>
                <a:latin typeface="Trebuchet MS"/>
                <a:cs typeface="Trebuchet MS"/>
              </a:rPr>
              <a:t> male,</a:t>
            </a:r>
            <a:r>
              <a:rPr sz="1800" spc="-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0</a:t>
            </a:r>
            <a:r>
              <a:rPr sz="180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=</a:t>
            </a:r>
            <a:r>
              <a:rPr sz="180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Trebuchet MS"/>
                <a:cs typeface="Trebuchet MS"/>
              </a:rPr>
              <a:t>female)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7591" y="4937836"/>
            <a:ext cx="34956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50" dirty="0">
                <a:solidFill>
                  <a:srgbClr val="0068FF"/>
                </a:solidFill>
                <a:latin typeface="Trebuchet MS"/>
                <a:cs typeface="Trebuchet MS"/>
              </a:rPr>
              <a:t>cp:</a:t>
            </a:r>
            <a:r>
              <a:rPr sz="1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Trebuchet MS"/>
                <a:cs typeface="Trebuchet MS"/>
              </a:rPr>
              <a:t>chest</a:t>
            </a:r>
            <a:r>
              <a:rPr sz="1800" spc="-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pain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type:</a:t>
            </a:r>
            <a:endParaRPr sz="1800">
              <a:latin typeface="Trebuchet MS"/>
              <a:cs typeface="Trebuchet MS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44536A"/>
                </a:solidFill>
                <a:latin typeface="Trebuchet MS"/>
                <a:cs typeface="Trebuchet MS"/>
              </a:rPr>
              <a:t>Value</a:t>
            </a:r>
            <a:r>
              <a:rPr sz="1800" spc="-80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44536A"/>
                </a:solidFill>
                <a:latin typeface="Trebuchet MS"/>
                <a:cs typeface="Trebuchet MS"/>
              </a:rPr>
              <a:t>0:</a:t>
            </a:r>
            <a:r>
              <a:rPr sz="1800" spc="-80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asymptomatic </a:t>
            </a:r>
            <a:r>
              <a:rPr sz="1800" spc="-40" dirty="0">
                <a:solidFill>
                  <a:srgbClr val="44536A"/>
                </a:solidFill>
                <a:latin typeface="Trebuchet MS"/>
                <a:cs typeface="Trebuchet MS"/>
              </a:rPr>
              <a:t>Value</a:t>
            </a:r>
            <a:r>
              <a:rPr sz="1800" spc="-5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44536A"/>
                </a:solidFill>
                <a:latin typeface="Trebuchet MS"/>
                <a:cs typeface="Trebuchet MS"/>
              </a:rPr>
              <a:t>1</a:t>
            </a:r>
            <a:r>
              <a:rPr sz="1800" spc="-70" dirty="0">
                <a:solidFill>
                  <a:srgbClr val="292929"/>
                </a:solidFill>
                <a:latin typeface="Trebuchet MS"/>
                <a:cs typeface="Trebuchet MS"/>
              </a:rPr>
              <a:t>: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rebuchet MS"/>
                <a:cs typeface="Trebuchet MS"/>
              </a:rPr>
              <a:t>atypical</a:t>
            </a:r>
            <a:r>
              <a:rPr sz="1800" spc="-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angina </a:t>
            </a:r>
            <a:r>
              <a:rPr sz="1800" spc="-40" dirty="0">
                <a:solidFill>
                  <a:srgbClr val="44536A"/>
                </a:solidFill>
                <a:latin typeface="Trebuchet MS"/>
                <a:cs typeface="Trebuchet MS"/>
              </a:rPr>
              <a:t>Value </a:t>
            </a:r>
            <a:r>
              <a:rPr sz="1800" spc="-70" dirty="0">
                <a:solidFill>
                  <a:srgbClr val="44536A"/>
                </a:solidFill>
                <a:latin typeface="Trebuchet MS"/>
                <a:cs typeface="Trebuchet MS"/>
              </a:rPr>
              <a:t>2:</a:t>
            </a:r>
            <a:r>
              <a:rPr sz="1800" spc="-6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non-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anginal</a:t>
            </a:r>
            <a:r>
              <a:rPr sz="180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Trebuchet MS"/>
                <a:cs typeface="Trebuchet MS"/>
              </a:rPr>
              <a:t>pain </a:t>
            </a:r>
            <a:r>
              <a:rPr sz="1800" spc="-40" dirty="0">
                <a:solidFill>
                  <a:srgbClr val="44536A"/>
                </a:solidFill>
                <a:latin typeface="Trebuchet MS"/>
                <a:cs typeface="Trebuchet MS"/>
              </a:rPr>
              <a:t>Value</a:t>
            </a:r>
            <a:r>
              <a:rPr sz="1800" spc="-7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44536A"/>
                </a:solidFill>
                <a:latin typeface="Trebuchet MS"/>
                <a:cs typeface="Trebuchet MS"/>
              </a:rPr>
              <a:t>3:</a:t>
            </a:r>
            <a:r>
              <a:rPr sz="1800" spc="-80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Trebuchet MS"/>
                <a:cs typeface="Trebuchet MS"/>
              </a:rPr>
              <a:t>typical</a:t>
            </a:r>
            <a:r>
              <a:rPr sz="1800" spc="-9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angina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388" y="1380744"/>
            <a:ext cx="7668767" cy="19248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66331" y="3817442"/>
            <a:ext cx="39941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5" dirty="0">
                <a:solidFill>
                  <a:srgbClr val="0068FF"/>
                </a:solidFill>
                <a:latin typeface="Trebuchet MS"/>
                <a:cs typeface="Trebuchet MS"/>
              </a:rPr>
              <a:t>trestbps:</a:t>
            </a:r>
            <a:r>
              <a:rPr sz="1800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292929"/>
                </a:solidFill>
                <a:latin typeface="Trebuchet MS"/>
                <a:cs typeface="Trebuchet MS"/>
              </a:rPr>
              <a:t> person’s</a:t>
            </a:r>
            <a:r>
              <a:rPr sz="1800" spc="-8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Trebuchet MS"/>
                <a:cs typeface="Trebuchet MS"/>
              </a:rPr>
              <a:t>resting</a:t>
            </a:r>
            <a:r>
              <a:rPr sz="180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blood </a:t>
            </a:r>
            <a:r>
              <a:rPr sz="1800" spc="-40" dirty="0">
                <a:solidFill>
                  <a:srgbClr val="292929"/>
                </a:solidFill>
                <a:latin typeface="Trebuchet MS"/>
                <a:cs typeface="Trebuchet MS"/>
              </a:rPr>
              <a:t>pressure</a:t>
            </a:r>
            <a:r>
              <a:rPr sz="1800" spc="-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Trebuchet MS"/>
                <a:cs typeface="Trebuchet MS"/>
              </a:rPr>
              <a:t>(mm</a:t>
            </a:r>
            <a:r>
              <a:rPr sz="180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92929"/>
                </a:solidFill>
                <a:latin typeface="Trebuchet MS"/>
                <a:cs typeface="Trebuchet MS"/>
              </a:rPr>
              <a:t>Hg</a:t>
            </a:r>
            <a:r>
              <a:rPr sz="1800" spc="-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on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admission</a:t>
            </a:r>
            <a:r>
              <a:rPr sz="1800" spc="-11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hospital).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770"/>
              </a:lnSpc>
            </a:pPr>
            <a:fld id="{81D60167-4931-47E6-BA6A-407CBD079E47}" type="slidenum">
              <a:rPr lang="en-IN" spc="-50" smtClean="0">
                <a:solidFill>
                  <a:srgbClr val="627083"/>
                </a:solidFill>
              </a:rPr>
              <a:t>4</a:t>
            </a:fld>
            <a:endParaRPr spc="-50" dirty="0">
              <a:solidFill>
                <a:srgbClr val="627083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6331" y="4915280"/>
            <a:ext cx="320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70" dirty="0">
                <a:solidFill>
                  <a:srgbClr val="0068FF"/>
                </a:solidFill>
                <a:latin typeface="Trebuchet MS"/>
                <a:cs typeface="Trebuchet MS"/>
              </a:rPr>
              <a:t>chol:</a:t>
            </a:r>
            <a:r>
              <a:rPr sz="1800" spc="-5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Trebuchet MS"/>
                <a:cs typeface="Trebuchet MS"/>
              </a:rPr>
              <a:t>person’s</a:t>
            </a:r>
            <a:r>
              <a:rPr sz="1800" spc="-9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Trebuchet MS"/>
                <a:cs typeface="Trebuchet MS"/>
              </a:rPr>
              <a:t>cholesterol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-45" dirty="0">
                <a:solidFill>
                  <a:srgbClr val="292929"/>
                </a:solidFill>
                <a:latin typeface="Trebuchet MS"/>
                <a:cs typeface="Trebuchet MS"/>
              </a:rPr>
              <a:t>measurement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Trebuchet MS"/>
                <a:cs typeface="Trebuchet MS"/>
              </a:rPr>
              <a:t>in</a:t>
            </a:r>
            <a:r>
              <a:rPr sz="180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mg/dl.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6331" y="5738571"/>
            <a:ext cx="4210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solidFill>
                  <a:srgbClr val="0068FF"/>
                </a:solidFill>
                <a:latin typeface="Trebuchet MS"/>
                <a:cs typeface="Trebuchet MS"/>
              </a:rPr>
              <a:t>fbs:</a:t>
            </a:r>
            <a:r>
              <a:rPr sz="1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Trebuchet MS"/>
                <a:cs typeface="Trebuchet MS"/>
              </a:rPr>
              <a:t>person’s</a:t>
            </a:r>
            <a:r>
              <a:rPr sz="1800" spc="-10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fasting</a:t>
            </a:r>
            <a:r>
              <a:rPr sz="1800" spc="-6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blood</a:t>
            </a:r>
            <a:r>
              <a:rPr sz="1800" spc="-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sugar</a:t>
            </a:r>
            <a:r>
              <a:rPr sz="1800" spc="-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rebuchet MS"/>
                <a:cs typeface="Trebuchet MS"/>
              </a:rPr>
              <a:t>(&gt;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120</a:t>
            </a:r>
            <a:r>
              <a:rPr sz="1800" spc="-8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rebuchet MS"/>
                <a:cs typeface="Trebuchet MS"/>
              </a:rPr>
              <a:t>mg/dl,</a:t>
            </a:r>
            <a:r>
              <a:rPr sz="1800" spc="-4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1</a:t>
            </a:r>
            <a:r>
              <a:rPr sz="1800" spc="-7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=</a:t>
            </a:r>
            <a:r>
              <a:rPr sz="1800" spc="-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rebuchet MS"/>
                <a:cs typeface="Trebuchet MS"/>
              </a:rPr>
              <a:t>true;</a:t>
            </a:r>
            <a:r>
              <a:rPr sz="1800" spc="-5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0</a:t>
            </a:r>
            <a:r>
              <a:rPr sz="1800" spc="-55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92929"/>
                </a:solidFill>
                <a:latin typeface="Trebuchet MS"/>
                <a:cs typeface="Trebuchet MS"/>
              </a:rPr>
              <a:t>=</a:t>
            </a:r>
            <a:r>
              <a:rPr sz="1800" spc="-7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rebuchet MS"/>
                <a:cs typeface="Trebuchet MS"/>
              </a:rPr>
              <a:t>false).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58" y="435102"/>
            <a:ext cx="6064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Dataset</a:t>
            </a:r>
            <a:r>
              <a:rPr spc="-229" dirty="0"/>
              <a:t> </a:t>
            </a:r>
            <a:r>
              <a:rPr spc="-200" dirty="0"/>
              <a:t>Description</a:t>
            </a:r>
            <a:r>
              <a:rPr spc="-225" dirty="0"/>
              <a:t> </a:t>
            </a:r>
            <a:r>
              <a:rPr spc="-340" dirty="0"/>
              <a:t>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77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5</a:t>
            </a:fld>
            <a:endParaRPr spc="-50" dirty="0">
              <a:solidFill>
                <a:srgbClr val="627083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0767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926465" algn="l"/>
              </a:tabLst>
            </a:pPr>
            <a:r>
              <a:rPr spc="-55" dirty="0">
                <a:solidFill>
                  <a:srgbClr val="0068FF"/>
                </a:solidFill>
              </a:rPr>
              <a:t>restecg:</a:t>
            </a:r>
            <a:r>
              <a:rPr spc="-20" dirty="0">
                <a:solidFill>
                  <a:srgbClr val="0068FF"/>
                </a:solidFill>
              </a:rPr>
              <a:t> </a:t>
            </a:r>
            <a:r>
              <a:rPr spc="-35" dirty="0"/>
              <a:t>resting</a:t>
            </a:r>
            <a:r>
              <a:rPr spc="-45" dirty="0"/>
              <a:t> </a:t>
            </a:r>
            <a:r>
              <a:rPr spc="-50" dirty="0"/>
              <a:t>electrocardiographic</a:t>
            </a:r>
            <a:r>
              <a:rPr spc="-45" dirty="0"/>
              <a:t> </a:t>
            </a:r>
            <a:r>
              <a:rPr spc="-10" dirty="0"/>
              <a:t>results 	</a:t>
            </a:r>
            <a:r>
              <a:rPr spc="-40" dirty="0">
                <a:solidFill>
                  <a:srgbClr val="44536A"/>
                </a:solidFill>
              </a:rPr>
              <a:t>Value</a:t>
            </a:r>
            <a:r>
              <a:rPr spc="-65" dirty="0">
                <a:solidFill>
                  <a:srgbClr val="44536A"/>
                </a:solidFill>
              </a:rPr>
              <a:t> </a:t>
            </a:r>
            <a:r>
              <a:rPr spc="-70" dirty="0">
                <a:solidFill>
                  <a:srgbClr val="44536A"/>
                </a:solidFill>
              </a:rPr>
              <a:t>0:</a:t>
            </a:r>
            <a:r>
              <a:rPr spc="-80" dirty="0">
                <a:solidFill>
                  <a:srgbClr val="44536A"/>
                </a:solidFill>
              </a:rPr>
              <a:t> </a:t>
            </a:r>
            <a:r>
              <a:rPr dirty="0"/>
              <a:t>showing</a:t>
            </a:r>
            <a:r>
              <a:rPr spc="-110" dirty="0"/>
              <a:t> </a:t>
            </a:r>
            <a:r>
              <a:rPr spc="-25" dirty="0"/>
              <a:t>probable</a:t>
            </a:r>
            <a:r>
              <a:rPr spc="-75" dirty="0"/>
              <a:t> </a:t>
            </a:r>
            <a:r>
              <a:rPr spc="-45" dirty="0"/>
              <a:t>or</a:t>
            </a:r>
            <a:r>
              <a:rPr spc="-75" dirty="0"/>
              <a:t> </a:t>
            </a:r>
            <a:r>
              <a:rPr spc="-45" dirty="0"/>
              <a:t>definite 	</a:t>
            </a:r>
            <a:r>
              <a:rPr spc="-85" dirty="0"/>
              <a:t>left</a:t>
            </a:r>
            <a:r>
              <a:rPr spc="-40" dirty="0"/>
              <a:t> </a:t>
            </a:r>
            <a:r>
              <a:rPr spc="-65" dirty="0"/>
              <a:t>ventricular</a:t>
            </a:r>
            <a:r>
              <a:rPr spc="-50" dirty="0"/>
              <a:t> </a:t>
            </a:r>
            <a:r>
              <a:rPr spc="-55" dirty="0"/>
              <a:t>hypertrophy</a:t>
            </a:r>
            <a:r>
              <a:rPr spc="-75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spc="-10" dirty="0"/>
              <a:t>Estes’ 	criteria</a:t>
            </a:r>
          </a:p>
          <a:p>
            <a:pPr marL="926465" algn="just">
              <a:lnSpc>
                <a:spcPct val="100000"/>
              </a:lnSpc>
            </a:pPr>
            <a:r>
              <a:rPr spc="-40" dirty="0">
                <a:solidFill>
                  <a:srgbClr val="44536A"/>
                </a:solidFill>
              </a:rPr>
              <a:t>Value</a:t>
            </a:r>
            <a:r>
              <a:rPr spc="-80" dirty="0">
                <a:solidFill>
                  <a:srgbClr val="44536A"/>
                </a:solidFill>
              </a:rPr>
              <a:t> </a:t>
            </a:r>
            <a:r>
              <a:rPr spc="-70" dirty="0">
                <a:solidFill>
                  <a:srgbClr val="44536A"/>
                </a:solidFill>
              </a:rPr>
              <a:t>1:</a:t>
            </a:r>
            <a:r>
              <a:rPr spc="-80" dirty="0">
                <a:solidFill>
                  <a:srgbClr val="44536A"/>
                </a:solidFill>
              </a:rPr>
              <a:t> </a:t>
            </a:r>
            <a:r>
              <a:rPr spc="-10" dirty="0"/>
              <a:t>normal</a:t>
            </a:r>
          </a:p>
          <a:p>
            <a:pPr marL="926465" marR="241300" algn="just">
              <a:lnSpc>
                <a:spcPct val="100000"/>
              </a:lnSpc>
            </a:pPr>
            <a:r>
              <a:rPr spc="-40" dirty="0">
                <a:solidFill>
                  <a:srgbClr val="44536A"/>
                </a:solidFill>
              </a:rPr>
              <a:t>Value</a:t>
            </a:r>
            <a:r>
              <a:rPr spc="-95" dirty="0">
                <a:solidFill>
                  <a:srgbClr val="44536A"/>
                </a:solidFill>
              </a:rPr>
              <a:t> </a:t>
            </a:r>
            <a:r>
              <a:rPr spc="-80" dirty="0">
                <a:solidFill>
                  <a:srgbClr val="44536A"/>
                </a:solidFill>
              </a:rPr>
              <a:t>2:</a:t>
            </a:r>
            <a:r>
              <a:rPr spc="-55" dirty="0">
                <a:solidFill>
                  <a:srgbClr val="44536A"/>
                </a:solidFill>
              </a:rPr>
              <a:t> </a:t>
            </a:r>
            <a:r>
              <a:rPr dirty="0"/>
              <a:t>having</a:t>
            </a:r>
            <a:r>
              <a:rPr spc="-135" dirty="0"/>
              <a:t> </a:t>
            </a:r>
            <a:r>
              <a:rPr spc="-75" dirty="0"/>
              <a:t>ST-</a:t>
            </a:r>
            <a:r>
              <a:rPr dirty="0"/>
              <a:t>T</a:t>
            </a:r>
            <a:r>
              <a:rPr spc="-105" dirty="0"/>
              <a:t> </a:t>
            </a:r>
            <a:r>
              <a:rPr spc="-10" dirty="0"/>
              <a:t>wave</a:t>
            </a:r>
            <a:r>
              <a:rPr spc="-90" dirty="0"/>
              <a:t> </a:t>
            </a:r>
            <a:r>
              <a:rPr spc="-10" dirty="0"/>
              <a:t>abnormality </a:t>
            </a:r>
            <a:r>
              <a:rPr spc="-45" dirty="0"/>
              <a:t>(T</a:t>
            </a:r>
            <a:r>
              <a:rPr spc="-90" dirty="0"/>
              <a:t> </a:t>
            </a:r>
            <a:r>
              <a:rPr spc="-10" dirty="0"/>
              <a:t>wave</a:t>
            </a:r>
            <a:r>
              <a:rPr spc="-120" dirty="0"/>
              <a:t> </a:t>
            </a:r>
            <a:r>
              <a:rPr spc="-45" dirty="0"/>
              <a:t>inversions</a:t>
            </a:r>
            <a:r>
              <a:rPr spc="-90" dirty="0"/>
              <a:t> </a:t>
            </a:r>
            <a:r>
              <a:rPr spc="-80" dirty="0"/>
              <a:t>and/or</a:t>
            </a:r>
            <a:r>
              <a:rPr spc="-55" dirty="0"/>
              <a:t> </a:t>
            </a:r>
            <a:r>
              <a:rPr dirty="0"/>
              <a:t>ST</a:t>
            </a:r>
            <a:r>
              <a:rPr spc="-65" dirty="0"/>
              <a:t> </a:t>
            </a:r>
            <a:r>
              <a:rPr spc="-10" dirty="0"/>
              <a:t>elevation </a:t>
            </a:r>
            <a:r>
              <a:rPr spc="-45" dirty="0"/>
              <a:t>or</a:t>
            </a:r>
            <a:r>
              <a:rPr spc="-55" dirty="0"/>
              <a:t> </a:t>
            </a:r>
            <a:r>
              <a:rPr spc="-30" dirty="0"/>
              <a:t>depression</a:t>
            </a:r>
            <a:r>
              <a:rPr spc="-80" dirty="0"/>
              <a:t> </a:t>
            </a:r>
            <a:r>
              <a:rPr spc="-50" dirty="0"/>
              <a:t>of</a:t>
            </a:r>
            <a:r>
              <a:rPr spc="-55" dirty="0"/>
              <a:t> </a:t>
            </a:r>
            <a:r>
              <a:rPr dirty="0"/>
              <a:t>&gt;</a:t>
            </a:r>
            <a:r>
              <a:rPr spc="-60" dirty="0"/>
              <a:t> </a:t>
            </a:r>
            <a:r>
              <a:rPr spc="-85" dirty="0"/>
              <a:t>0.05</a:t>
            </a:r>
            <a:r>
              <a:rPr spc="-70" dirty="0"/>
              <a:t> </a:t>
            </a:r>
            <a:r>
              <a:rPr spc="-20" dirty="0"/>
              <a:t>mV).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-20" dirty="0"/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pc="-45" dirty="0">
                <a:solidFill>
                  <a:srgbClr val="0068FF"/>
                </a:solidFill>
              </a:rPr>
              <a:t>thalach:</a:t>
            </a:r>
            <a:r>
              <a:rPr spc="-75" dirty="0">
                <a:solidFill>
                  <a:srgbClr val="0068FF"/>
                </a:solidFill>
              </a:rPr>
              <a:t> </a:t>
            </a:r>
            <a:r>
              <a:rPr spc="-85" dirty="0"/>
              <a:t>The</a:t>
            </a:r>
            <a:r>
              <a:rPr spc="-70" dirty="0"/>
              <a:t> </a:t>
            </a:r>
            <a:r>
              <a:rPr spc="-55" dirty="0"/>
              <a:t>person’s</a:t>
            </a:r>
            <a:r>
              <a:rPr spc="-110" dirty="0"/>
              <a:t> </a:t>
            </a:r>
            <a:r>
              <a:rPr dirty="0"/>
              <a:t>maximum</a:t>
            </a:r>
            <a:r>
              <a:rPr spc="-75" dirty="0"/>
              <a:t> </a:t>
            </a:r>
            <a:r>
              <a:rPr spc="-55" dirty="0"/>
              <a:t>heart</a:t>
            </a:r>
            <a:r>
              <a:rPr spc="-70" dirty="0"/>
              <a:t> </a:t>
            </a:r>
            <a:r>
              <a:rPr spc="-20" dirty="0"/>
              <a:t>rate</a:t>
            </a:r>
          </a:p>
          <a:p>
            <a:pPr marL="299085">
              <a:lnSpc>
                <a:spcPct val="100000"/>
              </a:lnSpc>
            </a:pPr>
            <a:r>
              <a:rPr spc="-10" dirty="0"/>
              <a:t>achieved.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-10" dirty="0"/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pc="-45" dirty="0">
                <a:solidFill>
                  <a:srgbClr val="0068FF"/>
                </a:solidFill>
              </a:rPr>
              <a:t>exang:</a:t>
            </a:r>
            <a:r>
              <a:rPr spc="-55" dirty="0">
                <a:solidFill>
                  <a:srgbClr val="0068FF"/>
                </a:solidFill>
              </a:rPr>
              <a:t> </a:t>
            </a:r>
            <a:r>
              <a:rPr spc="-65" dirty="0"/>
              <a:t>Exercise</a:t>
            </a:r>
            <a:r>
              <a:rPr spc="-50" dirty="0"/>
              <a:t> </a:t>
            </a:r>
            <a:r>
              <a:rPr spc="-45" dirty="0"/>
              <a:t>induced</a:t>
            </a:r>
            <a:r>
              <a:rPr spc="-80" dirty="0"/>
              <a:t> </a:t>
            </a:r>
            <a:r>
              <a:rPr dirty="0"/>
              <a:t>angina</a:t>
            </a:r>
            <a:r>
              <a:rPr spc="-75" dirty="0"/>
              <a:t> </a:t>
            </a:r>
            <a:r>
              <a:rPr spc="-10" dirty="0"/>
              <a:t>(1</a:t>
            </a:r>
            <a:r>
              <a:rPr spc="-50" dirty="0"/>
              <a:t> </a:t>
            </a:r>
            <a:r>
              <a:rPr dirty="0"/>
              <a:t>=</a:t>
            </a:r>
            <a:r>
              <a:rPr spc="-60" dirty="0"/>
              <a:t> </a:t>
            </a:r>
            <a:r>
              <a:rPr spc="-50" dirty="0"/>
              <a:t>yes;</a:t>
            </a:r>
            <a:r>
              <a:rPr spc="-55" dirty="0"/>
              <a:t> </a:t>
            </a:r>
            <a:r>
              <a:rPr dirty="0"/>
              <a:t>0</a:t>
            </a:r>
            <a:r>
              <a:rPr spc="-50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25" dirty="0"/>
              <a:t>no)</a:t>
            </a: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0068FF"/>
              </a:buClr>
              <a:buFont typeface="Arial MT"/>
              <a:buChar char="•"/>
            </a:pPr>
            <a:endParaRPr spc="-25" dirty="0"/>
          </a:p>
          <a:p>
            <a:pPr marL="299085" marR="1670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pc="-35" dirty="0">
                <a:solidFill>
                  <a:srgbClr val="0068FF"/>
                </a:solidFill>
              </a:rPr>
              <a:t>oldpeak:</a:t>
            </a:r>
            <a:r>
              <a:rPr spc="-75" dirty="0">
                <a:solidFill>
                  <a:srgbClr val="0068FF"/>
                </a:solidFill>
              </a:rPr>
              <a:t> </a:t>
            </a:r>
            <a:r>
              <a:rPr dirty="0"/>
              <a:t>ST</a:t>
            </a:r>
            <a:r>
              <a:rPr spc="-55" dirty="0"/>
              <a:t> </a:t>
            </a:r>
            <a:r>
              <a:rPr spc="-35" dirty="0"/>
              <a:t>depression</a:t>
            </a:r>
            <a:r>
              <a:rPr spc="-110" dirty="0"/>
              <a:t> </a:t>
            </a:r>
            <a:r>
              <a:rPr spc="-45" dirty="0"/>
              <a:t>induced</a:t>
            </a:r>
            <a:r>
              <a:rPr spc="-85" dirty="0"/>
              <a:t> </a:t>
            </a:r>
            <a:r>
              <a:rPr dirty="0"/>
              <a:t>by</a:t>
            </a:r>
            <a:r>
              <a:rPr spc="-75" dirty="0"/>
              <a:t> </a:t>
            </a:r>
            <a:r>
              <a:rPr spc="-10" dirty="0"/>
              <a:t>exercise </a:t>
            </a:r>
            <a:r>
              <a:rPr spc="-70" dirty="0"/>
              <a:t>relative</a:t>
            </a:r>
            <a:r>
              <a:rPr spc="-55" dirty="0"/>
              <a:t> </a:t>
            </a:r>
            <a:r>
              <a:rPr spc="-50" dirty="0"/>
              <a:t>to</a:t>
            </a:r>
            <a:r>
              <a:rPr spc="-60" dirty="0"/>
              <a:t> </a:t>
            </a:r>
            <a:r>
              <a:rPr spc="-55" dirty="0"/>
              <a:t>rest</a:t>
            </a:r>
            <a:r>
              <a:rPr spc="-75" dirty="0"/>
              <a:t> </a:t>
            </a:r>
            <a:r>
              <a:rPr spc="-70" dirty="0"/>
              <a:t>(‘ST’</a:t>
            </a:r>
            <a:r>
              <a:rPr spc="-55" dirty="0"/>
              <a:t> relates</a:t>
            </a:r>
            <a:r>
              <a:rPr spc="-60" dirty="0"/>
              <a:t> </a:t>
            </a:r>
            <a:r>
              <a:rPr spc="-45" dirty="0"/>
              <a:t>to</a:t>
            </a:r>
            <a:r>
              <a:rPr spc="-60" dirty="0"/>
              <a:t> </a:t>
            </a:r>
            <a:r>
              <a:rPr spc="-20" dirty="0"/>
              <a:t>positions</a:t>
            </a:r>
            <a:r>
              <a:rPr spc="-95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spc="-25" dirty="0"/>
              <a:t>the </a:t>
            </a:r>
            <a:r>
              <a:rPr spc="-45" dirty="0"/>
              <a:t>ECG</a:t>
            </a:r>
            <a:r>
              <a:rPr spc="-90" dirty="0"/>
              <a:t> </a:t>
            </a:r>
            <a:r>
              <a:rPr spc="-70" dirty="0"/>
              <a:t>plot. </a:t>
            </a:r>
            <a:r>
              <a:rPr spc="-20" dirty="0"/>
              <a:t>See</a:t>
            </a:r>
            <a:r>
              <a:rPr spc="-80" dirty="0"/>
              <a:t> </a:t>
            </a:r>
            <a:r>
              <a:rPr spc="-55" dirty="0"/>
              <a:t>more</a:t>
            </a:r>
            <a:r>
              <a:rPr spc="-80" dirty="0"/>
              <a:t> </a:t>
            </a:r>
            <a:r>
              <a:rPr spc="-20" dirty="0"/>
              <a:t>here)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8514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6390" algn="l"/>
              </a:tabLst>
            </a:pPr>
            <a:r>
              <a:rPr dirty="0">
                <a:solidFill>
                  <a:srgbClr val="0068FF"/>
                </a:solidFill>
              </a:rPr>
              <a:t>slope:</a:t>
            </a:r>
            <a:r>
              <a:rPr spc="-25" dirty="0">
                <a:solidFill>
                  <a:srgbClr val="0068FF"/>
                </a:solidFill>
              </a:rPr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slope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peak</a:t>
            </a:r>
            <a:r>
              <a:rPr spc="-35" dirty="0"/>
              <a:t> </a:t>
            </a:r>
            <a:r>
              <a:rPr spc="-10" dirty="0"/>
              <a:t>exercise</a:t>
            </a:r>
            <a:r>
              <a:rPr spc="-25" dirty="0"/>
              <a:t> </a:t>
            </a:r>
            <a:r>
              <a:rPr dirty="0"/>
              <a:t>ST</a:t>
            </a:r>
            <a:r>
              <a:rPr spc="-35" dirty="0"/>
              <a:t> </a:t>
            </a:r>
            <a:r>
              <a:rPr spc="-10" dirty="0"/>
              <a:t>segment 	</a:t>
            </a:r>
            <a:r>
              <a:rPr dirty="0"/>
              <a:t>0:</a:t>
            </a:r>
            <a:r>
              <a:rPr spc="-25" dirty="0"/>
              <a:t> </a:t>
            </a:r>
            <a:r>
              <a:rPr dirty="0"/>
              <a:t>upsloping;</a:t>
            </a:r>
            <a:r>
              <a:rPr spc="-10" dirty="0"/>
              <a:t> </a:t>
            </a:r>
            <a:r>
              <a:rPr dirty="0"/>
              <a:t>1:</a:t>
            </a:r>
            <a:r>
              <a:rPr spc="-25" dirty="0"/>
              <a:t> </a:t>
            </a:r>
            <a:r>
              <a:rPr dirty="0"/>
              <a:t>flat;</a:t>
            </a:r>
            <a:r>
              <a:rPr spc="-25" dirty="0"/>
              <a:t> </a:t>
            </a:r>
            <a:r>
              <a:rPr dirty="0"/>
              <a:t>2:</a:t>
            </a:r>
            <a:r>
              <a:rPr spc="-20" dirty="0"/>
              <a:t> </a:t>
            </a:r>
            <a:r>
              <a:rPr spc="-10" dirty="0"/>
              <a:t>downsloping</a:t>
            </a:r>
          </a:p>
          <a:p>
            <a:pPr marL="299085" indent="-286385" algn="just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>
                <a:solidFill>
                  <a:srgbClr val="0068FF"/>
                </a:solidFill>
              </a:rPr>
              <a:t>ca:</a:t>
            </a:r>
            <a:r>
              <a:rPr spc="-25" dirty="0">
                <a:solidFill>
                  <a:srgbClr val="0068FF"/>
                </a:solidFill>
              </a:rPr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number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major</a:t>
            </a:r>
            <a:r>
              <a:rPr spc="-50" dirty="0"/>
              <a:t> </a:t>
            </a:r>
            <a:r>
              <a:rPr dirty="0"/>
              <a:t>vessels</a:t>
            </a:r>
            <a:r>
              <a:rPr spc="-50" dirty="0"/>
              <a:t> </a:t>
            </a:r>
            <a:r>
              <a:rPr spc="-10" dirty="0"/>
              <a:t>(0–3)</a:t>
            </a:r>
          </a:p>
          <a:p>
            <a:pPr marL="299085" indent="-286385" algn="just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>
                <a:solidFill>
                  <a:srgbClr val="0068FF"/>
                </a:solidFill>
              </a:rPr>
              <a:t>thal:</a:t>
            </a:r>
            <a:r>
              <a:rPr spc="-35" dirty="0">
                <a:solidFill>
                  <a:srgbClr val="0068FF"/>
                </a:solidFill>
              </a:rPr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blood</a:t>
            </a:r>
            <a:r>
              <a:rPr spc="-20" dirty="0"/>
              <a:t> </a:t>
            </a:r>
            <a:r>
              <a:rPr dirty="0"/>
              <a:t>disorder</a:t>
            </a:r>
            <a:r>
              <a:rPr spc="-40" dirty="0"/>
              <a:t> </a:t>
            </a:r>
            <a:r>
              <a:rPr dirty="0"/>
              <a:t>called</a:t>
            </a:r>
            <a:r>
              <a:rPr spc="-20" dirty="0"/>
              <a:t> </a:t>
            </a:r>
            <a:r>
              <a:rPr spc="-10" dirty="0"/>
              <a:t>thalassemia</a:t>
            </a:r>
          </a:p>
          <a:p>
            <a:pPr marL="469900" marR="5080" algn="just">
              <a:lnSpc>
                <a:spcPct val="100000"/>
              </a:lnSpc>
            </a:pPr>
            <a:r>
              <a:rPr spc="-10" dirty="0"/>
              <a:t>Value</a:t>
            </a:r>
            <a:r>
              <a:rPr spc="-45" dirty="0"/>
              <a:t> </a:t>
            </a:r>
            <a:r>
              <a:rPr dirty="0"/>
              <a:t>0:</a:t>
            </a:r>
            <a:r>
              <a:rPr spc="-55" dirty="0"/>
              <a:t> </a:t>
            </a:r>
            <a:r>
              <a:rPr dirty="0"/>
              <a:t>NULL</a:t>
            </a:r>
            <a:r>
              <a:rPr spc="-55" dirty="0"/>
              <a:t> </a:t>
            </a:r>
            <a:r>
              <a:rPr dirty="0"/>
              <a:t>(dropped</a:t>
            </a:r>
            <a:r>
              <a:rPr spc="-35" dirty="0"/>
              <a:t> </a:t>
            </a:r>
            <a:r>
              <a:rPr dirty="0"/>
              <a:t>from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dataset</a:t>
            </a:r>
            <a:r>
              <a:rPr spc="-60" dirty="0"/>
              <a:t> </a:t>
            </a:r>
            <a:r>
              <a:rPr spc="-10" dirty="0"/>
              <a:t>previously Value</a:t>
            </a:r>
            <a:r>
              <a:rPr spc="-40" dirty="0"/>
              <a:t> </a:t>
            </a:r>
            <a:r>
              <a:rPr dirty="0"/>
              <a:t>1:</a:t>
            </a:r>
            <a:r>
              <a:rPr spc="-45" dirty="0"/>
              <a:t> </a:t>
            </a:r>
            <a:r>
              <a:rPr dirty="0"/>
              <a:t>fixed</a:t>
            </a:r>
            <a:r>
              <a:rPr spc="-50" dirty="0"/>
              <a:t> </a:t>
            </a:r>
            <a:r>
              <a:rPr dirty="0"/>
              <a:t>defect</a:t>
            </a:r>
            <a:r>
              <a:rPr spc="-45" dirty="0"/>
              <a:t> </a:t>
            </a:r>
            <a:r>
              <a:rPr dirty="0"/>
              <a:t>(no</a:t>
            </a:r>
            <a:r>
              <a:rPr spc="-35" dirty="0"/>
              <a:t> </a:t>
            </a:r>
            <a:r>
              <a:rPr dirty="0"/>
              <a:t>blood</a:t>
            </a:r>
            <a:r>
              <a:rPr spc="-40" dirty="0"/>
              <a:t> </a:t>
            </a:r>
            <a:r>
              <a:rPr dirty="0"/>
              <a:t>flow</a:t>
            </a:r>
            <a:r>
              <a:rPr spc="-3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some</a:t>
            </a:r>
            <a:r>
              <a:rPr spc="-50" dirty="0"/>
              <a:t> </a:t>
            </a:r>
            <a:r>
              <a:rPr dirty="0"/>
              <a:t>part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heart)</a:t>
            </a:r>
          </a:p>
          <a:p>
            <a:pPr marL="469900" algn="just">
              <a:lnSpc>
                <a:spcPct val="100000"/>
              </a:lnSpc>
            </a:pPr>
            <a:r>
              <a:rPr spc="-10" dirty="0"/>
              <a:t>Value</a:t>
            </a:r>
            <a:r>
              <a:rPr spc="-45" dirty="0"/>
              <a:t> </a:t>
            </a:r>
            <a:r>
              <a:rPr dirty="0"/>
              <a:t>2:</a:t>
            </a:r>
            <a:r>
              <a:rPr spc="-50" dirty="0"/>
              <a:t> </a:t>
            </a:r>
            <a:r>
              <a:rPr dirty="0"/>
              <a:t>normal</a:t>
            </a:r>
            <a:r>
              <a:rPr spc="-45" dirty="0"/>
              <a:t> </a:t>
            </a:r>
            <a:r>
              <a:rPr dirty="0"/>
              <a:t>blood</a:t>
            </a:r>
            <a:r>
              <a:rPr spc="-45" dirty="0"/>
              <a:t> </a:t>
            </a:r>
            <a:r>
              <a:rPr spc="-20" dirty="0"/>
              <a:t>flow</a:t>
            </a:r>
          </a:p>
          <a:p>
            <a:pPr marL="469900" marR="90170" algn="just">
              <a:lnSpc>
                <a:spcPct val="100000"/>
              </a:lnSpc>
            </a:pPr>
            <a:r>
              <a:rPr spc="-10" dirty="0"/>
              <a:t>Value</a:t>
            </a:r>
            <a:r>
              <a:rPr spc="-40" dirty="0"/>
              <a:t> </a:t>
            </a:r>
            <a:r>
              <a:rPr dirty="0"/>
              <a:t>3:</a:t>
            </a:r>
            <a:r>
              <a:rPr spc="-40" dirty="0"/>
              <a:t> </a:t>
            </a:r>
            <a:r>
              <a:rPr spc="-10" dirty="0"/>
              <a:t>reversible</a:t>
            </a:r>
            <a:r>
              <a:rPr spc="-40" dirty="0"/>
              <a:t> </a:t>
            </a:r>
            <a:r>
              <a:rPr dirty="0"/>
              <a:t>defect</a:t>
            </a:r>
            <a:r>
              <a:rPr spc="-45" dirty="0"/>
              <a:t> </a:t>
            </a:r>
            <a:r>
              <a:rPr dirty="0"/>
              <a:t>(a</a:t>
            </a:r>
            <a:r>
              <a:rPr spc="-45" dirty="0"/>
              <a:t> </a:t>
            </a:r>
            <a:r>
              <a:rPr dirty="0"/>
              <a:t>blood</a:t>
            </a:r>
            <a:r>
              <a:rPr spc="-40" dirty="0"/>
              <a:t> </a:t>
            </a:r>
            <a:r>
              <a:rPr dirty="0"/>
              <a:t>flow</a:t>
            </a:r>
            <a:r>
              <a:rPr spc="-4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10" dirty="0"/>
              <a:t>observed </a:t>
            </a:r>
            <a:r>
              <a:rPr dirty="0"/>
              <a:t>but</a:t>
            </a:r>
            <a:r>
              <a:rPr spc="-15" dirty="0"/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dirty="0"/>
              <a:t>is not</a:t>
            </a:r>
            <a:r>
              <a:rPr spc="-20" dirty="0"/>
              <a:t> </a:t>
            </a:r>
            <a:r>
              <a:rPr spc="-10" dirty="0"/>
              <a:t>normal)</a:t>
            </a:r>
          </a:p>
          <a:p>
            <a:pPr marL="299085" indent="-286385" algn="just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>
                <a:solidFill>
                  <a:srgbClr val="0068FF"/>
                </a:solidFill>
              </a:rPr>
              <a:t>target:</a:t>
            </a:r>
            <a:r>
              <a:rPr spc="-30" dirty="0">
                <a:solidFill>
                  <a:srgbClr val="0068FF"/>
                </a:solidFill>
              </a:rPr>
              <a:t> </a:t>
            </a:r>
            <a:r>
              <a:rPr dirty="0"/>
              <a:t>Heart</a:t>
            </a:r>
            <a:r>
              <a:rPr spc="-25" dirty="0"/>
              <a:t> </a:t>
            </a:r>
            <a:r>
              <a:rPr dirty="0"/>
              <a:t>disease</a:t>
            </a:r>
            <a:r>
              <a:rPr spc="-35" dirty="0"/>
              <a:t> </a:t>
            </a:r>
            <a:r>
              <a:rPr dirty="0"/>
              <a:t>(0</a:t>
            </a:r>
            <a:r>
              <a:rPr spc="-20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dirty="0"/>
              <a:t>no,</a:t>
            </a:r>
            <a:r>
              <a:rPr spc="-15" dirty="0"/>
              <a:t> </a:t>
            </a:r>
            <a:r>
              <a:rPr dirty="0"/>
              <a:t>1=</a:t>
            </a:r>
            <a:r>
              <a:rPr spc="-35" dirty="0"/>
              <a:t> </a:t>
            </a:r>
            <a:r>
              <a:rPr spc="-20" dirty="0"/>
              <a:t>yes)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7788" y="5923788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20" h="934720">
                <a:moveTo>
                  <a:pt x="934211" y="0"/>
                </a:moveTo>
                <a:lnTo>
                  <a:pt x="886133" y="1215"/>
                </a:lnTo>
                <a:lnTo>
                  <a:pt x="838686" y="4823"/>
                </a:lnTo>
                <a:lnTo>
                  <a:pt x="791929" y="10764"/>
                </a:lnTo>
                <a:lnTo>
                  <a:pt x="745921" y="18979"/>
                </a:lnTo>
                <a:lnTo>
                  <a:pt x="700721" y="29411"/>
                </a:lnTo>
                <a:lnTo>
                  <a:pt x="656387" y="42000"/>
                </a:lnTo>
                <a:lnTo>
                  <a:pt x="612978" y="56687"/>
                </a:lnTo>
                <a:lnTo>
                  <a:pt x="570553" y="73415"/>
                </a:lnTo>
                <a:lnTo>
                  <a:pt x="529170" y="92123"/>
                </a:lnTo>
                <a:lnTo>
                  <a:pt x="488888" y="112754"/>
                </a:lnTo>
                <a:lnTo>
                  <a:pt x="449766" y="135249"/>
                </a:lnTo>
                <a:lnTo>
                  <a:pt x="411863" y="159548"/>
                </a:lnTo>
                <a:lnTo>
                  <a:pt x="375236" y="185595"/>
                </a:lnTo>
                <a:lnTo>
                  <a:pt x="339945" y="213328"/>
                </a:lnTo>
                <a:lnTo>
                  <a:pt x="306049" y="242691"/>
                </a:lnTo>
                <a:lnTo>
                  <a:pt x="273605" y="273624"/>
                </a:lnTo>
                <a:lnTo>
                  <a:pt x="242673" y="306069"/>
                </a:lnTo>
                <a:lnTo>
                  <a:pt x="213312" y="339966"/>
                </a:lnTo>
                <a:lnTo>
                  <a:pt x="185580" y="375258"/>
                </a:lnTo>
                <a:lnTo>
                  <a:pt x="159535" y="411885"/>
                </a:lnTo>
                <a:lnTo>
                  <a:pt x="135237" y="449789"/>
                </a:lnTo>
                <a:lnTo>
                  <a:pt x="112744" y="488911"/>
                </a:lnTo>
                <a:lnTo>
                  <a:pt x="92114" y="529192"/>
                </a:lnTo>
                <a:lnTo>
                  <a:pt x="73407" y="570574"/>
                </a:lnTo>
                <a:lnTo>
                  <a:pt x="56682" y="612998"/>
                </a:lnTo>
                <a:lnTo>
                  <a:pt x="41996" y="656405"/>
                </a:lnTo>
                <a:lnTo>
                  <a:pt x="29408" y="700737"/>
                </a:lnTo>
                <a:lnTo>
                  <a:pt x="18977" y="745935"/>
                </a:lnTo>
                <a:lnTo>
                  <a:pt x="10763" y="791940"/>
                </a:lnTo>
                <a:lnTo>
                  <a:pt x="4822" y="838693"/>
                </a:lnTo>
                <a:lnTo>
                  <a:pt x="1215" y="886136"/>
                </a:lnTo>
                <a:lnTo>
                  <a:pt x="0" y="934211"/>
                </a:lnTo>
                <a:lnTo>
                  <a:pt x="934211" y="934211"/>
                </a:lnTo>
                <a:lnTo>
                  <a:pt x="934211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Dataset</a:t>
            </a:r>
            <a:r>
              <a:rPr spc="-229" dirty="0"/>
              <a:t> </a:t>
            </a:r>
            <a:r>
              <a:rPr spc="-200" dirty="0"/>
              <a:t>Description</a:t>
            </a:r>
            <a:r>
              <a:rPr spc="-225" dirty="0"/>
              <a:t> </a:t>
            </a:r>
            <a:r>
              <a:rPr spc="-340" dirty="0"/>
              <a:t>02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855" y="2095500"/>
            <a:ext cx="9428988" cy="26670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77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6</a:t>
            </a:fld>
            <a:endParaRPr spc="-50" dirty="0">
              <a:solidFill>
                <a:srgbClr val="62708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556" y="0"/>
            <a:ext cx="1266825" cy="1572895"/>
            <a:chOff x="10925556" y="0"/>
            <a:chExt cx="1266825" cy="1572895"/>
          </a:xfrm>
        </p:grpSpPr>
        <p:sp>
          <p:nvSpPr>
            <p:cNvPr id="4" name="object 4"/>
            <p:cNvSpPr/>
            <p:nvPr/>
          </p:nvSpPr>
          <p:spPr>
            <a:xfrm>
              <a:off x="10925556" y="0"/>
              <a:ext cx="1266825" cy="786765"/>
            </a:xfrm>
            <a:custGeom>
              <a:avLst/>
              <a:gdLst/>
              <a:ahLst/>
              <a:cxnLst/>
              <a:rect l="l" t="t" r="r" b="b"/>
              <a:pathLst>
                <a:path w="1266825" h="786765">
                  <a:moveTo>
                    <a:pt x="480695" y="0"/>
                  </a:moveTo>
                  <a:lnTo>
                    <a:pt x="0" y="0"/>
                  </a:lnTo>
                  <a:lnTo>
                    <a:pt x="4064" y="80391"/>
                  </a:lnTo>
                  <a:lnTo>
                    <a:pt x="10293" y="127538"/>
                  </a:lnTo>
                  <a:lnTo>
                    <a:pt x="19264" y="173765"/>
                  </a:lnTo>
                  <a:lnTo>
                    <a:pt x="30890" y="218986"/>
                  </a:lnTo>
                  <a:lnTo>
                    <a:pt x="45086" y="263115"/>
                  </a:lnTo>
                  <a:lnTo>
                    <a:pt x="61767" y="306067"/>
                  </a:lnTo>
                  <a:lnTo>
                    <a:pt x="80847" y="347758"/>
                  </a:lnTo>
                  <a:lnTo>
                    <a:pt x="102242" y="388100"/>
                  </a:lnTo>
                  <a:lnTo>
                    <a:pt x="125865" y="427009"/>
                  </a:lnTo>
                  <a:lnTo>
                    <a:pt x="151631" y="464399"/>
                  </a:lnTo>
                  <a:lnTo>
                    <a:pt x="179456" y="500185"/>
                  </a:lnTo>
                  <a:lnTo>
                    <a:pt x="209253" y="534282"/>
                  </a:lnTo>
                  <a:lnTo>
                    <a:pt x="240937" y="566604"/>
                  </a:lnTo>
                  <a:lnTo>
                    <a:pt x="274423" y="597065"/>
                  </a:lnTo>
                  <a:lnTo>
                    <a:pt x="309626" y="625580"/>
                  </a:lnTo>
                  <a:lnTo>
                    <a:pt x="346461" y="652064"/>
                  </a:lnTo>
                  <a:lnTo>
                    <a:pt x="384841" y="676431"/>
                  </a:lnTo>
                  <a:lnTo>
                    <a:pt x="424682" y="698596"/>
                  </a:lnTo>
                  <a:lnTo>
                    <a:pt x="465898" y="718474"/>
                  </a:lnTo>
                  <a:lnTo>
                    <a:pt x="508404" y="735978"/>
                  </a:lnTo>
                  <a:lnTo>
                    <a:pt x="552114" y="751024"/>
                  </a:lnTo>
                  <a:lnTo>
                    <a:pt x="596944" y="763525"/>
                  </a:lnTo>
                  <a:lnTo>
                    <a:pt x="642808" y="773398"/>
                  </a:lnTo>
                  <a:lnTo>
                    <a:pt x="689620" y="780555"/>
                  </a:lnTo>
                  <a:lnTo>
                    <a:pt x="737295" y="784912"/>
                  </a:lnTo>
                  <a:lnTo>
                    <a:pt x="785749" y="786384"/>
                  </a:lnTo>
                  <a:lnTo>
                    <a:pt x="1266444" y="786384"/>
                  </a:lnTo>
                  <a:lnTo>
                    <a:pt x="1265010" y="738476"/>
                  </a:lnTo>
                  <a:lnTo>
                    <a:pt x="1260762" y="691328"/>
                  </a:lnTo>
                  <a:lnTo>
                    <a:pt x="1253784" y="645022"/>
                  </a:lnTo>
                  <a:lnTo>
                    <a:pt x="1244157" y="599639"/>
                  </a:lnTo>
                  <a:lnTo>
                    <a:pt x="1231963" y="555263"/>
                  </a:lnTo>
                  <a:lnTo>
                    <a:pt x="1217285" y="511976"/>
                  </a:lnTo>
                  <a:lnTo>
                    <a:pt x="1200205" y="469859"/>
                  </a:lnTo>
                  <a:lnTo>
                    <a:pt x="1180804" y="428995"/>
                  </a:lnTo>
                  <a:lnTo>
                    <a:pt x="1159166" y="389466"/>
                  </a:lnTo>
                  <a:lnTo>
                    <a:pt x="1135372" y="351355"/>
                  </a:lnTo>
                  <a:lnTo>
                    <a:pt x="1109505" y="314743"/>
                  </a:lnTo>
                  <a:lnTo>
                    <a:pt x="1081646" y="279713"/>
                  </a:lnTo>
                  <a:lnTo>
                    <a:pt x="1051878" y="246347"/>
                  </a:lnTo>
                  <a:lnTo>
                    <a:pt x="1020283" y="214728"/>
                  </a:lnTo>
                  <a:lnTo>
                    <a:pt x="986943" y="184937"/>
                  </a:lnTo>
                  <a:lnTo>
                    <a:pt x="951941" y="157056"/>
                  </a:lnTo>
                  <a:lnTo>
                    <a:pt x="915359" y="131169"/>
                  </a:lnTo>
                  <a:lnTo>
                    <a:pt x="877278" y="107357"/>
                  </a:lnTo>
                  <a:lnTo>
                    <a:pt x="837781" y="85702"/>
                  </a:lnTo>
                  <a:lnTo>
                    <a:pt x="796951" y="66287"/>
                  </a:lnTo>
                  <a:lnTo>
                    <a:pt x="754869" y="49194"/>
                  </a:lnTo>
                  <a:lnTo>
                    <a:pt x="711617" y="34505"/>
                  </a:lnTo>
                  <a:lnTo>
                    <a:pt x="667278" y="22302"/>
                  </a:lnTo>
                  <a:lnTo>
                    <a:pt x="621934" y="12668"/>
                  </a:lnTo>
                  <a:lnTo>
                    <a:pt x="575668" y="5685"/>
                  </a:lnTo>
                  <a:lnTo>
                    <a:pt x="528560" y="1435"/>
                  </a:lnTo>
                  <a:lnTo>
                    <a:pt x="480695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556" y="786383"/>
              <a:ext cx="1266825" cy="786765"/>
            </a:xfrm>
            <a:custGeom>
              <a:avLst/>
              <a:gdLst/>
              <a:ahLst/>
              <a:cxnLst/>
              <a:rect l="l" t="t" r="r" b="b"/>
              <a:pathLst>
                <a:path w="1266825" h="786765">
                  <a:moveTo>
                    <a:pt x="1266444" y="0"/>
                  </a:moveTo>
                  <a:lnTo>
                    <a:pt x="785749" y="0"/>
                  </a:lnTo>
                  <a:lnTo>
                    <a:pt x="737295" y="1471"/>
                  </a:lnTo>
                  <a:lnTo>
                    <a:pt x="689620" y="5828"/>
                  </a:lnTo>
                  <a:lnTo>
                    <a:pt x="642808" y="12985"/>
                  </a:lnTo>
                  <a:lnTo>
                    <a:pt x="596944" y="22858"/>
                  </a:lnTo>
                  <a:lnTo>
                    <a:pt x="552114" y="35359"/>
                  </a:lnTo>
                  <a:lnTo>
                    <a:pt x="508404" y="50405"/>
                  </a:lnTo>
                  <a:lnTo>
                    <a:pt x="465898" y="67909"/>
                  </a:lnTo>
                  <a:lnTo>
                    <a:pt x="424682" y="87787"/>
                  </a:lnTo>
                  <a:lnTo>
                    <a:pt x="384841" y="109952"/>
                  </a:lnTo>
                  <a:lnTo>
                    <a:pt x="346461" y="134319"/>
                  </a:lnTo>
                  <a:lnTo>
                    <a:pt x="309626" y="160803"/>
                  </a:lnTo>
                  <a:lnTo>
                    <a:pt x="274423" y="189318"/>
                  </a:lnTo>
                  <a:lnTo>
                    <a:pt x="240937" y="219779"/>
                  </a:lnTo>
                  <a:lnTo>
                    <a:pt x="209253" y="252101"/>
                  </a:lnTo>
                  <a:lnTo>
                    <a:pt x="179456" y="286198"/>
                  </a:lnTo>
                  <a:lnTo>
                    <a:pt x="151631" y="321984"/>
                  </a:lnTo>
                  <a:lnTo>
                    <a:pt x="125865" y="359374"/>
                  </a:lnTo>
                  <a:lnTo>
                    <a:pt x="102242" y="398283"/>
                  </a:lnTo>
                  <a:lnTo>
                    <a:pt x="80847" y="438625"/>
                  </a:lnTo>
                  <a:lnTo>
                    <a:pt x="61767" y="480316"/>
                  </a:lnTo>
                  <a:lnTo>
                    <a:pt x="45086" y="523268"/>
                  </a:lnTo>
                  <a:lnTo>
                    <a:pt x="30890" y="567397"/>
                  </a:lnTo>
                  <a:lnTo>
                    <a:pt x="19264" y="612618"/>
                  </a:lnTo>
                  <a:lnTo>
                    <a:pt x="10293" y="658845"/>
                  </a:lnTo>
                  <a:lnTo>
                    <a:pt x="4064" y="705992"/>
                  </a:lnTo>
                  <a:lnTo>
                    <a:pt x="0" y="786383"/>
                  </a:lnTo>
                  <a:lnTo>
                    <a:pt x="480695" y="786383"/>
                  </a:lnTo>
                  <a:lnTo>
                    <a:pt x="528560" y="784948"/>
                  </a:lnTo>
                  <a:lnTo>
                    <a:pt x="575668" y="780698"/>
                  </a:lnTo>
                  <a:lnTo>
                    <a:pt x="621934" y="773715"/>
                  </a:lnTo>
                  <a:lnTo>
                    <a:pt x="667278" y="764081"/>
                  </a:lnTo>
                  <a:lnTo>
                    <a:pt x="711617" y="751878"/>
                  </a:lnTo>
                  <a:lnTo>
                    <a:pt x="754869" y="737189"/>
                  </a:lnTo>
                  <a:lnTo>
                    <a:pt x="796951" y="720096"/>
                  </a:lnTo>
                  <a:lnTo>
                    <a:pt x="837781" y="700681"/>
                  </a:lnTo>
                  <a:lnTo>
                    <a:pt x="877278" y="679026"/>
                  </a:lnTo>
                  <a:lnTo>
                    <a:pt x="915359" y="655214"/>
                  </a:lnTo>
                  <a:lnTo>
                    <a:pt x="951941" y="629327"/>
                  </a:lnTo>
                  <a:lnTo>
                    <a:pt x="986943" y="601446"/>
                  </a:lnTo>
                  <a:lnTo>
                    <a:pt x="1020283" y="571655"/>
                  </a:lnTo>
                  <a:lnTo>
                    <a:pt x="1051878" y="540036"/>
                  </a:lnTo>
                  <a:lnTo>
                    <a:pt x="1081646" y="506670"/>
                  </a:lnTo>
                  <a:lnTo>
                    <a:pt x="1109505" y="471640"/>
                  </a:lnTo>
                  <a:lnTo>
                    <a:pt x="1135372" y="435028"/>
                  </a:lnTo>
                  <a:lnTo>
                    <a:pt x="1159166" y="396917"/>
                  </a:lnTo>
                  <a:lnTo>
                    <a:pt x="1180804" y="357388"/>
                  </a:lnTo>
                  <a:lnTo>
                    <a:pt x="1200205" y="316524"/>
                  </a:lnTo>
                  <a:lnTo>
                    <a:pt x="1217285" y="274407"/>
                  </a:lnTo>
                  <a:lnTo>
                    <a:pt x="1231963" y="231120"/>
                  </a:lnTo>
                  <a:lnTo>
                    <a:pt x="1244157" y="186744"/>
                  </a:lnTo>
                  <a:lnTo>
                    <a:pt x="1253784" y="141361"/>
                  </a:lnTo>
                  <a:lnTo>
                    <a:pt x="1260762" y="95055"/>
                  </a:lnTo>
                  <a:lnTo>
                    <a:pt x="1265010" y="47907"/>
                  </a:lnTo>
                  <a:lnTo>
                    <a:pt x="126644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97677" y="2689097"/>
            <a:ext cx="3247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Great,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there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0068FF"/>
                </a:solidFill>
                <a:latin typeface="Trebuchet MS"/>
                <a:cs typeface="Trebuchet MS"/>
              </a:rPr>
              <a:t>no</a:t>
            </a:r>
            <a:r>
              <a:rPr sz="1800" b="1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0068FF"/>
                </a:solidFill>
                <a:latin typeface="Trebuchet MS"/>
                <a:cs typeface="Trebuchet MS"/>
              </a:rPr>
              <a:t>missing</a:t>
            </a:r>
            <a:r>
              <a:rPr sz="1800" b="1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68FF"/>
                </a:solidFill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Trebuchet MS"/>
                <a:cs typeface="Trebuchet MS"/>
              </a:rPr>
              <a:t>within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our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features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9358" y="435102"/>
            <a:ext cx="6057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Dataset</a:t>
            </a:r>
            <a:r>
              <a:rPr spc="-229" dirty="0"/>
              <a:t> </a:t>
            </a:r>
            <a:r>
              <a:rPr spc="-200" dirty="0"/>
              <a:t>Description</a:t>
            </a:r>
            <a:r>
              <a:rPr spc="-225" dirty="0"/>
              <a:t> </a:t>
            </a:r>
            <a:r>
              <a:rPr spc="-365" dirty="0"/>
              <a:t>03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560" y="2061972"/>
            <a:ext cx="2057400" cy="326745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8614" y="1496059"/>
            <a:ext cx="242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rebuchet MS"/>
                <a:cs typeface="Trebuchet MS"/>
              </a:rPr>
              <a:t>Checking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for</a:t>
            </a:r>
            <a:r>
              <a:rPr sz="1800" b="1" spc="-5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Null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77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7</a:t>
            </a:fld>
            <a:endParaRPr spc="-50" dirty="0">
              <a:solidFill>
                <a:srgbClr val="62708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"/>
            <a:ext cx="9857740" cy="6859905"/>
          </a:xfrm>
          <a:custGeom>
            <a:avLst/>
            <a:gdLst/>
            <a:ahLst/>
            <a:cxnLst/>
            <a:rect l="l" t="t" r="r" b="b"/>
            <a:pathLst>
              <a:path w="9857740" h="6859905">
                <a:moveTo>
                  <a:pt x="9857232" y="0"/>
                </a:moveTo>
                <a:lnTo>
                  <a:pt x="0" y="0"/>
                </a:lnTo>
                <a:lnTo>
                  <a:pt x="0" y="6859524"/>
                </a:lnTo>
                <a:lnTo>
                  <a:pt x="9857232" y="6859524"/>
                </a:lnTo>
                <a:lnTo>
                  <a:pt x="9857232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857231" y="-1523"/>
            <a:ext cx="2334895" cy="4119879"/>
            <a:chOff x="9857231" y="-1523"/>
            <a:chExt cx="2334895" cy="4119879"/>
          </a:xfrm>
        </p:grpSpPr>
        <p:sp>
          <p:nvSpPr>
            <p:cNvPr id="4" name="object 4"/>
            <p:cNvSpPr/>
            <p:nvPr/>
          </p:nvSpPr>
          <p:spPr>
            <a:xfrm>
              <a:off x="9857232" y="-1524"/>
              <a:ext cx="2334895" cy="3206750"/>
            </a:xfrm>
            <a:custGeom>
              <a:avLst/>
              <a:gdLst/>
              <a:ahLst/>
              <a:cxnLst/>
              <a:rect l="l" t="t" r="r" b="b"/>
              <a:pathLst>
                <a:path w="2334895" h="3206750">
                  <a:moveTo>
                    <a:pt x="1167384" y="1167765"/>
                  </a:moveTo>
                  <a:lnTo>
                    <a:pt x="1166380" y="1118984"/>
                  </a:lnTo>
                  <a:lnTo>
                    <a:pt x="1163408" y="1070711"/>
                  </a:lnTo>
                  <a:lnTo>
                    <a:pt x="1158494" y="1022985"/>
                  </a:lnTo>
                  <a:lnTo>
                    <a:pt x="1151686" y="975855"/>
                  </a:lnTo>
                  <a:lnTo>
                    <a:pt x="1143025" y="929335"/>
                  </a:lnTo>
                  <a:lnTo>
                    <a:pt x="1132547" y="883488"/>
                  </a:lnTo>
                  <a:lnTo>
                    <a:pt x="1120292" y="838352"/>
                  </a:lnTo>
                  <a:lnTo>
                    <a:pt x="1106284" y="793953"/>
                  </a:lnTo>
                  <a:lnTo>
                    <a:pt x="1090587" y="750341"/>
                  </a:lnTo>
                  <a:lnTo>
                    <a:pt x="1073226" y="707555"/>
                  </a:lnTo>
                  <a:lnTo>
                    <a:pt x="1054252" y="665619"/>
                  </a:lnTo>
                  <a:lnTo>
                    <a:pt x="1033678" y="624598"/>
                  </a:lnTo>
                  <a:lnTo>
                    <a:pt x="1011567" y="584504"/>
                  </a:lnTo>
                  <a:lnTo>
                    <a:pt x="987958" y="545401"/>
                  </a:lnTo>
                  <a:lnTo>
                    <a:pt x="962875" y="507301"/>
                  </a:lnTo>
                  <a:lnTo>
                    <a:pt x="936371" y="470268"/>
                  </a:lnTo>
                  <a:lnTo>
                    <a:pt x="908481" y="434327"/>
                  </a:lnTo>
                  <a:lnTo>
                    <a:pt x="879233" y="399529"/>
                  </a:lnTo>
                  <a:lnTo>
                    <a:pt x="848677" y="365899"/>
                  </a:lnTo>
                  <a:lnTo>
                    <a:pt x="816851" y="333476"/>
                  </a:lnTo>
                  <a:lnTo>
                    <a:pt x="783805" y="302323"/>
                  </a:lnTo>
                  <a:lnTo>
                    <a:pt x="749554" y="272440"/>
                  </a:lnTo>
                  <a:lnTo>
                    <a:pt x="714159" y="243903"/>
                  </a:lnTo>
                  <a:lnTo>
                    <a:pt x="677646" y="216738"/>
                  </a:lnTo>
                  <a:lnTo>
                    <a:pt x="640054" y="190969"/>
                  </a:lnTo>
                  <a:lnTo>
                    <a:pt x="601421" y="166662"/>
                  </a:lnTo>
                  <a:lnTo>
                    <a:pt x="561809" y="143827"/>
                  </a:lnTo>
                  <a:lnTo>
                    <a:pt x="521220" y="122529"/>
                  </a:lnTo>
                  <a:lnTo>
                    <a:pt x="479729" y="102793"/>
                  </a:lnTo>
                  <a:lnTo>
                    <a:pt x="437349" y="84670"/>
                  </a:lnTo>
                  <a:lnTo>
                    <a:pt x="394131" y="68186"/>
                  </a:lnTo>
                  <a:lnTo>
                    <a:pt x="350113" y="53378"/>
                  </a:lnTo>
                  <a:lnTo>
                    <a:pt x="305333" y="40297"/>
                  </a:lnTo>
                  <a:lnTo>
                    <a:pt x="259829" y="28981"/>
                  </a:lnTo>
                  <a:lnTo>
                    <a:pt x="213639" y="19456"/>
                  </a:lnTo>
                  <a:lnTo>
                    <a:pt x="166814" y="11772"/>
                  </a:lnTo>
                  <a:lnTo>
                    <a:pt x="119380" y="5969"/>
                  </a:lnTo>
                  <a:lnTo>
                    <a:pt x="0" y="0"/>
                  </a:lnTo>
                  <a:lnTo>
                    <a:pt x="0" y="714375"/>
                  </a:lnTo>
                  <a:lnTo>
                    <a:pt x="965" y="762508"/>
                  </a:lnTo>
                  <a:lnTo>
                    <a:pt x="3860" y="810145"/>
                  </a:lnTo>
                  <a:lnTo>
                    <a:pt x="8648" y="857262"/>
                  </a:lnTo>
                  <a:lnTo>
                    <a:pt x="15265" y="903795"/>
                  </a:lnTo>
                  <a:lnTo>
                    <a:pt x="23710" y="949718"/>
                  </a:lnTo>
                  <a:lnTo>
                    <a:pt x="33921" y="994994"/>
                  </a:lnTo>
                  <a:lnTo>
                    <a:pt x="45859" y="1039596"/>
                  </a:lnTo>
                  <a:lnTo>
                    <a:pt x="59499" y="1083475"/>
                  </a:lnTo>
                  <a:lnTo>
                    <a:pt x="74803" y="1126591"/>
                  </a:lnTo>
                  <a:lnTo>
                    <a:pt x="91719" y="1168908"/>
                  </a:lnTo>
                  <a:lnTo>
                    <a:pt x="110236" y="1210398"/>
                  </a:lnTo>
                  <a:lnTo>
                    <a:pt x="130289" y="1251026"/>
                  </a:lnTo>
                  <a:lnTo>
                    <a:pt x="151853" y="1290726"/>
                  </a:lnTo>
                  <a:lnTo>
                    <a:pt x="174879" y="1329499"/>
                  </a:lnTo>
                  <a:lnTo>
                    <a:pt x="199351" y="1367269"/>
                  </a:lnTo>
                  <a:lnTo>
                    <a:pt x="225221" y="1404035"/>
                  </a:lnTo>
                  <a:lnTo>
                    <a:pt x="252437" y="1439735"/>
                  </a:lnTo>
                  <a:lnTo>
                    <a:pt x="280987" y="1474343"/>
                  </a:lnTo>
                  <a:lnTo>
                    <a:pt x="310819" y="1507807"/>
                  </a:lnTo>
                  <a:lnTo>
                    <a:pt x="341896" y="1540103"/>
                  </a:lnTo>
                  <a:lnTo>
                    <a:pt x="374180" y="1571193"/>
                  </a:lnTo>
                  <a:lnTo>
                    <a:pt x="407631" y="1601038"/>
                  </a:lnTo>
                  <a:lnTo>
                    <a:pt x="442226" y="1629587"/>
                  </a:lnTo>
                  <a:lnTo>
                    <a:pt x="477913" y="1656829"/>
                  </a:lnTo>
                  <a:lnTo>
                    <a:pt x="514654" y="1682699"/>
                  </a:lnTo>
                  <a:lnTo>
                    <a:pt x="552424" y="1707184"/>
                  </a:lnTo>
                  <a:lnTo>
                    <a:pt x="591172" y="1730222"/>
                  </a:lnTo>
                  <a:lnTo>
                    <a:pt x="630872" y="1751799"/>
                  </a:lnTo>
                  <a:lnTo>
                    <a:pt x="671487" y="1771853"/>
                  </a:lnTo>
                  <a:lnTo>
                    <a:pt x="712952" y="1790369"/>
                  </a:lnTo>
                  <a:lnTo>
                    <a:pt x="755269" y="1807298"/>
                  </a:lnTo>
                  <a:lnTo>
                    <a:pt x="798372" y="1822615"/>
                  </a:lnTo>
                  <a:lnTo>
                    <a:pt x="842238" y="1836254"/>
                  </a:lnTo>
                  <a:lnTo>
                    <a:pt x="886828" y="1848205"/>
                  </a:lnTo>
                  <a:lnTo>
                    <a:pt x="932091" y="1858416"/>
                  </a:lnTo>
                  <a:lnTo>
                    <a:pt x="978014" y="1866861"/>
                  </a:lnTo>
                  <a:lnTo>
                    <a:pt x="1024534" y="1873491"/>
                  </a:lnTo>
                  <a:lnTo>
                    <a:pt x="1071626" y="1878279"/>
                  </a:lnTo>
                  <a:lnTo>
                    <a:pt x="1119251" y="1881174"/>
                  </a:lnTo>
                  <a:lnTo>
                    <a:pt x="1167384" y="1882140"/>
                  </a:lnTo>
                  <a:lnTo>
                    <a:pt x="1167384" y="1167765"/>
                  </a:lnTo>
                  <a:close/>
                </a:path>
                <a:path w="2334895" h="3206750">
                  <a:moveTo>
                    <a:pt x="2334768" y="1882140"/>
                  </a:moveTo>
                  <a:lnTo>
                    <a:pt x="1167384" y="1882140"/>
                  </a:lnTo>
                  <a:lnTo>
                    <a:pt x="1008888" y="1882140"/>
                  </a:lnTo>
                  <a:lnTo>
                    <a:pt x="1057490" y="1883016"/>
                  </a:lnTo>
                  <a:lnTo>
                    <a:pt x="1105662" y="1885619"/>
                  </a:lnTo>
                  <a:lnTo>
                    <a:pt x="1153350" y="1889912"/>
                  </a:lnTo>
                  <a:lnTo>
                    <a:pt x="1200543" y="1895881"/>
                  </a:lnTo>
                  <a:lnTo>
                    <a:pt x="1247216" y="1903488"/>
                  </a:lnTo>
                  <a:lnTo>
                    <a:pt x="1293317" y="1912696"/>
                  </a:lnTo>
                  <a:lnTo>
                    <a:pt x="1338834" y="1923478"/>
                  </a:lnTo>
                  <a:lnTo>
                    <a:pt x="1383728" y="1935810"/>
                  </a:lnTo>
                  <a:lnTo>
                    <a:pt x="1427975" y="1949665"/>
                  </a:lnTo>
                  <a:lnTo>
                    <a:pt x="1471536" y="1965007"/>
                  </a:lnTo>
                  <a:lnTo>
                    <a:pt x="1514386" y="1981796"/>
                  </a:lnTo>
                  <a:lnTo>
                    <a:pt x="1556499" y="2000021"/>
                  </a:lnTo>
                  <a:lnTo>
                    <a:pt x="1597837" y="2019642"/>
                  </a:lnTo>
                  <a:lnTo>
                    <a:pt x="1638376" y="2040636"/>
                  </a:lnTo>
                  <a:lnTo>
                    <a:pt x="1678089" y="2062962"/>
                  </a:lnTo>
                  <a:lnTo>
                    <a:pt x="1716938" y="2086597"/>
                  </a:lnTo>
                  <a:lnTo>
                    <a:pt x="1754898" y="2111514"/>
                  </a:lnTo>
                  <a:lnTo>
                    <a:pt x="1791931" y="2137676"/>
                  </a:lnTo>
                  <a:lnTo>
                    <a:pt x="1828025" y="2165058"/>
                  </a:lnTo>
                  <a:lnTo>
                    <a:pt x="1863140" y="2193633"/>
                  </a:lnTo>
                  <a:lnTo>
                    <a:pt x="1897240" y="2223351"/>
                  </a:lnTo>
                  <a:lnTo>
                    <a:pt x="1930298" y="2254212"/>
                  </a:lnTo>
                  <a:lnTo>
                    <a:pt x="1962289" y="2286165"/>
                  </a:lnTo>
                  <a:lnTo>
                    <a:pt x="1993176" y="2319185"/>
                  </a:lnTo>
                  <a:lnTo>
                    <a:pt x="2022932" y="2353246"/>
                  </a:lnTo>
                  <a:lnTo>
                    <a:pt x="2051532" y="2388324"/>
                  </a:lnTo>
                  <a:lnTo>
                    <a:pt x="2078951" y="2424366"/>
                  </a:lnTo>
                  <a:lnTo>
                    <a:pt x="2105139" y="2461361"/>
                  </a:lnTo>
                  <a:lnTo>
                    <a:pt x="2130082" y="2499283"/>
                  </a:lnTo>
                  <a:lnTo>
                    <a:pt x="2153742" y="2538082"/>
                  </a:lnTo>
                  <a:lnTo>
                    <a:pt x="2176094" y="2577757"/>
                  </a:lnTo>
                  <a:lnTo>
                    <a:pt x="2197112" y="2618244"/>
                  </a:lnTo>
                  <a:lnTo>
                    <a:pt x="2216759" y="2659545"/>
                  </a:lnTo>
                  <a:lnTo>
                    <a:pt x="2234996" y="2701607"/>
                  </a:lnTo>
                  <a:lnTo>
                    <a:pt x="2251811" y="2744406"/>
                  </a:lnTo>
                  <a:lnTo>
                    <a:pt x="2267166" y="2787916"/>
                  </a:lnTo>
                  <a:lnTo>
                    <a:pt x="2281034" y="2832100"/>
                  </a:lnTo>
                  <a:lnTo>
                    <a:pt x="2293378" y="2876943"/>
                  </a:lnTo>
                  <a:lnTo>
                    <a:pt x="2304186" y="2922409"/>
                  </a:lnTo>
                  <a:lnTo>
                    <a:pt x="2313406" y="2968460"/>
                  </a:lnTo>
                  <a:lnTo>
                    <a:pt x="2321014" y="3015069"/>
                  </a:lnTo>
                  <a:lnTo>
                    <a:pt x="2326983" y="3062198"/>
                  </a:lnTo>
                  <a:lnTo>
                    <a:pt x="2331288" y="3109849"/>
                  </a:lnTo>
                  <a:lnTo>
                    <a:pt x="2333891" y="3157956"/>
                  </a:lnTo>
                  <a:lnTo>
                    <a:pt x="2334768" y="3206496"/>
                  </a:lnTo>
                  <a:lnTo>
                    <a:pt x="2334768" y="188214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24615" y="-1523"/>
              <a:ext cx="1167765" cy="1882139"/>
            </a:xfrm>
            <a:custGeom>
              <a:avLst/>
              <a:gdLst/>
              <a:ahLst/>
              <a:cxnLst/>
              <a:rect l="l" t="t" r="r" b="b"/>
              <a:pathLst>
                <a:path w="1167765" h="1882139">
                  <a:moveTo>
                    <a:pt x="1167383" y="0"/>
                  </a:moveTo>
                  <a:lnTo>
                    <a:pt x="1048003" y="5969"/>
                  </a:lnTo>
                  <a:lnTo>
                    <a:pt x="1000565" y="11771"/>
                  </a:lnTo>
                  <a:lnTo>
                    <a:pt x="953733" y="19451"/>
                  </a:lnTo>
                  <a:lnTo>
                    <a:pt x="907545" y="28971"/>
                  </a:lnTo>
                  <a:lnTo>
                    <a:pt x="862042" y="40292"/>
                  </a:lnTo>
                  <a:lnTo>
                    <a:pt x="817261" y="53373"/>
                  </a:lnTo>
                  <a:lnTo>
                    <a:pt x="773243" y="68176"/>
                  </a:lnTo>
                  <a:lnTo>
                    <a:pt x="730025" y="84662"/>
                  </a:lnTo>
                  <a:lnTo>
                    <a:pt x="687648" y="102792"/>
                  </a:lnTo>
                  <a:lnTo>
                    <a:pt x="646151" y="122526"/>
                  </a:lnTo>
                  <a:lnTo>
                    <a:pt x="605572" y="143826"/>
                  </a:lnTo>
                  <a:lnTo>
                    <a:pt x="565950" y="166652"/>
                  </a:lnTo>
                  <a:lnTo>
                    <a:pt x="527325" y="190966"/>
                  </a:lnTo>
                  <a:lnTo>
                    <a:pt x="489736" y="216728"/>
                  </a:lnTo>
                  <a:lnTo>
                    <a:pt x="453222" y="243898"/>
                  </a:lnTo>
                  <a:lnTo>
                    <a:pt x="417822" y="272439"/>
                  </a:lnTo>
                  <a:lnTo>
                    <a:pt x="383576" y="302311"/>
                  </a:lnTo>
                  <a:lnTo>
                    <a:pt x="350521" y="333474"/>
                  </a:lnTo>
                  <a:lnTo>
                    <a:pt x="318697" y="365890"/>
                  </a:lnTo>
                  <a:lnTo>
                    <a:pt x="288144" y="399519"/>
                  </a:lnTo>
                  <a:lnTo>
                    <a:pt x="258901" y="434323"/>
                  </a:lnTo>
                  <a:lnTo>
                    <a:pt x="231006" y="470262"/>
                  </a:lnTo>
                  <a:lnTo>
                    <a:pt x="204499" y="507297"/>
                  </a:lnTo>
                  <a:lnTo>
                    <a:pt x="179418" y="545389"/>
                  </a:lnTo>
                  <a:lnTo>
                    <a:pt x="155804" y="584499"/>
                  </a:lnTo>
                  <a:lnTo>
                    <a:pt x="133694" y="624588"/>
                  </a:lnTo>
                  <a:lnTo>
                    <a:pt x="113129" y="665617"/>
                  </a:lnTo>
                  <a:lnTo>
                    <a:pt x="94146" y="707546"/>
                  </a:lnTo>
                  <a:lnTo>
                    <a:pt x="76786" y="750336"/>
                  </a:lnTo>
                  <a:lnTo>
                    <a:pt x="61087" y="793949"/>
                  </a:lnTo>
                  <a:lnTo>
                    <a:pt x="47089" y="838346"/>
                  </a:lnTo>
                  <a:lnTo>
                    <a:pt x="34831" y="883486"/>
                  </a:lnTo>
                  <a:lnTo>
                    <a:pt x="24351" y="929331"/>
                  </a:lnTo>
                  <a:lnTo>
                    <a:pt x="15689" y="975843"/>
                  </a:lnTo>
                  <a:lnTo>
                    <a:pt x="8883" y="1022981"/>
                  </a:lnTo>
                  <a:lnTo>
                    <a:pt x="3974" y="1070706"/>
                  </a:lnTo>
                  <a:lnTo>
                    <a:pt x="1000" y="1118981"/>
                  </a:lnTo>
                  <a:lnTo>
                    <a:pt x="0" y="1167764"/>
                  </a:lnTo>
                  <a:lnTo>
                    <a:pt x="0" y="1882139"/>
                  </a:lnTo>
                  <a:lnTo>
                    <a:pt x="1167383" y="1882139"/>
                  </a:lnTo>
                  <a:lnTo>
                    <a:pt x="1167383" y="730758"/>
                  </a:lnTo>
                  <a:lnTo>
                    <a:pt x="1166494" y="730758"/>
                  </a:lnTo>
                  <a:lnTo>
                    <a:pt x="1167383" y="714375"/>
                  </a:lnTo>
                  <a:lnTo>
                    <a:pt x="1167383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34243" y="2737103"/>
              <a:ext cx="1381125" cy="1381125"/>
            </a:xfrm>
            <a:custGeom>
              <a:avLst/>
              <a:gdLst/>
              <a:ahLst/>
              <a:cxnLst/>
              <a:rect l="l" t="t" r="r" b="b"/>
              <a:pathLst>
                <a:path w="1381125" h="1381125">
                  <a:moveTo>
                    <a:pt x="690372" y="0"/>
                  </a:moveTo>
                  <a:lnTo>
                    <a:pt x="643108" y="1592"/>
                  </a:lnTo>
                  <a:lnTo>
                    <a:pt x="596698" y="6302"/>
                  </a:lnTo>
                  <a:lnTo>
                    <a:pt x="551245" y="14027"/>
                  </a:lnTo>
                  <a:lnTo>
                    <a:pt x="506853" y="24662"/>
                  </a:lnTo>
                  <a:lnTo>
                    <a:pt x="463623" y="38106"/>
                  </a:lnTo>
                  <a:lnTo>
                    <a:pt x="421659" y="54256"/>
                  </a:lnTo>
                  <a:lnTo>
                    <a:pt x="381064" y="73009"/>
                  </a:lnTo>
                  <a:lnTo>
                    <a:pt x="341940" y="94262"/>
                  </a:lnTo>
                  <a:lnTo>
                    <a:pt x="304390" y="117912"/>
                  </a:lnTo>
                  <a:lnTo>
                    <a:pt x="268518" y="143856"/>
                  </a:lnTo>
                  <a:lnTo>
                    <a:pt x="234425" y="171991"/>
                  </a:lnTo>
                  <a:lnTo>
                    <a:pt x="202215" y="202215"/>
                  </a:lnTo>
                  <a:lnTo>
                    <a:pt x="171991" y="234425"/>
                  </a:lnTo>
                  <a:lnTo>
                    <a:pt x="143856" y="268518"/>
                  </a:lnTo>
                  <a:lnTo>
                    <a:pt x="117912" y="304390"/>
                  </a:lnTo>
                  <a:lnTo>
                    <a:pt x="94262" y="341940"/>
                  </a:lnTo>
                  <a:lnTo>
                    <a:pt x="73009" y="381064"/>
                  </a:lnTo>
                  <a:lnTo>
                    <a:pt x="54256" y="421659"/>
                  </a:lnTo>
                  <a:lnTo>
                    <a:pt x="38106" y="463623"/>
                  </a:lnTo>
                  <a:lnTo>
                    <a:pt x="24662" y="506853"/>
                  </a:lnTo>
                  <a:lnTo>
                    <a:pt x="14027" y="551245"/>
                  </a:lnTo>
                  <a:lnTo>
                    <a:pt x="6302" y="596698"/>
                  </a:lnTo>
                  <a:lnTo>
                    <a:pt x="1592" y="643108"/>
                  </a:lnTo>
                  <a:lnTo>
                    <a:pt x="0" y="690372"/>
                  </a:lnTo>
                  <a:lnTo>
                    <a:pt x="1592" y="737635"/>
                  </a:lnTo>
                  <a:lnTo>
                    <a:pt x="6302" y="784045"/>
                  </a:lnTo>
                  <a:lnTo>
                    <a:pt x="14027" y="829498"/>
                  </a:lnTo>
                  <a:lnTo>
                    <a:pt x="24662" y="873890"/>
                  </a:lnTo>
                  <a:lnTo>
                    <a:pt x="38106" y="917120"/>
                  </a:lnTo>
                  <a:lnTo>
                    <a:pt x="54256" y="959084"/>
                  </a:lnTo>
                  <a:lnTo>
                    <a:pt x="73009" y="999679"/>
                  </a:lnTo>
                  <a:lnTo>
                    <a:pt x="94262" y="1038803"/>
                  </a:lnTo>
                  <a:lnTo>
                    <a:pt x="117912" y="1076353"/>
                  </a:lnTo>
                  <a:lnTo>
                    <a:pt x="143856" y="1112225"/>
                  </a:lnTo>
                  <a:lnTo>
                    <a:pt x="171991" y="1146318"/>
                  </a:lnTo>
                  <a:lnTo>
                    <a:pt x="202215" y="1178528"/>
                  </a:lnTo>
                  <a:lnTo>
                    <a:pt x="234425" y="1208752"/>
                  </a:lnTo>
                  <a:lnTo>
                    <a:pt x="268518" y="1236887"/>
                  </a:lnTo>
                  <a:lnTo>
                    <a:pt x="304390" y="1262831"/>
                  </a:lnTo>
                  <a:lnTo>
                    <a:pt x="341940" y="1286481"/>
                  </a:lnTo>
                  <a:lnTo>
                    <a:pt x="381064" y="1307734"/>
                  </a:lnTo>
                  <a:lnTo>
                    <a:pt x="421659" y="1326487"/>
                  </a:lnTo>
                  <a:lnTo>
                    <a:pt x="463623" y="1342637"/>
                  </a:lnTo>
                  <a:lnTo>
                    <a:pt x="506853" y="1356081"/>
                  </a:lnTo>
                  <a:lnTo>
                    <a:pt x="551245" y="1366716"/>
                  </a:lnTo>
                  <a:lnTo>
                    <a:pt x="596698" y="1374441"/>
                  </a:lnTo>
                  <a:lnTo>
                    <a:pt x="643108" y="1379151"/>
                  </a:lnTo>
                  <a:lnTo>
                    <a:pt x="690372" y="1380744"/>
                  </a:lnTo>
                  <a:lnTo>
                    <a:pt x="737635" y="1379151"/>
                  </a:lnTo>
                  <a:lnTo>
                    <a:pt x="784045" y="1374441"/>
                  </a:lnTo>
                  <a:lnTo>
                    <a:pt x="829498" y="1366716"/>
                  </a:lnTo>
                  <a:lnTo>
                    <a:pt x="873890" y="1356081"/>
                  </a:lnTo>
                  <a:lnTo>
                    <a:pt x="917120" y="1342637"/>
                  </a:lnTo>
                  <a:lnTo>
                    <a:pt x="959084" y="1326487"/>
                  </a:lnTo>
                  <a:lnTo>
                    <a:pt x="999679" y="1307734"/>
                  </a:lnTo>
                  <a:lnTo>
                    <a:pt x="1038803" y="1286481"/>
                  </a:lnTo>
                  <a:lnTo>
                    <a:pt x="1076353" y="1262831"/>
                  </a:lnTo>
                  <a:lnTo>
                    <a:pt x="1112225" y="1236887"/>
                  </a:lnTo>
                  <a:lnTo>
                    <a:pt x="1146318" y="1208752"/>
                  </a:lnTo>
                  <a:lnTo>
                    <a:pt x="1178528" y="1178528"/>
                  </a:lnTo>
                  <a:lnTo>
                    <a:pt x="1208752" y="1146318"/>
                  </a:lnTo>
                  <a:lnTo>
                    <a:pt x="1236887" y="1112225"/>
                  </a:lnTo>
                  <a:lnTo>
                    <a:pt x="1262831" y="1076353"/>
                  </a:lnTo>
                  <a:lnTo>
                    <a:pt x="1286481" y="1038803"/>
                  </a:lnTo>
                  <a:lnTo>
                    <a:pt x="1307734" y="999679"/>
                  </a:lnTo>
                  <a:lnTo>
                    <a:pt x="1326487" y="959084"/>
                  </a:lnTo>
                  <a:lnTo>
                    <a:pt x="1342637" y="917120"/>
                  </a:lnTo>
                  <a:lnTo>
                    <a:pt x="1356081" y="873890"/>
                  </a:lnTo>
                  <a:lnTo>
                    <a:pt x="1366716" y="829498"/>
                  </a:lnTo>
                  <a:lnTo>
                    <a:pt x="1374441" y="784045"/>
                  </a:lnTo>
                  <a:lnTo>
                    <a:pt x="1379151" y="737635"/>
                  </a:lnTo>
                  <a:lnTo>
                    <a:pt x="1380744" y="690372"/>
                  </a:lnTo>
                  <a:lnTo>
                    <a:pt x="1379151" y="643108"/>
                  </a:lnTo>
                  <a:lnTo>
                    <a:pt x="1374441" y="596698"/>
                  </a:lnTo>
                  <a:lnTo>
                    <a:pt x="1366716" y="551245"/>
                  </a:lnTo>
                  <a:lnTo>
                    <a:pt x="1356081" y="506853"/>
                  </a:lnTo>
                  <a:lnTo>
                    <a:pt x="1342637" y="463623"/>
                  </a:lnTo>
                  <a:lnTo>
                    <a:pt x="1326487" y="421659"/>
                  </a:lnTo>
                  <a:lnTo>
                    <a:pt x="1307734" y="381064"/>
                  </a:lnTo>
                  <a:lnTo>
                    <a:pt x="1286481" y="341940"/>
                  </a:lnTo>
                  <a:lnTo>
                    <a:pt x="1262831" y="304390"/>
                  </a:lnTo>
                  <a:lnTo>
                    <a:pt x="1236887" y="268518"/>
                  </a:lnTo>
                  <a:lnTo>
                    <a:pt x="1208752" y="234425"/>
                  </a:lnTo>
                  <a:lnTo>
                    <a:pt x="1178528" y="202215"/>
                  </a:lnTo>
                  <a:lnTo>
                    <a:pt x="1146318" y="171991"/>
                  </a:lnTo>
                  <a:lnTo>
                    <a:pt x="1112225" y="143856"/>
                  </a:lnTo>
                  <a:lnTo>
                    <a:pt x="1076353" y="117912"/>
                  </a:lnTo>
                  <a:lnTo>
                    <a:pt x="1038803" y="94262"/>
                  </a:lnTo>
                  <a:lnTo>
                    <a:pt x="999679" y="73009"/>
                  </a:lnTo>
                  <a:lnTo>
                    <a:pt x="959084" y="54256"/>
                  </a:lnTo>
                  <a:lnTo>
                    <a:pt x="917120" y="38106"/>
                  </a:lnTo>
                  <a:lnTo>
                    <a:pt x="873890" y="24662"/>
                  </a:lnTo>
                  <a:lnTo>
                    <a:pt x="829498" y="14027"/>
                  </a:lnTo>
                  <a:lnTo>
                    <a:pt x="784045" y="6302"/>
                  </a:lnTo>
                  <a:lnTo>
                    <a:pt x="737635" y="1592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857231" y="3651503"/>
            <a:ext cx="2334895" cy="3206750"/>
            <a:chOff x="9857231" y="3651503"/>
            <a:chExt cx="2334895" cy="3206750"/>
          </a:xfrm>
        </p:grpSpPr>
        <p:sp>
          <p:nvSpPr>
            <p:cNvPr id="8" name="object 8"/>
            <p:cNvSpPr/>
            <p:nvPr/>
          </p:nvSpPr>
          <p:spPr>
            <a:xfrm>
              <a:off x="9857232" y="3651503"/>
              <a:ext cx="2334895" cy="3206750"/>
            </a:xfrm>
            <a:custGeom>
              <a:avLst/>
              <a:gdLst/>
              <a:ahLst/>
              <a:cxnLst/>
              <a:rect l="l" t="t" r="r" b="b"/>
              <a:pathLst>
                <a:path w="2334895" h="3206750">
                  <a:moveTo>
                    <a:pt x="2334768" y="2492159"/>
                  </a:moveTo>
                  <a:lnTo>
                    <a:pt x="2333790" y="2444026"/>
                  </a:lnTo>
                  <a:lnTo>
                    <a:pt x="2330894" y="2396388"/>
                  </a:lnTo>
                  <a:lnTo>
                    <a:pt x="2326106" y="2349284"/>
                  </a:lnTo>
                  <a:lnTo>
                    <a:pt x="2319490" y="2302751"/>
                  </a:lnTo>
                  <a:lnTo>
                    <a:pt x="2311044" y="2256815"/>
                  </a:lnTo>
                  <a:lnTo>
                    <a:pt x="2300833" y="2211540"/>
                  </a:lnTo>
                  <a:lnTo>
                    <a:pt x="2288895" y="2166937"/>
                  </a:lnTo>
                  <a:lnTo>
                    <a:pt x="2275255" y="2123059"/>
                  </a:lnTo>
                  <a:lnTo>
                    <a:pt x="2259952" y="2079929"/>
                  </a:lnTo>
                  <a:lnTo>
                    <a:pt x="2243036" y="2037613"/>
                  </a:lnTo>
                  <a:lnTo>
                    <a:pt x="2224519" y="1996122"/>
                  </a:lnTo>
                  <a:lnTo>
                    <a:pt x="2204466" y="1955495"/>
                  </a:lnTo>
                  <a:lnTo>
                    <a:pt x="2182901" y="1915782"/>
                  </a:lnTo>
                  <a:lnTo>
                    <a:pt x="2159876" y="1877021"/>
                  </a:lnTo>
                  <a:lnTo>
                    <a:pt x="2135403" y="1839239"/>
                  </a:lnTo>
                  <a:lnTo>
                    <a:pt x="2109533" y="1802485"/>
                  </a:lnTo>
                  <a:lnTo>
                    <a:pt x="2082317" y="1766785"/>
                  </a:lnTo>
                  <a:lnTo>
                    <a:pt x="2053767" y="1732178"/>
                  </a:lnTo>
                  <a:lnTo>
                    <a:pt x="2023935" y="1698713"/>
                  </a:lnTo>
                  <a:lnTo>
                    <a:pt x="1992858" y="1666405"/>
                  </a:lnTo>
                  <a:lnTo>
                    <a:pt x="1960575" y="1635315"/>
                  </a:lnTo>
                  <a:lnTo>
                    <a:pt x="1927123" y="1605483"/>
                  </a:lnTo>
                  <a:lnTo>
                    <a:pt x="1892528" y="1576920"/>
                  </a:lnTo>
                  <a:lnTo>
                    <a:pt x="1856841" y="1549679"/>
                  </a:lnTo>
                  <a:lnTo>
                    <a:pt x="1820100" y="1523809"/>
                  </a:lnTo>
                  <a:lnTo>
                    <a:pt x="1782330" y="1499323"/>
                  </a:lnTo>
                  <a:lnTo>
                    <a:pt x="1743583" y="1476286"/>
                  </a:lnTo>
                  <a:lnTo>
                    <a:pt x="1703882" y="1454708"/>
                  </a:lnTo>
                  <a:lnTo>
                    <a:pt x="1663268" y="1434655"/>
                  </a:lnTo>
                  <a:lnTo>
                    <a:pt x="1621802" y="1416138"/>
                  </a:lnTo>
                  <a:lnTo>
                    <a:pt x="1579486" y="1399209"/>
                  </a:lnTo>
                  <a:lnTo>
                    <a:pt x="1536382" y="1383893"/>
                  </a:lnTo>
                  <a:lnTo>
                    <a:pt x="1492516" y="1370253"/>
                  </a:lnTo>
                  <a:lnTo>
                    <a:pt x="1447927" y="1358303"/>
                  </a:lnTo>
                  <a:lnTo>
                    <a:pt x="1402664" y="1348092"/>
                  </a:lnTo>
                  <a:lnTo>
                    <a:pt x="1356741" y="1339646"/>
                  </a:lnTo>
                  <a:lnTo>
                    <a:pt x="1310220" y="1333017"/>
                  </a:lnTo>
                  <a:lnTo>
                    <a:pt x="1263129" y="1328229"/>
                  </a:lnTo>
                  <a:lnTo>
                    <a:pt x="1224483" y="1325880"/>
                  </a:lnTo>
                  <a:lnTo>
                    <a:pt x="1325880" y="1325880"/>
                  </a:lnTo>
                  <a:lnTo>
                    <a:pt x="1277264" y="1325016"/>
                  </a:lnTo>
                  <a:lnTo>
                    <a:pt x="1229093" y="1322412"/>
                  </a:lnTo>
                  <a:lnTo>
                    <a:pt x="1181404" y="1318107"/>
                  </a:lnTo>
                  <a:lnTo>
                    <a:pt x="1134211" y="1312138"/>
                  </a:lnTo>
                  <a:lnTo>
                    <a:pt x="1087539" y="1304531"/>
                  </a:lnTo>
                  <a:lnTo>
                    <a:pt x="1041438" y="1295311"/>
                  </a:lnTo>
                  <a:lnTo>
                    <a:pt x="995921" y="1284503"/>
                  </a:lnTo>
                  <a:lnTo>
                    <a:pt x="951026" y="1272159"/>
                  </a:lnTo>
                  <a:lnTo>
                    <a:pt x="906780" y="1258290"/>
                  </a:lnTo>
                  <a:lnTo>
                    <a:pt x="863219" y="1242936"/>
                  </a:lnTo>
                  <a:lnTo>
                    <a:pt x="820369" y="1226121"/>
                  </a:lnTo>
                  <a:lnTo>
                    <a:pt x="778256" y="1207884"/>
                  </a:lnTo>
                  <a:lnTo>
                    <a:pt x="736917" y="1188237"/>
                  </a:lnTo>
                  <a:lnTo>
                    <a:pt x="696379" y="1167218"/>
                  </a:lnTo>
                  <a:lnTo>
                    <a:pt x="656666" y="1144866"/>
                  </a:lnTo>
                  <a:lnTo>
                    <a:pt x="617816" y="1121206"/>
                  </a:lnTo>
                  <a:lnTo>
                    <a:pt x="579856" y="1096264"/>
                  </a:lnTo>
                  <a:lnTo>
                    <a:pt x="542823" y="1070076"/>
                  </a:lnTo>
                  <a:lnTo>
                    <a:pt x="506730" y="1042657"/>
                  </a:lnTo>
                  <a:lnTo>
                    <a:pt x="471614" y="1014056"/>
                  </a:lnTo>
                  <a:lnTo>
                    <a:pt x="437515" y="984300"/>
                  </a:lnTo>
                  <a:lnTo>
                    <a:pt x="404456" y="953414"/>
                  </a:lnTo>
                  <a:lnTo>
                    <a:pt x="372465" y="921423"/>
                  </a:lnTo>
                  <a:lnTo>
                    <a:pt x="341579" y="888365"/>
                  </a:lnTo>
                  <a:lnTo>
                    <a:pt x="311823" y="854265"/>
                  </a:lnTo>
                  <a:lnTo>
                    <a:pt x="283222" y="819150"/>
                  </a:lnTo>
                  <a:lnTo>
                    <a:pt x="255803" y="783056"/>
                  </a:lnTo>
                  <a:lnTo>
                    <a:pt x="229616" y="746023"/>
                  </a:lnTo>
                  <a:lnTo>
                    <a:pt x="204673" y="708063"/>
                  </a:lnTo>
                  <a:lnTo>
                    <a:pt x="181013" y="669213"/>
                  </a:lnTo>
                  <a:lnTo>
                    <a:pt x="158661" y="629500"/>
                  </a:lnTo>
                  <a:lnTo>
                    <a:pt x="137642" y="588962"/>
                  </a:lnTo>
                  <a:lnTo>
                    <a:pt x="117995" y="547624"/>
                  </a:lnTo>
                  <a:lnTo>
                    <a:pt x="99758" y="505510"/>
                  </a:lnTo>
                  <a:lnTo>
                    <a:pt x="82943" y="462661"/>
                  </a:lnTo>
                  <a:lnTo>
                    <a:pt x="67589" y="419100"/>
                  </a:lnTo>
                  <a:lnTo>
                    <a:pt x="53721" y="374853"/>
                  </a:lnTo>
                  <a:lnTo>
                    <a:pt x="41376" y="329958"/>
                  </a:lnTo>
                  <a:lnTo>
                    <a:pt x="30568" y="284441"/>
                  </a:lnTo>
                  <a:lnTo>
                    <a:pt x="21348" y="238340"/>
                  </a:lnTo>
                  <a:lnTo>
                    <a:pt x="13741" y="191668"/>
                  </a:lnTo>
                  <a:lnTo>
                    <a:pt x="7772" y="144475"/>
                  </a:lnTo>
                  <a:lnTo>
                    <a:pt x="3467" y="96786"/>
                  </a:lnTo>
                  <a:lnTo>
                    <a:pt x="863" y="48615"/>
                  </a:lnTo>
                  <a:lnTo>
                    <a:pt x="0" y="0"/>
                  </a:lnTo>
                  <a:lnTo>
                    <a:pt x="0" y="1325880"/>
                  </a:lnTo>
                  <a:lnTo>
                    <a:pt x="1167384" y="1325880"/>
                  </a:lnTo>
                  <a:lnTo>
                    <a:pt x="1167384" y="2038692"/>
                  </a:lnTo>
                  <a:lnTo>
                    <a:pt x="1168374" y="2087486"/>
                  </a:lnTo>
                  <a:lnTo>
                    <a:pt x="1171346" y="2135759"/>
                  </a:lnTo>
                  <a:lnTo>
                    <a:pt x="1176261" y="2183485"/>
                  </a:lnTo>
                  <a:lnTo>
                    <a:pt x="1183068" y="2230615"/>
                  </a:lnTo>
                  <a:lnTo>
                    <a:pt x="1191729" y="2277135"/>
                  </a:lnTo>
                  <a:lnTo>
                    <a:pt x="1202207" y="2322982"/>
                  </a:lnTo>
                  <a:lnTo>
                    <a:pt x="1214462" y="2368118"/>
                  </a:lnTo>
                  <a:lnTo>
                    <a:pt x="1228471" y="2412517"/>
                  </a:lnTo>
                  <a:lnTo>
                    <a:pt x="1244168" y="2456129"/>
                  </a:lnTo>
                  <a:lnTo>
                    <a:pt x="1261529" y="2498915"/>
                  </a:lnTo>
                  <a:lnTo>
                    <a:pt x="1280502" y="2540851"/>
                  </a:lnTo>
                  <a:lnTo>
                    <a:pt x="1301076" y="2581872"/>
                  </a:lnTo>
                  <a:lnTo>
                    <a:pt x="1323187" y="2621965"/>
                  </a:lnTo>
                  <a:lnTo>
                    <a:pt x="1346796" y="2661069"/>
                  </a:lnTo>
                  <a:lnTo>
                    <a:pt x="1371879" y="2699169"/>
                  </a:lnTo>
                  <a:lnTo>
                    <a:pt x="1398384" y="2736202"/>
                  </a:lnTo>
                  <a:lnTo>
                    <a:pt x="1426273" y="2772130"/>
                  </a:lnTo>
                  <a:lnTo>
                    <a:pt x="1455521" y="2806941"/>
                  </a:lnTo>
                  <a:lnTo>
                    <a:pt x="1486077" y="2840571"/>
                  </a:lnTo>
                  <a:lnTo>
                    <a:pt x="1517904" y="2872981"/>
                  </a:lnTo>
                  <a:lnTo>
                    <a:pt x="1550949" y="2904147"/>
                  </a:lnTo>
                  <a:lnTo>
                    <a:pt x="1585201" y="2934017"/>
                  </a:lnTo>
                  <a:lnTo>
                    <a:pt x="1620596" y="2962554"/>
                  </a:lnTo>
                  <a:lnTo>
                    <a:pt x="1657108" y="2989732"/>
                  </a:lnTo>
                  <a:lnTo>
                    <a:pt x="1694700" y="3015488"/>
                  </a:lnTo>
                  <a:lnTo>
                    <a:pt x="1733334" y="3039795"/>
                  </a:lnTo>
                  <a:lnTo>
                    <a:pt x="1772945" y="3062630"/>
                  </a:lnTo>
                  <a:lnTo>
                    <a:pt x="1813534" y="3083928"/>
                  </a:lnTo>
                  <a:lnTo>
                    <a:pt x="1855025" y="3103664"/>
                  </a:lnTo>
                  <a:lnTo>
                    <a:pt x="1897405" y="3121787"/>
                  </a:lnTo>
                  <a:lnTo>
                    <a:pt x="1940623" y="3138271"/>
                  </a:lnTo>
                  <a:lnTo>
                    <a:pt x="1984641" y="3153079"/>
                  </a:lnTo>
                  <a:lnTo>
                    <a:pt x="2029421" y="3166160"/>
                  </a:lnTo>
                  <a:lnTo>
                    <a:pt x="2074926" y="3177476"/>
                  </a:lnTo>
                  <a:lnTo>
                    <a:pt x="2121116" y="3186988"/>
                  </a:lnTo>
                  <a:lnTo>
                    <a:pt x="2167940" y="3194672"/>
                  </a:lnTo>
                  <a:lnTo>
                    <a:pt x="2215388" y="3200476"/>
                  </a:lnTo>
                  <a:lnTo>
                    <a:pt x="2334768" y="3206496"/>
                  </a:lnTo>
                  <a:lnTo>
                    <a:pt x="2334768" y="2492159"/>
                  </a:lnTo>
                  <a:close/>
                </a:path>
              </a:pathLst>
            </a:custGeom>
            <a:solidFill>
              <a:srgbClr val="627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57231" y="4975859"/>
              <a:ext cx="1167765" cy="1882139"/>
            </a:xfrm>
            <a:custGeom>
              <a:avLst/>
              <a:gdLst/>
              <a:ahLst/>
              <a:cxnLst/>
              <a:rect l="l" t="t" r="r" b="b"/>
              <a:pathLst>
                <a:path w="1167765" h="1882140">
                  <a:moveTo>
                    <a:pt x="1167384" y="0"/>
                  </a:moveTo>
                  <a:lnTo>
                    <a:pt x="0" y="0"/>
                  </a:lnTo>
                  <a:lnTo>
                    <a:pt x="0" y="1151407"/>
                  </a:lnTo>
                  <a:lnTo>
                    <a:pt x="889" y="1151407"/>
                  </a:lnTo>
                  <a:lnTo>
                    <a:pt x="0" y="1167803"/>
                  </a:lnTo>
                  <a:lnTo>
                    <a:pt x="0" y="1882139"/>
                  </a:lnTo>
                  <a:lnTo>
                    <a:pt x="119379" y="1876110"/>
                  </a:lnTo>
                  <a:lnTo>
                    <a:pt x="166818" y="1870309"/>
                  </a:lnTo>
                  <a:lnTo>
                    <a:pt x="213650" y="1862630"/>
                  </a:lnTo>
                  <a:lnTo>
                    <a:pt x="259838" y="1853111"/>
                  </a:lnTo>
                  <a:lnTo>
                    <a:pt x="305341" y="1841791"/>
                  </a:lnTo>
                  <a:lnTo>
                    <a:pt x="350122" y="1828711"/>
                  </a:lnTo>
                  <a:lnTo>
                    <a:pt x="394140" y="1813909"/>
                  </a:lnTo>
                  <a:lnTo>
                    <a:pt x="437358" y="1797424"/>
                  </a:lnTo>
                  <a:lnTo>
                    <a:pt x="479735" y="1779295"/>
                  </a:lnTo>
                  <a:lnTo>
                    <a:pt x="521232" y="1759561"/>
                  </a:lnTo>
                  <a:lnTo>
                    <a:pt x="561811" y="1738262"/>
                  </a:lnTo>
                  <a:lnTo>
                    <a:pt x="601433" y="1715437"/>
                  </a:lnTo>
                  <a:lnTo>
                    <a:pt x="640058" y="1691124"/>
                  </a:lnTo>
                  <a:lnTo>
                    <a:pt x="677647" y="1665363"/>
                  </a:lnTo>
                  <a:lnTo>
                    <a:pt x="714161" y="1638193"/>
                  </a:lnTo>
                  <a:lnTo>
                    <a:pt x="749561" y="1609653"/>
                  </a:lnTo>
                  <a:lnTo>
                    <a:pt x="783807" y="1579782"/>
                  </a:lnTo>
                  <a:lnTo>
                    <a:pt x="816862" y="1548620"/>
                  </a:lnTo>
                  <a:lnTo>
                    <a:pt x="848686" y="1516205"/>
                  </a:lnTo>
                  <a:lnTo>
                    <a:pt x="879239" y="1482576"/>
                  </a:lnTo>
                  <a:lnTo>
                    <a:pt x="908482" y="1447773"/>
                  </a:lnTo>
                  <a:lnTo>
                    <a:pt x="936377" y="1411834"/>
                  </a:lnTo>
                  <a:lnTo>
                    <a:pt x="962884" y="1374800"/>
                  </a:lnTo>
                  <a:lnTo>
                    <a:pt x="987965" y="1336708"/>
                  </a:lnTo>
                  <a:lnTo>
                    <a:pt x="1011579" y="1297599"/>
                  </a:lnTo>
                  <a:lnTo>
                    <a:pt x="1033689" y="1257510"/>
                  </a:lnTo>
                  <a:lnTo>
                    <a:pt x="1054254" y="1216482"/>
                  </a:lnTo>
                  <a:lnTo>
                    <a:pt x="1073237" y="1174553"/>
                  </a:lnTo>
                  <a:lnTo>
                    <a:pt x="1090597" y="1131763"/>
                  </a:lnTo>
                  <a:lnTo>
                    <a:pt x="1106296" y="1088150"/>
                  </a:lnTo>
                  <a:lnTo>
                    <a:pt x="1120294" y="1043754"/>
                  </a:lnTo>
                  <a:lnTo>
                    <a:pt x="1132552" y="998614"/>
                  </a:lnTo>
                  <a:lnTo>
                    <a:pt x="1143032" y="952769"/>
                  </a:lnTo>
                  <a:lnTo>
                    <a:pt x="1151694" y="906258"/>
                  </a:lnTo>
                  <a:lnTo>
                    <a:pt x="1158500" y="859120"/>
                  </a:lnTo>
                  <a:lnTo>
                    <a:pt x="1163409" y="811394"/>
                  </a:lnTo>
                  <a:lnTo>
                    <a:pt x="1166383" y="763120"/>
                  </a:lnTo>
                  <a:lnTo>
                    <a:pt x="1167384" y="714336"/>
                  </a:lnTo>
                  <a:lnTo>
                    <a:pt x="1167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1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spc="-210" dirty="0"/>
              <a:t> </a:t>
            </a:r>
            <a:r>
              <a:rPr spc="-254" dirty="0"/>
              <a:t>Objective</a:t>
            </a:r>
            <a:r>
              <a:rPr spc="-150" dirty="0"/>
              <a:t> </a:t>
            </a:r>
            <a:r>
              <a:rPr spc="-195" dirty="0"/>
              <a:t>of</a:t>
            </a:r>
            <a:r>
              <a:rPr spc="-180" dirty="0"/>
              <a:t> </a:t>
            </a:r>
            <a:r>
              <a:rPr spc="-280" dirty="0"/>
              <a:t>the</a:t>
            </a:r>
            <a:r>
              <a:rPr spc="-185" dirty="0"/>
              <a:t> </a:t>
            </a:r>
            <a:r>
              <a:rPr spc="-50" dirty="0"/>
              <a:t>analysis: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38233" y="6469548"/>
            <a:ext cx="18415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00" spc="-25" dirty="0">
                <a:solidFill>
                  <a:srgbClr val="627083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555" y="2041652"/>
            <a:ext cx="80029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section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am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showing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correlation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between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features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find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most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influence </a:t>
            </a:r>
            <a:r>
              <a:rPr sz="1800" spc="-50" dirty="0">
                <a:latin typeface="Trebuchet MS"/>
                <a:cs typeface="Trebuchet MS"/>
              </a:rPr>
              <a:t>features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our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target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which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0068FF"/>
                </a:solidFill>
                <a:latin typeface="Trebuchet MS"/>
                <a:cs typeface="Trebuchet MS"/>
              </a:rPr>
              <a:t>Target</a:t>
            </a:r>
            <a:r>
              <a:rPr sz="1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Trebuchet MS"/>
                <a:cs typeface="Trebuchet MS"/>
              </a:rPr>
              <a:t>(Heart</a:t>
            </a:r>
            <a:r>
              <a:rPr sz="1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68FF"/>
                </a:solidFill>
                <a:latin typeface="Trebuchet MS"/>
                <a:cs typeface="Trebuchet MS"/>
              </a:rPr>
              <a:t>Disease</a:t>
            </a:r>
            <a:r>
              <a:rPr sz="1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Trebuchet MS"/>
                <a:cs typeface="Trebuchet MS"/>
              </a:rPr>
              <a:t>Existence).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After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am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building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different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Classification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models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based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advanced </a:t>
            </a:r>
            <a:r>
              <a:rPr sz="1800" spc="-50" dirty="0">
                <a:latin typeface="Trebuchet MS"/>
                <a:cs typeface="Trebuchet MS"/>
              </a:rPr>
              <a:t>techniques </a:t>
            </a:r>
            <a:r>
              <a:rPr sz="1800" spc="-10" dirty="0">
                <a:latin typeface="Trebuchet MS"/>
                <a:cs typeface="Trebuchet MS"/>
              </a:rPr>
              <a:t>such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as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GridSearch, </a:t>
            </a:r>
            <a:r>
              <a:rPr sz="1800" spc="100" dirty="0">
                <a:latin typeface="Trebuchet MS"/>
                <a:cs typeface="Trebuchet MS"/>
              </a:rPr>
              <a:t>ML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pipelines,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Hyperparameters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tuning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get </a:t>
            </a:r>
            <a:r>
              <a:rPr sz="1800" spc="-60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best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predictive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model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terms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70" dirty="0">
                <a:latin typeface="Trebuchet MS"/>
                <a:cs typeface="Trebuchet MS"/>
              </a:rPr>
              <a:t> accuracy,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addition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of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what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are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flaws </a:t>
            </a:r>
            <a:r>
              <a:rPr sz="1800" spc="-45" dirty="0">
                <a:latin typeface="Trebuchet MS"/>
                <a:cs typeface="Trebuchet MS"/>
              </a:rPr>
              <a:t>of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each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model.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115" y="502411"/>
            <a:ext cx="4483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Trebuchet MS"/>
                <a:cs typeface="Trebuchet MS"/>
              </a:rPr>
              <a:t>Data</a:t>
            </a:r>
            <a:r>
              <a:rPr sz="4800" b="1" spc="-195" dirty="0">
                <a:latin typeface="Trebuchet MS"/>
                <a:cs typeface="Trebuchet MS"/>
              </a:rPr>
              <a:t> </a:t>
            </a:r>
            <a:r>
              <a:rPr sz="4800" b="1" spc="-75" dirty="0">
                <a:latin typeface="Trebuchet MS"/>
                <a:cs typeface="Trebuchet MS"/>
              </a:rPr>
              <a:t>Analysis</a:t>
            </a:r>
            <a:r>
              <a:rPr sz="4800" b="1" spc="-190" dirty="0">
                <a:latin typeface="Trebuchet MS"/>
                <a:cs typeface="Trebuchet MS"/>
              </a:rPr>
              <a:t> </a:t>
            </a:r>
            <a:r>
              <a:rPr sz="4800" b="1" spc="-340" dirty="0">
                <a:latin typeface="Trebuchet MS"/>
                <a:cs typeface="Trebuchet MS"/>
              </a:rPr>
              <a:t>01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115" y="1556969"/>
            <a:ext cx="5848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85" dirty="0">
                <a:latin typeface="Trebuchet MS"/>
                <a:cs typeface="Trebuchet MS"/>
              </a:rPr>
              <a:t>-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Identifying</a:t>
            </a:r>
            <a:r>
              <a:rPr sz="1800" b="1" spc="-50" dirty="0">
                <a:latin typeface="Trebuchet MS"/>
                <a:cs typeface="Trebuchet MS"/>
              </a:rPr>
              <a:t> categorical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features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and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continuous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features: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2971" y="2734767"/>
            <a:ext cx="5314031" cy="6455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7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1658</Words>
  <Application>Microsoft Office PowerPoint</Application>
  <PresentationFormat>Widescreen</PresentationFormat>
  <Paragraphs>180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 MT</vt:lpstr>
      <vt:lpstr>Calibri</vt:lpstr>
      <vt:lpstr>Trebuchet MS</vt:lpstr>
      <vt:lpstr>Wingdings</vt:lpstr>
      <vt:lpstr>Office Theme</vt:lpstr>
      <vt:lpstr>Final Project ML Classification: Heart Disease Prediction</vt:lpstr>
      <vt:lpstr>Contents</vt:lpstr>
      <vt:lpstr>Introduction</vt:lpstr>
      <vt:lpstr>Dataset Description 01</vt:lpstr>
      <vt:lpstr>Dataset Description 02</vt:lpstr>
      <vt:lpstr>Dataset Description 02</vt:lpstr>
      <vt:lpstr>Dataset Description 03</vt:lpstr>
      <vt:lpstr>Main Objective of the analysis:</vt:lpstr>
      <vt:lpstr>PowerPoint Presentation</vt:lpstr>
      <vt:lpstr>Data Analysis 02</vt:lpstr>
      <vt:lpstr>Data Analysis 03</vt:lpstr>
      <vt:lpstr>Data Analysis 04</vt:lpstr>
      <vt:lpstr>Data Analysis 05</vt:lpstr>
      <vt:lpstr>Data Analysis 06</vt:lpstr>
      <vt:lpstr>PowerPoint Presentation</vt:lpstr>
      <vt:lpstr>Machine Learning Analysis &amp; Findings</vt:lpstr>
      <vt:lpstr>Machine Learning Analysis 01</vt:lpstr>
      <vt:lpstr>Machine Learning Analysis 02</vt:lpstr>
      <vt:lpstr>Machine Learning Analysis 03</vt:lpstr>
      <vt:lpstr>Machine Learning Analysis 04</vt:lpstr>
      <vt:lpstr>Analysis &amp; Findings Logistic Regression Models Findings:</vt:lpstr>
      <vt:lpstr>Machine Learning Analysis 05 KNN Algorithm</vt:lpstr>
      <vt:lpstr>Machine Learning Analysis 06</vt:lpstr>
      <vt:lpstr>Machine Learning Analysis 07</vt:lpstr>
      <vt:lpstr>Machine Learning Analysis 08</vt:lpstr>
      <vt:lpstr>Machine Learning Analysis 09</vt:lpstr>
      <vt:lpstr>Machine Learning Analysis 10</vt:lpstr>
      <vt:lpstr>Machine Learning Analysis 11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ML Regression  Insurance Charges Prediction</dc:title>
  <dc:creator>Nischay Bareja</dc:creator>
  <cp:lastModifiedBy>Nischay bareja</cp:lastModifiedBy>
  <cp:revision>1</cp:revision>
  <dcterms:created xsi:type="dcterms:W3CDTF">2025-02-26T17:12:00Z</dcterms:created>
  <dcterms:modified xsi:type="dcterms:W3CDTF">2025-02-26T17:22:11Z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2025-02-26T00:00:00Z</vt:filetime>
  </property>
  <property fmtid="{D5CDD505-2E9C-101B-9397-08002B2CF9AE}" pid="5" name="Producer">
    <vt:lpwstr>Microsoft® PowerPoint® for Microsoft 365</vt:lpwstr>
  </property>
</Properties>
</file>