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7" r:id="rId3"/>
    <p:sldId id="270" r:id="rId4"/>
    <p:sldId id="258" r:id="rId5"/>
    <p:sldId id="259" r:id="rId6"/>
    <p:sldId id="263" r:id="rId7"/>
    <p:sldId id="272" r:id="rId8"/>
    <p:sldId id="273" r:id="rId9"/>
    <p:sldId id="274" r:id="rId10"/>
    <p:sldId id="275" r:id="rId11"/>
    <p:sldId id="264" r:id="rId12"/>
    <p:sldId id="269" r:id="rId13"/>
    <p:sldId id="266" r:id="rId14"/>
    <p:sldId id="268" r:id="rId1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2E2"/>
    <a:srgbClr val="2A66AC"/>
    <a:srgbClr val="75A4DD"/>
    <a:srgbClr val="2E6CB8"/>
    <a:srgbClr val="2A65AC"/>
    <a:srgbClr val="255997"/>
    <a:srgbClr val="3379CD"/>
    <a:srgbClr val="558ED5"/>
    <a:srgbClr val="78A6DE"/>
    <a:srgbClr val="9D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7" autoAdjust="0"/>
    <p:restoredTop sz="93511" autoAdjust="0"/>
  </p:normalViewPr>
  <p:slideViewPr>
    <p:cSldViewPr snapToGrid="0">
      <p:cViewPr varScale="1">
        <p:scale>
          <a:sx n="95" d="100"/>
          <a:sy n="95" d="100"/>
        </p:scale>
        <p:origin x="843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chay bareja" userId="d7c2ec5fa6562171" providerId="LiveId" clId="{ED32E3AE-03F6-4423-9521-DF24A363FCEC}"/>
    <pc:docChg chg="modSld">
      <pc:chgData name="Nischay bareja" userId="d7c2ec5fa6562171" providerId="LiveId" clId="{ED32E3AE-03F6-4423-9521-DF24A363FCEC}" dt="2025-04-16T14:32:22.012" v="7" actId="20577"/>
      <pc:docMkLst>
        <pc:docMk/>
      </pc:docMkLst>
      <pc:sldChg chg="modSp mod">
        <pc:chgData name="Nischay bareja" userId="d7c2ec5fa6562171" providerId="LiveId" clId="{ED32E3AE-03F6-4423-9521-DF24A363FCEC}" dt="2025-04-16T14:32:22.012" v="7" actId="20577"/>
        <pc:sldMkLst>
          <pc:docMk/>
          <pc:sldMk cId="0" sldId="257"/>
        </pc:sldMkLst>
        <pc:spChg chg="mod">
          <ac:chgData name="Nischay bareja" userId="d7c2ec5fa6562171" providerId="LiveId" clId="{ED32E3AE-03F6-4423-9521-DF24A363FCEC}" dt="2025-04-16T14:32:22.012" v="7" actId="20577"/>
          <ac:spMkLst>
            <pc:docMk/>
            <pc:sldMk cId="0" sldId="257"/>
            <ac:spMk id="104858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7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B5EB-424D-4C39-A8AB-65F1D7895EF3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1048658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1048659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99376-55CE-4213-A97D-9D70929A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1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C1CF-45D5-4DEE-AAB8-8C5341844FC9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1048652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5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523A-12D4-4E0F-9409-B3F845B483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7523A-12D4-4E0F-9409-B3F845B48333}" type="slidenum">
              <a:rPr lang="en-US" smtClean="0"/>
              <a:t>1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Name of the faculty [Group: G00] [Sem:2nd]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5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4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577" name="CustomShape 2"/>
          <p:cNvSpPr/>
          <p:nvPr/>
        </p:nvSpPr>
        <p:spPr>
          <a:xfrm flipV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 w="9360">
            <a:noFill/>
          </a:ln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pic>
        <p:nvPicPr>
          <p:cNvPr id="2097152" name="Picture 10" descr="LOGO.gif"/>
          <p:cNvPicPr>
            <a:picLocks/>
          </p:cNvPicPr>
          <p:nvPr/>
        </p:nvPicPr>
        <p:blipFill>
          <a:blip r:embed="rId14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pic>
        <p:nvPicPr>
          <p:cNvPr id="2097153" name="Picture 10" descr="LOGO.gif"/>
          <p:cNvPicPr>
            <a:picLocks/>
          </p:cNvPicPr>
          <p:nvPr/>
        </p:nvPicPr>
        <p:blipFill>
          <a:blip r:embed="rId14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14" name="Group 3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048578" name="CustomShape 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pic>
          <p:nvPicPr>
            <p:cNvPr id="2097154" name="Picture 9" descr="LOGO.gif"/>
            <p:cNvPicPr>
              <a:picLocks/>
            </p:cNvPicPr>
            <p:nvPr/>
          </p:nvPicPr>
          <p:blipFill>
            <a:blip r:embed="rId14"/>
            <a:srcRect b="10718"/>
            <a:stretch>
              <a:fillRect/>
            </a:stretch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048579" name="CustomShape 5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000000"/>
            </a:fontRef>
          </p:style>
        </p:sp>
      </p:grpSp>
      <p:pic>
        <p:nvPicPr>
          <p:cNvPr id="2097155" name="Picture 15" descr="logo.jpg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pic>
        <p:nvPicPr>
          <p:cNvPr id="2097156" name="Picture 10" descr="LOGO.gif"/>
          <p:cNvPicPr>
            <a:picLocks/>
          </p:cNvPicPr>
          <p:nvPr/>
        </p:nvPicPr>
        <p:blipFill>
          <a:blip r:embed="rId14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15" name="Group 6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048580" name="CustomShape 7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pic>
          <p:nvPicPr>
            <p:cNvPr id="2097157" name="Picture 9" descr="LOGO.gif"/>
            <p:cNvPicPr>
              <a:picLocks/>
            </p:cNvPicPr>
            <p:nvPr/>
          </p:nvPicPr>
          <p:blipFill>
            <a:blip r:embed="rId14"/>
            <a:srcRect b="10718"/>
            <a:stretch>
              <a:fillRect/>
            </a:stretch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048581" name="CustomShape 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000000"/>
            </a:fontRef>
          </p:style>
        </p:sp>
      </p:grpSp>
      <p:pic>
        <p:nvPicPr>
          <p:cNvPr id="2097158" name="Picture 15" descr="logo.jpg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sp>
        <p:nvSpPr>
          <p:cNvPr id="1048582" name="PlaceHolder 9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  <a:ea typeface="MS PGothic"/>
              </a:rPr>
              <a:t>Click to edit Master title style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583" name="PlaceHolder 10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MS PGothic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S PGothic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MS PGothic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MS PGothic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MS PGothic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4" name="PlaceHolder 1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/>
            </a:endParaRPr>
          </a:p>
        </p:txBody>
      </p:sp>
      <p:sp>
        <p:nvSpPr>
          <p:cNvPr id="1048585" name="PlaceHolder 1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1048586" name="PlaceHolder 1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>
                <a:solidFill>
                  <a:srgbClr val="898989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84;p14"/>
          <p:cNvSpPr txBox="1"/>
          <p:nvPr/>
        </p:nvSpPr>
        <p:spPr>
          <a:xfrm>
            <a:off x="0" y="840631"/>
            <a:ext cx="9144000" cy="537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Presentation  Integrated Project 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4800" b="0" i="1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Yapper</a:t>
            </a:r>
            <a:endParaRPr sz="2000" b="0" i="1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b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Nischay Bareja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Prikshit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Khuruana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Nitin Goyal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2210991987, 2210992087, 2210992000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By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Rahul</a:t>
            </a: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Engineering,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University, Punjab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5"/>
          <p:cNvSpPr>
            <a:spLocks noGrp="1"/>
          </p:cNvSpPr>
          <p:nvPr>
            <p:ph type="title"/>
          </p:nvPr>
        </p:nvSpPr>
        <p:spPr>
          <a:xfrm>
            <a:off x="85724" y="161924"/>
            <a:ext cx="5400315" cy="561975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8" name="Rectangle 1"/>
          <p:cNvSpPr>
            <a:spLocks noChangeArrowheads="1"/>
          </p:cNvSpPr>
          <p:nvPr/>
        </p:nvSpPr>
        <p:spPr bwMode="auto">
          <a:xfrm>
            <a:off x="109537" y="1020541"/>
            <a:ext cx="8924926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000" dirty="0"/>
              <a:t>Our </a:t>
            </a:r>
            <a:r>
              <a:rPr lang="en-IN" sz="2000" b="1" dirty="0"/>
              <a:t>MERN Stack Chat Application</a:t>
            </a:r>
            <a:r>
              <a:rPr lang="en-IN" sz="2000" dirty="0"/>
              <a:t> is designed with a user-first approach, ensuring seamless and efficient communication. Key features include:</a:t>
            </a:r>
          </a:p>
          <a:p>
            <a:r>
              <a:rPr lang="en-IN" sz="2000" b="1" dirty="0"/>
              <a:t>Real-Time Messaging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Instant one-on-one and group chats using </a:t>
            </a:r>
            <a:r>
              <a:rPr lang="en-IN" sz="2000" b="1" dirty="0"/>
              <a:t>Socket.io</a:t>
            </a:r>
            <a:r>
              <a:rPr lang="en-IN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Messages delivered without delays, ensuring a smooth conversation flow.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r>
              <a:rPr lang="en-IN" sz="2000" b="1" dirty="0"/>
              <a:t> User Authentication &amp;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Secure </a:t>
            </a:r>
            <a:r>
              <a:rPr lang="en-IN" sz="2000" b="1" dirty="0"/>
              <a:t>JWT-based authentication</a:t>
            </a:r>
            <a:r>
              <a:rPr lang="en-IN" sz="2000" dirty="0"/>
              <a:t> to protect user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 err="1"/>
              <a:t>Bcrypt</a:t>
            </a:r>
            <a:r>
              <a:rPr lang="en-IN" sz="2000" b="1" dirty="0"/>
              <a:t> password hashing</a:t>
            </a:r>
            <a:r>
              <a:rPr lang="en-IN" sz="2000" dirty="0"/>
              <a:t> for added security.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r>
              <a:rPr lang="en-IN" sz="2000" b="1" dirty="0"/>
              <a:t> Interactive &amp; Intuitive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Clean and responsive UI using </a:t>
            </a:r>
            <a:r>
              <a:rPr lang="en-IN" sz="2000" b="1" dirty="0"/>
              <a:t>React.js &amp; Tailwind CSS</a:t>
            </a:r>
            <a:r>
              <a:rPr lang="en-IN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Dark mode/light mode</a:t>
            </a:r>
            <a:r>
              <a:rPr lang="en-IN" sz="2000" dirty="0"/>
              <a:t> toggle for user convenience.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r>
              <a:rPr lang="en-GB" sz="2000" b="1" dirty="0"/>
              <a:t>Customizable User Profiles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Users can update their </a:t>
            </a:r>
            <a:r>
              <a:rPr lang="en-GB" sz="2000" b="1" dirty="0"/>
              <a:t>profile picture, status, and display name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Personalized experience with profile settings.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4851-E6C4-EC4D-6348-AF117974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13694-84C0-1CF5-A4FB-6562B6CEABC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96337" y="1130078"/>
            <a:ext cx="8535196" cy="5280769"/>
          </a:xfrm>
        </p:spPr>
        <p:txBody>
          <a:bodyPr>
            <a:noAutofit/>
          </a:bodyPr>
          <a:lstStyle/>
          <a:p>
            <a:r>
              <a:rPr lang="en-GB" sz="2000" b="1" dirty="0"/>
              <a:t>Scalability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err="1"/>
              <a:t>WebSockets</a:t>
            </a:r>
            <a:r>
              <a:rPr lang="en-GB" sz="2000" dirty="0"/>
              <a:t> maintain a persistent connection, which can be </a:t>
            </a:r>
            <a:r>
              <a:rPr lang="en-GB" sz="2000" b="1" dirty="0"/>
              <a:t>resource-intensive</a:t>
            </a:r>
            <a:r>
              <a:rPr lang="en-GB" sz="2000" dirty="0"/>
              <a:t> when handling thousands of concurrent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Scaling </a:t>
            </a:r>
            <a:r>
              <a:rPr lang="en-GB" sz="2000" b="1" dirty="0"/>
              <a:t>Socket.io</a:t>
            </a:r>
            <a:r>
              <a:rPr lang="en-GB" sz="2000" dirty="0"/>
              <a:t> requires load balancing and Redis-based session storage.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b="1" dirty="0"/>
              <a:t>No End-to-End Encryption (E2EE) Yet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Messages are secured in transit, but </a:t>
            </a:r>
            <a:r>
              <a:rPr lang="en-GB" sz="2000" b="1" dirty="0"/>
              <a:t>true end-to-end encryption (like WhatsApp)</a:t>
            </a:r>
            <a:r>
              <a:rPr lang="en-GB" sz="2000" dirty="0"/>
              <a:t> is not implemented yet.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Currently, the server can access message content, making it vulnerable to potential security threats.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b="1" dirty="0"/>
              <a:t>Limited Offline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The app does not provide a robust </a:t>
            </a:r>
            <a:r>
              <a:rPr lang="en-GB" sz="2000" b="1" dirty="0"/>
              <a:t>offline messaging system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Users cannot send messages while offline and have them automatically delivered when they reconnect.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b="1" dirty="0"/>
              <a:t>No Video or Voice Calls Yet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Currently, the app supports </a:t>
            </a:r>
            <a:r>
              <a:rPr lang="en-GB" sz="2000" b="1" dirty="0"/>
              <a:t>text-based communication only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Integrating </a:t>
            </a:r>
            <a:r>
              <a:rPr lang="en-GB" sz="2000" b="1" dirty="0"/>
              <a:t>WebRTC for audio/video calls</a:t>
            </a:r>
            <a:r>
              <a:rPr lang="en-GB" sz="2000" dirty="0"/>
              <a:t> would enhance the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216150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3"/>
          <p:cNvSpPr>
            <a:spLocks noGrp="1"/>
          </p:cNvSpPr>
          <p:nvPr>
            <p:ph type="title"/>
          </p:nvPr>
        </p:nvSpPr>
        <p:spPr>
          <a:xfrm>
            <a:off x="342900" y="209550"/>
            <a:ext cx="5486040" cy="514350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48613" name="TextBox 6"/>
          <p:cNvSpPr txBox="1"/>
          <p:nvPr/>
        </p:nvSpPr>
        <p:spPr>
          <a:xfrm>
            <a:off x="166397" y="1187229"/>
            <a:ext cx="84391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Our </a:t>
            </a:r>
            <a:r>
              <a:rPr lang="en-GB" sz="2000" b="1" dirty="0"/>
              <a:t>MERN Stack Chat Application using Socket.io</a:t>
            </a:r>
            <a:r>
              <a:rPr lang="en-GB" sz="2000" dirty="0"/>
              <a:t> successfully demonstrates the power of </a:t>
            </a:r>
            <a:r>
              <a:rPr lang="en-GB" sz="2000" b="1" dirty="0"/>
              <a:t>real-time communication</a:t>
            </a:r>
            <a:r>
              <a:rPr lang="en-GB" sz="2000" dirty="0"/>
              <a:t> by enabling seamless messaging between users. With features like </a:t>
            </a:r>
            <a:r>
              <a:rPr lang="en-GB" sz="2000" b="1" dirty="0"/>
              <a:t>instant messaging, authentication, group chats, and media sharing</a:t>
            </a:r>
            <a:r>
              <a:rPr lang="en-GB" sz="2000" dirty="0"/>
              <a:t>, the application provides a </a:t>
            </a:r>
            <a:r>
              <a:rPr lang="en-GB" sz="2000" b="1" dirty="0"/>
              <a:t>fast, secure, and interactive</a:t>
            </a:r>
            <a:r>
              <a:rPr lang="en-GB" sz="2000" dirty="0"/>
              <a:t> chatting experience.</a:t>
            </a:r>
          </a:p>
          <a:p>
            <a:r>
              <a:rPr lang="en-GB" sz="2000" dirty="0"/>
              <a:t>This project highlights the potential of </a:t>
            </a:r>
            <a:r>
              <a:rPr lang="en-GB" sz="2000" b="1" dirty="0" err="1"/>
              <a:t>WebSockets</a:t>
            </a:r>
            <a:r>
              <a:rPr lang="en-GB" sz="2000" dirty="0"/>
              <a:t> in modern applications and showcases how </a:t>
            </a:r>
            <a:r>
              <a:rPr lang="en-GB" sz="2000" b="1" dirty="0"/>
              <a:t>MongoDB, Express.js, React.js, and Node.js</a:t>
            </a:r>
            <a:r>
              <a:rPr lang="en-GB" sz="2000" dirty="0"/>
              <a:t> work together to build a </a:t>
            </a:r>
            <a:r>
              <a:rPr lang="en-GB" sz="2000" b="1" dirty="0"/>
              <a:t>scalable and efficient</a:t>
            </a:r>
            <a:r>
              <a:rPr lang="en-GB" sz="2000" dirty="0"/>
              <a:t> communication platform.</a:t>
            </a:r>
          </a:p>
          <a:p>
            <a:r>
              <a:rPr lang="en-GB" sz="2000" b="1" dirty="0"/>
              <a:t>Key Takeaways:</a:t>
            </a:r>
          </a:p>
          <a:p>
            <a:r>
              <a:rPr lang="en-GB" sz="2000" dirty="0"/>
              <a:t>✅ </a:t>
            </a:r>
            <a:r>
              <a:rPr lang="en-GB" sz="2000" b="1" dirty="0"/>
              <a:t>Real-time and responsive chat system</a:t>
            </a:r>
            <a:r>
              <a:rPr lang="en-GB" sz="2000" dirty="0"/>
              <a:t> using </a:t>
            </a:r>
            <a:r>
              <a:rPr lang="en-GB" sz="2000" dirty="0" err="1"/>
              <a:t>WebSockets</a:t>
            </a:r>
            <a:r>
              <a:rPr lang="en-GB" sz="2000" dirty="0"/>
              <a:t>.</a:t>
            </a:r>
            <a:br>
              <a:rPr lang="en-GB" sz="2000" dirty="0"/>
            </a:br>
            <a:r>
              <a:rPr lang="en-GB" sz="2000" dirty="0"/>
              <a:t>✅ </a:t>
            </a:r>
            <a:r>
              <a:rPr lang="en-GB" sz="2000" b="1" dirty="0"/>
              <a:t>Secure authentication &amp; optimized backend</a:t>
            </a:r>
            <a:r>
              <a:rPr lang="en-GB" sz="2000" dirty="0"/>
              <a:t> for smooth user experience.</a:t>
            </a:r>
            <a:br>
              <a:rPr lang="en-GB" sz="2000" dirty="0"/>
            </a:br>
            <a:r>
              <a:rPr lang="en-GB" sz="2000" dirty="0"/>
              <a:t>✅ </a:t>
            </a:r>
            <a:r>
              <a:rPr lang="en-GB" sz="2000" b="1" dirty="0"/>
              <a:t>Scalable architecture</a:t>
            </a:r>
            <a:r>
              <a:rPr lang="en-GB" sz="2000" dirty="0"/>
              <a:t> with room for future enhancements.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extShape 1"/>
          <p:cNvSpPr txBox="1"/>
          <p:nvPr/>
        </p:nvSpPr>
        <p:spPr>
          <a:xfrm>
            <a:off x="1297577" y="2821578"/>
            <a:ext cx="6705599" cy="1410788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13</a:t>
            </a:fld>
            <a:endParaRPr lang="en-GB" sz="1200" b="0" strike="noStrike" spc="-1" dirty="0">
              <a:latin typeface="Times New Roman"/>
            </a:endParaRPr>
          </a:p>
        </p:txBody>
      </p:sp>
      <p:pic>
        <p:nvPicPr>
          <p:cNvPr id="209716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65" y="1760186"/>
            <a:ext cx="8190270" cy="40021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BAD422-EA79-26A4-3F1C-C0B1B046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184E6-8EEC-FB52-F4AA-0CD02817C3B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18052" y="1540565"/>
            <a:ext cx="5486040" cy="353833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Design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52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extBox 7"/>
          <p:cNvSpPr txBox="1"/>
          <p:nvPr/>
        </p:nvSpPr>
        <p:spPr>
          <a:xfrm>
            <a:off x="223837" y="1304163"/>
            <a:ext cx="8696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 today’s fast-paced digital world, real-time communication is essential for seamless interaction. Our </a:t>
            </a:r>
            <a:r>
              <a:rPr lang="en-GB" sz="2000" b="1" dirty="0"/>
              <a:t>MERN Stack Chat Application</a:t>
            </a:r>
            <a:r>
              <a:rPr lang="en-GB" sz="2000" dirty="0"/>
              <a:t> is designed to provide an efficient, scalable, and interactive messaging experience.</a:t>
            </a:r>
          </a:p>
          <a:p>
            <a:r>
              <a:rPr lang="en-GB" sz="2000" dirty="0"/>
              <a:t>This project leverages </a:t>
            </a:r>
            <a:r>
              <a:rPr lang="en-GB" sz="2000" b="1" dirty="0"/>
              <a:t>MongoDB, Express.js, React.js, and Node.js (MERN)</a:t>
            </a:r>
            <a:r>
              <a:rPr lang="en-GB" sz="2000" dirty="0"/>
              <a:t> along with </a:t>
            </a:r>
            <a:r>
              <a:rPr lang="en-GB" sz="2000" b="1" dirty="0"/>
              <a:t>Socket.io</a:t>
            </a:r>
            <a:r>
              <a:rPr lang="en-GB" sz="2000" dirty="0"/>
              <a:t> to enable real-time, bi-directional communication between users. The application ensures instant message delivery, user authentication, and a smooth UI/UX experience.</a:t>
            </a:r>
          </a:p>
          <a:p>
            <a:r>
              <a:rPr lang="en-GB" sz="2000" dirty="0"/>
              <a:t>Key highlights of this project include:</a:t>
            </a:r>
            <a:br>
              <a:rPr lang="en-GB" sz="2000" dirty="0"/>
            </a:br>
            <a:r>
              <a:rPr lang="en-GB" sz="2000" b="1" dirty="0"/>
              <a:t>Real-time Messaging</a:t>
            </a:r>
            <a:r>
              <a:rPr lang="en-GB" sz="2000" dirty="0"/>
              <a:t> using </a:t>
            </a:r>
            <a:r>
              <a:rPr lang="en-GB" sz="2000" dirty="0" err="1"/>
              <a:t>WebSockets</a:t>
            </a:r>
            <a:br>
              <a:rPr lang="en-GB" sz="2000" dirty="0"/>
            </a:br>
            <a:r>
              <a:rPr lang="en-GB" sz="2000" b="1" dirty="0"/>
              <a:t>User Authentication</a:t>
            </a:r>
            <a:r>
              <a:rPr lang="en-GB" sz="2000" dirty="0"/>
              <a:t> with JWT</a:t>
            </a:r>
            <a:br>
              <a:rPr lang="en-GB" sz="2000" dirty="0"/>
            </a:br>
            <a:r>
              <a:rPr lang="en-GB" sz="2000" b="1" dirty="0"/>
              <a:t>Scalability &amp; Performance Optimization</a:t>
            </a:r>
            <a:endParaRPr lang="en-GB" sz="2000" dirty="0"/>
          </a:p>
          <a:p>
            <a:r>
              <a:rPr lang="en-GB" sz="2000" dirty="0"/>
              <a:t>Through this presentation, we will walk through the </a:t>
            </a:r>
            <a:r>
              <a:rPr lang="en-GB" sz="2000" b="1" dirty="0"/>
              <a:t>system architecture, key features, implementation details, and technologies used</a:t>
            </a:r>
            <a:r>
              <a:rPr lang="en-GB" sz="2000" dirty="0"/>
              <a:t> to build this chat application.</a:t>
            </a:r>
          </a:p>
        </p:txBody>
      </p:sp>
      <p:sp>
        <p:nvSpPr>
          <p:cNvPr id="1048593" name="TextBox 8"/>
          <p:cNvSpPr txBox="1"/>
          <p:nvPr/>
        </p:nvSpPr>
        <p:spPr>
          <a:xfrm>
            <a:off x="330740" y="262647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extBox 2"/>
          <p:cNvSpPr txBox="1"/>
          <p:nvPr/>
        </p:nvSpPr>
        <p:spPr>
          <a:xfrm>
            <a:off x="0" y="162526"/>
            <a:ext cx="54998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048597" name="Rectangle 8"/>
          <p:cNvSpPr>
            <a:spLocks noChangeArrowheads="1"/>
          </p:cNvSpPr>
          <p:nvPr/>
        </p:nvSpPr>
        <p:spPr bwMode="auto">
          <a:xfrm>
            <a:off x="238126" y="901680"/>
            <a:ext cx="8667748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/>
              <a:t>In the digital era, seamless and instant communication is crucial for personal and professional interactions. However, many existing chat applications face challenges such as </a:t>
            </a:r>
            <a:r>
              <a:rPr lang="en-GB" sz="2000" b="1" dirty="0"/>
              <a:t>delayed message delivery, lack of real-time updates, security vulnerabilities, and limited scalability</a:t>
            </a:r>
            <a:r>
              <a:rPr lang="en-GB" sz="2000" dirty="0"/>
              <a:t>.</a:t>
            </a:r>
          </a:p>
          <a:p>
            <a:r>
              <a:rPr lang="en-GB" sz="2000" dirty="0"/>
              <a:t>This project aims to </a:t>
            </a:r>
            <a:r>
              <a:rPr lang="en-GB" sz="2000" b="1" dirty="0"/>
              <a:t>develop a real-time chat application using the MERN stack and Socket.io</a:t>
            </a:r>
            <a:r>
              <a:rPr lang="en-GB" sz="2000" dirty="0"/>
              <a:t>, addressing the following key problems:</a:t>
            </a:r>
          </a:p>
          <a:p>
            <a:r>
              <a:rPr lang="en-GB" sz="2000" dirty="0"/>
              <a:t> </a:t>
            </a:r>
            <a:r>
              <a:rPr lang="en-GB" sz="2000" b="1" dirty="0"/>
              <a:t>Lack of Real-time Messaging:</a:t>
            </a:r>
            <a:r>
              <a:rPr lang="en-GB" sz="2000" dirty="0"/>
              <a:t> Traditional HTTP-based messaging introduces latency, making conversations less interactive.</a:t>
            </a:r>
          </a:p>
          <a:p>
            <a:r>
              <a:rPr lang="en-GB" sz="2000" dirty="0"/>
              <a:t> </a:t>
            </a:r>
            <a:r>
              <a:rPr lang="en-GB" sz="2000" b="1" dirty="0"/>
              <a:t>Security Concerns:</a:t>
            </a:r>
            <a:r>
              <a:rPr lang="en-GB" sz="2000" dirty="0"/>
              <a:t> Many chat applications do not ensure end-to-end authentication and data protection.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Scalability Issues:</a:t>
            </a:r>
            <a:r>
              <a:rPr lang="en-GB" sz="2000" dirty="0"/>
              <a:t> Handling multiple concurrent users efficiently can be challenging.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💬 </a:t>
            </a:r>
            <a:r>
              <a:rPr lang="en-GB" sz="2000" b="1" dirty="0"/>
              <a:t>Limited Features:</a:t>
            </a:r>
            <a:r>
              <a:rPr lang="en-GB" sz="2000" dirty="0"/>
              <a:t> Many platforms lack support for group chats, media sharing, and user presence tracking.</a:t>
            </a:r>
          </a:p>
          <a:p>
            <a:r>
              <a:rPr lang="en-GB" sz="2000" b="1" dirty="0"/>
              <a:t>Solution Approach:</a:t>
            </a:r>
            <a:br>
              <a:rPr lang="en-GB" sz="2000" dirty="0"/>
            </a:br>
            <a:r>
              <a:rPr lang="en-GB" sz="2000" dirty="0"/>
              <a:t>Our chat application leverages </a:t>
            </a:r>
            <a:r>
              <a:rPr lang="en-GB" sz="2000" b="1" dirty="0" err="1"/>
              <a:t>WebSockets</a:t>
            </a:r>
            <a:r>
              <a:rPr lang="en-GB" sz="2000" dirty="0"/>
              <a:t> for real-time communication, </a:t>
            </a:r>
            <a:r>
              <a:rPr lang="en-GB" sz="2000" b="1" dirty="0"/>
              <a:t>JWT authentication</a:t>
            </a:r>
            <a:r>
              <a:rPr lang="en-GB" sz="2000" dirty="0"/>
              <a:t> for secure access, and a </a:t>
            </a:r>
            <a:r>
              <a:rPr lang="en-GB" sz="2000" b="1" dirty="0"/>
              <a:t>scalable MERN architecture</a:t>
            </a:r>
            <a:r>
              <a:rPr lang="en-GB" sz="2000" dirty="0"/>
              <a:t> to provide an efficient and feature-rich messaging platform.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extBox 2"/>
          <p:cNvSpPr txBox="1"/>
          <p:nvPr/>
        </p:nvSpPr>
        <p:spPr>
          <a:xfrm>
            <a:off x="185805" y="919520"/>
            <a:ext cx="8296275" cy="539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Yapster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is built using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along with additional technologies to enhance user experience.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Node.js – For server-side logic and API development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Express.js – For handling backend routing and middleware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Mongoose – For interacting with the MongoDB database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 Web Token (JWT) – For secure authentication using access and refresh tokens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 env – For environment variable management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React.js – For building the user interface 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Vite – For fast development and optimized builds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8606" name="TextBox 3"/>
          <p:cNvSpPr txBox="1"/>
          <p:nvPr/>
        </p:nvSpPr>
        <p:spPr>
          <a:xfrm>
            <a:off x="85344" y="242412"/>
            <a:ext cx="26090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BA82F-49F1-3899-E152-58109501E79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88235" y="950177"/>
            <a:ext cx="8398385" cy="4957645"/>
          </a:xfrm>
        </p:spPr>
        <p:txBody>
          <a:bodyPr>
            <a:normAutofit fontScale="25000" lnSpcReduction="20000"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8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Tailwind CSS – For responsive and modern styling</a:t>
            </a:r>
            <a:endParaRPr lang="en-IN" sz="8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8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DaisyUi</a:t>
            </a:r>
            <a:endParaRPr lang="en-US" sz="8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8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Zustand</a:t>
            </a:r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MongoDB – For storing user, product, and transaction data</a:t>
            </a:r>
            <a:endParaRPr lang="en-IN" sz="8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8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Authentication &amp; Security: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8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OTP-based email verification – Implemented using Resend</a:t>
            </a:r>
            <a:endParaRPr lang="en-IN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8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 recovery system – Securely manages password reset requests</a:t>
            </a:r>
            <a:endParaRPr lang="en-IN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8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 &amp; refresh tokens – Ensures secure user authentication</a:t>
            </a:r>
          </a:p>
          <a:p>
            <a:pPr marL="0" lvl="0"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34999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BFAC88-4B58-B074-DD1C-467ABCA108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42" y="1470476"/>
            <a:ext cx="8206916" cy="428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5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A354A4-EFE4-1036-95A9-B2045C54A2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55" y="1497023"/>
            <a:ext cx="8090500" cy="42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4A4058-E863-15DB-672A-B2E15E6E22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" y="1413004"/>
            <a:ext cx="8387928" cy="438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5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18BC0E-5190-4AA9-AA3C-4BC25B5A5A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884</Words>
  <Application>Microsoft Office PowerPoint</Application>
  <PresentationFormat>On-screen Show (4:3)</PresentationFormat>
  <Paragraphs>97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Office Theme</vt:lpstr>
      <vt:lpstr>PowerPoint Presentation</vt:lpstr>
      <vt:lpstr>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Features </vt:lpstr>
      <vt:lpstr>Limitations</vt:lpstr>
      <vt:lpstr>Conclusion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Nischay Bareja</dc:creator>
  <cp:lastModifiedBy>Nischay bareja</cp:lastModifiedBy>
  <cp:revision>11</cp:revision>
  <dcterms:created xsi:type="dcterms:W3CDTF">2010-04-08T20:36:15Z</dcterms:created>
  <dcterms:modified xsi:type="dcterms:W3CDTF">2025-04-16T14:32:32Z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  <property fmtid="{D5CDD505-2E9C-101B-9397-08002B2CF9AE}" pid="13" name="ContentTypeId">
    <vt:lpwstr>0x010100096F1BF43DDE004485E7A868D137D60A</vt:lpwstr>
  </property>
  <property fmtid="{D5CDD505-2E9C-101B-9397-08002B2CF9AE}" pid="14" name="ICV">
    <vt:lpwstr>f47ed2d5b5634434b2ddf21c67a5cb7a</vt:lpwstr>
  </property>
</Properties>
</file>