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97"/>
  </p:notesMasterIdLst>
  <p:sldIdLst>
    <p:sldId id="256" r:id="rId2"/>
    <p:sldId id="257" r:id="rId3"/>
    <p:sldId id="258" r:id="rId4"/>
    <p:sldId id="259" r:id="rId5"/>
    <p:sldId id="260" r:id="rId6"/>
    <p:sldId id="261" r:id="rId7"/>
    <p:sldId id="262" r:id="rId8"/>
    <p:sldId id="264" r:id="rId9"/>
    <p:sldId id="265" r:id="rId10"/>
    <p:sldId id="266" r:id="rId11"/>
    <p:sldId id="267" r:id="rId12"/>
    <p:sldId id="269" r:id="rId13"/>
    <p:sldId id="268" r:id="rId14"/>
    <p:sldId id="270" r:id="rId15"/>
    <p:sldId id="271" r:id="rId16"/>
    <p:sldId id="285" r:id="rId17"/>
    <p:sldId id="286"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7" r:id="rId32"/>
    <p:sldId id="288" r:id="rId33"/>
    <p:sldId id="289" r:id="rId34"/>
    <p:sldId id="290" r:id="rId35"/>
    <p:sldId id="292" r:id="rId36"/>
    <p:sldId id="291" r:id="rId37"/>
    <p:sldId id="293" r:id="rId38"/>
    <p:sldId id="294" r:id="rId39"/>
    <p:sldId id="295" r:id="rId40"/>
    <p:sldId id="296" r:id="rId41"/>
    <p:sldId id="297" r:id="rId42"/>
    <p:sldId id="298" r:id="rId43"/>
    <p:sldId id="299" r:id="rId44"/>
    <p:sldId id="300" r:id="rId45"/>
    <p:sldId id="333" r:id="rId46"/>
    <p:sldId id="334" r:id="rId47"/>
    <p:sldId id="301" r:id="rId48"/>
    <p:sldId id="302" r:id="rId49"/>
    <p:sldId id="303" r:id="rId50"/>
    <p:sldId id="305" r:id="rId51"/>
    <p:sldId id="332" r:id="rId52"/>
    <p:sldId id="331" r:id="rId53"/>
    <p:sldId id="304" r:id="rId54"/>
    <p:sldId id="306" r:id="rId55"/>
    <p:sldId id="328" r:id="rId56"/>
    <p:sldId id="329" r:id="rId57"/>
    <p:sldId id="330" r:id="rId58"/>
    <p:sldId id="307" r:id="rId59"/>
    <p:sldId id="308" r:id="rId60"/>
    <p:sldId id="309" r:id="rId61"/>
    <p:sldId id="311" r:id="rId62"/>
    <p:sldId id="312" r:id="rId63"/>
    <p:sldId id="313" r:id="rId64"/>
    <p:sldId id="314" r:id="rId65"/>
    <p:sldId id="315" r:id="rId66"/>
    <p:sldId id="316" r:id="rId67"/>
    <p:sldId id="317" r:id="rId68"/>
    <p:sldId id="310" r:id="rId69"/>
    <p:sldId id="318" r:id="rId70"/>
    <p:sldId id="320" r:id="rId71"/>
    <p:sldId id="319" r:id="rId72"/>
    <p:sldId id="339" r:id="rId73"/>
    <p:sldId id="340" r:id="rId74"/>
    <p:sldId id="341" r:id="rId75"/>
    <p:sldId id="342" r:id="rId76"/>
    <p:sldId id="343" r:id="rId77"/>
    <p:sldId id="344" r:id="rId78"/>
    <p:sldId id="345" r:id="rId79"/>
    <p:sldId id="335" r:id="rId80"/>
    <p:sldId id="336" r:id="rId81"/>
    <p:sldId id="346" r:id="rId82"/>
    <p:sldId id="337" r:id="rId83"/>
    <p:sldId id="347" r:id="rId84"/>
    <p:sldId id="348" r:id="rId85"/>
    <p:sldId id="350" r:id="rId86"/>
    <p:sldId id="351" r:id="rId87"/>
    <p:sldId id="349" r:id="rId88"/>
    <p:sldId id="352" r:id="rId89"/>
    <p:sldId id="321" r:id="rId90"/>
    <p:sldId id="322" r:id="rId91"/>
    <p:sldId id="323" r:id="rId92"/>
    <p:sldId id="324" r:id="rId93"/>
    <p:sldId id="325" r:id="rId94"/>
    <p:sldId id="326" r:id="rId95"/>
    <p:sldId id="327" r:id="rId9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78" d="100"/>
          <a:sy n="78" d="100"/>
        </p:scale>
        <p:origin x="378"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viewProps" Target="viewProps.xml"/><Relationship Id="rId10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7FE21F7-76EC-440B-A3C1-732AC2B9F255}" type="doc">
      <dgm:prSet loTypeId="urn:microsoft.com/office/officeart/2005/8/layout/list1" loCatId="list" qsTypeId="urn:microsoft.com/office/officeart/2005/8/quickstyle/3d3" qsCatId="3D" csTypeId="urn:microsoft.com/office/officeart/2005/8/colors/colorful1" csCatId="colorful" phldr="1"/>
      <dgm:spPr/>
      <dgm:t>
        <a:bodyPr/>
        <a:lstStyle/>
        <a:p>
          <a:endParaRPr lang="en-US"/>
        </a:p>
      </dgm:t>
    </dgm:pt>
    <dgm:pt modelId="{329A6825-9A65-46A7-9AEF-88EE4105497B}">
      <dgm:prSet custT="1"/>
      <dgm:spPr/>
      <dgm:t>
        <a:bodyPr/>
        <a:lstStyle/>
        <a:p>
          <a:pPr rtl="0"/>
          <a:r>
            <a:rPr lang="en-US" sz="2000" b="1" dirty="0" smtClean="0"/>
            <a:t>A Transaction represents a unit of work with the database and most of the RDBMS supports transaction functionality. </a:t>
          </a:r>
          <a:endParaRPr lang="en-US" sz="2000" dirty="0"/>
        </a:p>
      </dgm:t>
    </dgm:pt>
    <dgm:pt modelId="{AF453B63-D049-4EE3-B85B-1B2D9D3F256E}" type="parTrans" cxnId="{56D86864-078E-4B53-B6D2-267C15ACA827}">
      <dgm:prSet/>
      <dgm:spPr/>
      <dgm:t>
        <a:bodyPr/>
        <a:lstStyle/>
        <a:p>
          <a:endParaRPr lang="en-US"/>
        </a:p>
      </dgm:t>
    </dgm:pt>
    <dgm:pt modelId="{2F447B43-3140-4636-86FF-B4137A5BE616}" type="sibTrans" cxnId="{56D86864-078E-4B53-B6D2-267C15ACA827}">
      <dgm:prSet/>
      <dgm:spPr/>
      <dgm:t>
        <a:bodyPr/>
        <a:lstStyle/>
        <a:p>
          <a:endParaRPr lang="en-US"/>
        </a:p>
      </dgm:t>
    </dgm:pt>
    <dgm:pt modelId="{E4167055-AD00-4242-A699-C0765DB8B0D9}">
      <dgm:prSet custT="1"/>
      <dgm:spPr/>
      <dgm:t>
        <a:bodyPr/>
        <a:lstStyle/>
        <a:p>
          <a:pPr rtl="0"/>
          <a:r>
            <a:rPr lang="en-US" sz="2000" b="1" dirty="0" smtClean="0"/>
            <a:t>Transactions in Hibernate are handled by an underlying transaction manager and transaction (from JDBC or JTA).</a:t>
          </a:r>
          <a:endParaRPr lang="en-US" sz="2000" b="1" dirty="0"/>
        </a:p>
      </dgm:t>
    </dgm:pt>
    <dgm:pt modelId="{6602C56C-D69A-403E-85F8-6C2D4E238923}" type="parTrans" cxnId="{314667AC-F6C4-4911-A96B-FEEFF5164B74}">
      <dgm:prSet/>
      <dgm:spPr/>
      <dgm:t>
        <a:bodyPr/>
        <a:lstStyle/>
        <a:p>
          <a:endParaRPr lang="en-US"/>
        </a:p>
      </dgm:t>
    </dgm:pt>
    <dgm:pt modelId="{6788113D-F5DA-42BB-A679-72DD4C2E9ED7}" type="sibTrans" cxnId="{314667AC-F6C4-4911-A96B-FEEFF5164B74}">
      <dgm:prSet/>
      <dgm:spPr/>
      <dgm:t>
        <a:bodyPr/>
        <a:lstStyle/>
        <a:p>
          <a:endParaRPr lang="en-US"/>
        </a:p>
      </dgm:t>
    </dgm:pt>
    <dgm:pt modelId="{7C1D8238-7D99-41E3-86CD-BFB6AFE290BE}">
      <dgm:prSet custT="1"/>
      <dgm:spPr/>
      <dgm:t>
        <a:bodyPr/>
        <a:lstStyle/>
        <a:p>
          <a:pPr rtl="0"/>
          <a:r>
            <a:rPr lang="en-US" sz="2000" b="1" dirty="0" smtClean="0"/>
            <a:t>This is an optional object</a:t>
          </a:r>
          <a:r>
            <a:rPr lang="en-US" sz="1500" b="1" dirty="0" smtClean="0"/>
            <a:t>.</a:t>
          </a:r>
          <a:endParaRPr lang="en-US" sz="1500" dirty="0"/>
        </a:p>
      </dgm:t>
    </dgm:pt>
    <dgm:pt modelId="{7D04E94B-DAF2-4486-A5AD-91BB43E02584}" type="parTrans" cxnId="{6394C4ED-40CB-4F1C-831C-271E82A1F04D}">
      <dgm:prSet/>
      <dgm:spPr/>
      <dgm:t>
        <a:bodyPr/>
        <a:lstStyle/>
        <a:p>
          <a:endParaRPr lang="en-US"/>
        </a:p>
      </dgm:t>
    </dgm:pt>
    <dgm:pt modelId="{AF9212F8-F75D-482C-ABA7-2166D6DBEAAA}" type="sibTrans" cxnId="{6394C4ED-40CB-4F1C-831C-271E82A1F04D}">
      <dgm:prSet/>
      <dgm:spPr/>
      <dgm:t>
        <a:bodyPr/>
        <a:lstStyle/>
        <a:p>
          <a:endParaRPr lang="en-US"/>
        </a:p>
      </dgm:t>
    </dgm:pt>
    <dgm:pt modelId="{9D4EC02A-05EE-4D72-B88D-CCC2DB27AAF6}">
      <dgm:prSet custT="1"/>
      <dgm:spPr/>
      <dgm:t>
        <a:bodyPr/>
        <a:lstStyle/>
        <a:p>
          <a:pPr rtl="0"/>
          <a:r>
            <a:rPr lang="en-US" sz="2000" b="1" dirty="0" smtClean="0"/>
            <a:t>Hibernate applications may choose not to use this interface, instead managing transactions in their own application code.</a:t>
          </a:r>
          <a:endParaRPr lang="en-US" sz="2000" b="1" dirty="0"/>
        </a:p>
      </dgm:t>
    </dgm:pt>
    <dgm:pt modelId="{85DCF119-629C-44BC-8ACE-3E9C73341434}" type="parTrans" cxnId="{5B858DC0-533C-49E7-8E07-43C7730B2DFD}">
      <dgm:prSet/>
      <dgm:spPr/>
      <dgm:t>
        <a:bodyPr/>
        <a:lstStyle/>
        <a:p>
          <a:endParaRPr lang="en-US"/>
        </a:p>
      </dgm:t>
    </dgm:pt>
    <dgm:pt modelId="{59765E3C-959A-406D-81AE-C66EBDCF9824}" type="sibTrans" cxnId="{5B858DC0-533C-49E7-8E07-43C7730B2DFD}">
      <dgm:prSet/>
      <dgm:spPr/>
      <dgm:t>
        <a:bodyPr/>
        <a:lstStyle/>
        <a:p>
          <a:endParaRPr lang="en-US"/>
        </a:p>
      </dgm:t>
    </dgm:pt>
    <dgm:pt modelId="{946771AD-CCD8-4BDB-91C2-C0A7A7876D28}" type="pres">
      <dgm:prSet presAssocID="{87FE21F7-76EC-440B-A3C1-732AC2B9F255}" presName="linear" presStyleCnt="0">
        <dgm:presLayoutVars>
          <dgm:dir/>
          <dgm:animLvl val="lvl"/>
          <dgm:resizeHandles val="exact"/>
        </dgm:presLayoutVars>
      </dgm:prSet>
      <dgm:spPr/>
      <dgm:t>
        <a:bodyPr/>
        <a:lstStyle/>
        <a:p>
          <a:endParaRPr lang="en-US"/>
        </a:p>
      </dgm:t>
    </dgm:pt>
    <dgm:pt modelId="{E7FC16A2-0511-4A90-945F-71956DC4E1FD}" type="pres">
      <dgm:prSet presAssocID="{329A6825-9A65-46A7-9AEF-88EE4105497B}" presName="parentLin" presStyleCnt="0"/>
      <dgm:spPr/>
    </dgm:pt>
    <dgm:pt modelId="{E4996F14-6353-4C32-ACFD-BFACA6CD09DF}" type="pres">
      <dgm:prSet presAssocID="{329A6825-9A65-46A7-9AEF-88EE4105497B}" presName="parentLeftMargin" presStyleLbl="node1" presStyleIdx="0" presStyleCnt="4"/>
      <dgm:spPr/>
      <dgm:t>
        <a:bodyPr/>
        <a:lstStyle/>
        <a:p>
          <a:endParaRPr lang="en-US"/>
        </a:p>
      </dgm:t>
    </dgm:pt>
    <dgm:pt modelId="{2849056D-7A7A-4D31-9868-3AE21ED53EC8}" type="pres">
      <dgm:prSet presAssocID="{329A6825-9A65-46A7-9AEF-88EE4105497B}" presName="parentText" presStyleLbl="node1" presStyleIdx="0" presStyleCnt="4" custScaleX="141732" custScaleY="224311">
        <dgm:presLayoutVars>
          <dgm:chMax val="0"/>
          <dgm:bulletEnabled val="1"/>
        </dgm:presLayoutVars>
      </dgm:prSet>
      <dgm:spPr/>
      <dgm:t>
        <a:bodyPr/>
        <a:lstStyle/>
        <a:p>
          <a:endParaRPr lang="en-US"/>
        </a:p>
      </dgm:t>
    </dgm:pt>
    <dgm:pt modelId="{C6F0782B-64DD-4374-95C3-63F23E2B3D94}" type="pres">
      <dgm:prSet presAssocID="{329A6825-9A65-46A7-9AEF-88EE4105497B}" presName="negativeSpace" presStyleCnt="0"/>
      <dgm:spPr/>
    </dgm:pt>
    <dgm:pt modelId="{845A0C68-2D74-49ED-9102-FAD3A4E6603A}" type="pres">
      <dgm:prSet presAssocID="{329A6825-9A65-46A7-9AEF-88EE4105497B}" presName="childText" presStyleLbl="conFgAcc1" presStyleIdx="0" presStyleCnt="4">
        <dgm:presLayoutVars>
          <dgm:bulletEnabled val="1"/>
        </dgm:presLayoutVars>
      </dgm:prSet>
      <dgm:spPr/>
    </dgm:pt>
    <dgm:pt modelId="{2D47A3A5-D530-4011-91B9-825D531FA9C1}" type="pres">
      <dgm:prSet presAssocID="{2F447B43-3140-4636-86FF-B4137A5BE616}" presName="spaceBetweenRectangles" presStyleCnt="0"/>
      <dgm:spPr/>
    </dgm:pt>
    <dgm:pt modelId="{CBA63632-D3AB-40D1-A51E-4B2A26C168AD}" type="pres">
      <dgm:prSet presAssocID="{E4167055-AD00-4242-A699-C0765DB8B0D9}" presName="parentLin" presStyleCnt="0"/>
      <dgm:spPr/>
    </dgm:pt>
    <dgm:pt modelId="{F1CFF777-601B-4098-B12E-2F2BB2037089}" type="pres">
      <dgm:prSet presAssocID="{E4167055-AD00-4242-A699-C0765DB8B0D9}" presName="parentLeftMargin" presStyleLbl="node1" presStyleIdx="0" presStyleCnt="4"/>
      <dgm:spPr/>
      <dgm:t>
        <a:bodyPr/>
        <a:lstStyle/>
        <a:p>
          <a:endParaRPr lang="en-US"/>
        </a:p>
      </dgm:t>
    </dgm:pt>
    <dgm:pt modelId="{BBD29645-ECF7-4ED5-844F-418DECC643F2}" type="pres">
      <dgm:prSet presAssocID="{E4167055-AD00-4242-A699-C0765DB8B0D9}" presName="parentText" presStyleLbl="node1" presStyleIdx="1" presStyleCnt="4" custScaleX="141732" custScaleY="224311">
        <dgm:presLayoutVars>
          <dgm:chMax val="0"/>
          <dgm:bulletEnabled val="1"/>
        </dgm:presLayoutVars>
      </dgm:prSet>
      <dgm:spPr/>
      <dgm:t>
        <a:bodyPr/>
        <a:lstStyle/>
        <a:p>
          <a:endParaRPr lang="en-US"/>
        </a:p>
      </dgm:t>
    </dgm:pt>
    <dgm:pt modelId="{6C428BB5-6785-4286-8336-C49BC80EE3A9}" type="pres">
      <dgm:prSet presAssocID="{E4167055-AD00-4242-A699-C0765DB8B0D9}" presName="negativeSpace" presStyleCnt="0"/>
      <dgm:spPr/>
    </dgm:pt>
    <dgm:pt modelId="{1F715365-31D6-47E5-AFDA-CE32F2406CA6}" type="pres">
      <dgm:prSet presAssocID="{E4167055-AD00-4242-A699-C0765DB8B0D9}" presName="childText" presStyleLbl="conFgAcc1" presStyleIdx="1" presStyleCnt="4">
        <dgm:presLayoutVars>
          <dgm:bulletEnabled val="1"/>
        </dgm:presLayoutVars>
      </dgm:prSet>
      <dgm:spPr/>
    </dgm:pt>
    <dgm:pt modelId="{253628B6-DE8F-437E-B73D-0EFB79609CD5}" type="pres">
      <dgm:prSet presAssocID="{6788113D-F5DA-42BB-A679-72DD4C2E9ED7}" presName="spaceBetweenRectangles" presStyleCnt="0"/>
      <dgm:spPr/>
    </dgm:pt>
    <dgm:pt modelId="{C5E2D422-4984-44B8-91BA-1195B48EA317}" type="pres">
      <dgm:prSet presAssocID="{7C1D8238-7D99-41E3-86CD-BFB6AFE290BE}" presName="parentLin" presStyleCnt="0"/>
      <dgm:spPr/>
    </dgm:pt>
    <dgm:pt modelId="{FF4D99D6-025A-457F-8A2E-36AA36DB5BED}" type="pres">
      <dgm:prSet presAssocID="{7C1D8238-7D99-41E3-86CD-BFB6AFE290BE}" presName="parentLeftMargin" presStyleLbl="node1" presStyleIdx="1" presStyleCnt="4"/>
      <dgm:spPr/>
      <dgm:t>
        <a:bodyPr/>
        <a:lstStyle/>
        <a:p>
          <a:endParaRPr lang="en-US"/>
        </a:p>
      </dgm:t>
    </dgm:pt>
    <dgm:pt modelId="{3B89C3D8-74A9-4189-8308-62145B878D75}" type="pres">
      <dgm:prSet presAssocID="{7C1D8238-7D99-41E3-86CD-BFB6AFE290BE}" presName="parentText" presStyleLbl="node1" presStyleIdx="2" presStyleCnt="4" custScaleX="141732" custScaleY="224311">
        <dgm:presLayoutVars>
          <dgm:chMax val="0"/>
          <dgm:bulletEnabled val="1"/>
        </dgm:presLayoutVars>
      </dgm:prSet>
      <dgm:spPr/>
      <dgm:t>
        <a:bodyPr/>
        <a:lstStyle/>
        <a:p>
          <a:endParaRPr lang="en-US"/>
        </a:p>
      </dgm:t>
    </dgm:pt>
    <dgm:pt modelId="{2A98C517-3D62-4DF3-80F9-1F0A995B3E1E}" type="pres">
      <dgm:prSet presAssocID="{7C1D8238-7D99-41E3-86CD-BFB6AFE290BE}" presName="negativeSpace" presStyleCnt="0"/>
      <dgm:spPr/>
    </dgm:pt>
    <dgm:pt modelId="{F02AF874-475B-470D-BA65-348515DC6FA2}" type="pres">
      <dgm:prSet presAssocID="{7C1D8238-7D99-41E3-86CD-BFB6AFE290BE}" presName="childText" presStyleLbl="conFgAcc1" presStyleIdx="2" presStyleCnt="4">
        <dgm:presLayoutVars>
          <dgm:bulletEnabled val="1"/>
        </dgm:presLayoutVars>
      </dgm:prSet>
      <dgm:spPr/>
    </dgm:pt>
    <dgm:pt modelId="{E41341FF-7923-4CA7-BF78-C5416415B515}" type="pres">
      <dgm:prSet presAssocID="{AF9212F8-F75D-482C-ABA7-2166D6DBEAAA}" presName="spaceBetweenRectangles" presStyleCnt="0"/>
      <dgm:spPr/>
    </dgm:pt>
    <dgm:pt modelId="{86AD510F-4F45-4BCF-88CD-A361204D2F5D}" type="pres">
      <dgm:prSet presAssocID="{9D4EC02A-05EE-4D72-B88D-CCC2DB27AAF6}" presName="parentLin" presStyleCnt="0"/>
      <dgm:spPr/>
    </dgm:pt>
    <dgm:pt modelId="{466F4240-44CB-463F-A721-36464FB0C969}" type="pres">
      <dgm:prSet presAssocID="{9D4EC02A-05EE-4D72-B88D-CCC2DB27AAF6}" presName="parentLeftMargin" presStyleLbl="node1" presStyleIdx="2" presStyleCnt="4"/>
      <dgm:spPr/>
      <dgm:t>
        <a:bodyPr/>
        <a:lstStyle/>
        <a:p>
          <a:endParaRPr lang="en-US"/>
        </a:p>
      </dgm:t>
    </dgm:pt>
    <dgm:pt modelId="{A2CEAFEC-3205-4AA7-A801-D46454297B32}" type="pres">
      <dgm:prSet presAssocID="{9D4EC02A-05EE-4D72-B88D-CCC2DB27AAF6}" presName="parentText" presStyleLbl="node1" presStyleIdx="3" presStyleCnt="4" custScaleX="141732" custScaleY="224311" custLinFactNeighborY="-2908">
        <dgm:presLayoutVars>
          <dgm:chMax val="0"/>
          <dgm:bulletEnabled val="1"/>
        </dgm:presLayoutVars>
      </dgm:prSet>
      <dgm:spPr/>
      <dgm:t>
        <a:bodyPr/>
        <a:lstStyle/>
        <a:p>
          <a:endParaRPr lang="en-US"/>
        </a:p>
      </dgm:t>
    </dgm:pt>
    <dgm:pt modelId="{8D1F59FE-C4F0-4BFF-9A86-CAA55C202754}" type="pres">
      <dgm:prSet presAssocID="{9D4EC02A-05EE-4D72-B88D-CCC2DB27AAF6}" presName="negativeSpace" presStyleCnt="0"/>
      <dgm:spPr/>
    </dgm:pt>
    <dgm:pt modelId="{4711C4CF-870E-44B6-BCCE-92D94FAF2656}" type="pres">
      <dgm:prSet presAssocID="{9D4EC02A-05EE-4D72-B88D-CCC2DB27AAF6}" presName="childText" presStyleLbl="conFgAcc1" presStyleIdx="3" presStyleCnt="4">
        <dgm:presLayoutVars>
          <dgm:bulletEnabled val="1"/>
        </dgm:presLayoutVars>
      </dgm:prSet>
      <dgm:spPr/>
    </dgm:pt>
  </dgm:ptLst>
  <dgm:cxnLst>
    <dgm:cxn modelId="{2CB8B4C0-8139-4599-8223-B155FAB6E317}" type="presOf" srcId="{E4167055-AD00-4242-A699-C0765DB8B0D9}" destId="{BBD29645-ECF7-4ED5-844F-418DECC643F2}" srcOrd="1" destOrd="0" presId="urn:microsoft.com/office/officeart/2005/8/layout/list1"/>
    <dgm:cxn modelId="{B7BF4BFA-6639-4F2A-911C-7A31764E8C0E}" type="presOf" srcId="{87FE21F7-76EC-440B-A3C1-732AC2B9F255}" destId="{946771AD-CCD8-4BDB-91C2-C0A7A7876D28}" srcOrd="0" destOrd="0" presId="urn:microsoft.com/office/officeart/2005/8/layout/list1"/>
    <dgm:cxn modelId="{73147D43-D09F-4297-BC44-4CC2CB7BF22E}" type="presOf" srcId="{9D4EC02A-05EE-4D72-B88D-CCC2DB27AAF6}" destId="{466F4240-44CB-463F-A721-36464FB0C969}" srcOrd="0" destOrd="0" presId="urn:microsoft.com/office/officeart/2005/8/layout/list1"/>
    <dgm:cxn modelId="{5B858DC0-533C-49E7-8E07-43C7730B2DFD}" srcId="{87FE21F7-76EC-440B-A3C1-732AC2B9F255}" destId="{9D4EC02A-05EE-4D72-B88D-CCC2DB27AAF6}" srcOrd="3" destOrd="0" parTransId="{85DCF119-629C-44BC-8ACE-3E9C73341434}" sibTransId="{59765E3C-959A-406D-81AE-C66EBDCF9824}"/>
    <dgm:cxn modelId="{6FB9DE60-D5F8-451C-B133-6DA9FDF93BE7}" type="presOf" srcId="{7C1D8238-7D99-41E3-86CD-BFB6AFE290BE}" destId="{3B89C3D8-74A9-4189-8308-62145B878D75}" srcOrd="1" destOrd="0" presId="urn:microsoft.com/office/officeart/2005/8/layout/list1"/>
    <dgm:cxn modelId="{56D86864-078E-4B53-B6D2-267C15ACA827}" srcId="{87FE21F7-76EC-440B-A3C1-732AC2B9F255}" destId="{329A6825-9A65-46A7-9AEF-88EE4105497B}" srcOrd="0" destOrd="0" parTransId="{AF453B63-D049-4EE3-B85B-1B2D9D3F256E}" sibTransId="{2F447B43-3140-4636-86FF-B4137A5BE616}"/>
    <dgm:cxn modelId="{107CE0EA-79B5-40E2-833F-2F9B2431C4A7}" type="presOf" srcId="{329A6825-9A65-46A7-9AEF-88EE4105497B}" destId="{2849056D-7A7A-4D31-9868-3AE21ED53EC8}" srcOrd="1" destOrd="0" presId="urn:microsoft.com/office/officeart/2005/8/layout/list1"/>
    <dgm:cxn modelId="{314667AC-F6C4-4911-A96B-FEEFF5164B74}" srcId="{87FE21F7-76EC-440B-A3C1-732AC2B9F255}" destId="{E4167055-AD00-4242-A699-C0765DB8B0D9}" srcOrd="1" destOrd="0" parTransId="{6602C56C-D69A-403E-85F8-6C2D4E238923}" sibTransId="{6788113D-F5DA-42BB-A679-72DD4C2E9ED7}"/>
    <dgm:cxn modelId="{6394C4ED-40CB-4F1C-831C-271E82A1F04D}" srcId="{87FE21F7-76EC-440B-A3C1-732AC2B9F255}" destId="{7C1D8238-7D99-41E3-86CD-BFB6AFE290BE}" srcOrd="2" destOrd="0" parTransId="{7D04E94B-DAF2-4486-A5AD-91BB43E02584}" sibTransId="{AF9212F8-F75D-482C-ABA7-2166D6DBEAAA}"/>
    <dgm:cxn modelId="{B7496A29-C03B-4A95-8E73-02C73ACF1774}" type="presOf" srcId="{7C1D8238-7D99-41E3-86CD-BFB6AFE290BE}" destId="{FF4D99D6-025A-457F-8A2E-36AA36DB5BED}" srcOrd="0" destOrd="0" presId="urn:microsoft.com/office/officeart/2005/8/layout/list1"/>
    <dgm:cxn modelId="{C0B3E266-6F6E-45CB-B400-F240D93314B4}" type="presOf" srcId="{329A6825-9A65-46A7-9AEF-88EE4105497B}" destId="{E4996F14-6353-4C32-ACFD-BFACA6CD09DF}" srcOrd="0" destOrd="0" presId="urn:microsoft.com/office/officeart/2005/8/layout/list1"/>
    <dgm:cxn modelId="{795808EF-F4A3-4246-9DF7-9B9F9E6CEEAD}" type="presOf" srcId="{E4167055-AD00-4242-A699-C0765DB8B0D9}" destId="{F1CFF777-601B-4098-B12E-2F2BB2037089}" srcOrd="0" destOrd="0" presId="urn:microsoft.com/office/officeart/2005/8/layout/list1"/>
    <dgm:cxn modelId="{A436B628-A97C-413A-BDEF-13FEE11284B2}" type="presOf" srcId="{9D4EC02A-05EE-4D72-B88D-CCC2DB27AAF6}" destId="{A2CEAFEC-3205-4AA7-A801-D46454297B32}" srcOrd="1" destOrd="0" presId="urn:microsoft.com/office/officeart/2005/8/layout/list1"/>
    <dgm:cxn modelId="{2DC2BBDB-B860-4D15-98D8-7D4C01325C6B}" type="presParOf" srcId="{946771AD-CCD8-4BDB-91C2-C0A7A7876D28}" destId="{E7FC16A2-0511-4A90-945F-71956DC4E1FD}" srcOrd="0" destOrd="0" presId="urn:microsoft.com/office/officeart/2005/8/layout/list1"/>
    <dgm:cxn modelId="{11E17715-FD73-4199-ABE1-2B6E17799327}" type="presParOf" srcId="{E7FC16A2-0511-4A90-945F-71956DC4E1FD}" destId="{E4996F14-6353-4C32-ACFD-BFACA6CD09DF}" srcOrd="0" destOrd="0" presId="urn:microsoft.com/office/officeart/2005/8/layout/list1"/>
    <dgm:cxn modelId="{9927CDEF-72CA-47F3-953A-5978CB259996}" type="presParOf" srcId="{E7FC16A2-0511-4A90-945F-71956DC4E1FD}" destId="{2849056D-7A7A-4D31-9868-3AE21ED53EC8}" srcOrd="1" destOrd="0" presId="urn:microsoft.com/office/officeart/2005/8/layout/list1"/>
    <dgm:cxn modelId="{32D4F2A1-8EA6-471E-9AA5-7666C4970F03}" type="presParOf" srcId="{946771AD-CCD8-4BDB-91C2-C0A7A7876D28}" destId="{C6F0782B-64DD-4374-95C3-63F23E2B3D94}" srcOrd="1" destOrd="0" presId="urn:microsoft.com/office/officeart/2005/8/layout/list1"/>
    <dgm:cxn modelId="{50357493-D359-4E3C-89B8-38AFD53E7290}" type="presParOf" srcId="{946771AD-CCD8-4BDB-91C2-C0A7A7876D28}" destId="{845A0C68-2D74-49ED-9102-FAD3A4E6603A}" srcOrd="2" destOrd="0" presId="urn:microsoft.com/office/officeart/2005/8/layout/list1"/>
    <dgm:cxn modelId="{5CB931A0-7C53-4198-93BB-20727053360C}" type="presParOf" srcId="{946771AD-CCD8-4BDB-91C2-C0A7A7876D28}" destId="{2D47A3A5-D530-4011-91B9-825D531FA9C1}" srcOrd="3" destOrd="0" presId="urn:microsoft.com/office/officeart/2005/8/layout/list1"/>
    <dgm:cxn modelId="{BDB82775-3E84-4723-98C4-DAECD792E874}" type="presParOf" srcId="{946771AD-CCD8-4BDB-91C2-C0A7A7876D28}" destId="{CBA63632-D3AB-40D1-A51E-4B2A26C168AD}" srcOrd="4" destOrd="0" presId="urn:microsoft.com/office/officeart/2005/8/layout/list1"/>
    <dgm:cxn modelId="{37FC1809-13B0-4D06-B5F9-406EB7949277}" type="presParOf" srcId="{CBA63632-D3AB-40D1-A51E-4B2A26C168AD}" destId="{F1CFF777-601B-4098-B12E-2F2BB2037089}" srcOrd="0" destOrd="0" presId="urn:microsoft.com/office/officeart/2005/8/layout/list1"/>
    <dgm:cxn modelId="{0C58AAB0-7E9C-4AEA-ACE7-94CD25DD720B}" type="presParOf" srcId="{CBA63632-D3AB-40D1-A51E-4B2A26C168AD}" destId="{BBD29645-ECF7-4ED5-844F-418DECC643F2}" srcOrd="1" destOrd="0" presId="urn:microsoft.com/office/officeart/2005/8/layout/list1"/>
    <dgm:cxn modelId="{E292D2B3-6D50-49BE-B854-1579644BB45F}" type="presParOf" srcId="{946771AD-CCD8-4BDB-91C2-C0A7A7876D28}" destId="{6C428BB5-6785-4286-8336-C49BC80EE3A9}" srcOrd="5" destOrd="0" presId="urn:microsoft.com/office/officeart/2005/8/layout/list1"/>
    <dgm:cxn modelId="{BCCDF0C8-A8A5-413B-9D16-FEEEBE7EA3A2}" type="presParOf" srcId="{946771AD-CCD8-4BDB-91C2-C0A7A7876D28}" destId="{1F715365-31D6-47E5-AFDA-CE32F2406CA6}" srcOrd="6" destOrd="0" presId="urn:microsoft.com/office/officeart/2005/8/layout/list1"/>
    <dgm:cxn modelId="{9342B979-1868-4FA6-8913-5F1B4789010E}" type="presParOf" srcId="{946771AD-CCD8-4BDB-91C2-C0A7A7876D28}" destId="{253628B6-DE8F-437E-B73D-0EFB79609CD5}" srcOrd="7" destOrd="0" presId="urn:microsoft.com/office/officeart/2005/8/layout/list1"/>
    <dgm:cxn modelId="{89F8CC8F-55A1-4EF2-BD82-013C609155A2}" type="presParOf" srcId="{946771AD-CCD8-4BDB-91C2-C0A7A7876D28}" destId="{C5E2D422-4984-44B8-91BA-1195B48EA317}" srcOrd="8" destOrd="0" presId="urn:microsoft.com/office/officeart/2005/8/layout/list1"/>
    <dgm:cxn modelId="{93DD093C-AFAD-4C09-BDBD-E7EA20D91CEC}" type="presParOf" srcId="{C5E2D422-4984-44B8-91BA-1195B48EA317}" destId="{FF4D99D6-025A-457F-8A2E-36AA36DB5BED}" srcOrd="0" destOrd="0" presId="urn:microsoft.com/office/officeart/2005/8/layout/list1"/>
    <dgm:cxn modelId="{F5134A31-CA5A-447C-9DE2-31EE2F7C9AAA}" type="presParOf" srcId="{C5E2D422-4984-44B8-91BA-1195B48EA317}" destId="{3B89C3D8-74A9-4189-8308-62145B878D75}" srcOrd="1" destOrd="0" presId="urn:microsoft.com/office/officeart/2005/8/layout/list1"/>
    <dgm:cxn modelId="{EEDB0686-39DA-4702-BC37-1891535D8772}" type="presParOf" srcId="{946771AD-CCD8-4BDB-91C2-C0A7A7876D28}" destId="{2A98C517-3D62-4DF3-80F9-1F0A995B3E1E}" srcOrd="9" destOrd="0" presId="urn:microsoft.com/office/officeart/2005/8/layout/list1"/>
    <dgm:cxn modelId="{11164B1B-CDC8-4C0E-ADDC-01ED566E928C}" type="presParOf" srcId="{946771AD-CCD8-4BDB-91C2-C0A7A7876D28}" destId="{F02AF874-475B-470D-BA65-348515DC6FA2}" srcOrd="10" destOrd="0" presId="urn:microsoft.com/office/officeart/2005/8/layout/list1"/>
    <dgm:cxn modelId="{0D0AAFF2-E6FF-40D9-9EB9-6B79F6FE2CF4}" type="presParOf" srcId="{946771AD-CCD8-4BDB-91C2-C0A7A7876D28}" destId="{E41341FF-7923-4CA7-BF78-C5416415B515}" srcOrd="11" destOrd="0" presId="urn:microsoft.com/office/officeart/2005/8/layout/list1"/>
    <dgm:cxn modelId="{5D3CAE79-0CA7-40C7-AC84-1E8897D90B77}" type="presParOf" srcId="{946771AD-CCD8-4BDB-91C2-C0A7A7876D28}" destId="{86AD510F-4F45-4BCF-88CD-A361204D2F5D}" srcOrd="12" destOrd="0" presId="urn:microsoft.com/office/officeart/2005/8/layout/list1"/>
    <dgm:cxn modelId="{7308F8E8-E55D-4B5F-B423-8D5201BBC72B}" type="presParOf" srcId="{86AD510F-4F45-4BCF-88CD-A361204D2F5D}" destId="{466F4240-44CB-463F-A721-36464FB0C969}" srcOrd="0" destOrd="0" presId="urn:microsoft.com/office/officeart/2005/8/layout/list1"/>
    <dgm:cxn modelId="{4BF7E984-CECD-4737-A7B9-FAC9F5208387}" type="presParOf" srcId="{86AD510F-4F45-4BCF-88CD-A361204D2F5D}" destId="{A2CEAFEC-3205-4AA7-A801-D46454297B32}" srcOrd="1" destOrd="0" presId="urn:microsoft.com/office/officeart/2005/8/layout/list1"/>
    <dgm:cxn modelId="{F04F32E3-74CF-4BF1-B04A-8DE98F7EA472}" type="presParOf" srcId="{946771AD-CCD8-4BDB-91C2-C0A7A7876D28}" destId="{8D1F59FE-C4F0-4BFF-9A86-CAA55C202754}" srcOrd="13" destOrd="0" presId="urn:microsoft.com/office/officeart/2005/8/layout/list1"/>
    <dgm:cxn modelId="{057B6CB7-F01B-4264-A06D-2C2C952132B6}" type="presParOf" srcId="{946771AD-CCD8-4BDB-91C2-C0A7A7876D28}" destId="{4711C4CF-870E-44B6-BCCE-92D94FAF2656}"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C873D6B-2F8B-4316-885C-9530BD2B0EF3}" type="doc">
      <dgm:prSet loTypeId="urn:microsoft.com/office/officeart/2005/8/layout/list1" loCatId="list" qsTypeId="urn:microsoft.com/office/officeart/2005/8/quickstyle/3d3" qsCatId="3D" csTypeId="urn:microsoft.com/office/officeart/2005/8/colors/colorful5" csCatId="colorful" phldr="1"/>
      <dgm:spPr/>
      <dgm:t>
        <a:bodyPr/>
        <a:lstStyle/>
        <a:p>
          <a:endParaRPr lang="en-US"/>
        </a:p>
      </dgm:t>
    </dgm:pt>
    <dgm:pt modelId="{A61228B2-19FD-47D7-846A-6FFC0315808C}">
      <dgm:prSet custT="1"/>
      <dgm:spPr/>
      <dgm:t>
        <a:bodyPr/>
        <a:lstStyle/>
        <a:p>
          <a:pPr rtl="0"/>
          <a:r>
            <a:rPr lang="en-US" sz="3200" dirty="0" smtClean="0"/>
            <a:t>Query objects use SQL or Hibernate Query Language (HQL) string to retrieve data from the database and create objects.</a:t>
          </a:r>
          <a:endParaRPr lang="en-US" sz="3200" dirty="0"/>
        </a:p>
      </dgm:t>
    </dgm:pt>
    <dgm:pt modelId="{68CAE009-38B2-484D-AA61-2E2420DAD94E}" type="parTrans" cxnId="{8B12B2E4-C63F-47E4-A79C-257079C97DF7}">
      <dgm:prSet/>
      <dgm:spPr/>
      <dgm:t>
        <a:bodyPr/>
        <a:lstStyle/>
        <a:p>
          <a:endParaRPr lang="en-US"/>
        </a:p>
      </dgm:t>
    </dgm:pt>
    <dgm:pt modelId="{E8B6A3CB-CD18-4958-BDA9-8D955D59B495}" type="sibTrans" cxnId="{8B12B2E4-C63F-47E4-A79C-257079C97DF7}">
      <dgm:prSet/>
      <dgm:spPr/>
      <dgm:t>
        <a:bodyPr/>
        <a:lstStyle/>
        <a:p>
          <a:endParaRPr lang="en-US"/>
        </a:p>
      </dgm:t>
    </dgm:pt>
    <dgm:pt modelId="{27E1CC86-69A7-4F4D-A0BC-A4A38A809FD8}">
      <dgm:prSet custT="1"/>
      <dgm:spPr/>
      <dgm:t>
        <a:bodyPr/>
        <a:lstStyle/>
        <a:p>
          <a:pPr rtl="0"/>
          <a:r>
            <a:rPr lang="en-US" sz="3200" dirty="0" smtClean="0"/>
            <a:t>A Query instance is used to bind query parameters, limit the number of results returned by the query, and finally to execute the query.</a:t>
          </a:r>
          <a:endParaRPr lang="en-US" sz="3200" dirty="0"/>
        </a:p>
      </dgm:t>
    </dgm:pt>
    <dgm:pt modelId="{D4EDD2F8-47EA-47CA-8E3F-2795AA27B362}" type="parTrans" cxnId="{807A0C08-A401-4312-A009-1E0B3C8348B0}">
      <dgm:prSet/>
      <dgm:spPr/>
      <dgm:t>
        <a:bodyPr/>
        <a:lstStyle/>
        <a:p>
          <a:endParaRPr lang="en-US"/>
        </a:p>
      </dgm:t>
    </dgm:pt>
    <dgm:pt modelId="{7BE02B8F-F8A9-413E-ACC9-31FF1258F4DC}" type="sibTrans" cxnId="{807A0C08-A401-4312-A009-1E0B3C8348B0}">
      <dgm:prSet/>
      <dgm:spPr/>
      <dgm:t>
        <a:bodyPr/>
        <a:lstStyle/>
        <a:p>
          <a:endParaRPr lang="en-US"/>
        </a:p>
      </dgm:t>
    </dgm:pt>
    <dgm:pt modelId="{FF2F2DAB-6E08-4C27-AEBE-71CFF9E8548E}" type="pres">
      <dgm:prSet presAssocID="{DC873D6B-2F8B-4316-885C-9530BD2B0EF3}" presName="linear" presStyleCnt="0">
        <dgm:presLayoutVars>
          <dgm:dir/>
          <dgm:animLvl val="lvl"/>
          <dgm:resizeHandles val="exact"/>
        </dgm:presLayoutVars>
      </dgm:prSet>
      <dgm:spPr/>
      <dgm:t>
        <a:bodyPr/>
        <a:lstStyle/>
        <a:p>
          <a:endParaRPr lang="en-US"/>
        </a:p>
      </dgm:t>
    </dgm:pt>
    <dgm:pt modelId="{53F2383A-623F-43D0-BB34-B540F236F119}" type="pres">
      <dgm:prSet presAssocID="{A61228B2-19FD-47D7-846A-6FFC0315808C}" presName="parentLin" presStyleCnt="0"/>
      <dgm:spPr/>
    </dgm:pt>
    <dgm:pt modelId="{852EB6B3-66B7-4DCE-93B2-C93A360C5450}" type="pres">
      <dgm:prSet presAssocID="{A61228B2-19FD-47D7-846A-6FFC0315808C}" presName="parentLeftMargin" presStyleLbl="node1" presStyleIdx="0" presStyleCnt="2"/>
      <dgm:spPr/>
      <dgm:t>
        <a:bodyPr/>
        <a:lstStyle/>
        <a:p>
          <a:endParaRPr lang="en-US"/>
        </a:p>
      </dgm:t>
    </dgm:pt>
    <dgm:pt modelId="{2CFB21BD-7CDD-4CC3-8ADF-A89FE3D0AE44}" type="pres">
      <dgm:prSet presAssocID="{A61228B2-19FD-47D7-846A-6FFC0315808C}" presName="parentText" presStyleLbl="node1" presStyleIdx="0" presStyleCnt="2" custScaleX="142997" custScaleY="457299">
        <dgm:presLayoutVars>
          <dgm:chMax val="0"/>
          <dgm:bulletEnabled val="1"/>
        </dgm:presLayoutVars>
      </dgm:prSet>
      <dgm:spPr/>
      <dgm:t>
        <a:bodyPr/>
        <a:lstStyle/>
        <a:p>
          <a:endParaRPr lang="en-US"/>
        </a:p>
      </dgm:t>
    </dgm:pt>
    <dgm:pt modelId="{45EBF628-D901-45B9-AEAB-5FA6F6550634}" type="pres">
      <dgm:prSet presAssocID="{A61228B2-19FD-47D7-846A-6FFC0315808C}" presName="negativeSpace" presStyleCnt="0"/>
      <dgm:spPr/>
    </dgm:pt>
    <dgm:pt modelId="{04BBEECA-DEAB-44B8-9E3B-D3F06769296C}" type="pres">
      <dgm:prSet presAssocID="{A61228B2-19FD-47D7-846A-6FFC0315808C}" presName="childText" presStyleLbl="conFgAcc1" presStyleIdx="0" presStyleCnt="2">
        <dgm:presLayoutVars>
          <dgm:bulletEnabled val="1"/>
        </dgm:presLayoutVars>
      </dgm:prSet>
      <dgm:spPr/>
    </dgm:pt>
    <dgm:pt modelId="{68FB1F98-4AD8-4696-9512-1674FD01EC10}" type="pres">
      <dgm:prSet presAssocID="{E8B6A3CB-CD18-4958-BDA9-8D955D59B495}" presName="spaceBetweenRectangles" presStyleCnt="0"/>
      <dgm:spPr/>
    </dgm:pt>
    <dgm:pt modelId="{EAC672F5-82ED-47B0-A99E-F777A818E0FC}" type="pres">
      <dgm:prSet presAssocID="{27E1CC86-69A7-4F4D-A0BC-A4A38A809FD8}" presName="parentLin" presStyleCnt="0"/>
      <dgm:spPr/>
    </dgm:pt>
    <dgm:pt modelId="{2E524340-3B0D-4166-B85E-BD698ECB6AA1}" type="pres">
      <dgm:prSet presAssocID="{27E1CC86-69A7-4F4D-A0BC-A4A38A809FD8}" presName="parentLeftMargin" presStyleLbl="node1" presStyleIdx="0" presStyleCnt="2"/>
      <dgm:spPr/>
      <dgm:t>
        <a:bodyPr/>
        <a:lstStyle/>
        <a:p>
          <a:endParaRPr lang="en-US"/>
        </a:p>
      </dgm:t>
    </dgm:pt>
    <dgm:pt modelId="{61839489-5A8B-48A1-835C-2CE0E6A04A86}" type="pres">
      <dgm:prSet presAssocID="{27E1CC86-69A7-4F4D-A0BC-A4A38A809FD8}" presName="parentText" presStyleLbl="node1" presStyleIdx="1" presStyleCnt="2" custScaleX="142997" custScaleY="457299">
        <dgm:presLayoutVars>
          <dgm:chMax val="0"/>
          <dgm:bulletEnabled val="1"/>
        </dgm:presLayoutVars>
      </dgm:prSet>
      <dgm:spPr/>
      <dgm:t>
        <a:bodyPr/>
        <a:lstStyle/>
        <a:p>
          <a:endParaRPr lang="en-US"/>
        </a:p>
      </dgm:t>
    </dgm:pt>
    <dgm:pt modelId="{7EA95535-7BC6-4DCF-91B3-91CBFC2B53D5}" type="pres">
      <dgm:prSet presAssocID="{27E1CC86-69A7-4F4D-A0BC-A4A38A809FD8}" presName="negativeSpace" presStyleCnt="0"/>
      <dgm:spPr/>
    </dgm:pt>
    <dgm:pt modelId="{B659F309-7E7C-4739-8E39-E17DBEFE65EA}" type="pres">
      <dgm:prSet presAssocID="{27E1CC86-69A7-4F4D-A0BC-A4A38A809FD8}" presName="childText" presStyleLbl="conFgAcc1" presStyleIdx="1" presStyleCnt="2">
        <dgm:presLayoutVars>
          <dgm:bulletEnabled val="1"/>
        </dgm:presLayoutVars>
      </dgm:prSet>
      <dgm:spPr/>
    </dgm:pt>
  </dgm:ptLst>
  <dgm:cxnLst>
    <dgm:cxn modelId="{41EE810E-15C3-4058-8652-8313B9F4876F}" type="presOf" srcId="{A61228B2-19FD-47D7-846A-6FFC0315808C}" destId="{2CFB21BD-7CDD-4CC3-8ADF-A89FE3D0AE44}" srcOrd="1" destOrd="0" presId="urn:microsoft.com/office/officeart/2005/8/layout/list1"/>
    <dgm:cxn modelId="{0DC455EE-1631-4BCC-A022-F8E40ED12AFF}" type="presOf" srcId="{27E1CC86-69A7-4F4D-A0BC-A4A38A809FD8}" destId="{2E524340-3B0D-4166-B85E-BD698ECB6AA1}" srcOrd="0" destOrd="0" presId="urn:microsoft.com/office/officeart/2005/8/layout/list1"/>
    <dgm:cxn modelId="{8B12B2E4-C63F-47E4-A79C-257079C97DF7}" srcId="{DC873D6B-2F8B-4316-885C-9530BD2B0EF3}" destId="{A61228B2-19FD-47D7-846A-6FFC0315808C}" srcOrd="0" destOrd="0" parTransId="{68CAE009-38B2-484D-AA61-2E2420DAD94E}" sibTransId="{E8B6A3CB-CD18-4958-BDA9-8D955D59B495}"/>
    <dgm:cxn modelId="{807A0C08-A401-4312-A009-1E0B3C8348B0}" srcId="{DC873D6B-2F8B-4316-885C-9530BD2B0EF3}" destId="{27E1CC86-69A7-4F4D-A0BC-A4A38A809FD8}" srcOrd="1" destOrd="0" parTransId="{D4EDD2F8-47EA-47CA-8E3F-2795AA27B362}" sibTransId="{7BE02B8F-F8A9-413E-ACC9-31FF1258F4DC}"/>
    <dgm:cxn modelId="{219D0D1C-7146-4E0C-9501-3EE419B53B04}" type="presOf" srcId="{DC873D6B-2F8B-4316-885C-9530BD2B0EF3}" destId="{FF2F2DAB-6E08-4C27-AEBE-71CFF9E8548E}" srcOrd="0" destOrd="0" presId="urn:microsoft.com/office/officeart/2005/8/layout/list1"/>
    <dgm:cxn modelId="{D7D46B5F-CA93-4820-8EE5-53C402761FFD}" type="presOf" srcId="{A61228B2-19FD-47D7-846A-6FFC0315808C}" destId="{852EB6B3-66B7-4DCE-93B2-C93A360C5450}" srcOrd="0" destOrd="0" presId="urn:microsoft.com/office/officeart/2005/8/layout/list1"/>
    <dgm:cxn modelId="{0727C0BF-7BCD-4AAE-997C-EB5058C9B8E7}" type="presOf" srcId="{27E1CC86-69A7-4F4D-A0BC-A4A38A809FD8}" destId="{61839489-5A8B-48A1-835C-2CE0E6A04A86}" srcOrd="1" destOrd="0" presId="urn:microsoft.com/office/officeart/2005/8/layout/list1"/>
    <dgm:cxn modelId="{99C13722-F80B-43C6-A262-726430012E0A}" type="presParOf" srcId="{FF2F2DAB-6E08-4C27-AEBE-71CFF9E8548E}" destId="{53F2383A-623F-43D0-BB34-B540F236F119}" srcOrd="0" destOrd="0" presId="urn:microsoft.com/office/officeart/2005/8/layout/list1"/>
    <dgm:cxn modelId="{1C77F3AE-976C-453A-856F-A29D82836206}" type="presParOf" srcId="{53F2383A-623F-43D0-BB34-B540F236F119}" destId="{852EB6B3-66B7-4DCE-93B2-C93A360C5450}" srcOrd="0" destOrd="0" presId="urn:microsoft.com/office/officeart/2005/8/layout/list1"/>
    <dgm:cxn modelId="{06742069-F573-444F-A015-D98EF0E7B24A}" type="presParOf" srcId="{53F2383A-623F-43D0-BB34-B540F236F119}" destId="{2CFB21BD-7CDD-4CC3-8ADF-A89FE3D0AE44}" srcOrd="1" destOrd="0" presId="urn:microsoft.com/office/officeart/2005/8/layout/list1"/>
    <dgm:cxn modelId="{7C76AD9F-0201-4039-BD28-39391213DEDA}" type="presParOf" srcId="{FF2F2DAB-6E08-4C27-AEBE-71CFF9E8548E}" destId="{45EBF628-D901-45B9-AEAB-5FA6F6550634}" srcOrd="1" destOrd="0" presId="urn:microsoft.com/office/officeart/2005/8/layout/list1"/>
    <dgm:cxn modelId="{977445B9-A6F1-4AE7-B126-CAC2DE44D63B}" type="presParOf" srcId="{FF2F2DAB-6E08-4C27-AEBE-71CFF9E8548E}" destId="{04BBEECA-DEAB-44B8-9E3B-D3F06769296C}" srcOrd="2" destOrd="0" presId="urn:microsoft.com/office/officeart/2005/8/layout/list1"/>
    <dgm:cxn modelId="{C2DBB1C1-C494-411A-B9F8-9AB87D6A9C77}" type="presParOf" srcId="{FF2F2DAB-6E08-4C27-AEBE-71CFF9E8548E}" destId="{68FB1F98-4AD8-4696-9512-1674FD01EC10}" srcOrd="3" destOrd="0" presId="urn:microsoft.com/office/officeart/2005/8/layout/list1"/>
    <dgm:cxn modelId="{103A100F-08F4-48F1-966C-A1ECD091A764}" type="presParOf" srcId="{FF2F2DAB-6E08-4C27-AEBE-71CFF9E8548E}" destId="{EAC672F5-82ED-47B0-A99E-F777A818E0FC}" srcOrd="4" destOrd="0" presId="urn:microsoft.com/office/officeart/2005/8/layout/list1"/>
    <dgm:cxn modelId="{26A820AB-746C-4FF0-857B-63678E1428B5}" type="presParOf" srcId="{EAC672F5-82ED-47B0-A99E-F777A818E0FC}" destId="{2E524340-3B0D-4166-B85E-BD698ECB6AA1}" srcOrd="0" destOrd="0" presId="urn:microsoft.com/office/officeart/2005/8/layout/list1"/>
    <dgm:cxn modelId="{BAE0149C-379E-4D49-9C1A-F00CA449E40C}" type="presParOf" srcId="{EAC672F5-82ED-47B0-A99E-F777A818E0FC}" destId="{61839489-5A8B-48A1-835C-2CE0E6A04A86}" srcOrd="1" destOrd="0" presId="urn:microsoft.com/office/officeart/2005/8/layout/list1"/>
    <dgm:cxn modelId="{5427D8C2-E6D6-4B16-96A8-34F21CCEF0A5}" type="presParOf" srcId="{FF2F2DAB-6E08-4C27-AEBE-71CFF9E8548E}" destId="{7EA95535-7BC6-4DCF-91B3-91CBFC2B53D5}" srcOrd="5" destOrd="0" presId="urn:microsoft.com/office/officeart/2005/8/layout/list1"/>
    <dgm:cxn modelId="{346D540C-2227-4463-A85C-D3BE7EBA4FD9}" type="presParOf" srcId="{FF2F2DAB-6E08-4C27-AEBE-71CFF9E8548E}" destId="{B659F309-7E7C-4739-8E39-E17DBEFE65EA}"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C873D6B-2F8B-4316-885C-9530BD2B0EF3}" type="doc">
      <dgm:prSet loTypeId="urn:microsoft.com/office/officeart/2005/8/layout/list1" loCatId="list" qsTypeId="urn:microsoft.com/office/officeart/2005/8/quickstyle/3d3" qsCatId="3D" csTypeId="urn:microsoft.com/office/officeart/2005/8/colors/colorful5" csCatId="colorful" phldr="1"/>
      <dgm:spPr/>
      <dgm:t>
        <a:bodyPr/>
        <a:lstStyle/>
        <a:p>
          <a:endParaRPr lang="en-US"/>
        </a:p>
      </dgm:t>
    </dgm:pt>
    <dgm:pt modelId="{A61228B2-19FD-47D7-846A-6FFC0315808C}">
      <dgm:prSet custT="1"/>
      <dgm:spPr/>
      <dgm:t>
        <a:bodyPr/>
        <a:lstStyle/>
        <a:p>
          <a:pPr rtl="0"/>
          <a:r>
            <a:rPr lang="en-US" sz="3200" dirty="0" smtClean="0"/>
            <a:t>Query objects use SQL or Hibernate Query Language (HQL) string to retrieve data from the database and create objects.</a:t>
          </a:r>
          <a:endParaRPr lang="en-US" sz="3200" dirty="0"/>
        </a:p>
      </dgm:t>
    </dgm:pt>
    <dgm:pt modelId="{68CAE009-38B2-484D-AA61-2E2420DAD94E}" type="parTrans" cxnId="{8B12B2E4-C63F-47E4-A79C-257079C97DF7}">
      <dgm:prSet/>
      <dgm:spPr/>
      <dgm:t>
        <a:bodyPr/>
        <a:lstStyle/>
        <a:p>
          <a:endParaRPr lang="en-US"/>
        </a:p>
      </dgm:t>
    </dgm:pt>
    <dgm:pt modelId="{E8B6A3CB-CD18-4958-BDA9-8D955D59B495}" type="sibTrans" cxnId="{8B12B2E4-C63F-47E4-A79C-257079C97DF7}">
      <dgm:prSet/>
      <dgm:spPr/>
      <dgm:t>
        <a:bodyPr/>
        <a:lstStyle/>
        <a:p>
          <a:endParaRPr lang="en-US"/>
        </a:p>
      </dgm:t>
    </dgm:pt>
    <dgm:pt modelId="{27E1CC86-69A7-4F4D-A0BC-A4A38A809FD8}">
      <dgm:prSet custT="1"/>
      <dgm:spPr/>
      <dgm:t>
        <a:bodyPr/>
        <a:lstStyle/>
        <a:p>
          <a:pPr rtl="0"/>
          <a:r>
            <a:rPr lang="en-US" sz="3200" dirty="0" smtClean="0"/>
            <a:t>A Query instance is used to bind query parameters, limit the number of results returned by the query, and finally to execute the query.</a:t>
          </a:r>
          <a:endParaRPr lang="en-US" sz="3200" dirty="0"/>
        </a:p>
      </dgm:t>
    </dgm:pt>
    <dgm:pt modelId="{D4EDD2F8-47EA-47CA-8E3F-2795AA27B362}" type="parTrans" cxnId="{807A0C08-A401-4312-A009-1E0B3C8348B0}">
      <dgm:prSet/>
      <dgm:spPr/>
      <dgm:t>
        <a:bodyPr/>
        <a:lstStyle/>
        <a:p>
          <a:endParaRPr lang="en-US"/>
        </a:p>
      </dgm:t>
    </dgm:pt>
    <dgm:pt modelId="{7BE02B8F-F8A9-413E-ACC9-31FF1258F4DC}" type="sibTrans" cxnId="{807A0C08-A401-4312-A009-1E0B3C8348B0}">
      <dgm:prSet/>
      <dgm:spPr/>
      <dgm:t>
        <a:bodyPr/>
        <a:lstStyle/>
        <a:p>
          <a:endParaRPr lang="en-US"/>
        </a:p>
      </dgm:t>
    </dgm:pt>
    <dgm:pt modelId="{FF2F2DAB-6E08-4C27-AEBE-71CFF9E8548E}" type="pres">
      <dgm:prSet presAssocID="{DC873D6B-2F8B-4316-885C-9530BD2B0EF3}" presName="linear" presStyleCnt="0">
        <dgm:presLayoutVars>
          <dgm:dir/>
          <dgm:animLvl val="lvl"/>
          <dgm:resizeHandles val="exact"/>
        </dgm:presLayoutVars>
      </dgm:prSet>
      <dgm:spPr/>
      <dgm:t>
        <a:bodyPr/>
        <a:lstStyle/>
        <a:p>
          <a:endParaRPr lang="en-US"/>
        </a:p>
      </dgm:t>
    </dgm:pt>
    <dgm:pt modelId="{53F2383A-623F-43D0-BB34-B540F236F119}" type="pres">
      <dgm:prSet presAssocID="{A61228B2-19FD-47D7-846A-6FFC0315808C}" presName="parentLin" presStyleCnt="0"/>
      <dgm:spPr/>
    </dgm:pt>
    <dgm:pt modelId="{852EB6B3-66B7-4DCE-93B2-C93A360C5450}" type="pres">
      <dgm:prSet presAssocID="{A61228B2-19FD-47D7-846A-6FFC0315808C}" presName="parentLeftMargin" presStyleLbl="node1" presStyleIdx="0" presStyleCnt="2"/>
      <dgm:spPr/>
      <dgm:t>
        <a:bodyPr/>
        <a:lstStyle/>
        <a:p>
          <a:endParaRPr lang="en-US"/>
        </a:p>
      </dgm:t>
    </dgm:pt>
    <dgm:pt modelId="{2CFB21BD-7CDD-4CC3-8ADF-A89FE3D0AE44}" type="pres">
      <dgm:prSet presAssocID="{A61228B2-19FD-47D7-846A-6FFC0315808C}" presName="parentText" presStyleLbl="node1" presStyleIdx="0" presStyleCnt="2" custScaleX="142997" custScaleY="457299">
        <dgm:presLayoutVars>
          <dgm:chMax val="0"/>
          <dgm:bulletEnabled val="1"/>
        </dgm:presLayoutVars>
      </dgm:prSet>
      <dgm:spPr/>
      <dgm:t>
        <a:bodyPr/>
        <a:lstStyle/>
        <a:p>
          <a:endParaRPr lang="en-US"/>
        </a:p>
      </dgm:t>
    </dgm:pt>
    <dgm:pt modelId="{45EBF628-D901-45B9-AEAB-5FA6F6550634}" type="pres">
      <dgm:prSet presAssocID="{A61228B2-19FD-47D7-846A-6FFC0315808C}" presName="negativeSpace" presStyleCnt="0"/>
      <dgm:spPr/>
    </dgm:pt>
    <dgm:pt modelId="{04BBEECA-DEAB-44B8-9E3B-D3F06769296C}" type="pres">
      <dgm:prSet presAssocID="{A61228B2-19FD-47D7-846A-6FFC0315808C}" presName="childText" presStyleLbl="conFgAcc1" presStyleIdx="0" presStyleCnt="2">
        <dgm:presLayoutVars>
          <dgm:bulletEnabled val="1"/>
        </dgm:presLayoutVars>
      </dgm:prSet>
      <dgm:spPr/>
    </dgm:pt>
    <dgm:pt modelId="{68FB1F98-4AD8-4696-9512-1674FD01EC10}" type="pres">
      <dgm:prSet presAssocID="{E8B6A3CB-CD18-4958-BDA9-8D955D59B495}" presName="spaceBetweenRectangles" presStyleCnt="0"/>
      <dgm:spPr/>
    </dgm:pt>
    <dgm:pt modelId="{EAC672F5-82ED-47B0-A99E-F777A818E0FC}" type="pres">
      <dgm:prSet presAssocID="{27E1CC86-69A7-4F4D-A0BC-A4A38A809FD8}" presName="parentLin" presStyleCnt="0"/>
      <dgm:spPr/>
    </dgm:pt>
    <dgm:pt modelId="{2E524340-3B0D-4166-B85E-BD698ECB6AA1}" type="pres">
      <dgm:prSet presAssocID="{27E1CC86-69A7-4F4D-A0BC-A4A38A809FD8}" presName="parentLeftMargin" presStyleLbl="node1" presStyleIdx="0" presStyleCnt="2"/>
      <dgm:spPr/>
      <dgm:t>
        <a:bodyPr/>
        <a:lstStyle/>
        <a:p>
          <a:endParaRPr lang="en-US"/>
        </a:p>
      </dgm:t>
    </dgm:pt>
    <dgm:pt modelId="{61839489-5A8B-48A1-835C-2CE0E6A04A86}" type="pres">
      <dgm:prSet presAssocID="{27E1CC86-69A7-4F4D-A0BC-A4A38A809FD8}" presName="parentText" presStyleLbl="node1" presStyleIdx="1" presStyleCnt="2" custScaleX="142997" custScaleY="457299">
        <dgm:presLayoutVars>
          <dgm:chMax val="0"/>
          <dgm:bulletEnabled val="1"/>
        </dgm:presLayoutVars>
      </dgm:prSet>
      <dgm:spPr/>
      <dgm:t>
        <a:bodyPr/>
        <a:lstStyle/>
        <a:p>
          <a:endParaRPr lang="en-US"/>
        </a:p>
      </dgm:t>
    </dgm:pt>
    <dgm:pt modelId="{7EA95535-7BC6-4DCF-91B3-91CBFC2B53D5}" type="pres">
      <dgm:prSet presAssocID="{27E1CC86-69A7-4F4D-A0BC-A4A38A809FD8}" presName="negativeSpace" presStyleCnt="0"/>
      <dgm:spPr/>
    </dgm:pt>
    <dgm:pt modelId="{B659F309-7E7C-4739-8E39-E17DBEFE65EA}" type="pres">
      <dgm:prSet presAssocID="{27E1CC86-69A7-4F4D-A0BC-A4A38A809FD8}" presName="childText" presStyleLbl="conFgAcc1" presStyleIdx="1" presStyleCnt="2">
        <dgm:presLayoutVars>
          <dgm:bulletEnabled val="1"/>
        </dgm:presLayoutVars>
      </dgm:prSet>
      <dgm:spPr/>
    </dgm:pt>
  </dgm:ptLst>
  <dgm:cxnLst>
    <dgm:cxn modelId="{0A2FB509-A209-4726-9274-C96C31A088DD}" type="presOf" srcId="{DC873D6B-2F8B-4316-885C-9530BD2B0EF3}" destId="{FF2F2DAB-6E08-4C27-AEBE-71CFF9E8548E}" srcOrd="0" destOrd="0" presId="urn:microsoft.com/office/officeart/2005/8/layout/list1"/>
    <dgm:cxn modelId="{8B12B2E4-C63F-47E4-A79C-257079C97DF7}" srcId="{DC873D6B-2F8B-4316-885C-9530BD2B0EF3}" destId="{A61228B2-19FD-47D7-846A-6FFC0315808C}" srcOrd="0" destOrd="0" parTransId="{68CAE009-38B2-484D-AA61-2E2420DAD94E}" sibTransId="{E8B6A3CB-CD18-4958-BDA9-8D955D59B495}"/>
    <dgm:cxn modelId="{C678D55F-2001-49B0-8EA3-1309FB14847D}" type="presOf" srcId="{A61228B2-19FD-47D7-846A-6FFC0315808C}" destId="{2CFB21BD-7CDD-4CC3-8ADF-A89FE3D0AE44}" srcOrd="1" destOrd="0" presId="urn:microsoft.com/office/officeart/2005/8/layout/list1"/>
    <dgm:cxn modelId="{12EB818B-25D1-41FC-8762-059C6653860B}" type="presOf" srcId="{27E1CC86-69A7-4F4D-A0BC-A4A38A809FD8}" destId="{61839489-5A8B-48A1-835C-2CE0E6A04A86}" srcOrd="1" destOrd="0" presId="urn:microsoft.com/office/officeart/2005/8/layout/list1"/>
    <dgm:cxn modelId="{807A0C08-A401-4312-A009-1E0B3C8348B0}" srcId="{DC873D6B-2F8B-4316-885C-9530BD2B0EF3}" destId="{27E1CC86-69A7-4F4D-A0BC-A4A38A809FD8}" srcOrd="1" destOrd="0" parTransId="{D4EDD2F8-47EA-47CA-8E3F-2795AA27B362}" sibTransId="{7BE02B8F-F8A9-413E-ACC9-31FF1258F4DC}"/>
    <dgm:cxn modelId="{C204CB4A-19B7-44FC-9A60-387F4DE1BDDA}" type="presOf" srcId="{27E1CC86-69A7-4F4D-A0BC-A4A38A809FD8}" destId="{2E524340-3B0D-4166-B85E-BD698ECB6AA1}" srcOrd="0" destOrd="0" presId="urn:microsoft.com/office/officeart/2005/8/layout/list1"/>
    <dgm:cxn modelId="{BC62E851-01E9-4C32-8DD6-7A605A5CC156}" type="presOf" srcId="{A61228B2-19FD-47D7-846A-6FFC0315808C}" destId="{852EB6B3-66B7-4DCE-93B2-C93A360C5450}" srcOrd="0" destOrd="0" presId="urn:microsoft.com/office/officeart/2005/8/layout/list1"/>
    <dgm:cxn modelId="{B4F024BF-E193-4FC1-A3F5-0EC8B66DA4CF}" type="presParOf" srcId="{FF2F2DAB-6E08-4C27-AEBE-71CFF9E8548E}" destId="{53F2383A-623F-43D0-BB34-B540F236F119}" srcOrd="0" destOrd="0" presId="urn:microsoft.com/office/officeart/2005/8/layout/list1"/>
    <dgm:cxn modelId="{F0887F92-DE9C-485C-9557-D31894D23C12}" type="presParOf" srcId="{53F2383A-623F-43D0-BB34-B540F236F119}" destId="{852EB6B3-66B7-4DCE-93B2-C93A360C5450}" srcOrd="0" destOrd="0" presId="urn:microsoft.com/office/officeart/2005/8/layout/list1"/>
    <dgm:cxn modelId="{6D98DFC1-9D3B-423B-A5D8-F3BFF345B952}" type="presParOf" srcId="{53F2383A-623F-43D0-BB34-B540F236F119}" destId="{2CFB21BD-7CDD-4CC3-8ADF-A89FE3D0AE44}" srcOrd="1" destOrd="0" presId="urn:microsoft.com/office/officeart/2005/8/layout/list1"/>
    <dgm:cxn modelId="{13DD7345-8FEC-4BE1-940F-4CD100079EF2}" type="presParOf" srcId="{FF2F2DAB-6E08-4C27-AEBE-71CFF9E8548E}" destId="{45EBF628-D901-45B9-AEAB-5FA6F6550634}" srcOrd="1" destOrd="0" presId="urn:microsoft.com/office/officeart/2005/8/layout/list1"/>
    <dgm:cxn modelId="{406CAA61-7E08-476B-BD75-B46495AE9F6B}" type="presParOf" srcId="{FF2F2DAB-6E08-4C27-AEBE-71CFF9E8548E}" destId="{04BBEECA-DEAB-44B8-9E3B-D3F06769296C}" srcOrd="2" destOrd="0" presId="urn:microsoft.com/office/officeart/2005/8/layout/list1"/>
    <dgm:cxn modelId="{144DE387-91D1-44E5-ABB8-7F01FF88CFEB}" type="presParOf" srcId="{FF2F2DAB-6E08-4C27-AEBE-71CFF9E8548E}" destId="{68FB1F98-4AD8-4696-9512-1674FD01EC10}" srcOrd="3" destOrd="0" presId="urn:microsoft.com/office/officeart/2005/8/layout/list1"/>
    <dgm:cxn modelId="{73D3F65C-DB16-403B-BE04-82D0F99291A7}" type="presParOf" srcId="{FF2F2DAB-6E08-4C27-AEBE-71CFF9E8548E}" destId="{EAC672F5-82ED-47B0-A99E-F777A818E0FC}" srcOrd="4" destOrd="0" presId="urn:microsoft.com/office/officeart/2005/8/layout/list1"/>
    <dgm:cxn modelId="{FA5BC110-C61E-4D43-B6EF-96B352B1D156}" type="presParOf" srcId="{EAC672F5-82ED-47B0-A99E-F777A818E0FC}" destId="{2E524340-3B0D-4166-B85E-BD698ECB6AA1}" srcOrd="0" destOrd="0" presId="urn:microsoft.com/office/officeart/2005/8/layout/list1"/>
    <dgm:cxn modelId="{8EBDEC1A-0186-4996-978D-90D0FDB5744A}" type="presParOf" srcId="{EAC672F5-82ED-47B0-A99E-F777A818E0FC}" destId="{61839489-5A8B-48A1-835C-2CE0E6A04A86}" srcOrd="1" destOrd="0" presId="urn:microsoft.com/office/officeart/2005/8/layout/list1"/>
    <dgm:cxn modelId="{7BE48622-5C6F-490C-B48F-1E1EDD337E4D}" type="presParOf" srcId="{FF2F2DAB-6E08-4C27-AEBE-71CFF9E8548E}" destId="{7EA95535-7BC6-4DCF-91B3-91CBFC2B53D5}" srcOrd="5" destOrd="0" presId="urn:microsoft.com/office/officeart/2005/8/layout/list1"/>
    <dgm:cxn modelId="{E56C8B7B-4C5E-425D-BB99-9A26FF24673E}" type="presParOf" srcId="{FF2F2DAB-6E08-4C27-AEBE-71CFF9E8548E}" destId="{B659F309-7E7C-4739-8E39-E17DBEFE65EA}"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7F2977-3193-4D9F-93C7-13D3873AFC9A}" type="datetimeFigureOut">
              <a:rPr lang="en-IN" smtClean="0"/>
              <a:t>29-03-2019</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5BF257-5C75-4BD6-9557-0DD2532341B0}" type="slidenum">
              <a:rPr lang="en-IN" smtClean="0"/>
              <a:t>‹#›</a:t>
            </a:fld>
            <a:endParaRPr lang="en-IN"/>
          </a:p>
        </p:txBody>
      </p:sp>
    </p:spTree>
    <p:extLst>
      <p:ext uri="{BB962C8B-B14F-4D97-AF65-F5344CB8AC3E}">
        <p14:creationId xmlns:p14="http://schemas.microsoft.com/office/powerpoint/2010/main" val="24964908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u="none" strike="noStrike" kern="1200" dirty="0" smtClean="0">
                <a:solidFill>
                  <a:schemeClr val="tx1"/>
                </a:solidFill>
                <a:effectLst/>
                <a:latin typeface="+mn-lt"/>
                <a:ea typeface="+mn-ea"/>
                <a:cs typeface="+mn-cs"/>
              </a:rPr>
              <a:t>Mapping A Set</a:t>
            </a:r>
          </a:p>
          <a:p>
            <a:r>
              <a:rPr lang="en-IN" sz="1200" b="0" i="0" u="none" strike="noStrike" kern="1200" dirty="0" smtClean="0">
                <a:solidFill>
                  <a:schemeClr val="tx1"/>
                </a:solidFill>
                <a:effectLst/>
                <a:latin typeface="+mn-lt"/>
                <a:ea typeface="+mn-ea"/>
                <a:cs typeface="+mn-cs"/>
              </a:rPr>
              <a:t>In this example we will map a property of type set. To start with, we will create a class Employee with properties </a:t>
            </a:r>
            <a:r>
              <a:rPr lang="en-IN" sz="1200" b="0" i="0" u="none" strike="noStrike" kern="1200" dirty="0" err="1" smtClean="0">
                <a:solidFill>
                  <a:schemeClr val="tx1"/>
                </a:solidFill>
                <a:effectLst/>
                <a:latin typeface="+mn-lt"/>
                <a:ea typeface="+mn-ea"/>
                <a:cs typeface="+mn-cs"/>
              </a:rPr>
              <a:t>employeeId</a:t>
            </a:r>
            <a:r>
              <a:rPr lang="en-IN" sz="1200" b="0" i="0" u="none" strike="noStrike" kern="1200" dirty="0" smtClean="0">
                <a:solidFill>
                  <a:schemeClr val="tx1"/>
                </a:solidFill>
                <a:effectLst/>
                <a:latin typeface="+mn-lt"/>
                <a:ea typeface="+mn-ea"/>
                <a:cs typeface="+mn-cs"/>
              </a:rPr>
              <a:t> , </a:t>
            </a:r>
            <a:r>
              <a:rPr lang="en-IN" sz="1200" b="0" i="0" u="none" strike="noStrike" kern="1200" dirty="0" err="1" smtClean="0">
                <a:solidFill>
                  <a:schemeClr val="tx1"/>
                </a:solidFill>
                <a:effectLst/>
                <a:latin typeface="+mn-lt"/>
                <a:ea typeface="+mn-ea"/>
                <a:cs typeface="+mn-cs"/>
              </a:rPr>
              <a:t>employeeName</a:t>
            </a:r>
            <a:r>
              <a:rPr lang="en-IN" sz="1200" b="0" i="0" u="none" strike="noStrike" kern="1200" dirty="0" smtClean="0">
                <a:solidFill>
                  <a:schemeClr val="tx1"/>
                </a:solidFill>
                <a:effectLst/>
                <a:latin typeface="+mn-lt"/>
                <a:ea typeface="+mn-ea"/>
                <a:cs typeface="+mn-cs"/>
              </a:rPr>
              <a:t> and </a:t>
            </a:r>
            <a:r>
              <a:rPr lang="en-IN" sz="1200" b="0" i="0" u="none" strike="noStrike" kern="1200" dirty="0" err="1" smtClean="0">
                <a:solidFill>
                  <a:schemeClr val="tx1"/>
                </a:solidFill>
                <a:effectLst/>
                <a:latin typeface="+mn-lt"/>
                <a:ea typeface="+mn-ea"/>
                <a:cs typeface="+mn-cs"/>
              </a:rPr>
              <a:t>phoneNumbers</a:t>
            </a:r>
            <a:r>
              <a:rPr lang="en-IN" sz="1200" b="0" i="0" u="none" strike="noStrike" kern="1200" dirty="0" smtClean="0">
                <a:solidFill>
                  <a:schemeClr val="tx1"/>
                </a:solidFill>
                <a:effectLst/>
                <a:latin typeface="+mn-lt"/>
                <a:ea typeface="+mn-ea"/>
                <a:cs typeface="+mn-cs"/>
              </a:rPr>
              <a:t> .Here we want to store Phones for a Student. There are more than one Phone for a Student so </a:t>
            </a:r>
            <a:r>
              <a:rPr lang="en-IN" sz="1200" b="0" i="0" u="none" strike="noStrike" kern="1200" dirty="0" err="1" smtClean="0">
                <a:solidFill>
                  <a:schemeClr val="tx1"/>
                </a:solidFill>
                <a:effectLst/>
                <a:latin typeface="+mn-lt"/>
                <a:ea typeface="+mn-ea"/>
                <a:cs typeface="+mn-cs"/>
              </a:rPr>
              <a:t>phoneNumbers</a:t>
            </a:r>
            <a:r>
              <a:rPr lang="en-IN" sz="1200" b="0" i="0" u="none" strike="noStrike" kern="1200" dirty="0" smtClean="0">
                <a:solidFill>
                  <a:schemeClr val="tx1"/>
                </a:solidFill>
                <a:effectLst/>
                <a:latin typeface="+mn-lt"/>
                <a:ea typeface="+mn-ea"/>
                <a:cs typeface="+mn-cs"/>
              </a:rPr>
              <a:t> should be declared as collection </a:t>
            </a:r>
            <a:r>
              <a:rPr lang="en-IN" sz="1200" b="0" i="0" u="none" strike="noStrike" kern="1200" dirty="0" err="1" smtClean="0">
                <a:solidFill>
                  <a:schemeClr val="tx1"/>
                </a:solidFill>
                <a:effectLst/>
                <a:latin typeface="+mn-lt"/>
                <a:ea typeface="+mn-ea"/>
                <a:cs typeface="+mn-cs"/>
              </a:rPr>
              <a:t>type.We</a:t>
            </a:r>
            <a:r>
              <a:rPr lang="en-IN" sz="1200" b="0" i="0" u="none" strike="noStrike" kern="1200" dirty="0" smtClean="0">
                <a:solidFill>
                  <a:schemeClr val="tx1"/>
                </a:solidFill>
                <a:effectLst/>
                <a:latin typeface="+mn-lt"/>
                <a:ea typeface="+mn-ea"/>
                <a:cs typeface="+mn-cs"/>
              </a:rPr>
              <a:t> need to create two tables corresponding to Student and Phone. However we do not want to expose Phone The code for this class is shown bellow:</a:t>
            </a:r>
          </a:p>
          <a:p>
            <a:endParaRPr lang="en-IN" dirty="0"/>
          </a:p>
        </p:txBody>
      </p:sp>
      <p:sp>
        <p:nvSpPr>
          <p:cNvPr id="4" name="Slide Number Placeholder 3"/>
          <p:cNvSpPr>
            <a:spLocks noGrp="1"/>
          </p:cNvSpPr>
          <p:nvPr>
            <p:ph type="sldNum" sz="quarter" idx="10"/>
          </p:nvPr>
        </p:nvSpPr>
        <p:spPr/>
        <p:txBody>
          <a:bodyPr/>
          <a:lstStyle/>
          <a:p>
            <a:fld id="{DB5BF257-5C75-4BD6-9557-0DD2532341B0}" type="slidenum">
              <a:rPr lang="en-IN" smtClean="0"/>
              <a:t>49</a:t>
            </a:fld>
            <a:endParaRPr lang="en-IN"/>
          </a:p>
        </p:txBody>
      </p:sp>
    </p:spTree>
    <p:extLst>
      <p:ext uri="{BB962C8B-B14F-4D97-AF65-F5344CB8AC3E}">
        <p14:creationId xmlns:p14="http://schemas.microsoft.com/office/powerpoint/2010/main" val="212294357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t>3/29/2019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46C117F-5CCF-4837-BE5F-2B92066CAFAF}" type="datetimeFigureOut">
              <a:rPr lang="en-US" dirty="0"/>
              <a:t>3/29/2019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EB90BD-B6CE-46B7-997F-7313B992CCDC}" type="datetimeFigureOut">
              <a:rPr lang="en-US" dirty="0"/>
              <a:t>3/29/2019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DB9D11F-B188-461D-B23F-39381795C052}" type="datetimeFigureOut">
              <a:rPr lang="en-US" dirty="0"/>
              <a:t>3/29/2019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2E6D8D9-55A2-4063-B0F3-121F44549695}" type="datetimeFigureOut">
              <a:rPr lang="en-US" dirty="0"/>
              <a:t>3/29/2019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D4B24536-994D-4021-A283-9F449C0DB509}" type="datetimeFigureOut">
              <a:rPr lang="en-US" dirty="0"/>
              <a:t>3/29/2019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3CBBBB78-C96F-47B7-AB17-D852CA960AC9}" type="datetimeFigureOut">
              <a:rPr lang="en-US" dirty="0"/>
              <a:t>3/29/2019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t>3/29/2019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t>3/29/2019</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642751"/>
            <a:ext cx="10437812" cy="648653"/>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1651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11975" y="277017"/>
            <a:ext cx="9613861" cy="1080938"/>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680321" y="1752600"/>
            <a:ext cx="10940179" cy="48641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2050" name="Picture 2" descr="https://jaxenter.com/wp-content/uploads/2012/02/hibernate-logo.png"/>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10585826" y="245985"/>
            <a:ext cx="1428750" cy="114300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dirty="0"/>
              <a:t>3/29/2019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t>3/29/2019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t>3/29/2019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t>3/29/2019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t>3/29/2019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dirty="0"/>
              <a:t>3/29/2019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dirty="0"/>
              <a:t>3/29/2019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t>3/29/2019</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en.wikipedia.org/wiki/Object-relational_mapping"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www.hibernate.org/downloads"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docs.jboss.org/jbossclustering/hibernate-caching/3.3/en-US/html/images/hibernate_logo_a.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031" y="2640168"/>
            <a:ext cx="8783392" cy="1532587"/>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p:nvPicPr>
        <p:blipFill>
          <a:blip r:embed="rId3"/>
          <a:stretch>
            <a:fillRect/>
          </a:stretch>
        </p:blipFill>
        <p:spPr>
          <a:xfrm>
            <a:off x="9691688" y="114300"/>
            <a:ext cx="2381250" cy="2286000"/>
          </a:xfrm>
          <a:prstGeom prst="rect">
            <a:avLst/>
          </a:prstGeom>
        </p:spPr>
      </p:pic>
    </p:spTree>
    <p:extLst>
      <p:ext uri="{BB962C8B-B14F-4D97-AF65-F5344CB8AC3E}">
        <p14:creationId xmlns:p14="http://schemas.microsoft.com/office/powerpoint/2010/main" val="221727218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ORM </a:t>
            </a:r>
            <a:r>
              <a:rPr lang="en-US" dirty="0" smtClean="0"/>
              <a:t>Solution -</a:t>
            </a:r>
            <a:r>
              <a:rPr lang="en-US" b="1" dirty="0" smtClean="0">
                <a:solidFill>
                  <a:srgbClr val="FFFF00"/>
                </a:solidFill>
              </a:rPr>
              <a:t>4 Entities</a:t>
            </a:r>
            <a:endParaRPr lang="en-US" b="1" dirty="0">
              <a:solidFill>
                <a:srgbClr val="FFFF00"/>
              </a:solidFill>
            </a:endParaRPr>
          </a:p>
        </p:txBody>
      </p:sp>
      <p:sp>
        <p:nvSpPr>
          <p:cNvPr id="3" name="Content Placeholder 2"/>
          <p:cNvSpPr>
            <a:spLocks noGrp="1"/>
          </p:cNvSpPr>
          <p:nvPr>
            <p:ph idx="1"/>
          </p:nvPr>
        </p:nvSpPr>
        <p:spPr/>
        <p:txBody>
          <a:bodyPr>
            <a:normAutofit/>
          </a:bodyPr>
          <a:lstStyle/>
          <a:p>
            <a:r>
              <a:rPr lang="en-US" sz="3200" b="1" dirty="0" smtClean="0"/>
              <a:t>An </a:t>
            </a:r>
            <a:r>
              <a:rPr lang="en-US" sz="3200" b="1" dirty="0"/>
              <a:t>API to perform basic CRUD operations on objects of persistent classes.</a:t>
            </a:r>
          </a:p>
          <a:p>
            <a:r>
              <a:rPr lang="en-US" sz="3200" b="1" dirty="0" smtClean="0"/>
              <a:t>A </a:t>
            </a:r>
            <a:r>
              <a:rPr lang="en-US" sz="3200" b="1" dirty="0"/>
              <a:t>language or API to specify queries that refer to classes and properties of classes.</a:t>
            </a:r>
          </a:p>
          <a:p>
            <a:r>
              <a:rPr lang="en-US" sz="3200" b="1" dirty="0" smtClean="0"/>
              <a:t>A </a:t>
            </a:r>
            <a:r>
              <a:rPr lang="en-US" sz="3200" b="1" dirty="0"/>
              <a:t>configurable facility for specifying mapping metadata.</a:t>
            </a:r>
          </a:p>
          <a:p>
            <a:r>
              <a:rPr lang="en-US" sz="3200" b="1" dirty="0" smtClean="0"/>
              <a:t>A </a:t>
            </a:r>
            <a:r>
              <a:rPr lang="en-US" sz="3200" b="1" dirty="0"/>
              <a:t>technique to interact with transactional objects to perform dirty checking, lazy association fetching, and other optimization functions.</a:t>
            </a:r>
          </a:p>
        </p:txBody>
      </p:sp>
    </p:spTree>
    <p:extLst>
      <p:ext uri="{BB962C8B-B14F-4D97-AF65-F5344CB8AC3E}">
        <p14:creationId xmlns:p14="http://schemas.microsoft.com/office/powerpoint/2010/main" val="112322392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Java ORM </a:t>
            </a:r>
            <a:r>
              <a:rPr lang="en-US" b="1" dirty="0" smtClean="0"/>
              <a:t>Frameworks</a:t>
            </a:r>
            <a:endParaRPr lang="en-US" b="1" dirty="0"/>
          </a:p>
        </p:txBody>
      </p:sp>
      <p:sp>
        <p:nvSpPr>
          <p:cNvPr id="3" name="Content Placeholder 2"/>
          <p:cNvSpPr>
            <a:spLocks noGrp="1"/>
          </p:cNvSpPr>
          <p:nvPr>
            <p:ph idx="1"/>
          </p:nvPr>
        </p:nvSpPr>
        <p:spPr/>
        <p:txBody>
          <a:bodyPr>
            <a:normAutofit lnSpcReduction="10000"/>
          </a:bodyPr>
          <a:lstStyle/>
          <a:p>
            <a:r>
              <a:rPr lang="en-US" sz="2800" dirty="0"/>
              <a:t>There are several persistent frameworks and ORM options in Java. </a:t>
            </a:r>
            <a:endParaRPr lang="en-US" sz="2800" dirty="0" smtClean="0"/>
          </a:p>
          <a:p>
            <a:r>
              <a:rPr lang="en-US" sz="2800" dirty="0" smtClean="0"/>
              <a:t>A </a:t>
            </a:r>
            <a:r>
              <a:rPr lang="en-US" sz="2800" dirty="0"/>
              <a:t>persistent framework is an ORM service that stores and retrieves objects into a relational database.</a:t>
            </a:r>
          </a:p>
          <a:p>
            <a:pPr lvl="1"/>
            <a:r>
              <a:rPr lang="en-US" sz="2800" b="1" dirty="0">
                <a:solidFill>
                  <a:srgbClr val="FFFF00"/>
                </a:solidFill>
              </a:rPr>
              <a:t>Enterprise JavaBeans Entity Beans</a:t>
            </a:r>
          </a:p>
          <a:p>
            <a:pPr lvl="1"/>
            <a:r>
              <a:rPr lang="en-US" sz="2800" b="1" dirty="0">
                <a:solidFill>
                  <a:srgbClr val="FFFF00"/>
                </a:solidFill>
              </a:rPr>
              <a:t>Java Data Objects</a:t>
            </a:r>
          </a:p>
          <a:p>
            <a:pPr lvl="1"/>
            <a:r>
              <a:rPr lang="en-US" sz="2800" b="1" dirty="0">
                <a:solidFill>
                  <a:srgbClr val="FFFF00"/>
                </a:solidFill>
              </a:rPr>
              <a:t>Castor</a:t>
            </a:r>
          </a:p>
          <a:p>
            <a:pPr lvl="1"/>
            <a:r>
              <a:rPr lang="en-US" sz="2800" b="1" dirty="0" err="1">
                <a:solidFill>
                  <a:srgbClr val="FFFF00"/>
                </a:solidFill>
              </a:rPr>
              <a:t>TopLink</a:t>
            </a:r>
            <a:endParaRPr lang="en-US" sz="2800" b="1" dirty="0">
              <a:solidFill>
                <a:srgbClr val="FFFF00"/>
              </a:solidFill>
            </a:endParaRPr>
          </a:p>
          <a:p>
            <a:pPr lvl="1"/>
            <a:r>
              <a:rPr lang="en-US" sz="2800" b="1" dirty="0">
                <a:solidFill>
                  <a:srgbClr val="FFFF00"/>
                </a:solidFill>
              </a:rPr>
              <a:t>Spring DAO</a:t>
            </a:r>
          </a:p>
          <a:p>
            <a:pPr lvl="1"/>
            <a:r>
              <a:rPr lang="en-US" sz="2800" b="1" dirty="0">
                <a:solidFill>
                  <a:srgbClr val="FFFF00"/>
                </a:solidFill>
              </a:rPr>
              <a:t>Hibernate</a:t>
            </a:r>
          </a:p>
          <a:p>
            <a:pPr lvl="1"/>
            <a:r>
              <a:rPr lang="en-US" sz="2800" b="1" dirty="0">
                <a:solidFill>
                  <a:srgbClr val="FFFF00"/>
                </a:solidFill>
              </a:rPr>
              <a:t>And many more</a:t>
            </a:r>
          </a:p>
          <a:p>
            <a:endParaRPr lang="en-US" dirty="0"/>
          </a:p>
        </p:txBody>
      </p:sp>
    </p:spTree>
    <p:extLst>
      <p:ext uri="{BB962C8B-B14F-4D97-AF65-F5344CB8AC3E}">
        <p14:creationId xmlns:p14="http://schemas.microsoft.com/office/powerpoint/2010/main" val="54339208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Hibernate - </a:t>
            </a:r>
            <a:r>
              <a:rPr lang="en-US" dirty="0" smtClean="0"/>
              <a:t>Overview</a:t>
            </a:r>
            <a:endParaRPr lang="en-US" dirty="0"/>
          </a:p>
        </p:txBody>
      </p:sp>
      <p:sp>
        <p:nvSpPr>
          <p:cNvPr id="3" name="Content Placeholder 2"/>
          <p:cNvSpPr>
            <a:spLocks noGrp="1"/>
          </p:cNvSpPr>
          <p:nvPr>
            <p:ph idx="1"/>
          </p:nvPr>
        </p:nvSpPr>
        <p:spPr/>
        <p:txBody>
          <a:bodyPr>
            <a:noAutofit/>
          </a:bodyPr>
          <a:lstStyle/>
          <a:p>
            <a:r>
              <a:rPr lang="en-US" sz="2800" b="1" dirty="0"/>
              <a:t>Hibernate is an Object-Relational Mapping(ORM) solution for </a:t>
            </a:r>
            <a:r>
              <a:rPr lang="en-US" sz="2800" b="1" dirty="0" smtClean="0"/>
              <a:t>JAVA.</a:t>
            </a:r>
          </a:p>
          <a:p>
            <a:r>
              <a:rPr lang="en-US" sz="2800" b="1" dirty="0" smtClean="0"/>
              <a:t>It </a:t>
            </a:r>
            <a:r>
              <a:rPr lang="en-US" sz="2800" b="1" dirty="0"/>
              <a:t>raised as an open source persistent framework created by </a:t>
            </a:r>
            <a:r>
              <a:rPr lang="en-US" sz="2800" b="1" dirty="0">
                <a:solidFill>
                  <a:srgbClr val="FFFF00"/>
                </a:solidFill>
              </a:rPr>
              <a:t>Gavin King </a:t>
            </a:r>
            <a:r>
              <a:rPr lang="en-US" sz="2800" b="1" dirty="0"/>
              <a:t>in 2001. </a:t>
            </a:r>
            <a:endParaRPr lang="en-US" sz="2800" b="1" dirty="0" smtClean="0"/>
          </a:p>
          <a:p>
            <a:r>
              <a:rPr lang="en-US" sz="2800" b="1" dirty="0" smtClean="0"/>
              <a:t>It </a:t>
            </a:r>
            <a:r>
              <a:rPr lang="en-US" sz="2800" b="1" dirty="0"/>
              <a:t>is a powerful, high performance </a:t>
            </a:r>
            <a:r>
              <a:rPr lang="en-US" sz="2800" b="1" dirty="0">
                <a:solidFill>
                  <a:srgbClr val="FFFF00"/>
                </a:solidFill>
              </a:rPr>
              <a:t>Object-Relational Persistence</a:t>
            </a:r>
            <a:r>
              <a:rPr lang="en-US" sz="2800" b="1" dirty="0"/>
              <a:t> and </a:t>
            </a:r>
            <a:r>
              <a:rPr lang="en-US" sz="2800" b="1" dirty="0">
                <a:solidFill>
                  <a:srgbClr val="FFFF00"/>
                </a:solidFill>
              </a:rPr>
              <a:t>Query service </a:t>
            </a:r>
            <a:r>
              <a:rPr lang="en-US" sz="2800" b="1" dirty="0"/>
              <a:t>for any Java Application</a:t>
            </a:r>
            <a:r>
              <a:rPr lang="en-US" sz="2800" b="1" dirty="0" smtClean="0"/>
              <a:t>.</a:t>
            </a:r>
          </a:p>
          <a:p>
            <a:r>
              <a:rPr lang="en-US" sz="2800" b="1" dirty="0"/>
              <a:t>Hibernate maps Java classes to database tables and from Java data types to SQL data </a:t>
            </a:r>
            <a:r>
              <a:rPr lang="en-US" sz="2800" b="1" dirty="0" smtClean="0"/>
              <a:t>types.</a:t>
            </a:r>
          </a:p>
          <a:p>
            <a:r>
              <a:rPr lang="en-US" sz="2800" b="1" dirty="0" smtClean="0"/>
              <a:t>Hence </a:t>
            </a:r>
            <a:r>
              <a:rPr lang="en-US" sz="2800" b="1" dirty="0"/>
              <a:t>relieve the developer from 95% of common data persistence related programming tasks.</a:t>
            </a:r>
          </a:p>
        </p:txBody>
      </p:sp>
    </p:spTree>
    <p:extLst>
      <p:ext uri="{BB962C8B-B14F-4D97-AF65-F5344CB8AC3E}">
        <p14:creationId xmlns:p14="http://schemas.microsoft.com/office/powerpoint/2010/main" val="366756535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Hibernate </a:t>
            </a:r>
            <a:r>
              <a:rPr lang="en-US" dirty="0" smtClean="0"/>
              <a:t>– Overview…</a:t>
            </a:r>
            <a:endParaRPr lang="en-US" dirty="0"/>
          </a:p>
        </p:txBody>
      </p:sp>
      <p:sp>
        <p:nvSpPr>
          <p:cNvPr id="3" name="Content Placeholder 2"/>
          <p:cNvSpPr>
            <a:spLocks noGrp="1"/>
          </p:cNvSpPr>
          <p:nvPr>
            <p:ph idx="1"/>
          </p:nvPr>
        </p:nvSpPr>
        <p:spPr>
          <a:xfrm>
            <a:off x="680321" y="1752600"/>
            <a:ext cx="10940179" cy="1415603"/>
          </a:xfrm>
        </p:spPr>
        <p:txBody>
          <a:bodyPr/>
          <a:lstStyle/>
          <a:p>
            <a:r>
              <a:rPr lang="en-US" b="1" dirty="0"/>
              <a:t>Hibernate sits between traditional Java objects and database </a:t>
            </a:r>
            <a:r>
              <a:rPr lang="en-US" b="1" dirty="0" smtClean="0"/>
              <a:t>server.</a:t>
            </a:r>
          </a:p>
          <a:p>
            <a:r>
              <a:rPr lang="en-US" b="1" dirty="0" smtClean="0"/>
              <a:t>It handles </a:t>
            </a:r>
            <a:r>
              <a:rPr lang="en-US" b="1" dirty="0"/>
              <a:t>all the work in persisting those objects based on the appropriate O/R mechanisms and patterns.</a:t>
            </a:r>
          </a:p>
        </p:txBody>
      </p:sp>
      <p:pic>
        <p:nvPicPr>
          <p:cNvPr id="4" name="Picture 3"/>
          <p:cNvPicPr>
            <a:picLocks noChangeAspect="1"/>
          </p:cNvPicPr>
          <p:nvPr/>
        </p:nvPicPr>
        <p:blipFill>
          <a:blip r:embed="rId2"/>
          <a:stretch>
            <a:fillRect/>
          </a:stretch>
        </p:blipFill>
        <p:spPr>
          <a:xfrm>
            <a:off x="1287887" y="3296992"/>
            <a:ext cx="8737949" cy="2756078"/>
          </a:xfrm>
          <a:prstGeom prst="rect">
            <a:avLst/>
          </a:prstGeom>
        </p:spPr>
      </p:pic>
    </p:spTree>
    <p:extLst>
      <p:ext uri="{BB962C8B-B14F-4D97-AF65-F5344CB8AC3E}">
        <p14:creationId xmlns:p14="http://schemas.microsoft.com/office/powerpoint/2010/main" val="325941981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Hibernate </a:t>
            </a:r>
            <a:r>
              <a:rPr lang="en-US" dirty="0" smtClean="0"/>
              <a:t>Advantages</a:t>
            </a:r>
            <a:endParaRPr lang="en-US" dirty="0"/>
          </a:p>
        </p:txBody>
      </p:sp>
      <p:sp>
        <p:nvSpPr>
          <p:cNvPr id="3" name="Content Placeholder 2"/>
          <p:cNvSpPr>
            <a:spLocks noGrp="1"/>
          </p:cNvSpPr>
          <p:nvPr>
            <p:ph idx="1"/>
          </p:nvPr>
        </p:nvSpPr>
        <p:spPr>
          <a:xfrm>
            <a:off x="270457" y="1584101"/>
            <a:ext cx="11565228" cy="5032599"/>
          </a:xfrm>
        </p:spPr>
        <p:txBody>
          <a:bodyPr>
            <a:normAutofit/>
          </a:bodyPr>
          <a:lstStyle/>
          <a:p>
            <a:r>
              <a:rPr lang="en-US" sz="3200" b="1" dirty="0"/>
              <a:t>Hibernate takes care of mapping Java classes to database tables using XML files and without writing any line of code.</a:t>
            </a:r>
          </a:p>
          <a:p>
            <a:r>
              <a:rPr lang="en-US" sz="3200" b="1" dirty="0"/>
              <a:t>Provides simple APIs for storing and retrieving Java objects directly to and from the database.</a:t>
            </a:r>
          </a:p>
          <a:p>
            <a:r>
              <a:rPr lang="en-US" sz="3200" b="1" dirty="0"/>
              <a:t>If there is change in Database or in any table then the only need to change XML file properties.</a:t>
            </a:r>
          </a:p>
          <a:p>
            <a:r>
              <a:rPr lang="en-US" sz="3200" b="1" dirty="0"/>
              <a:t>Abstract away the unfamiliar SQL types and provide us to work around familiar Java Objects.</a:t>
            </a:r>
          </a:p>
          <a:p>
            <a:endParaRPr lang="en-US" dirty="0"/>
          </a:p>
        </p:txBody>
      </p:sp>
    </p:spTree>
    <p:extLst>
      <p:ext uri="{BB962C8B-B14F-4D97-AF65-F5344CB8AC3E}">
        <p14:creationId xmlns:p14="http://schemas.microsoft.com/office/powerpoint/2010/main" val="319453843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Hibernate Advantages</a:t>
            </a:r>
          </a:p>
        </p:txBody>
      </p:sp>
      <p:sp>
        <p:nvSpPr>
          <p:cNvPr id="3" name="Content Placeholder 2"/>
          <p:cNvSpPr>
            <a:spLocks noGrp="1"/>
          </p:cNvSpPr>
          <p:nvPr>
            <p:ph idx="1"/>
          </p:nvPr>
        </p:nvSpPr>
        <p:spPr/>
        <p:txBody>
          <a:bodyPr/>
          <a:lstStyle/>
          <a:p>
            <a:r>
              <a:rPr lang="en-US" sz="3200" b="1" dirty="0"/>
              <a:t>Hibernate does not require an application server to operate.</a:t>
            </a:r>
          </a:p>
          <a:p>
            <a:r>
              <a:rPr lang="en-US" sz="3200" b="1" dirty="0"/>
              <a:t>Manipulates Complex associations of objects of your database.</a:t>
            </a:r>
          </a:p>
          <a:p>
            <a:r>
              <a:rPr lang="en-US" sz="3200" b="1" dirty="0"/>
              <a:t>Minimize database access with smart fetching strategies.</a:t>
            </a:r>
          </a:p>
          <a:p>
            <a:r>
              <a:rPr lang="en-US" sz="3200" b="1" dirty="0"/>
              <a:t>Provides Simple querying of data.</a:t>
            </a:r>
          </a:p>
          <a:p>
            <a:endParaRPr lang="en-US" dirty="0"/>
          </a:p>
        </p:txBody>
      </p:sp>
    </p:spTree>
    <p:extLst>
      <p:ext uri="{BB962C8B-B14F-4D97-AF65-F5344CB8AC3E}">
        <p14:creationId xmlns:p14="http://schemas.microsoft.com/office/powerpoint/2010/main" val="57992749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Hibernate Advantages</a:t>
            </a:r>
            <a:endParaRPr lang="en-US" dirty="0"/>
          </a:p>
        </p:txBody>
      </p:sp>
      <p:sp>
        <p:nvSpPr>
          <p:cNvPr id="3" name="Content Placeholder 2"/>
          <p:cNvSpPr>
            <a:spLocks noGrp="1"/>
          </p:cNvSpPr>
          <p:nvPr>
            <p:ph idx="1"/>
          </p:nvPr>
        </p:nvSpPr>
        <p:spPr>
          <a:xfrm>
            <a:off x="270457" y="1725769"/>
            <a:ext cx="11350044" cy="5035639"/>
          </a:xfrm>
        </p:spPr>
        <p:txBody>
          <a:bodyPr>
            <a:normAutofit/>
          </a:bodyPr>
          <a:lstStyle/>
          <a:p>
            <a:r>
              <a:rPr lang="en-US" sz="2800" b="1" dirty="0" err="1">
                <a:solidFill>
                  <a:srgbClr val="FFFF00"/>
                </a:solidFill>
              </a:rPr>
              <a:t>Opensource</a:t>
            </a:r>
            <a:r>
              <a:rPr lang="en-US" sz="2800" b="1" dirty="0">
                <a:solidFill>
                  <a:srgbClr val="FFFF00"/>
                </a:solidFill>
              </a:rPr>
              <a:t> and Lightweight:</a:t>
            </a:r>
            <a:r>
              <a:rPr lang="en-US" sz="2800" b="1" dirty="0"/>
              <a:t> Hibernate framework is </a:t>
            </a:r>
            <a:r>
              <a:rPr lang="en-US" sz="2800" b="1" dirty="0" err="1"/>
              <a:t>opensource</a:t>
            </a:r>
            <a:r>
              <a:rPr lang="en-US" sz="2800" b="1" dirty="0"/>
              <a:t> under the LGPL license and lightweight.</a:t>
            </a:r>
          </a:p>
          <a:p>
            <a:r>
              <a:rPr lang="en-US" sz="2800" b="1" dirty="0" smtClean="0">
                <a:solidFill>
                  <a:srgbClr val="FFFF00"/>
                </a:solidFill>
              </a:rPr>
              <a:t>Fast </a:t>
            </a:r>
            <a:r>
              <a:rPr lang="en-US" sz="2800" b="1" dirty="0">
                <a:solidFill>
                  <a:srgbClr val="FFFF00"/>
                </a:solidFill>
              </a:rPr>
              <a:t>performance</a:t>
            </a:r>
            <a:r>
              <a:rPr lang="en-US" sz="2800" b="1" dirty="0"/>
              <a:t>: The performance of hibernate framework is fast because cache is internally used in hibernate framework</a:t>
            </a:r>
            <a:r>
              <a:rPr lang="en-US" sz="2800" b="1" dirty="0" smtClean="0"/>
              <a:t>.</a:t>
            </a:r>
          </a:p>
          <a:p>
            <a:pPr lvl="1"/>
            <a:r>
              <a:rPr lang="en-US" b="1" dirty="0" smtClean="0"/>
              <a:t> </a:t>
            </a:r>
            <a:r>
              <a:rPr lang="en-US" sz="2400" b="1" dirty="0"/>
              <a:t>There are two types of cache in hibernate framework first level cache and second level cache. First level cache is enabled </a:t>
            </a:r>
            <a:r>
              <a:rPr lang="en-US" sz="2400" b="1" dirty="0" smtClean="0"/>
              <a:t>by default</a:t>
            </a:r>
            <a:r>
              <a:rPr lang="en-US" sz="2400" b="1" dirty="0"/>
              <a:t>.</a:t>
            </a:r>
          </a:p>
          <a:p>
            <a:r>
              <a:rPr lang="en-US" sz="2800" b="1" dirty="0" smtClean="0">
                <a:solidFill>
                  <a:srgbClr val="FFFF00"/>
                </a:solidFill>
              </a:rPr>
              <a:t>Database </a:t>
            </a:r>
            <a:r>
              <a:rPr lang="en-US" sz="2800" b="1" dirty="0">
                <a:solidFill>
                  <a:srgbClr val="FFFF00"/>
                </a:solidFill>
              </a:rPr>
              <a:t>Independent query</a:t>
            </a:r>
            <a:r>
              <a:rPr lang="en-US" sz="2800" b="1" dirty="0"/>
              <a:t>: HQL (Hibernate Query Language) is the object-oriented version of SQL. </a:t>
            </a:r>
            <a:endParaRPr lang="en-US" sz="2800" b="1" dirty="0" smtClean="0"/>
          </a:p>
          <a:p>
            <a:pPr lvl="1"/>
            <a:r>
              <a:rPr lang="en-US" sz="2400" b="1" dirty="0" smtClean="0"/>
              <a:t>It </a:t>
            </a:r>
            <a:r>
              <a:rPr lang="en-US" sz="2400" b="1" dirty="0"/>
              <a:t>generates the database independent queries. </a:t>
            </a:r>
            <a:endParaRPr lang="en-US" sz="2400" b="1" dirty="0" smtClean="0"/>
          </a:p>
          <a:p>
            <a:pPr lvl="1"/>
            <a:r>
              <a:rPr lang="en-US" sz="2400" b="1" dirty="0" smtClean="0"/>
              <a:t>So </a:t>
            </a:r>
            <a:r>
              <a:rPr lang="en-US" sz="2400" b="1" dirty="0"/>
              <a:t>you don't need to write database specific </a:t>
            </a:r>
            <a:r>
              <a:rPr lang="en-US" sz="2400" b="1" dirty="0" smtClean="0"/>
              <a:t>queries.</a:t>
            </a:r>
          </a:p>
          <a:p>
            <a:pPr lvl="1"/>
            <a:r>
              <a:rPr lang="en-US" sz="2400" b="1" dirty="0" smtClean="0"/>
              <a:t>Before </a:t>
            </a:r>
            <a:r>
              <a:rPr lang="en-US" sz="2400" b="1" dirty="0"/>
              <a:t>Hibernate, If database is changed for the project, we need to change the SQL query as well that leads to the maintenance problem.</a:t>
            </a:r>
          </a:p>
          <a:p>
            <a:endParaRPr lang="en-US" dirty="0"/>
          </a:p>
        </p:txBody>
      </p:sp>
    </p:spTree>
    <p:extLst>
      <p:ext uri="{BB962C8B-B14F-4D97-AF65-F5344CB8AC3E}">
        <p14:creationId xmlns:p14="http://schemas.microsoft.com/office/powerpoint/2010/main" val="395418106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Hibernate Advantages</a:t>
            </a:r>
            <a:endParaRPr lang="en-US" dirty="0"/>
          </a:p>
        </p:txBody>
      </p:sp>
      <p:sp>
        <p:nvSpPr>
          <p:cNvPr id="3" name="Content Placeholder 2"/>
          <p:cNvSpPr>
            <a:spLocks noGrp="1"/>
          </p:cNvSpPr>
          <p:nvPr>
            <p:ph idx="1"/>
          </p:nvPr>
        </p:nvSpPr>
        <p:spPr/>
        <p:txBody>
          <a:bodyPr/>
          <a:lstStyle/>
          <a:p>
            <a:r>
              <a:rPr lang="en-US" sz="3200" b="1" dirty="0" smtClean="0">
                <a:solidFill>
                  <a:srgbClr val="FFFF00"/>
                </a:solidFill>
              </a:rPr>
              <a:t>Automatic </a:t>
            </a:r>
            <a:r>
              <a:rPr lang="en-US" sz="3200" b="1" dirty="0">
                <a:solidFill>
                  <a:srgbClr val="FFFF00"/>
                </a:solidFill>
              </a:rPr>
              <a:t>table creation:</a:t>
            </a:r>
            <a:r>
              <a:rPr lang="en-US" sz="3200" dirty="0"/>
              <a:t> Hibernate framework provides the facility to create the tables of the database automatically. So there is no need to create tables in the database manually.</a:t>
            </a:r>
          </a:p>
          <a:p>
            <a:r>
              <a:rPr lang="en-US" sz="3200" b="1" dirty="0" smtClean="0">
                <a:solidFill>
                  <a:srgbClr val="FFFF00"/>
                </a:solidFill>
              </a:rPr>
              <a:t>Simplifies </a:t>
            </a:r>
            <a:r>
              <a:rPr lang="en-US" sz="3200" b="1" dirty="0">
                <a:solidFill>
                  <a:srgbClr val="FFFF00"/>
                </a:solidFill>
              </a:rPr>
              <a:t>complex join</a:t>
            </a:r>
            <a:r>
              <a:rPr lang="en-US" sz="3200" b="1" dirty="0"/>
              <a:t>:</a:t>
            </a:r>
            <a:r>
              <a:rPr lang="en-US" sz="3200" dirty="0"/>
              <a:t> To fetch data form multiple tables is easy in hibernate framework.</a:t>
            </a:r>
          </a:p>
          <a:p>
            <a:r>
              <a:rPr lang="en-US" sz="3200" b="1" dirty="0" smtClean="0">
                <a:solidFill>
                  <a:srgbClr val="FFFF00"/>
                </a:solidFill>
              </a:rPr>
              <a:t>Provides </a:t>
            </a:r>
            <a:r>
              <a:rPr lang="en-US" sz="3200" b="1" dirty="0">
                <a:solidFill>
                  <a:srgbClr val="FFFF00"/>
                </a:solidFill>
              </a:rPr>
              <a:t>query statistics and database status</a:t>
            </a:r>
            <a:r>
              <a:rPr lang="en-US" sz="3200" b="1" dirty="0"/>
              <a:t>:</a:t>
            </a:r>
            <a:r>
              <a:rPr lang="en-US" sz="3200" dirty="0"/>
              <a:t> Hibernate supports Query cache and provide statistics about query and database status.</a:t>
            </a:r>
          </a:p>
          <a:p>
            <a:endParaRPr lang="en-US" dirty="0"/>
          </a:p>
        </p:txBody>
      </p:sp>
    </p:spTree>
    <p:extLst>
      <p:ext uri="{BB962C8B-B14F-4D97-AF65-F5344CB8AC3E}">
        <p14:creationId xmlns:p14="http://schemas.microsoft.com/office/powerpoint/2010/main" val="102509240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Supported </a:t>
            </a:r>
            <a:r>
              <a:rPr lang="en-US" dirty="0" smtClean="0"/>
              <a:t>Databases</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sz="2800" b="1" dirty="0">
                <a:solidFill>
                  <a:srgbClr val="FFFF00"/>
                </a:solidFill>
              </a:rPr>
              <a:t>Hibernate supports almost all the major RDBMS</a:t>
            </a:r>
            <a:r>
              <a:rPr lang="en-US" sz="2800" b="1" dirty="0" smtClean="0">
                <a:solidFill>
                  <a:srgbClr val="FFFF00"/>
                </a:solidFill>
              </a:rPr>
              <a:t>.</a:t>
            </a:r>
          </a:p>
          <a:p>
            <a:r>
              <a:rPr lang="en-US" sz="2800" b="1" dirty="0"/>
              <a:t>HSQL Database Engine</a:t>
            </a:r>
          </a:p>
          <a:p>
            <a:r>
              <a:rPr lang="en-US" sz="2800" b="1" dirty="0"/>
              <a:t>DB2/NT</a:t>
            </a:r>
          </a:p>
          <a:p>
            <a:r>
              <a:rPr lang="en-US" sz="2800" b="1" dirty="0"/>
              <a:t>MySQL</a:t>
            </a:r>
          </a:p>
          <a:p>
            <a:r>
              <a:rPr lang="en-US" sz="2800" b="1" dirty="0" err="1"/>
              <a:t>PostgreSQL</a:t>
            </a:r>
            <a:endParaRPr lang="en-US" sz="2800" b="1" dirty="0"/>
          </a:p>
          <a:p>
            <a:r>
              <a:rPr lang="en-US" sz="2800" b="1" dirty="0" err="1"/>
              <a:t>FrontBase</a:t>
            </a:r>
            <a:endParaRPr lang="en-US" sz="2800" b="1" dirty="0"/>
          </a:p>
          <a:p>
            <a:r>
              <a:rPr lang="en-US" sz="2800" b="1" dirty="0"/>
              <a:t>Oracle</a:t>
            </a:r>
          </a:p>
          <a:p>
            <a:r>
              <a:rPr lang="en-US" sz="2800" b="1" dirty="0"/>
              <a:t>Microsoft SQL Server Database</a:t>
            </a:r>
          </a:p>
          <a:p>
            <a:r>
              <a:rPr lang="en-US" sz="2800" b="1" dirty="0"/>
              <a:t>Sybase SQL Server</a:t>
            </a:r>
          </a:p>
          <a:p>
            <a:r>
              <a:rPr lang="en-US" sz="2800" b="1" dirty="0"/>
              <a:t>Informix Dynamic Server</a:t>
            </a:r>
          </a:p>
          <a:p>
            <a:pPr marL="0" indent="0">
              <a:buNone/>
            </a:pPr>
            <a:endParaRPr lang="en-US" dirty="0"/>
          </a:p>
        </p:txBody>
      </p:sp>
    </p:spTree>
    <p:extLst>
      <p:ext uri="{BB962C8B-B14F-4D97-AF65-F5344CB8AC3E}">
        <p14:creationId xmlns:p14="http://schemas.microsoft.com/office/powerpoint/2010/main" val="389708282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Hibernate - </a:t>
            </a:r>
            <a:r>
              <a:rPr lang="en-US" dirty="0" smtClean="0"/>
              <a:t>Architecture</a:t>
            </a:r>
            <a:endParaRPr lang="en-US" dirty="0"/>
          </a:p>
        </p:txBody>
      </p:sp>
      <p:sp>
        <p:nvSpPr>
          <p:cNvPr id="3" name="Content Placeholder 2"/>
          <p:cNvSpPr>
            <a:spLocks noGrp="1"/>
          </p:cNvSpPr>
          <p:nvPr>
            <p:ph idx="1"/>
          </p:nvPr>
        </p:nvSpPr>
        <p:spPr>
          <a:xfrm>
            <a:off x="411975" y="1766552"/>
            <a:ext cx="5862146" cy="4519411"/>
          </a:xfrm>
        </p:spPr>
        <p:style>
          <a:lnRef idx="1">
            <a:schemeClr val="accent3"/>
          </a:lnRef>
          <a:fillRef idx="2">
            <a:schemeClr val="accent3"/>
          </a:fillRef>
          <a:effectRef idx="1">
            <a:schemeClr val="accent3"/>
          </a:effectRef>
          <a:fontRef idx="minor">
            <a:schemeClr val="dk1"/>
          </a:fontRef>
        </p:style>
        <p:txBody>
          <a:bodyPr>
            <a:noAutofit/>
          </a:bodyPr>
          <a:lstStyle/>
          <a:p>
            <a:r>
              <a:rPr lang="en-US" sz="2800" b="1" dirty="0"/>
              <a:t>The Hibernate architecture is layered to keep you isolated from having to know the underlying </a:t>
            </a:r>
            <a:r>
              <a:rPr lang="en-US" sz="2800" b="1" dirty="0" smtClean="0"/>
              <a:t>APIs.</a:t>
            </a:r>
          </a:p>
          <a:p>
            <a:r>
              <a:rPr lang="en-US" sz="2800" b="1" dirty="0" smtClean="0"/>
              <a:t>Hibernate </a:t>
            </a:r>
            <a:r>
              <a:rPr lang="en-US" sz="2800" b="1" dirty="0"/>
              <a:t>makes use of the database and configuration data to provide persistence services (and persistent objects) to the application.</a:t>
            </a:r>
          </a:p>
        </p:txBody>
      </p:sp>
      <p:pic>
        <p:nvPicPr>
          <p:cNvPr id="4" name="Picture 3"/>
          <p:cNvPicPr>
            <a:picLocks noChangeAspect="1"/>
          </p:cNvPicPr>
          <p:nvPr/>
        </p:nvPicPr>
        <p:blipFill>
          <a:blip r:embed="rId2"/>
          <a:stretch>
            <a:fillRect/>
          </a:stretch>
        </p:blipFill>
        <p:spPr>
          <a:xfrm>
            <a:off x="6593983" y="1752600"/>
            <a:ext cx="5254579" cy="4533363"/>
          </a:xfrm>
          <a:prstGeom prst="rect">
            <a:avLst/>
          </a:prstGeom>
        </p:spPr>
      </p:pic>
    </p:spTree>
    <p:extLst>
      <p:ext uri="{BB962C8B-B14F-4D97-AF65-F5344CB8AC3E}">
        <p14:creationId xmlns:p14="http://schemas.microsoft.com/office/powerpoint/2010/main" val="112309206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5774" y="328226"/>
            <a:ext cx="9613861" cy="1080938"/>
          </a:xfrm>
        </p:spPr>
        <p:txBody>
          <a:bodyPr/>
          <a:lstStyle/>
          <a:p>
            <a:r>
              <a:rPr lang="en-US" dirty="0" smtClean="0"/>
              <a:t>Hibernate 5.0.1 Introduction</a:t>
            </a:r>
            <a:endParaRPr lang="en-US" dirty="0"/>
          </a:p>
        </p:txBody>
      </p:sp>
      <p:sp>
        <p:nvSpPr>
          <p:cNvPr id="3" name="Content Placeholder 2"/>
          <p:cNvSpPr>
            <a:spLocks noGrp="1"/>
          </p:cNvSpPr>
          <p:nvPr>
            <p:ph idx="1"/>
          </p:nvPr>
        </p:nvSpPr>
        <p:spPr>
          <a:xfrm>
            <a:off x="270457" y="1752600"/>
            <a:ext cx="11350044" cy="4673958"/>
          </a:xfrm>
        </p:spPr>
        <p:txBody>
          <a:bodyPr>
            <a:normAutofit/>
          </a:bodyPr>
          <a:lstStyle/>
          <a:p>
            <a:r>
              <a:rPr lang="en-US" sz="2800" dirty="0"/>
              <a:t>Hibernate framework simplifies the development of java application to interact with the database. </a:t>
            </a:r>
            <a:endParaRPr lang="en-US" sz="2800" dirty="0" smtClean="0"/>
          </a:p>
          <a:p>
            <a:r>
              <a:rPr lang="en-US" sz="2800" dirty="0" smtClean="0"/>
              <a:t>Hibernate </a:t>
            </a:r>
            <a:r>
              <a:rPr lang="en-US" sz="2800" dirty="0"/>
              <a:t>is an open source, lightweight, </a:t>
            </a:r>
            <a:r>
              <a:rPr lang="en-US" sz="2800" b="1" dirty="0">
                <a:solidFill>
                  <a:srgbClr val="FFFF00"/>
                </a:solidFill>
                <a:hlinkClick r:id="rId2"/>
              </a:rPr>
              <a:t>ORM (Object Relational </a:t>
            </a:r>
            <a:r>
              <a:rPr lang="en-US" sz="2800" b="1" dirty="0" smtClean="0">
                <a:solidFill>
                  <a:srgbClr val="FFFF00"/>
                </a:solidFill>
                <a:hlinkClick r:id="rId2"/>
              </a:rPr>
              <a:t>Mapping)</a:t>
            </a:r>
            <a:r>
              <a:rPr lang="en-US" sz="2800" dirty="0" smtClean="0"/>
              <a:t> tool.</a:t>
            </a:r>
          </a:p>
          <a:p>
            <a:r>
              <a:rPr lang="en-US" sz="2800" dirty="0"/>
              <a:t>An ORM tool simplifies the data creation, data manipulation and data access. </a:t>
            </a:r>
            <a:endParaRPr lang="en-US" sz="2800" dirty="0" smtClean="0"/>
          </a:p>
          <a:p>
            <a:r>
              <a:rPr lang="en-US" sz="2800" dirty="0" smtClean="0"/>
              <a:t>It </a:t>
            </a:r>
            <a:r>
              <a:rPr lang="en-US" sz="2800" dirty="0"/>
              <a:t>is a programming technique that maps the object to the data stored in the database</a:t>
            </a:r>
            <a:r>
              <a:rPr lang="en-US" sz="2800" dirty="0" smtClean="0"/>
              <a:t>.</a:t>
            </a:r>
          </a:p>
          <a:p>
            <a:r>
              <a:rPr lang="en-US" sz="2800" dirty="0"/>
              <a:t>The ORM tool internally uses the JDBC API to interact with the database.</a:t>
            </a:r>
          </a:p>
        </p:txBody>
      </p:sp>
    </p:spTree>
    <p:extLst>
      <p:ext uri="{BB962C8B-B14F-4D97-AF65-F5344CB8AC3E}">
        <p14:creationId xmlns:p14="http://schemas.microsoft.com/office/powerpoint/2010/main" val="14740035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1975" y="277017"/>
            <a:ext cx="9613861" cy="946476"/>
          </a:xfrm>
        </p:spPr>
        <p:txBody>
          <a:bodyPr>
            <a:normAutofit fontScale="90000"/>
          </a:bodyPr>
          <a:lstStyle/>
          <a:p>
            <a:r>
              <a:rPr lang="en-US" dirty="0"/>
              <a:t> </a:t>
            </a:r>
            <a:r>
              <a:rPr lang="en-US" dirty="0" smtClean="0"/>
              <a:t>Detailed </a:t>
            </a:r>
            <a:r>
              <a:rPr lang="en-US" dirty="0"/>
              <a:t>view of the Hibernate Application </a:t>
            </a:r>
            <a:r>
              <a:rPr lang="en-US" dirty="0" smtClean="0"/>
              <a:t>Architecture</a:t>
            </a:r>
            <a:endParaRPr lang="en-US" dirty="0"/>
          </a:p>
        </p:txBody>
      </p:sp>
      <p:pic>
        <p:nvPicPr>
          <p:cNvPr id="4" name="Picture 3"/>
          <p:cNvPicPr>
            <a:picLocks noChangeAspect="1"/>
          </p:cNvPicPr>
          <p:nvPr/>
        </p:nvPicPr>
        <p:blipFill>
          <a:blip r:embed="rId2"/>
          <a:stretch>
            <a:fillRect/>
          </a:stretch>
        </p:blipFill>
        <p:spPr>
          <a:xfrm>
            <a:off x="1390918" y="1223493"/>
            <a:ext cx="8090894" cy="5512157"/>
          </a:xfrm>
          <a:prstGeom prst="rect">
            <a:avLst/>
          </a:prstGeom>
        </p:spPr>
      </p:pic>
      <p:sp>
        <p:nvSpPr>
          <p:cNvPr id="5" name="Flowchart: Card 4"/>
          <p:cNvSpPr/>
          <p:nvPr/>
        </p:nvSpPr>
        <p:spPr>
          <a:xfrm>
            <a:off x="9903853" y="2730321"/>
            <a:ext cx="1803043" cy="1481070"/>
          </a:xfrm>
          <a:prstGeom prst="flowChartPunchedCard">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2400" b="1" dirty="0" smtClean="0"/>
              <a:t>Core Classes</a:t>
            </a:r>
            <a:endParaRPr lang="en-US" sz="2400" b="1" dirty="0"/>
          </a:p>
        </p:txBody>
      </p:sp>
      <p:cxnSp>
        <p:nvCxnSpPr>
          <p:cNvPr id="7" name="Straight Arrow Connector 6"/>
          <p:cNvCxnSpPr/>
          <p:nvPr/>
        </p:nvCxnSpPr>
        <p:spPr>
          <a:xfrm flipH="1">
            <a:off x="8487177" y="3625401"/>
            <a:ext cx="1416676" cy="91440"/>
          </a:xfrm>
          <a:prstGeom prst="straightConnector1">
            <a:avLst/>
          </a:prstGeom>
          <a:ln w="76200">
            <a:tailEnd type="triangle"/>
          </a:ln>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131705516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Hibernate Architecture – API’s</a:t>
            </a:r>
            <a:endParaRPr lang="en-US" dirty="0"/>
          </a:p>
        </p:txBody>
      </p:sp>
      <p:sp>
        <p:nvSpPr>
          <p:cNvPr id="3" name="Content Placeholder 2"/>
          <p:cNvSpPr>
            <a:spLocks noGrp="1"/>
          </p:cNvSpPr>
          <p:nvPr>
            <p:ph idx="1"/>
          </p:nvPr>
        </p:nvSpPr>
        <p:spPr>
          <a:xfrm>
            <a:off x="411975" y="1752600"/>
            <a:ext cx="11208525" cy="4864100"/>
          </a:xfrm>
        </p:spPr>
        <p:txBody>
          <a:bodyPr>
            <a:normAutofit/>
          </a:bodyPr>
          <a:lstStyle/>
          <a:p>
            <a:r>
              <a:rPr lang="en-US" sz="3200" b="1" dirty="0"/>
              <a:t>Hibernate uses various existing Java APIs, like </a:t>
            </a:r>
            <a:r>
              <a:rPr lang="en-US" sz="3200" b="1" dirty="0">
                <a:solidFill>
                  <a:srgbClr val="FFFF00"/>
                </a:solidFill>
              </a:rPr>
              <a:t>JDBC</a:t>
            </a:r>
            <a:r>
              <a:rPr lang="en-US" sz="3200" b="1" dirty="0"/>
              <a:t>, Java Transaction API(</a:t>
            </a:r>
            <a:r>
              <a:rPr lang="en-US" sz="3200" b="1" dirty="0">
                <a:solidFill>
                  <a:srgbClr val="FFFF00"/>
                </a:solidFill>
              </a:rPr>
              <a:t>JTA</a:t>
            </a:r>
            <a:r>
              <a:rPr lang="en-US" sz="3200" b="1" dirty="0"/>
              <a:t>), and Java Naming and Directory Interface (</a:t>
            </a:r>
            <a:r>
              <a:rPr lang="en-US" sz="3200" b="1" dirty="0">
                <a:solidFill>
                  <a:srgbClr val="FFFF00"/>
                </a:solidFill>
              </a:rPr>
              <a:t>JNDI</a:t>
            </a:r>
            <a:r>
              <a:rPr lang="en-US" sz="3200" b="1" dirty="0"/>
              <a:t>). </a:t>
            </a:r>
            <a:endParaRPr lang="en-US" sz="3200" b="1" dirty="0" smtClean="0"/>
          </a:p>
          <a:p>
            <a:r>
              <a:rPr lang="en-US" sz="3200" b="1" dirty="0" smtClean="0"/>
              <a:t>JDBC </a:t>
            </a:r>
            <a:r>
              <a:rPr lang="en-US" sz="3200" b="1" dirty="0"/>
              <a:t>provides a rudimentary level of abstraction of functionality common to relational databases, allowing almost any database with a JDBC driver to be supported by Hibernate. </a:t>
            </a:r>
            <a:endParaRPr lang="en-US" sz="3200" b="1" dirty="0" smtClean="0"/>
          </a:p>
          <a:p>
            <a:r>
              <a:rPr lang="en-US" sz="3200" b="1" dirty="0" smtClean="0"/>
              <a:t>JNDI </a:t>
            </a:r>
            <a:r>
              <a:rPr lang="en-US" sz="3200" b="1" dirty="0"/>
              <a:t>and JTA allow Hibernate to be integrated with J2EE application servers.</a:t>
            </a:r>
          </a:p>
        </p:txBody>
      </p:sp>
    </p:spTree>
    <p:extLst>
      <p:ext uri="{BB962C8B-B14F-4D97-AF65-F5344CB8AC3E}">
        <p14:creationId xmlns:p14="http://schemas.microsoft.com/office/powerpoint/2010/main" val="322224059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Configuration </a:t>
            </a:r>
            <a:r>
              <a:rPr lang="en-US" dirty="0" smtClean="0"/>
              <a:t>Object</a:t>
            </a:r>
            <a:endParaRPr lang="en-US" dirty="0"/>
          </a:p>
        </p:txBody>
      </p:sp>
      <p:sp>
        <p:nvSpPr>
          <p:cNvPr id="3" name="Content Placeholder 2"/>
          <p:cNvSpPr>
            <a:spLocks noGrp="1"/>
          </p:cNvSpPr>
          <p:nvPr>
            <p:ph idx="1"/>
          </p:nvPr>
        </p:nvSpPr>
        <p:spPr>
          <a:xfrm>
            <a:off x="411975" y="1545465"/>
            <a:ext cx="11423710" cy="5071235"/>
          </a:xfrm>
        </p:spPr>
        <p:txBody>
          <a:bodyPr>
            <a:normAutofit/>
          </a:bodyPr>
          <a:lstStyle/>
          <a:p>
            <a:r>
              <a:rPr lang="en-US" sz="2800" b="1" dirty="0"/>
              <a:t>The Configuration object is the first Hibernate object you create in any Hibernate </a:t>
            </a:r>
            <a:r>
              <a:rPr lang="en-US" sz="2800" b="1" dirty="0" smtClean="0"/>
              <a:t>application.</a:t>
            </a:r>
          </a:p>
          <a:p>
            <a:r>
              <a:rPr lang="en-US" sz="2800" b="1" dirty="0" smtClean="0"/>
              <a:t>It is  </a:t>
            </a:r>
            <a:r>
              <a:rPr lang="en-US" sz="2800" b="1" dirty="0"/>
              <a:t>usually created only once during application initialization</a:t>
            </a:r>
            <a:r>
              <a:rPr lang="en-US" sz="2800" b="1" dirty="0" smtClean="0"/>
              <a:t>.</a:t>
            </a:r>
          </a:p>
          <a:p>
            <a:r>
              <a:rPr lang="en-US" sz="2800" b="1" dirty="0" smtClean="0"/>
              <a:t>It </a:t>
            </a:r>
            <a:r>
              <a:rPr lang="en-US" sz="2800" b="1" dirty="0"/>
              <a:t>represents a configuration or properties file required by the Hibernate.</a:t>
            </a:r>
            <a:r>
              <a:rPr lang="en-US" b="1" dirty="0"/>
              <a:t> </a:t>
            </a:r>
            <a:endParaRPr lang="en-US" b="1" dirty="0" smtClean="0"/>
          </a:p>
          <a:p>
            <a:r>
              <a:rPr lang="en-US" b="1" dirty="0"/>
              <a:t>The </a:t>
            </a:r>
            <a:r>
              <a:rPr lang="en-US" b="1" dirty="0" smtClean="0"/>
              <a:t>Configuration </a:t>
            </a:r>
            <a:r>
              <a:rPr lang="en-US" b="1" dirty="0"/>
              <a:t>object provides two keys components</a:t>
            </a:r>
            <a:r>
              <a:rPr lang="en-US" b="1" dirty="0" smtClean="0"/>
              <a:t>:</a:t>
            </a:r>
          </a:p>
          <a:p>
            <a:pPr lvl="1"/>
            <a:r>
              <a:rPr lang="en-US" sz="2400" b="1" dirty="0">
                <a:solidFill>
                  <a:srgbClr val="FFFF00"/>
                </a:solidFill>
              </a:rPr>
              <a:t>Database Connection:</a:t>
            </a:r>
            <a:r>
              <a:rPr lang="en-US" sz="2400" b="1" dirty="0"/>
              <a:t> This is handled through one or more configuration files supported by Hibernate. </a:t>
            </a:r>
            <a:endParaRPr lang="en-US" sz="2400" b="1" dirty="0" smtClean="0"/>
          </a:p>
          <a:p>
            <a:pPr marL="457200" lvl="1" indent="0">
              <a:buNone/>
            </a:pPr>
            <a:r>
              <a:rPr lang="en-US" sz="2400" b="1" dirty="0"/>
              <a:t> </a:t>
            </a:r>
            <a:r>
              <a:rPr lang="en-US" sz="2400" b="1" dirty="0" smtClean="0"/>
              <a:t>  These </a:t>
            </a:r>
            <a:r>
              <a:rPr lang="en-US" sz="2400" b="1" dirty="0"/>
              <a:t>files are </a:t>
            </a:r>
            <a:r>
              <a:rPr lang="en-US" sz="2400" b="1" dirty="0" err="1">
                <a:solidFill>
                  <a:srgbClr val="00B0F0"/>
                </a:solidFill>
              </a:rPr>
              <a:t>hibernate.properties</a:t>
            </a:r>
            <a:r>
              <a:rPr lang="en-US" sz="2400" b="1" dirty="0"/>
              <a:t> </a:t>
            </a:r>
            <a:r>
              <a:rPr lang="en-US" sz="2400" b="1" dirty="0" smtClean="0"/>
              <a:t>and </a:t>
            </a:r>
            <a:r>
              <a:rPr lang="en-US" sz="2400" b="1" dirty="0" smtClean="0">
                <a:solidFill>
                  <a:srgbClr val="00B0F0"/>
                </a:solidFill>
              </a:rPr>
              <a:t>hibernate.cfg.xml</a:t>
            </a:r>
            <a:r>
              <a:rPr lang="en-US" sz="2400" b="1" dirty="0"/>
              <a:t>.</a:t>
            </a:r>
          </a:p>
          <a:p>
            <a:pPr lvl="1"/>
            <a:r>
              <a:rPr lang="en-US" sz="2400" b="1" dirty="0">
                <a:solidFill>
                  <a:srgbClr val="FFFF00"/>
                </a:solidFill>
              </a:rPr>
              <a:t>Class Mapping Setup</a:t>
            </a:r>
          </a:p>
          <a:p>
            <a:r>
              <a:rPr lang="en-US" b="1" dirty="0"/>
              <a:t>This component creates the connection between the Java classes and database tables</a:t>
            </a:r>
            <a:r>
              <a:rPr lang="en-US" b="1" dirty="0" smtClean="0"/>
              <a:t>.</a:t>
            </a:r>
            <a:endParaRPr lang="en-US" b="1" dirty="0"/>
          </a:p>
          <a:p>
            <a:endParaRPr lang="en-US" dirty="0"/>
          </a:p>
        </p:txBody>
      </p:sp>
    </p:spTree>
    <p:extLst>
      <p:ext uri="{BB962C8B-B14F-4D97-AF65-F5344CB8AC3E}">
        <p14:creationId xmlns:p14="http://schemas.microsoft.com/office/powerpoint/2010/main" val="64963805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SessionFactory</a:t>
            </a:r>
            <a:r>
              <a:rPr lang="en-US" dirty="0"/>
              <a:t> </a:t>
            </a:r>
            <a:r>
              <a:rPr lang="en-US" dirty="0" smtClean="0"/>
              <a:t>Object</a:t>
            </a:r>
            <a:endParaRPr lang="en-US" dirty="0"/>
          </a:p>
        </p:txBody>
      </p:sp>
      <p:sp>
        <p:nvSpPr>
          <p:cNvPr id="3" name="Content Placeholder 2"/>
          <p:cNvSpPr>
            <a:spLocks noGrp="1"/>
          </p:cNvSpPr>
          <p:nvPr>
            <p:ph idx="1"/>
          </p:nvPr>
        </p:nvSpPr>
        <p:spPr>
          <a:xfrm>
            <a:off x="411975" y="1752600"/>
            <a:ext cx="11208525" cy="4864100"/>
          </a:xfrm>
        </p:spPr>
        <p:txBody>
          <a:bodyPr>
            <a:noAutofit/>
          </a:bodyPr>
          <a:lstStyle/>
          <a:p>
            <a:r>
              <a:rPr lang="en-US" b="1" dirty="0"/>
              <a:t>Configuration object is used to create a </a:t>
            </a:r>
            <a:r>
              <a:rPr lang="en-US" b="1" dirty="0" err="1">
                <a:solidFill>
                  <a:srgbClr val="FFFF00"/>
                </a:solidFill>
              </a:rPr>
              <a:t>SessionFactory</a:t>
            </a:r>
            <a:r>
              <a:rPr lang="en-US" b="1" dirty="0"/>
              <a:t> </a:t>
            </a:r>
            <a:r>
              <a:rPr lang="en-US" b="1" dirty="0" smtClean="0"/>
              <a:t>object.</a:t>
            </a:r>
          </a:p>
          <a:p>
            <a:r>
              <a:rPr lang="en-US" b="1" dirty="0" smtClean="0"/>
              <a:t>It in turn </a:t>
            </a:r>
            <a:r>
              <a:rPr lang="en-US" b="1" dirty="0"/>
              <a:t>configures Hibernate for the application using the supplied configuration file and allows for a Session object to be instantiated. </a:t>
            </a:r>
            <a:endParaRPr lang="en-US" b="1" dirty="0" smtClean="0"/>
          </a:p>
          <a:p>
            <a:r>
              <a:rPr lang="en-US" b="1" dirty="0" smtClean="0"/>
              <a:t>The </a:t>
            </a:r>
            <a:r>
              <a:rPr lang="en-US" b="1" dirty="0" err="1"/>
              <a:t>SessionFactory</a:t>
            </a:r>
            <a:r>
              <a:rPr lang="en-US" b="1" dirty="0"/>
              <a:t> is a thread safe object and used by all the threads of an application</a:t>
            </a:r>
            <a:r>
              <a:rPr lang="en-US" b="1" dirty="0" smtClean="0"/>
              <a:t>.</a:t>
            </a:r>
          </a:p>
          <a:p>
            <a:r>
              <a:rPr lang="en-US" b="1" dirty="0"/>
              <a:t>The </a:t>
            </a:r>
            <a:r>
              <a:rPr lang="en-US" b="1" dirty="0" err="1"/>
              <a:t>SessionFactory</a:t>
            </a:r>
            <a:r>
              <a:rPr lang="en-US" b="1" dirty="0"/>
              <a:t> is heavyweight object so usually it is created during application start up and kept for later use. </a:t>
            </a:r>
            <a:endParaRPr lang="en-US" b="1" dirty="0" smtClean="0"/>
          </a:p>
          <a:p>
            <a:r>
              <a:rPr lang="en-US" b="1" dirty="0" smtClean="0"/>
              <a:t>You </a:t>
            </a:r>
            <a:r>
              <a:rPr lang="en-US" b="1" dirty="0"/>
              <a:t>would need one </a:t>
            </a:r>
            <a:r>
              <a:rPr lang="en-US" b="1" dirty="0" err="1"/>
              <a:t>SessionFactory</a:t>
            </a:r>
            <a:r>
              <a:rPr lang="en-US" b="1" dirty="0"/>
              <a:t> object per database using a separate configuration file. </a:t>
            </a:r>
            <a:endParaRPr lang="en-US" b="1" dirty="0" smtClean="0"/>
          </a:p>
          <a:p>
            <a:r>
              <a:rPr lang="en-US" b="1" dirty="0" smtClean="0"/>
              <a:t>So </a:t>
            </a:r>
            <a:r>
              <a:rPr lang="en-US" b="1" dirty="0"/>
              <a:t>if you are using multiple databases then you would have to create multiple </a:t>
            </a:r>
            <a:r>
              <a:rPr lang="en-US" b="1" dirty="0" err="1"/>
              <a:t>SessionFactory</a:t>
            </a:r>
            <a:r>
              <a:rPr lang="en-US" b="1" dirty="0"/>
              <a:t> objects.</a:t>
            </a:r>
          </a:p>
        </p:txBody>
      </p:sp>
    </p:spTree>
    <p:extLst>
      <p:ext uri="{BB962C8B-B14F-4D97-AF65-F5344CB8AC3E}">
        <p14:creationId xmlns:p14="http://schemas.microsoft.com/office/powerpoint/2010/main" val="406526924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Session </a:t>
            </a:r>
            <a:r>
              <a:rPr lang="en-US" dirty="0" smtClean="0"/>
              <a:t>Object</a:t>
            </a:r>
            <a:endParaRPr lang="en-US" dirty="0"/>
          </a:p>
        </p:txBody>
      </p:sp>
      <p:sp>
        <p:nvSpPr>
          <p:cNvPr id="3" name="Content Placeholder 2"/>
          <p:cNvSpPr>
            <a:spLocks noGrp="1"/>
          </p:cNvSpPr>
          <p:nvPr>
            <p:ph idx="1"/>
          </p:nvPr>
        </p:nvSpPr>
        <p:spPr/>
        <p:txBody>
          <a:bodyPr/>
          <a:lstStyle/>
          <a:p>
            <a:r>
              <a:rPr lang="en-US" sz="2800" b="1" dirty="0"/>
              <a:t>A Session is used to get a </a:t>
            </a:r>
            <a:r>
              <a:rPr lang="en-US" sz="2800" b="1" dirty="0">
                <a:solidFill>
                  <a:srgbClr val="FFFF00"/>
                </a:solidFill>
              </a:rPr>
              <a:t>physical connection </a:t>
            </a:r>
            <a:r>
              <a:rPr lang="en-US" sz="2800" b="1" dirty="0"/>
              <a:t>with a database. </a:t>
            </a:r>
            <a:endParaRPr lang="en-US" sz="2800" b="1" dirty="0" smtClean="0"/>
          </a:p>
          <a:p>
            <a:r>
              <a:rPr lang="en-US" sz="2800" b="1" dirty="0" smtClean="0"/>
              <a:t>The </a:t>
            </a:r>
            <a:r>
              <a:rPr lang="en-US" sz="2800" b="1" dirty="0"/>
              <a:t>Session object is lightweight and designed to be instantiated each time an interaction is needed with the database. </a:t>
            </a:r>
            <a:endParaRPr lang="en-US" sz="2800" b="1" dirty="0" smtClean="0"/>
          </a:p>
          <a:p>
            <a:r>
              <a:rPr lang="en-US" sz="2800" b="1" dirty="0" smtClean="0">
                <a:solidFill>
                  <a:srgbClr val="FFFF00"/>
                </a:solidFill>
              </a:rPr>
              <a:t>Persistent </a:t>
            </a:r>
            <a:r>
              <a:rPr lang="en-US" sz="2800" b="1" dirty="0">
                <a:solidFill>
                  <a:srgbClr val="FFFF00"/>
                </a:solidFill>
              </a:rPr>
              <a:t>objects </a:t>
            </a:r>
            <a:r>
              <a:rPr lang="en-US" sz="2800" b="1" dirty="0"/>
              <a:t>are saved and retrieved through a Session object.</a:t>
            </a:r>
          </a:p>
          <a:p>
            <a:r>
              <a:rPr lang="en-US" sz="2800" b="1" dirty="0"/>
              <a:t>The session objects should not be kept open for a long time because they are not usually thread safe and they should be created and destroyed them as needed.</a:t>
            </a:r>
          </a:p>
          <a:p>
            <a:endParaRPr lang="en-US" dirty="0"/>
          </a:p>
        </p:txBody>
      </p:sp>
    </p:spTree>
    <p:extLst>
      <p:ext uri="{BB962C8B-B14F-4D97-AF65-F5344CB8AC3E}">
        <p14:creationId xmlns:p14="http://schemas.microsoft.com/office/powerpoint/2010/main" val="243045227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Transaction </a:t>
            </a:r>
            <a:r>
              <a:rPr lang="en-US" dirty="0" smtClean="0"/>
              <a:t>Object</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868917831"/>
              </p:ext>
            </p:extLst>
          </p:nvPr>
        </p:nvGraphicFramePr>
        <p:xfrm>
          <a:off x="564411" y="1598053"/>
          <a:ext cx="10940179" cy="48641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5970146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Query </a:t>
            </a:r>
            <a:r>
              <a:rPr lang="en-US" dirty="0" smtClean="0"/>
              <a:t>Object</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198640803"/>
              </p:ext>
            </p:extLst>
          </p:nvPr>
        </p:nvGraphicFramePr>
        <p:xfrm>
          <a:off x="680321" y="1752600"/>
          <a:ext cx="10940179" cy="48641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8965006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Criteria </a:t>
            </a:r>
            <a:r>
              <a:rPr lang="en-US" dirty="0" smtClean="0"/>
              <a:t>Object</a:t>
            </a:r>
            <a:endParaRPr lang="en-US" dirty="0"/>
          </a:p>
        </p:txBody>
      </p:sp>
      <p:sp>
        <p:nvSpPr>
          <p:cNvPr id="3" name="Content Placeholder 2"/>
          <p:cNvSpPr>
            <a:spLocks noGrp="1"/>
          </p:cNvSpPr>
          <p:nvPr>
            <p:ph idx="1"/>
          </p:nvPr>
        </p:nvSpPr>
        <p:spPr>
          <a:xfrm>
            <a:off x="995082" y="2280634"/>
            <a:ext cx="9897036" cy="1789090"/>
          </a:xfrm>
          <a:scene3d>
            <a:camera prst="orthographicFront"/>
            <a:lightRig rig="threePt" dir="t"/>
          </a:scene3d>
          <a:sp3d>
            <a:bevelT/>
          </a:sp3d>
        </p:spPr>
        <p:style>
          <a:lnRef idx="0">
            <a:schemeClr val="accent1"/>
          </a:lnRef>
          <a:fillRef idx="3">
            <a:schemeClr val="accent1"/>
          </a:fillRef>
          <a:effectRef idx="3">
            <a:schemeClr val="accent1"/>
          </a:effectRef>
          <a:fontRef idx="minor">
            <a:schemeClr val="lt1"/>
          </a:fontRef>
        </p:style>
        <p:txBody>
          <a:bodyPr>
            <a:normAutofit/>
          </a:bodyPr>
          <a:lstStyle/>
          <a:p>
            <a:r>
              <a:rPr lang="en-US" sz="2800" b="1" dirty="0"/>
              <a:t>Criteria object are used to create and execute object oriented criteria queries to retrieve objects.</a:t>
            </a:r>
          </a:p>
        </p:txBody>
      </p:sp>
    </p:spTree>
    <p:extLst>
      <p:ext uri="{BB962C8B-B14F-4D97-AF65-F5344CB8AC3E}">
        <p14:creationId xmlns:p14="http://schemas.microsoft.com/office/powerpoint/2010/main" val="208661332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Hibernate - </a:t>
            </a:r>
            <a:r>
              <a:rPr lang="en-US" dirty="0" smtClean="0"/>
              <a:t>Environment</a:t>
            </a:r>
            <a:endParaRPr lang="en-US" dirty="0"/>
          </a:p>
        </p:txBody>
      </p:sp>
      <p:sp>
        <p:nvSpPr>
          <p:cNvPr id="3" name="Content Placeholder 2"/>
          <p:cNvSpPr>
            <a:spLocks noGrp="1"/>
          </p:cNvSpPr>
          <p:nvPr>
            <p:ph idx="1"/>
          </p:nvPr>
        </p:nvSpPr>
        <p:spPr>
          <a:xfrm>
            <a:off x="680321" y="1712890"/>
            <a:ext cx="10940179" cy="4903810"/>
          </a:xfrm>
        </p:spPr>
        <p:txBody>
          <a:bodyPr>
            <a:normAutofit fontScale="92500" lnSpcReduction="10000"/>
          </a:bodyPr>
          <a:lstStyle/>
          <a:p>
            <a:r>
              <a:rPr lang="en-US" sz="2800" b="1" dirty="0" smtClean="0"/>
              <a:t>JDK latest Version</a:t>
            </a:r>
          </a:p>
          <a:p>
            <a:r>
              <a:rPr lang="en-US" sz="2800" b="1" dirty="0" smtClean="0"/>
              <a:t>Eclipse IDE</a:t>
            </a:r>
          </a:p>
          <a:p>
            <a:r>
              <a:rPr lang="en-US" sz="2800" b="1" dirty="0"/>
              <a:t>Download the latest version of </a:t>
            </a:r>
            <a:r>
              <a:rPr lang="en-US" sz="2800" b="1" dirty="0" smtClean="0"/>
              <a:t>Hibernate from </a:t>
            </a:r>
            <a:r>
              <a:rPr lang="en-US" sz="2800" b="1" dirty="0" smtClean="0">
                <a:hlinkClick r:id="rId2"/>
              </a:rPr>
              <a:t>http</a:t>
            </a:r>
            <a:r>
              <a:rPr lang="en-US" sz="2800" b="1" dirty="0">
                <a:hlinkClick r:id="rId2"/>
              </a:rPr>
              <a:t>://</a:t>
            </a:r>
            <a:r>
              <a:rPr lang="en-US" sz="2800" b="1" dirty="0" smtClean="0">
                <a:hlinkClick r:id="rId2"/>
              </a:rPr>
              <a:t>www.hibernate.org/downloads</a:t>
            </a:r>
            <a:endParaRPr lang="en-US" sz="2800" b="1" dirty="0" smtClean="0"/>
          </a:p>
          <a:p>
            <a:r>
              <a:rPr lang="en-US" sz="2800" b="1" dirty="0" smtClean="0"/>
              <a:t>Download Hibernate Prerequisites</a:t>
            </a:r>
          </a:p>
          <a:p>
            <a:pPr lvl="1"/>
            <a:r>
              <a:rPr lang="en-US" sz="2400" b="1" dirty="0">
                <a:solidFill>
                  <a:srgbClr val="FFFF00"/>
                </a:solidFill>
              </a:rPr>
              <a:t>dom4j</a:t>
            </a:r>
            <a:r>
              <a:rPr lang="en-US" sz="2400" b="1" dirty="0"/>
              <a:t> - XML parsing www.dom4j.org/</a:t>
            </a:r>
          </a:p>
          <a:p>
            <a:pPr lvl="1"/>
            <a:r>
              <a:rPr lang="en-US" sz="2400" b="1" dirty="0" err="1" smtClean="0">
                <a:solidFill>
                  <a:srgbClr val="FFFF00"/>
                </a:solidFill>
              </a:rPr>
              <a:t>Xalan</a:t>
            </a:r>
            <a:r>
              <a:rPr lang="en-US" sz="2400" b="1" dirty="0" smtClean="0"/>
              <a:t> </a:t>
            </a:r>
            <a:r>
              <a:rPr lang="en-US" sz="2400" b="1" dirty="0"/>
              <a:t>- XSLT Processor http://xml.apache.org/xalan-j/</a:t>
            </a:r>
          </a:p>
          <a:p>
            <a:pPr lvl="1"/>
            <a:r>
              <a:rPr lang="en-US" sz="2400" b="1" dirty="0" err="1" smtClean="0">
                <a:solidFill>
                  <a:srgbClr val="FFFF00"/>
                </a:solidFill>
              </a:rPr>
              <a:t>Xerces</a:t>
            </a:r>
            <a:r>
              <a:rPr lang="en-US" sz="2400" b="1" dirty="0" smtClean="0"/>
              <a:t> </a:t>
            </a:r>
            <a:r>
              <a:rPr lang="en-US" sz="2400" b="1" dirty="0"/>
              <a:t>- The </a:t>
            </a:r>
            <a:r>
              <a:rPr lang="en-US" sz="2400" b="1" dirty="0" err="1"/>
              <a:t>Xerces</a:t>
            </a:r>
            <a:r>
              <a:rPr lang="en-US" sz="2400" b="1" dirty="0"/>
              <a:t> Java Parser http://xml.apache.org/xerces-j/</a:t>
            </a:r>
          </a:p>
          <a:p>
            <a:pPr lvl="1"/>
            <a:r>
              <a:rPr lang="en-US" sz="2400" b="1" dirty="0" err="1" smtClean="0">
                <a:solidFill>
                  <a:srgbClr val="FFFF00"/>
                </a:solidFill>
              </a:rPr>
              <a:t>cglib</a:t>
            </a:r>
            <a:r>
              <a:rPr lang="en-US" sz="2400" b="1" dirty="0" smtClean="0"/>
              <a:t> </a:t>
            </a:r>
            <a:r>
              <a:rPr lang="en-US" sz="2400" b="1" dirty="0"/>
              <a:t>- Appropriate changes to Java classes at runtime </a:t>
            </a:r>
            <a:r>
              <a:rPr lang="en-US" sz="2400" b="1" dirty="0" smtClean="0"/>
              <a:t>		       		http</a:t>
            </a:r>
            <a:r>
              <a:rPr lang="en-US" sz="2400" b="1" dirty="0"/>
              <a:t>://cglib.sourceforge.net/</a:t>
            </a:r>
          </a:p>
          <a:p>
            <a:pPr lvl="1"/>
            <a:r>
              <a:rPr lang="en-US" sz="2400" b="1" dirty="0" smtClean="0">
                <a:solidFill>
                  <a:srgbClr val="FFFF00"/>
                </a:solidFill>
              </a:rPr>
              <a:t>log4j</a:t>
            </a:r>
            <a:r>
              <a:rPr lang="en-US" sz="2400" b="1" dirty="0" smtClean="0"/>
              <a:t> </a:t>
            </a:r>
            <a:r>
              <a:rPr lang="en-US" sz="2400" b="1" dirty="0"/>
              <a:t>- Logging </a:t>
            </a:r>
            <a:r>
              <a:rPr lang="en-US" sz="2400" b="1" dirty="0" err="1"/>
              <a:t>Faremwork</a:t>
            </a:r>
            <a:r>
              <a:rPr lang="en-US" sz="2400" b="1" dirty="0"/>
              <a:t> http://logging.apache.org/log4j</a:t>
            </a:r>
          </a:p>
          <a:p>
            <a:pPr lvl="1"/>
            <a:r>
              <a:rPr lang="en-US" sz="2400" b="1" dirty="0" smtClean="0">
                <a:solidFill>
                  <a:srgbClr val="FFFF00"/>
                </a:solidFill>
              </a:rPr>
              <a:t>Commons</a:t>
            </a:r>
            <a:r>
              <a:rPr lang="en-US" sz="2400" b="1" dirty="0" smtClean="0"/>
              <a:t> </a:t>
            </a:r>
            <a:r>
              <a:rPr lang="en-US" sz="2400" b="1" dirty="0"/>
              <a:t>- Logging, Email etc. http://jakarta.apache.org/commons</a:t>
            </a:r>
          </a:p>
          <a:p>
            <a:pPr lvl="1"/>
            <a:r>
              <a:rPr lang="en-US" sz="2400" b="1" dirty="0" smtClean="0">
                <a:solidFill>
                  <a:srgbClr val="FFFF00"/>
                </a:solidFill>
              </a:rPr>
              <a:t>SLF4J</a:t>
            </a:r>
            <a:r>
              <a:rPr lang="en-US" sz="2400" b="1" dirty="0" smtClean="0"/>
              <a:t> </a:t>
            </a:r>
            <a:r>
              <a:rPr lang="en-US" sz="2400" b="1" dirty="0"/>
              <a:t>- Logging Facade for Java http://www.slf4j.org</a:t>
            </a:r>
          </a:p>
          <a:p>
            <a:endParaRPr lang="en-US" dirty="0"/>
          </a:p>
        </p:txBody>
      </p:sp>
    </p:spTree>
    <p:extLst>
      <p:ext uri="{BB962C8B-B14F-4D97-AF65-F5344CB8AC3E}">
        <p14:creationId xmlns:p14="http://schemas.microsoft.com/office/powerpoint/2010/main" val="211499340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Hibernate - </a:t>
            </a:r>
            <a:r>
              <a:rPr lang="en-US" dirty="0" smtClean="0"/>
              <a:t>Configuration</a:t>
            </a:r>
            <a:endParaRPr lang="en-US" dirty="0"/>
          </a:p>
        </p:txBody>
      </p:sp>
      <p:sp>
        <p:nvSpPr>
          <p:cNvPr id="3" name="Content Placeholder 2"/>
          <p:cNvSpPr>
            <a:spLocks noGrp="1"/>
          </p:cNvSpPr>
          <p:nvPr>
            <p:ph idx="1"/>
          </p:nvPr>
        </p:nvSpPr>
        <p:spPr/>
        <p:txBody>
          <a:bodyPr>
            <a:noAutofit/>
          </a:bodyPr>
          <a:lstStyle/>
          <a:p>
            <a:r>
              <a:rPr lang="en-US" sz="3200" b="1" dirty="0"/>
              <a:t>Hibernate requires to know in advance where to find the mapping information that defines how your Java classes relate to the database tables. </a:t>
            </a:r>
            <a:endParaRPr lang="en-US" sz="3200" b="1" dirty="0" smtClean="0"/>
          </a:p>
          <a:p>
            <a:r>
              <a:rPr lang="en-US" sz="3200" b="1" dirty="0" smtClean="0"/>
              <a:t>Hibernate </a:t>
            </a:r>
            <a:r>
              <a:rPr lang="en-US" sz="3200" b="1" dirty="0"/>
              <a:t>also requires a set of configuration settings related to database and other related parameters. </a:t>
            </a:r>
            <a:endParaRPr lang="en-US" sz="3200" b="1" dirty="0" smtClean="0"/>
          </a:p>
          <a:p>
            <a:r>
              <a:rPr lang="en-US" sz="3200" b="1" dirty="0" smtClean="0"/>
              <a:t>All </a:t>
            </a:r>
            <a:r>
              <a:rPr lang="en-US" sz="3200" b="1" dirty="0"/>
              <a:t>such information is usually supplied as a standard Java properties file </a:t>
            </a:r>
            <a:r>
              <a:rPr lang="en-US" sz="3200" b="1" dirty="0" smtClean="0"/>
              <a:t>called </a:t>
            </a:r>
            <a:r>
              <a:rPr lang="en-US" sz="3200" b="1" dirty="0" err="1" smtClean="0">
                <a:solidFill>
                  <a:srgbClr val="FFFF00"/>
                </a:solidFill>
              </a:rPr>
              <a:t>hibernate.properties</a:t>
            </a:r>
            <a:r>
              <a:rPr lang="en-US" sz="3200" b="1" dirty="0"/>
              <a:t>, or as an XML file named </a:t>
            </a:r>
            <a:r>
              <a:rPr lang="en-US" sz="3200" b="1" dirty="0">
                <a:solidFill>
                  <a:srgbClr val="FFFF00"/>
                </a:solidFill>
              </a:rPr>
              <a:t>hibernate.cfg.xml</a:t>
            </a:r>
            <a:r>
              <a:rPr lang="en-US" sz="3200" b="1" dirty="0"/>
              <a:t>.</a:t>
            </a:r>
          </a:p>
        </p:txBody>
      </p:sp>
    </p:spTree>
    <p:extLst>
      <p:ext uri="{BB962C8B-B14F-4D97-AF65-F5344CB8AC3E}">
        <p14:creationId xmlns:p14="http://schemas.microsoft.com/office/powerpoint/2010/main" val="202654517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Hibernate </a:t>
            </a:r>
            <a:r>
              <a:rPr lang="en-US" dirty="0" smtClean="0"/>
              <a:t>Introduction…</a:t>
            </a:r>
            <a:endParaRPr lang="en-US" dirty="0"/>
          </a:p>
        </p:txBody>
      </p:sp>
      <p:sp>
        <p:nvSpPr>
          <p:cNvPr id="3" name="Content Placeholder 2"/>
          <p:cNvSpPr>
            <a:spLocks noGrp="1"/>
          </p:cNvSpPr>
          <p:nvPr>
            <p:ph idx="1"/>
          </p:nvPr>
        </p:nvSpPr>
        <p:spPr>
          <a:xfrm>
            <a:off x="680321" y="1765479"/>
            <a:ext cx="10940179" cy="4864100"/>
          </a:xfrm>
        </p:spPr>
        <p:txBody>
          <a:bodyPr>
            <a:normAutofit/>
          </a:bodyPr>
          <a:lstStyle/>
          <a:p>
            <a:r>
              <a:rPr lang="en-US" sz="3200" dirty="0"/>
              <a:t>Hibernate is a high-performance Object/Relational persistence and query </a:t>
            </a:r>
            <a:r>
              <a:rPr lang="en-US" sz="3200" dirty="0" smtClean="0"/>
              <a:t>service.</a:t>
            </a:r>
          </a:p>
          <a:p>
            <a:r>
              <a:rPr lang="en-US" sz="3200" dirty="0" smtClean="0"/>
              <a:t>It </a:t>
            </a:r>
            <a:r>
              <a:rPr lang="en-US" sz="3200" dirty="0"/>
              <a:t>is licensed under the open source GNU Lesser General Public License (LGPL) and is free to download. </a:t>
            </a:r>
            <a:endParaRPr lang="en-US" sz="3200" dirty="0" smtClean="0"/>
          </a:p>
          <a:p>
            <a:r>
              <a:rPr lang="en-US" sz="3200" dirty="0" smtClean="0"/>
              <a:t>Hibernate takes </a:t>
            </a:r>
            <a:r>
              <a:rPr lang="en-US" sz="3200" dirty="0"/>
              <a:t>care of the mapping from Java classes to database tables (and from Java data types to SQL data types</a:t>
            </a:r>
            <a:r>
              <a:rPr lang="en-US" sz="3200" dirty="0" smtClean="0"/>
              <a:t>),</a:t>
            </a:r>
          </a:p>
          <a:p>
            <a:r>
              <a:rPr lang="en-US" sz="3200" dirty="0" smtClean="0"/>
              <a:t>It </a:t>
            </a:r>
            <a:r>
              <a:rPr lang="en-US" sz="3200" dirty="0"/>
              <a:t>also provides data query and retrieval facilities.</a:t>
            </a:r>
          </a:p>
        </p:txBody>
      </p:sp>
    </p:spTree>
    <p:extLst>
      <p:ext uri="{BB962C8B-B14F-4D97-AF65-F5344CB8AC3E}">
        <p14:creationId xmlns:p14="http://schemas.microsoft.com/office/powerpoint/2010/main" val="146593600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hibernate.cfg.xml</a:t>
            </a:r>
            <a:endParaRPr lang="en-US" dirty="0"/>
          </a:p>
        </p:txBody>
      </p:sp>
      <p:sp>
        <p:nvSpPr>
          <p:cNvPr id="3" name="Content Placeholder 2"/>
          <p:cNvSpPr>
            <a:spLocks noGrp="1"/>
          </p:cNvSpPr>
          <p:nvPr>
            <p:ph idx="1"/>
          </p:nvPr>
        </p:nvSpPr>
        <p:spPr>
          <a:xfrm>
            <a:off x="411975" y="1752600"/>
            <a:ext cx="11208525" cy="4864100"/>
          </a:xfrm>
        </p:spPr>
        <p:txBody>
          <a:bodyPr>
            <a:normAutofit/>
          </a:bodyPr>
          <a:lstStyle/>
          <a:p>
            <a:r>
              <a:rPr lang="en-US" sz="3200" dirty="0" smtClean="0"/>
              <a:t>We will consider </a:t>
            </a:r>
            <a:r>
              <a:rPr lang="en-US" sz="3200" dirty="0"/>
              <a:t>XML formatted file </a:t>
            </a:r>
            <a:r>
              <a:rPr lang="en-US" sz="3200" b="1" dirty="0"/>
              <a:t>hibernate.cfg.xml</a:t>
            </a:r>
            <a:r>
              <a:rPr lang="en-US" sz="3200" dirty="0"/>
              <a:t> to specify required Hibernate </a:t>
            </a:r>
            <a:r>
              <a:rPr lang="en-US" sz="3200" dirty="0" smtClean="0"/>
              <a:t>properties.</a:t>
            </a:r>
          </a:p>
          <a:p>
            <a:r>
              <a:rPr lang="en-US" sz="3200" dirty="0" smtClean="0"/>
              <a:t>Most </a:t>
            </a:r>
            <a:r>
              <a:rPr lang="en-US" sz="3200" dirty="0"/>
              <a:t>of the properties take their default values and it is not required to specify them in the property file unless it is really required. </a:t>
            </a:r>
            <a:endParaRPr lang="en-US" sz="3200" dirty="0" smtClean="0"/>
          </a:p>
          <a:p>
            <a:r>
              <a:rPr lang="en-US" sz="3200" dirty="0" smtClean="0"/>
              <a:t>This </a:t>
            </a:r>
            <a:r>
              <a:rPr lang="en-US" sz="3200" dirty="0"/>
              <a:t>file is kept in the root directory of your application's </a:t>
            </a:r>
            <a:r>
              <a:rPr lang="en-US" sz="3200" dirty="0" err="1"/>
              <a:t>classpath</a:t>
            </a:r>
            <a:r>
              <a:rPr lang="en-US" sz="3200" dirty="0"/>
              <a:t>.</a:t>
            </a:r>
          </a:p>
        </p:txBody>
      </p:sp>
    </p:spTree>
    <p:extLst>
      <p:ext uri="{BB962C8B-B14F-4D97-AF65-F5344CB8AC3E}">
        <p14:creationId xmlns:p14="http://schemas.microsoft.com/office/powerpoint/2010/main" val="253752835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Hibernate </a:t>
            </a:r>
            <a:r>
              <a:rPr lang="en-US" dirty="0" smtClean="0"/>
              <a:t>Properties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341783507"/>
              </p:ext>
            </p:extLst>
          </p:nvPr>
        </p:nvGraphicFramePr>
        <p:xfrm>
          <a:off x="463639" y="1815918"/>
          <a:ext cx="10856891" cy="4650676"/>
        </p:xfrm>
        <a:graphic>
          <a:graphicData uri="http://schemas.openxmlformats.org/drawingml/2006/table">
            <a:tbl>
              <a:tblPr>
                <a:tableStyleId>{35758FB7-9AC5-4552-8A53-C91805E547FA}</a:tableStyleId>
              </a:tblPr>
              <a:tblGrid>
                <a:gridCol w="5402613"/>
                <a:gridCol w="5454278"/>
              </a:tblGrid>
              <a:tr h="197522">
                <a:tc>
                  <a:txBody>
                    <a:bodyPr/>
                    <a:lstStyle/>
                    <a:p>
                      <a:pPr algn="ctr" fontAlgn="t"/>
                      <a:r>
                        <a:rPr lang="en-US" sz="3200" b="1" dirty="0" smtClean="0">
                          <a:effectLst/>
                        </a:rPr>
                        <a:t>Properties</a:t>
                      </a:r>
                      <a:endParaRPr lang="en-US" sz="3200" b="1" dirty="0">
                        <a:effectLst/>
                      </a:endParaRPr>
                    </a:p>
                  </a:txBody>
                  <a:tcPr marL="30812" marR="30812" marT="30812" marB="30812"/>
                </a:tc>
                <a:tc>
                  <a:txBody>
                    <a:bodyPr/>
                    <a:lstStyle/>
                    <a:p>
                      <a:pPr algn="ctr"/>
                      <a:r>
                        <a:rPr lang="en-US" sz="3200" b="1" dirty="0" smtClean="0">
                          <a:effectLst/>
                        </a:rPr>
                        <a:t>Description</a:t>
                      </a:r>
                      <a:endParaRPr lang="en-US" sz="3200" b="1" dirty="0"/>
                    </a:p>
                  </a:txBody>
                  <a:tcPr marL="36975" marR="36975" marT="18487" marB="18487"/>
                </a:tc>
              </a:tr>
              <a:tr h="705436">
                <a:tc>
                  <a:txBody>
                    <a:bodyPr/>
                    <a:lstStyle/>
                    <a:p>
                      <a:pPr fontAlgn="t"/>
                      <a:r>
                        <a:rPr lang="en-US" sz="1800" b="1" dirty="0" err="1" smtClean="0">
                          <a:effectLst/>
                        </a:rPr>
                        <a:t>hibernate.dialect</a:t>
                      </a:r>
                      <a:endParaRPr lang="en-US" sz="1800" b="1" dirty="0">
                        <a:effectLst/>
                      </a:endParaRPr>
                    </a:p>
                  </a:txBody>
                  <a:tcPr marL="30812" marR="30812" marT="30812" marB="30812"/>
                </a:tc>
                <a:tc>
                  <a:txBody>
                    <a:bodyPr/>
                    <a:lstStyle/>
                    <a:p>
                      <a:pPr fontAlgn="t"/>
                      <a:r>
                        <a:rPr lang="en-US" sz="1800" b="1" dirty="0">
                          <a:effectLst/>
                        </a:rPr>
                        <a:t> </a:t>
                      </a:r>
                      <a:br>
                        <a:rPr lang="en-US" sz="1800" b="1" dirty="0">
                          <a:effectLst/>
                        </a:rPr>
                      </a:br>
                      <a:r>
                        <a:rPr lang="en-US" sz="1800" b="1" dirty="0">
                          <a:effectLst/>
                        </a:rPr>
                        <a:t>This property makes Hibernate generate the appropriate SQL for the chosen database.</a:t>
                      </a:r>
                    </a:p>
                  </a:txBody>
                  <a:tcPr marL="30812" marR="30812" marT="30812" marB="30812"/>
                </a:tc>
              </a:tr>
              <a:tr h="451479">
                <a:tc>
                  <a:txBody>
                    <a:bodyPr/>
                    <a:lstStyle/>
                    <a:p>
                      <a:pPr fontAlgn="t"/>
                      <a:r>
                        <a:rPr lang="en-US" sz="1800" b="1" dirty="0" err="1" smtClean="0">
                          <a:effectLst/>
                        </a:rPr>
                        <a:t>hibernate.connection.driver_class</a:t>
                      </a:r>
                      <a:endParaRPr lang="en-US" sz="1800" b="1" dirty="0">
                        <a:effectLst/>
                      </a:endParaRPr>
                    </a:p>
                  </a:txBody>
                  <a:tcPr marL="30812" marR="30812" marT="30812" marB="30812"/>
                </a:tc>
                <a:tc>
                  <a:txBody>
                    <a:bodyPr/>
                    <a:lstStyle/>
                    <a:p>
                      <a:pPr algn="just" fontAlgn="t"/>
                      <a:r>
                        <a:rPr lang="en-US" sz="1800" b="1" dirty="0" smtClean="0">
                          <a:effectLst/>
                        </a:rPr>
                        <a:t>The </a:t>
                      </a:r>
                      <a:r>
                        <a:rPr lang="en-US" sz="1800" b="1" dirty="0">
                          <a:effectLst/>
                        </a:rPr>
                        <a:t>JDBC driver class.</a:t>
                      </a:r>
                      <a:endParaRPr lang="en-US" sz="1800" b="1" dirty="0">
                        <a:solidFill>
                          <a:srgbClr val="000000"/>
                        </a:solidFill>
                        <a:effectLst/>
                      </a:endParaRPr>
                    </a:p>
                  </a:txBody>
                  <a:tcPr marL="30812" marR="30812" marT="30812" marB="30812"/>
                </a:tc>
              </a:tr>
              <a:tr h="451479">
                <a:tc>
                  <a:txBody>
                    <a:bodyPr/>
                    <a:lstStyle/>
                    <a:p>
                      <a:pPr fontAlgn="t"/>
                      <a:r>
                        <a:rPr lang="en-US" sz="1800" b="1" dirty="0" smtClean="0">
                          <a:effectLst/>
                        </a:rPr>
                        <a:t>hibernate.connection.url</a:t>
                      </a:r>
                      <a:endParaRPr lang="en-US" sz="1800" b="1" dirty="0">
                        <a:effectLst/>
                      </a:endParaRPr>
                    </a:p>
                  </a:txBody>
                  <a:tcPr marL="30812" marR="30812" marT="30812" marB="30812"/>
                </a:tc>
                <a:tc>
                  <a:txBody>
                    <a:bodyPr/>
                    <a:lstStyle/>
                    <a:p>
                      <a:pPr algn="just" fontAlgn="t"/>
                      <a:r>
                        <a:rPr lang="en-US" sz="1800" b="1" dirty="0" smtClean="0">
                          <a:effectLst/>
                        </a:rPr>
                        <a:t>The </a:t>
                      </a:r>
                      <a:r>
                        <a:rPr lang="en-US" sz="1800" b="1" dirty="0">
                          <a:effectLst/>
                        </a:rPr>
                        <a:t>JDBC URL to the database instance.</a:t>
                      </a:r>
                      <a:endParaRPr lang="en-US" sz="1800" b="1" dirty="0">
                        <a:solidFill>
                          <a:srgbClr val="000000"/>
                        </a:solidFill>
                        <a:effectLst/>
                      </a:endParaRPr>
                    </a:p>
                  </a:txBody>
                  <a:tcPr marL="30812" marR="30812" marT="30812" marB="30812"/>
                </a:tc>
              </a:tr>
              <a:tr h="451479">
                <a:tc>
                  <a:txBody>
                    <a:bodyPr/>
                    <a:lstStyle/>
                    <a:p>
                      <a:pPr fontAlgn="t"/>
                      <a:r>
                        <a:rPr lang="en-US" sz="1800" b="1" dirty="0" err="1" smtClean="0">
                          <a:effectLst/>
                        </a:rPr>
                        <a:t>hibernate.connection.username</a:t>
                      </a:r>
                      <a:endParaRPr lang="en-US" sz="1800" b="1" dirty="0">
                        <a:effectLst/>
                      </a:endParaRPr>
                    </a:p>
                  </a:txBody>
                  <a:tcPr marL="30812" marR="30812" marT="30812" marB="30812"/>
                </a:tc>
                <a:tc>
                  <a:txBody>
                    <a:bodyPr/>
                    <a:lstStyle/>
                    <a:p>
                      <a:pPr algn="just" fontAlgn="t"/>
                      <a:r>
                        <a:rPr lang="en-US" sz="1800" b="1" dirty="0" smtClean="0">
                          <a:effectLst/>
                        </a:rPr>
                        <a:t>The </a:t>
                      </a:r>
                      <a:r>
                        <a:rPr lang="en-US" sz="1800" b="1" dirty="0">
                          <a:effectLst/>
                        </a:rPr>
                        <a:t>database username.</a:t>
                      </a:r>
                      <a:endParaRPr lang="en-US" sz="1800" b="1" dirty="0">
                        <a:solidFill>
                          <a:srgbClr val="000000"/>
                        </a:solidFill>
                        <a:effectLst/>
                      </a:endParaRPr>
                    </a:p>
                  </a:txBody>
                  <a:tcPr marL="30812" marR="30812" marT="30812" marB="30812"/>
                </a:tc>
              </a:tr>
              <a:tr h="451479">
                <a:tc>
                  <a:txBody>
                    <a:bodyPr/>
                    <a:lstStyle/>
                    <a:p>
                      <a:pPr fontAlgn="t"/>
                      <a:r>
                        <a:rPr lang="en-US" sz="1800" b="1" dirty="0" err="1" smtClean="0">
                          <a:effectLst/>
                        </a:rPr>
                        <a:t>hibernate.connection.password</a:t>
                      </a:r>
                      <a:endParaRPr lang="en-US" sz="1800" b="1" dirty="0">
                        <a:effectLst/>
                      </a:endParaRPr>
                    </a:p>
                  </a:txBody>
                  <a:tcPr marL="30812" marR="30812" marT="30812" marB="30812"/>
                </a:tc>
                <a:tc>
                  <a:txBody>
                    <a:bodyPr/>
                    <a:lstStyle/>
                    <a:p>
                      <a:pPr algn="just" fontAlgn="t"/>
                      <a:r>
                        <a:rPr lang="en-US" sz="1800" b="1" dirty="0" smtClean="0">
                          <a:effectLst/>
                        </a:rPr>
                        <a:t>The </a:t>
                      </a:r>
                      <a:r>
                        <a:rPr lang="en-US" sz="1800" b="1" dirty="0">
                          <a:effectLst/>
                        </a:rPr>
                        <a:t>database password.</a:t>
                      </a:r>
                      <a:endParaRPr lang="en-US" sz="1800" b="1" dirty="0">
                        <a:solidFill>
                          <a:srgbClr val="000000"/>
                        </a:solidFill>
                        <a:effectLst/>
                      </a:endParaRPr>
                    </a:p>
                  </a:txBody>
                  <a:tcPr marL="30812" marR="30812" marT="30812" marB="30812"/>
                </a:tc>
              </a:tr>
              <a:tr h="705436">
                <a:tc>
                  <a:txBody>
                    <a:bodyPr/>
                    <a:lstStyle/>
                    <a:p>
                      <a:pPr fontAlgn="t"/>
                      <a:r>
                        <a:rPr lang="en-US" sz="1800" b="1" dirty="0" err="1" smtClean="0">
                          <a:effectLst/>
                        </a:rPr>
                        <a:t>hibernate.connection.pool_size</a:t>
                      </a:r>
                      <a:endParaRPr lang="en-US" sz="1800" b="1" dirty="0">
                        <a:effectLst/>
                      </a:endParaRPr>
                    </a:p>
                  </a:txBody>
                  <a:tcPr marL="30812" marR="30812" marT="30812" marB="30812"/>
                </a:tc>
                <a:tc>
                  <a:txBody>
                    <a:bodyPr/>
                    <a:lstStyle/>
                    <a:p>
                      <a:pPr algn="just" fontAlgn="t"/>
                      <a:r>
                        <a:rPr lang="en-US" sz="1800" b="1" dirty="0" smtClean="0">
                          <a:effectLst/>
                        </a:rPr>
                        <a:t>Limits </a:t>
                      </a:r>
                      <a:r>
                        <a:rPr lang="en-US" sz="1800" b="1" dirty="0">
                          <a:effectLst/>
                        </a:rPr>
                        <a:t>the number of connections waiting in the Hibernate database connection pool.</a:t>
                      </a:r>
                      <a:endParaRPr lang="en-US" sz="1800" b="1" dirty="0">
                        <a:solidFill>
                          <a:srgbClr val="000000"/>
                        </a:solidFill>
                        <a:effectLst/>
                      </a:endParaRPr>
                    </a:p>
                  </a:txBody>
                  <a:tcPr marL="30812" marR="30812" marT="30812" marB="30812"/>
                </a:tc>
              </a:tr>
              <a:tr h="705436">
                <a:tc>
                  <a:txBody>
                    <a:bodyPr/>
                    <a:lstStyle/>
                    <a:p>
                      <a:pPr fontAlgn="t"/>
                      <a:r>
                        <a:rPr lang="en-US" sz="1800" b="1" dirty="0" err="1" smtClean="0">
                          <a:effectLst/>
                        </a:rPr>
                        <a:t>hibernate.connection.autocommit</a:t>
                      </a:r>
                      <a:endParaRPr lang="en-US" sz="1800" b="1" dirty="0">
                        <a:effectLst/>
                      </a:endParaRPr>
                    </a:p>
                  </a:txBody>
                  <a:tcPr marL="30812" marR="30812" marT="30812" marB="30812"/>
                </a:tc>
                <a:tc>
                  <a:txBody>
                    <a:bodyPr/>
                    <a:lstStyle/>
                    <a:p>
                      <a:pPr algn="just" fontAlgn="t"/>
                      <a:r>
                        <a:rPr lang="en-US" sz="1800" b="1" dirty="0" smtClean="0">
                          <a:effectLst/>
                        </a:rPr>
                        <a:t>Allows </a:t>
                      </a:r>
                      <a:r>
                        <a:rPr lang="en-US" sz="1800" b="1" dirty="0" err="1">
                          <a:effectLst/>
                        </a:rPr>
                        <a:t>autocommit</a:t>
                      </a:r>
                      <a:r>
                        <a:rPr lang="en-US" sz="1800" b="1" dirty="0">
                          <a:effectLst/>
                        </a:rPr>
                        <a:t> mode to be used for the JDBC connection.</a:t>
                      </a:r>
                      <a:endParaRPr lang="en-US" sz="1800" b="1" dirty="0">
                        <a:solidFill>
                          <a:srgbClr val="000000"/>
                        </a:solidFill>
                        <a:effectLst/>
                      </a:endParaRPr>
                    </a:p>
                  </a:txBody>
                  <a:tcPr marL="30812" marR="30812" marT="30812" marB="30812"/>
                </a:tc>
              </a:tr>
            </a:tbl>
          </a:graphicData>
        </a:graphic>
      </p:graphicFrame>
    </p:spTree>
    <p:extLst>
      <p:ext uri="{BB962C8B-B14F-4D97-AF65-F5344CB8AC3E}">
        <p14:creationId xmlns:p14="http://schemas.microsoft.com/office/powerpoint/2010/main" val="315325389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Hibernate with </a:t>
            </a:r>
            <a:r>
              <a:rPr lang="en-US" dirty="0" smtClean="0"/>
              <a:t>Oracle Database</a:t>
            </a:r>
            <a:endParaRPr lang="en-US" dirty="0"/>
          </a:p>
        </p:txBody>
      </p:sp>
      <p:sp>
        <p:nvSpPr>
          <p:cNvPr id="3" name="Content Placeholder 2"/>
          <p:cNvSpPr>
            <a:spLocks noGrp="1"/>
          </p:cNvSpPr>
          <p:nvPr>
            <p:ph idx="1"/>
          </p:nvPr>
        </p:nvSpPr>
        <p:spPr>
          <a:xfrm>
            <a:off x="296214" y="1752600"/>
            <a:ext cx="11681137" cy="4699715"/>
          </a:xfrm>
        </p:spPr>
        <p:style>
          <a:lnRef idx="1">
            <a:schemeClr val="accent1"/>
          </a:lnRef>
          <a:fillRef idx="2">
            <a:schemeClr val="accent1"/>
          </a:fillRef>
          <a:effectRef idx="1">
            <a:schemeClr val="accent1"/>
          </a:effectRef>
          <a:fontRef idx="minor">
            <a:schemeClr val="dk1"/>
          </a:fontRef>
        </p:style>
        <p:txBody>
          <a:bodyPr>
            <a:normAutofit lnSpcReduction="10000"/>
          </a:bodyPr>
          <a:lstStyle/>
          <a:p>
            <a:pPr marL="0" indent="0">
              <a:buNone/>
            </a:pPr>
            <a:r>
              <a:rPr lang="en-US" dirty="0"/>
              <a:t>&lt;hibernate-configuration&gt;  </a:t>
            </a:r>
          </a:p>
          <a:p>
            <a:pPr marL="0" indent="0">
              <a:buNone/>
            </a:pPr>
            <a:r>
              <a:rPr lang="en-US" dirty="0"/>
              <a:t>  </a:t>
            </a:r>
            <a:r>
              <a:rPr lang="en-US" dirty="0" smtClean="0"/>
              <a:t>&lt;</a:t>
            </a:r>
            <a:r>
              <a:rPr lang="en-US" dirty="0"/>
              <a:t>session-factory&gt;  </a:t>
            </a:r>
            <a:r>
              <a:rPr lang="en-US" dirty="0" smtClean="0"/>
              <a:t>  </a:t>
            </a:r>
          </a:p>
          <a:p>
            <a:pPr marL="0" indent="0">
              <a:buNone/>
            </a:pPr>
            <a:r>
              <a:rPr lang="en-US" dirty="0"/>
              <a:t> &lt;property name="dialect</a:t>
            </a:r>
            <a:r>
              <a:rPr lang="en-US" dirty="0" smtClean="0"/>
              <a:t>"&gt;</a:t>
            </a:r>
            <a:r>
              <a:rPr lang="en-IN" dirty="0" err="1" smtClean="0">
                <a:solidFill>
                  <a:srgbClr val="FF0000"/>
                </a:solidFill>
              </a:rPr>
              <a:t>org.hibernate.dialect.MySQLDialect</a:t>
            </a:r>
            <a:r>
              <a:rPr lang="en-IN" dirty="0" smtClean="0">
                <a:solidFill>
                  <a:srgbClr val="FF0000"/>
                </a:solidFill>
              </a:rPr>
              <a:t> </a:t>
            </a:r>
            <a:r>
              <a:rPr lang="en-US" dirty="0" smtClean="0"/>
              <a:t>&lt;/</a:t>
            </a:r>
            <a:r>
              <a:rPr lang="en-US" dirty="0"/>
              <a:t>property&gt;  </a:t>
            </a:r>
          </a:p>
          <a:p>
            <a:pPr marL="0" indent="0">
              <a:buNone/>
            </a:pPr>
            <a:r>
              <a:rPr lang="en-US" dirty="0"/>
              <a:t> &lt;property name="connection.url</a:t>
            </a:r>
            <a:r>
              <a:rPr lang="en-US" dirty="0" smtClean="0"/>
              <a:t>"&gt;</a:t>
            </a:r>
            <a:r>
              <a:rPr lang="en-IN" dirty="0"/>
              <a:t> </a:t>
            </a:r>
            <a:r>
              <a:rPr lang="en-IN" dirty="0" err="1">
                <a:solidFill>
                  <a:srgbClr val="FF0000"/>
                </a:solidFill>
              </a:rPr>
              <a:t>jdbc:mysql</a:t>
            </a:r>
            <a:r>
              <a:rPr lang="en-IN" dirty="0">
                <a:solidFill>
                  <a:srgbClr val="FF0000"/>
                </a:solidFill>
              </a:rPr>
              <a:t>://localhost:3306/</a:t>
            </a:r>
            <a:r>
              <a:rPr lang="en-IN" dirty="0" err="1">
                <a:solidFill>
                  <a:srgbClr val="FF0000"/>
                </a:solidFill>
              </a:rPr>
              <a:t>mysqljdbc</a:t>
            </a:r>
            <a:r>
              <a:rPr lang="en-IN" dirty="0">
                <a:solidFill>
                  <a:srgbClr val="FF0000"/>
                </a:solidFill>
              </a:rPr>
              <a:t> </a:t>
            </a:r>
            <a:r>
              <a:rPr lang="en-US" dirty="0" smtClean="0"/>
              <a:t>&lt;/</a:t>
            </a:r>
            <a:r>
              <a:rPr lang="en-US" dirty="0"/>
              <a:t>property&gt;  </a:t>
            </a:r>
          </a:p>
          <a:p>
            <a:pPr marL="0" indent="0">
              <a:buNone/>
            </a:pPr>
            <a:r>
              <a:rPr lang="en-US" dirty="0"/>
              <a:t> &lt;property name="</a:t>
            </a:r>
            <a:r>
              <a:rPr lang="en-US" dirty="0" err="1"/>
              <a:t>connection.username</a:t>
            </a:r>
            <a:r>
              <a:rPr lang="en-US" dirty="0" smtClean="0"/>
              <a:t>"&gt;</a:t>
            </a:r>
            <a:r>
              <a:rPr lang="en-US" dirty="0" smtClean="0">
                <a:solidFill>
                  <a:srgbClr val="FF0000"/>
                </a:solidFill>
              </a:rPr>
              <a:t>root</a:t>
            </a:r>
            <a:r>
              <a:rPr lang="en-US" dirty="0" smtClean="0"/>
              <a:t>&lt;/</a:t>
            </a:r>
            <a:r>
              <a:rPr lang="en-US" dirty="0"/>
              <a:t>property&gt;  </a:t>
            </a:r>
          </a:p>
          <a:p>
            <a:pPr marL="0" indent="0">
              <a:buNone/>
            </a:pPr>
            <a:r>
              <a:rPr lang="en-US" dirty="0"/>
              <a:t> &lt;property name="</a:t>
            </a:r>
            <a:r>
              <a:rPr lang="en-US" dirty="0" err="1"/>
              <a:t>connection.password</a:t>
            </a:r>
            <a:r>
              <a:rPr lang="en-US" dirty="0" smtClean="0"/>
              <a:t>"&gt;</a:t>
            </a:r>
            <a:r>
              <a:rPr lang="en-US" dirty="0" err="1" smtClean="0">
                <a:solidFill>
                  <a:srgbClr val="FF0000"/>
                </a:solidFill>
              </a:rPr>
              <a:t>redhat</a:t>
            </a:r>
            <a:r>
              <a:rPr lang="en-US" dirty="0" smtClean="0"/>
              <a:t>&lt;/</a:t>
            </a:r>
            <a:r>
              <a:rPr lang="en-US" dirty="0"/>
              <a:t>property&gt;  </a:t>
            </a:r>
          </a:p>
          <a:p>
            <a:pPr marL="0" indent="0">
              <a:buNone/>
            </a:pPr>
            <a:r>
              <a:rPr lang="en-US" dirty="0"/>
              <a:t> &lt;property name="</a:t>
            </a:r>
            <a:r>
              <a:rPr lang="en-US" dirty="0" err="1"/>
              <a:t>connection.driver_class</a:t>
            </a:r>
            <a:r>
              <a:rPr lang="en-US" dirty="0" smtClean="0"/>
              <a:t>"&gt;</a:t>
            </a:r>
            <a:r>
              <a:rPr lang="en-IN" dirty="0"/>
              <a:t> </a:t>
            </a:r>
            <a:r>
              <a:rPr lang="en-IN" dirty="0" err="1">
                <a:solidFill>
                  <a:srgbClr val="FF0000"/>
                </a:solidFill>
              </a:rPr>
              <a:t>com.mysql.jdbc.Driver</a:t>
            </a:r>
            <a:r>
              <a:rPr lang="en-US" dirty="0" smtClean="0"/>
              <a:t>&lt;/</a:t>
            </a:r>
            <a:r>
              <a:rPr lang="en-US" dirty="0"/>
              <a:t>property&gt;     </a:t>
            </a:r>
            <a:endParaRPr lang="en-US" dirty="0" smtClean="0"/>
          </a:p>
          <a:p>
            <a:pPr marL="0" indent="0">
              <a:buNone/>
            </a:pPr>
            <a:r>
              <a:rPr lang="en-US" dirty="0" smtClean="0"/>
              <a:t>&lt;</a:t>
            </a:r>
            <a:r>
              <a:rPr lang="en-US" dirty="0"/>
              <a:t>mapping resource="user.hbm.xml"/&gt;  </a:t>
            </a:r>
          </a:p>
          <a:p>
            <a:pPr marL="0" indent="0">
              <a:buNone/>
            </a:pPr>
            <a:r>
              <a:rPr lang="en-US" dirty="0"/>
              <a:t> &lt;/session-factory&gt;  </a:t>
            </a:r>
          </a:p>
          <a:p>
            <a:pPr marL="0" indent="0">
              <a:buNone/>
            </a:pPr>
            <a:r>
              <a:rPr lang="en-US" dirty="0"/>
              <a:t>  </a:t>
            </a:r>
            <a:r>
              <a:rPr lang="en-US" dirty="0" smtClean="0"/>
              <a:t>&lt;/</a:t>
            </a:r>
            <a:r>
              <a:rPr lang="en-US" dirty="0"/>
              <a:t>hibernate-configuration&gt;  </a:t>
            </a:r>
          </a:p>
          <a:p>
            <a:endParaRPr lang="en-US" dirty="0"/>
          </a:p>
        </p:txBody>
      </p:sp>
    </p:spTree>
    <p:extLst>
      <p:ext uri="{BB962C8B-B14F-4D97-AF65-F5344CB8AC3E}">
        <p14:creationId xmlns:p14="http://schemas.microsoft.com/office/powerpoint/2010/main" val="163481018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Databases </a:t>
            </a:r>
            <a:r>
              <a:rPr lang="en-US" dirty="0"/>
              <a:t>dialect property</a:t>
            </a:r>
          </a:p>
        </p:txBody>
      </p:sp>
      <p:graphicFrame>
        <p:nvGraphicFramePr>
          <p:cNvPr id="4" name="Table 3"/>
          <p:cNvGraphicFramePr>
            <a:graphicFrameLocks noGrp="1"/>
          </p:cNvGraphicFramePr>
          <p:nvPr>
            <p:extLst>
              <p:ext uri="{D42A27DB-BD31-4B8C-83A1-F6EECF244321}">
                <p14:modId xmlns:p14="http://schemas.microsoft.com/office/powerpoint/2010/main" val="1754955844"/>
              </p:ext>
            </p:extLst>
          </p:nvPr>
        </p:nvGraphicFramePr>
        <p:xfrm>
          <a:off x="953037" y="1569421"/>
          <a:ext cx="9337183" cy="4963238"/>
        </p:xfrm>
        <a:graphic>
          <a:graphicData uri="http://schemas.openxmlformats.org/drawingml/2006/table">
            <a:tbl>
              <a:tblPr>
                <a:tableStyleId>{775DCB02-9BB8-47FD-8907-85C794F793BA}</a:tableStyleId>
              </a:tblPr>
              <a:tblGrid>
                <a:gridCol w="2767253"/>
                <a:gridCol w="6569930"/>
              </a:tblGrid>
              <a:tr h="164540">
                <a:tc>
                  <a:txBody>
                    <a:bodyPr/>
                    <a:lstStyle/>
                    <a:p>
                      <a:pPr algn="ctr" fontAlgn="t"/>
                      <a:r>
                        <a:rPr lang="en-US" sz="1200" b="1" dirty="0">
                          <a:effectLst/>
                        </a:rPr>
                        <a:t>Database</a:t>
                      </a:r>
                    </a:p>
                  </a:txBody>
                  <a:tcPr marL="24923" marR="24923" marT="24923" marB="24923"/>
                </a:tc>
                <a:tc>
                  <a:txBody>
                    <a:bodyPr/>
                    <a:lstStyle/>
                    <a:p>
                      <a:pPr algn="ctr" fontAlgn="t"/>
                      <a:r>
                        <a:rPr lang="en-US" sz="1200" b="1" dirty="0">
                          <a:effectLst/>
                        </a:rPr>
                        <a:t>Dialect Property</a:t>
                      </a:r>
                    </a:p>
                  </a:txBody>
                  <a:tcPr marL="24923" marR="24923" marT="24923" marB="24923"/>
                </a:tc>
              </a:tr>
              <a:tr h="164540">
                <a:tc>
                  <a:txBody>
                    <a:bodyPr/>
                    <a:lstStyle/>
                    <a:p>
                      <a:pPr fontAlgn="t"/>
                      <a:r>
                        <a:rPr lang="en-US" sz="1200">
                          <a:effectLst/>
                        </a:rPr>
                        <a:t>DB2</a:t>
                      </a:r>
                      <a:endParaRPr lang="en-US" sz="1200" b="1">
                        <a:effectLst/>
                      </a:endParaRPr>
                    </a:p>
                  </a:txBody>
                  <a:tcPr marL="24923" marR="24923" marT="24923" marB="24923"/>
                </a:tc>
                <a:tc>
                  <a:txBody>
                    <a:bodyPr/>
                    <a:lstStyle/>
                    <a:p>
                      <a:pPr algn="ctr" fontAlgn="t"/>
                      <a:r>
                        <a:rPr lang="en-US" sz="1200" dirty="0">
                          <a:effectLst/>
                        </a:rPr>
                        <a:t>org.hibernate.dialect.DB2Dialect</a:t>
                      </a:r>
                      <a:endParaRPr lang="en-US" sz="1200" b="1" dirty="0">
                        <a:effectLst/>
                      </a:endParaRPr>
                    </a:p>
                  </a:txBody>
                  <a:tcPr marL="24923" marR="24923" marT="24923" marB="24923"/>
                </a:tc>
              </a:tr>
              <a:tr h="164540">
                <a:tc>
                  <a:txBody>
                    <a:bodyPr/>
                    <a:lstStyle/>
                    <a:p>
                      <a:pPr fontAlgn="t"/>
                      <a:r>
                        <a:rPr lang="en-US" sz="1200">
                          <a:effectLst/>
                        </a:rPr>
                        <a:t>HSQLDB</a:t>
                      </a:r>
                      <a:endParaRPr lang="en-US" sz="1200" b="1">
                        <a:effectLst/>
                      </a:endParaRPr>
                    </a:p>
                  </a:txBody>
                  <a:tcPr marL="24923" marR="24923" marT="24923" marB="24923"/>
                </a:tc>
                <a:tc>
                  <a:txBody>
                    <a:bodyPr/>
                    <a:lstStyle/>
                    <a:p>
                      <a:pPr algn="ctr" fontAlgn="t"/>
                      <a:r>
                        <a:rPr lang="en-US" sz="1200" dirty="0" err="1">
                          <a:effectLst/>
                        </a:rPr>
                        <a:t>org.hibernate.dialect.HSQLDialect</a:t>
                      </a:r>
                      <a:endParaRPr lang="en-US" sz="1200" b="1" dirty="0">
                        <a:effectLst/>
                      </a:endParaRPr>
                    </a:p>
                  </a:txBody>
                  <a:tcPr marL="24923" marR="24923" marT="24923" marB="24923"/>
                </a:tc>
              </a:tr>
              <a:tr h="164540">
                <a:tc>
                  <a:txBody>
                    <a:bodyPr/>
                    <a:lstStyle/>
                    <a:p>
                      <a:pPr fontAlgn="t"/>
                      <a:r>
                        <a:rPr lang="en-US" sz="1200">
                          <a:effectLst/>
                        </a:rPr>
                        <a:t>HypersonicSQL</a:t>
                      </a:r>
                      <a:endParaRPr lang="en-US" sz="1200" b="1">
                        <a:effectLst/>
                      </a:endParaRPr>
                    </a:p>
                  </a:txBody>
                  <a:tcPr marL="24923" marR="24923" marT="24923" marB="24923"/>
                </a:tc>
                <a:tc>
                  <a:txBody>
                    <a:bodyPr/>
                    <a:lstStyle/>
                    <a:p>
                      <a:pPr algn="ctr" fontAlgn="t"/>
                      <a:r>
                        <a:rPr lang="en-US" sz="1200" dirty="0" err="1">
                          <a:effectLst/>
                        </a:rPr>
                        <a:t>org.hibernate.dialect.HSQLDialect</a:t>
                      </a:r>
                      <a:endParaRPr lang="en-US" sz="1200" b="1" dirty="0">
                        <a:effectLst/>
                      </a:endParaRPr>
                    </a:p>
                  </a:txBody>
                  <a:tcPr marL="24923" marR="24923" marT="24923" marB="24923"/>
                </a:tc>
              </a:tr>
              <a:tr h="164540">
                <a:tc>
                  <a:txBody>
                    <a:bodyPr/>
                    <a:lstStyle/>
                    <a:p>
                      <a:pPr fontAlgn="t"/>
                      <a:r>
                        <a:rPr lang="en-US" sz="1200">
                          <a:effectLst/>
                        </a:rPr>
                        <a:t>Informix</a:t>
                      </a:r>
                      <a:endParaRPr lang="en-US" sz="1200" b="1">
                        <a:effectLst/>
                      </a:endParaRPr>
                    </a:p>
                  </a:txBody>
                  <a:tcPr marL="24923" marR="24923" marT="24923" marB="24923"/>
                </a:tc>
                <a:tc>
                  <a:txBody>
                    <a:bodyPr/>
                    <a:lstStyle/>
                    <a:p>
                      <a:pPr algn="ctr" fontAlgn="t"/>
                      <a:r>
                        <a:rPr lang="en-US" sz="1200" dirty="0" err="1">
                          <a:effectLst/>
                        </a:rPr>
                        <a:t>org.hibernate.dialect.InformixDialect</a:t>
                      </a:r>
                      <a:endParaRPr lang="en-US" sz="1200" b="1" dirty="0">
                        <a:effectLst/>
                      </a:endParaRPr>
                    </a:p>
                  </a:txBody>
                  <a:tcPr marL="24923" marR="24923" marT="24923" marB="24923"/>
                </a:tc>
              </a:tr>
              <a:tr h="164540">
                <a:tc>
                  <a:txBody>
                    <a:bodyPr/>
                    <a:lstStyle/>
                    <a:p>
                      <a:pPr fontAlgn="t"/>
                      <a:r>
                        <a:rPr lang="en-US" sz="1200">
                          <a:effectLst/>
                        </a:rPr>
                        <a:t>Ingres</a:t>
                      </a:r>
                      <a:endParaRPr lang="en-US" sz="1200" b="1">
                        <a:effectLst/>
                      </a:endParaRPr>
                    </a:p>
                  </a:txBody>
                  <a:tcPr marL="24923" marR="24923" marT="24923" marB="24923"/>
                </a:tc>
                <a:tc>
                  <a:txBody>
                    <a:bodyPr/>
                    <a:lstStyle/>
                    <a:p>
                      <a:pPr algn="ctr" fontAlgn="t"/>
                      <a:r>
                        <a:rPr lang="en-US" sz="1200" dirty="0" err="1">
                          <a:effectLst/>
                        </a:rPr>
                        <a:t>org.hibernate.dialect.IngresDialect</a:t>
                      </a:r>
                      <a:endParaRPr lang="en-US" sz="1200" b="1" dirty="0">
                        <a:effectLst/>
                      </a:endParaRPr>
                    </a:p>
                  </a:txBody>
                  <a:tcPr marL="24923" marR="24923" marT="24923" marB="24923"/>
                </a:tc>
              </a:tr>
              <a:tr h="267028">
                <a:tc>
                  <a:txBody>
                    <a:bodyPr/>
                    <a:lstStyle/>
                    <a:p>
                      <a:pPr fontAlgn="t"/>
                      <a:r>
                        <a:rPr lang="en-US" sz="1200">
                          <a:effectLst/>
                        </a:rPr>
                        <a:t>Interbase</a:t>
                      </a:r>
                      <a:endParaRPr lang="en-US" sz="1200" b="1">
                        <a:effectLst/>
                      </a:endParaRPr>
                    </a:p>
                  </a:txBody>
                  <a:tcPr marL="24923" marR="24923" marT="24923" marB="24923"/>
                </a:tc>
                <a:tc>
                  <a:txBody>
                    <a:bodyPr/>
                    <a:lstStyle/>
                    <a:p>
                      <a:pPr algn="ctr" fontAlgn="t"/>
                      <a:r>
                        <a:rPr lang="en-US" sz="1200" dirty="0" err="1">
                          <a:effectLst/>
                        </a:rPr>
                        <a:t>org.hibernate.dialect.InterbaseDialect</a:t>
                      </a:r>
                      <a:endParaRPr lang="en-US" sz="1200" b="1" dirty="0">
                        <a:effectLst/>
                      </a:endParaRPr>
                    </a:p>
                  </a:txBody>
                  <a:tcPr marL="24923" marR="24923" marT="24923" marB="24923"/>
                </a:tc>
              </a:tr>
              <a:tr h="267028">
                <a:tc>
                  <a:txBody>
                    <a:bodyPr/>
                    <a:lstStyle/>
                    <a:p>
                      <a:pPr fontAlgn="t"/>
                      <a:r>
                        <a:rPr lang="en-US" sz="1200" dirty="0">
                          <a:effectLst/>
                        </a:rPr>
                        <a:t>Microsoft SQL Server 2000</a:t>
                      </a:r>
                      <a:endParaRPr lang="en-US" sz="1200" b="1" dirty="0">
                        <a:effectLst/>
                      </a:endParaRPr>
                    </a:p>
                  </a:txBody>
                  <a:tcPr marL="24923" marR="24923" marT="24923" marB="24923"/>
                </a:tc>
                <a:tc>
                  <a:txBody>
                    <a:bodyPr/>
                    <a:lstStyle/>
                    <a:p>
                      <a:pPr algn="ctr" fontAlgn="t"/>
                      <a:r>
                        <a:rPr lang="en-US" sz="1200" dirty="0" err="1">
                          <a:effectLst/>
                        </a:rPr>
                        <a:t>org.hibernate.dialect.SQLServerDialect</a:t>
                      </a:r>
                      <a:endParaRPr lang="en-US" sz="1200" b="1" dirty="0">
                        <a:effectLst/>
                      </a:endParaRPr>
                    </a:p>
                  </a:txBody>
                  <a:tcPr marL="24923" marR="24923" marT="24923" marB="24923"/>
                </a:tc>
              </a:tr>
              <a:tr h="267028">
                <a:tc>
                  <a:txBody>
                    <a:bodyPr/>
                    <a:lstStyle/>
                    <a:p>
                      <a:pPr fontAlgn="t"/>
                      <a:r>
                        <a:rPr lang="en-US" sz="1200">
                          <a:effectLst/>
                        </a:rPr>
                        <a:t>Microsoft SQL Server 2005</a:t>
                      </a:r>
                      <a:endParaRPr lang="en-US" sz="1200" b="1">
                        <a:effectLst/>
                      </a:endParaRPr>
                    </a:p>
                  </a:txBody>
                  <a:tcPr marL="24923" marR="24923" marT="24923" marB="24923"/>
                </a:tc>
                <a:tc>
                  <a:txBody>
                    <a:bodyPr/>
                    <a:lstStyle/>
                    <a:p>
                      <a:pPr algn="ctr" fontAlgn="t"/>
                      <a:r>
                        <a:rPr lang="en-US" sz="1200">
                          <a:effectLst/>
                        </a:rPr>
                        <a:t>org.hibernate.dialect.SQLServer2005Dialect</a:t>
                      </a:r>
                      <a:endParaRPr lang="en-US" sz="1200" b="1">
                        <a:effectLst/>
                      </a:endParaRPr>
                    </a:p>
                  </a:txBody>
                  <a:tcPr marL="24923" marR="24923" marT="24923" marB="24923"/>
                </a:tc>
              </a:tr>
              <a:tr h="267028">
                <a:tc>
                  <a:txBody>
                    <a:bodyPr/>
                    <a:lstStyle/>
                    <a:p>
                      <a:pPr fontAlgn="t"/>
                      <a:r>
                        <a:rPr lang="en-US" sz="1200">
                          <a:effectLst/>
                        </a:rPr>
                        <a:t>Microsoft SQL Server 2008</a:t>
                      </a:r>
                      <a:endParaRPr lang="en-US" sz="1200" b="1">
                        <a:effectLst/>
                      </a:endParaRPr>
                    </a:p>
                  </a:txBody>
                  <a:tcPr marL="24923" marR="24923" marT="24923" marB="24923"/>
                </a:tc>
                <a:tc>
                  <a:txBody>
                    <a:bodyPr/>
                    <a:lstStyle/>
                    <a:p>
                      <a:pPr algn="ctr" fontAlgn="t"/>
                      <a:r>
                        <a:rPr lang="en-US" sz="1200" dirty="0">
                          <a:effectLst/>
                        </a:rPr>
                        <a:t>org.hibernate.dialect.SQLServer2008Dialect</a:t>
                      </a:r>
                      <a:endParaRPr lang="en-US" sz="1200" b="1" dirty="0">
                        <a:effectLst/>
                      </a:endParaRPr>
                    </a:p>
                  </a:txBody>
                  <a:tcPr marL="24923" marR="24923" marT="24923" marB="24923"/>
                </a:tc>
              </a:tr>
              <a:tr h="164540">
                <a:tc>
                  <a:txBody>
                    <a:bodyPr/>
                    <a:lstStyle/>
                    <a:p>
                      <a:pPr fontAlgn="t"/>
                      <a:r>
                        <a:rPr lang="en-US" sz="1200">
                          <a:effectLst/>
                        </a:rPr>
                        <a:t>MySQL</a:t>
                      </a:r>
                      <a:endParaRPr lang="en-US" sz="1200" b="1">
                        <a:effectLst/>
                      </a:endParaRPr>
                    </a:p>
                  </a:txBody>
                  <a:tcPr marL="24923" marR="24923" marT="24923" marB="24923"/>
                </a:tc>
                <a:tc>
                  <a:txBody>
                    <a:bodyPr/>
                    <a:lstStyle/>
                    <a:p>
                      <a:pPr algn="ctr" fontAlgn="t"/>
                      <a:r>
                        <a:rPr lang="en-US" sz="1200" dirty="0" err="1">
                          <a:effectLst/>
                        </a:rPr>
                        <a:t>org.hibernate.dialect.MySQLDialect</a:t>
                      </a:r>
                      <a:endParaRPr lang="en-US" sz="1200" b="1" dirty="0">
                        <a:effectLst/>
                      </a:endParaRPr>
                    </a:p>
                  </a:txBody>
                  <a:tcPr marL="24923" marR="24923" marT="24923" marB="24923"/>
                </a:tc>
              </a:tr>
              <a:tr h="267028">
                <a:tc>
                  <a:txBody>
                    <a:bodyPr/>
                    <a:lstStyle/>
                    <a:p>
                      <a:pPr fontAlgn="t"/>
                      <a:r>
                        <a:rPr lang="en-US" sz="1200">
                          <a:effectLst/>
                        </a:rPr>
                        <a:t>Oracle (any version)</a:t>
                      </a:r>
                      <a:endParaRPr lang="en-US" sz="1200" b="1">
                        <a:effectLst/>
                      </a:endParaRPr>
                    </a:p>
                  </a:txBody>
                  <a:tcPr marL="24923" marR="24923" marT="24923" marB="24923"/>
                </a:tc>
                <a:tc>
                  <a:txBody>
                    <a:bodyPr/>
                    <a:lstStyle/>
                    <a:p>
                      <a:pPr algn="ctr" fontAlgn="t"/>
                      <a:r>
                        <a:rPr lang="en-US" sz="1200" dirty="0" err="1">
                          <a:effectLst/>
                        </a:rPr>
                        <a:t>org.hibernate.dialect.OracleDialect</a:t>
                      </a:r>
                      <a:endParaRPr lang="en-US" sz="1200" b="1" dirty="0">
                        <a:effectLst/>
                      </a:endParaRPr>
                    </a:p>
                  </a:txBody>
                  <a:tcPr marL="24923" marR="24923" marT="24923" marB="24923"/>
                </a:tc>
              </a:tr>
              <a:tr h="267028">
                <a:tc>
                  <a:txBody>
                    <a:bodyPr/>
                    <a:lstStyle/>
                    <a:p>
                      <a:pPr fontAlgn="t"/>
                      <a:r>
                        <a:rPr lang="en-US" sz="1200">
                          <a:effectLst/>
                        </a:rPr>
                        <a:t>Oracle 11g</a:t>
                      </a:r>
                      <a:endParaRPr lang="en-US" sz="1200" b="1">
                        <a:effectLst/>
                      </a:endParaRPr>
                    </a:p>
                  </a:txBody>
                  <a:tcPr marL="24923" marR="24923" marT="24923" marB="24923"/>
                </a:tc>
                <a:tc>
                  <a:txBody>
                    <a:bodyPr/>
                    <a:lstStyle/>
                    <a:p>
                      <a:pPr algn="ctr" fontAlgn="t"/>
                      <a:r>
                        <a:rPr lang="en-US" sz="1200" dirty="0">
                          <a:effectLst/>
                        </a:rPr>
                        <a:t>org.hibernate.dialect.Oracle10gDialect</a:t>
                      </a:r>
                      <a:endParaRPr lang="en-US" sz="1200" b="1" dirty="0">
                        <a:effectLst/>
                      </a:endParaRPr>
                    </a:p>
                  </a:txBody>
                  <a:tcPr marL="24923" marR="24923" marT="24923" marB="24923"/>
                </a:tc>
              </a:tr>
              <a:tr h="267028">
                <a:tc>
                  <a:txBody>
                    <a:bodyPr/>
                    <a:lstStyle/>
                    <a:p>
                      <a:pPr fontAlgn="t"/>
                      <a:r>
                        <a:rPr lang="en-US" sz="1200">
                          <a:effectLst/>
                        </a:rPr>
                        <a:t>Oracle 10g</a:t>
                      </a:r>
                      <a:endParaRPr lang="en-US" sz="1200" b="1">
                        <a:effectLst/>
                      </a:endParaRPr>
                    </a:p>
                  </a:txBody>
                  <a:tcPr marL="24923" marR="24923" marT="24923" marB="24923"/>
                </a:tc>
                <a:tc>
                  <a:txBody>
                    <a:bodyPr/>
                    <a:lstStyle/>
                    <a:p>
                      <a:pPr algn="ctr" fontAlgn="t"/>
                      <a:r>
                        <a:rPr lang="en-US" sz="1200" dirty="0">
                          <a:effectLst/>
                        </a:rPr>
                        <a:t>org.hibernate.dialect.Oracle10gDialect</a:t>
                      </a:r>
                      <a:endParaRPr lang="en-US" sz="1200" b="1" dirty="0">
                        <a:effectLst/>
                      </a:endParaRPr>
                    </a:p>
                  </a:txBody>
                  <a:tcPr marL="24923" marR="24923" marT="24923" marB="24923"/>
                </a:tc>
              </a:tr>
              <a:tr h="164540">
                <a:tc>
                  <a:txBody>
                    <a:bodyPr/>
                    <a:lstStyle/>
                    <a:p>
                      <a:pPr fontAlgn="t"/>
                      <a:r>
                        <a:rPr lang="en-US" sz="1200">
                          <a:effectLst/>
                        </a:rPr>
                        <a:t>Oracle 9i</a:t>
                      </a:r>
                      <a:endParaRPr lang="en-US" sz="1200" b="1">
                        <a:effectLst/>
                      </a:endParaRPr>
                    </a:p>
                  </a:txBody>
                  <a:tcPr marL="24923" marR="24923" marT="24923" marB="24923"/>
                </a:tc>
                <a:tc>
                  <a:txBody>
                    <a:bodyPr/>
                    <a:lstStyle/>
                    <a:p>
                      <a:pPr algn="ctr" fontAlgn="t"/>
                      <a:r>
                        <a:rPr lang="en-US" sz="1200" dirty="0">
                          <a:effectLst/>
                        </a:rPr>
                        <a:t>org.hibernate.dialect.Oracle9iDialect</a:t>
                      </a:r>
                      <a:endParaRPr lang="en-US" sz="1200" b="1" dirty="0">
                        <a:effectLst/>
                      </a:endParaRPr>
                    </a:p>
                  </a:txBody>
                  <a:tcPr marL="24923" marR="24923" marT="24923" marB="24923"/>
                </a:tc>
              </a:tr>
              <a:tr h="267028">
                <a:tc>
                  <a:txBody>
                    <a:bodyPr/>
                    <a:lstStyle/>
                    <a:p>
                      <a:pPr fontAlgn="t"/>
                      <a:r>
                        <a:rPr lang="en-US" sz="1200">
                          <a:effectLst/>
                        </a:rPr>
                        <a:t>PostgreSQL</a:t>
                      </a:r>
                      <a:endParaRPr lang="en-US" sz="1200" b="1">
                        <a:effectLst/>
                      </a:endParaRPr>
                    </a:p>
                  </a:txBody>
                  <a:tcPr marL="24923" marR="24923" marT="24923" marB="24923"/>
                </a:tc>
                <a:tc>
                  <a:txBody>
                    <a:bodyPr/>
                    <a:lstStyle/>
                    <a:p>
                      <a:pPr algn="ctr" fontAlgn="t"/>
                      <a:r>
                        <a:rPr lang="en-US" sz="1200" dirty="0" err="1">
                          <a:effectLst/>
                        </a:rPr>
                        <a:t>org.hibernate.dialect.PostgreSQLDialect</a:t>
                      </a:r>
                      <a:endParaRPr lang="en-US" sz="1200" b="1" dirty="0">
                        <a:effectLst/>
                      </a:endParaRPr>
                    </a:p>
                  </a:txBody>
                  <a:tcPr marL="24923" marR="24923" marT="24923" marB="24923"/>
                </a:tc>
              </a:tr>
              <a:tr h="164540">
                <a:tc>
                  <a:txBody>
                    <a:bodyPr/>
                    <a:lstStyle/>
                    <a:p>
                      <a:pPr fontAlgn="t"/>
                      <a:r>
                        <a:rPr lang="en-US" sz="1200">
                          <a:effectLst/>
                        </a:rPr>
                        <a:t>Progress</a:t>
                      </a:r>
                      <a:endParaRPr lang="en-US" sz="1200" b="1">
                        <a:effectLst/>
                      </a:endParaRPr>
                    </a:p>
                  </a:txBody>
                  <a:tcPr marL="24923" marR="24923" marT="24923" marB="24923"/>
                </a:tc>
                <a:tc>
                  <a:txBody>
                    <a:bodyPr/>
                    <a:lstStyle/>
                    <a:p>
                      <a:pPr algn="ctr" fontAlgn="t"/>
                      <a:r>
                        <a:rPr lang="en-US" sz="1200" dirty="0" err="1">
                          <a:effectLst/>
                        </a:rPr>
                        <a:t>org.hibernate.dialect.ProgressDialect</a:t>
                      </a:r>
                      <a:endParaRPr lang="en-US" sz="1200" b="1" dirty="0">
                        <a:effectLst/>
                      </a:endParaRPr>
                    </a:p>
                  </a:txBody>
                  <a:tcPr marL="24923" marR="24923" marT="24923" marB="24923"/>
                </a:tc>
              </a:tr>
              <a:tr h="164540">
                <a:tc>
                  <a:txBody>
                    <a:bodyPr/>
                    <a:lstStyle/>
                    <a:p>
                      <a:pPr fontAlgn="t"/>
                      <a:r>
                        <a:rPr lang="en-US" sz="1200">
                          <a:effectLst/>
                        </a:rPr>
                        <a:t>SAP DB</a:t>
                      </a:r>
                      <a:endParaRPr lang="en-US" sz="1200" b="1">
                        <a:effectLst/>
                      </a:endParaRPr>
                    </a:p>
                  </a:txBody>
                  <a:tcPr marL="24923" marR="24923" marT="24923" marB="24923"/>
                </a:tc>
                <a:tc>
                  <a:txBody>
                    <a:bodyPr/>
                    <a:lstStyle/>
                    <a:p>
                      <a:pPr algn="ctr" fontAlgn="t"/>
                      <a:r>
                        <a:rPr lang="en-US" sz="1200" dirty="0" err="1">
                          <a:effectLst/>
                        </a:rPr>
                        <a:t>org.hibernate.dialect.SAPDBDialect</a:t>
                      </a:r>
                      <a:endParaRPr lang="en-US" sz="1200" b="1" dirty="0">
                        <a:effectLst/>
                      </a:endParaRPr>
                    </a:p>
                  </a:txBody>
                  <a:tcPr marL="24923" marR="24923" marT="24923" marB="24923"/>
                </a:tc>
              </a:tr>
              <a:tr h="164540">
                <a:tc>
                  <a:txBody>
                    <a:bodyPr/>
                    <a:lstStyle/>
                    <a:p>
                      <a:pPr fontAlgn="t"/>
                      <a:r>
                        <a:rPr lang="en-US" sz="1200">
                          <a:effectLst/>
                        </a:rPr>
                        <a:t>Sybase</a:t>
                      </a:r>
                      <a:endParaRPr lang="en-US" sz="1200" b="1">
                        <a:effectLst/>
                      </a:endParaRPr>
                    </a:p>
                  </a:txBody>
                  <a:tcPr marL="24923" marR="24923" marT="24923" marB="24923"/>
                </a:tc>
                <a:tc>
                  <a:txBody>
                    <a:bodyPr/>
                    <a:lstStyle/>
                    <a:p>
                      <a:pPr algn="ctr" fontAlgn="t"/>
                      <a:r>
                        <a:rPr lang="en-US" sz="1200" dirty="0" err="1">
                          <a:effectLst/>
                        </a:rPr>
                        <a:t>org.hibernate.dialect.SybaseDialect</a:t>
                      </a:r>
                      <a:endParaRPr lang="en-US" sz="1200" b="1" dirty="0">
                        <a:effectLst/>
                      </a:endParaRPr>
                    </a:p>
                  </a:txBody>
                  <a:tcPr marL="24923" marR="24923" marT="24923" marB="24923"/>
                </a:tc>
              </a:tr>
              <a:tr h="267028">
                <a:tc>
                  <a:txBody>
                    <a:bodyPr/>
                    <a:lstStyle/>
                    <a:p>
                      <a:pPr fontAlgn="t"/>
                      <a:r>
                        <a:rPr lang="en-US" sz="1200">
                          <a:effectLst/>
                        </a:rPr>
                        <a:t>Sybase Anywhere</a:t>
                      </a:r>
                      <a:endParaRPr lang="en-US" sz="1200" b="1">
                        <a:effectLst/>
                      </a:endParaRPr>
                    </a:p>
                  </a:txBody>
                  <a:tcPr marL="24923" marR="24923" marT="24923" marB="24923"/>
                </a:tc>
                <a:tc>
                  <a:txBody>
                    <a:bodyPr/>
                    <a:lstStyle/>
                    <a:p>
                      <a:pPr algn="ctr" fontAlgn="t"/>
                      <a:r>
                        <a:rPr lang="en-US" sz="1200" dirty="0" err="1">
                          <a:effectLst/>
                        </a:rPr>
                        <a:t>org.hibernate.dialect.SybaseAnywhereDialect</a:t>
                      </a:r>
                      <a:endParaRPr lang="en-US" sz="1200" b="1" dirty="0">
                        <a:effectLst/>
                      </a:endParaRPr>
                    </a:p>
                  </a:txBody>
                  <a:tcPr marL="24923" marR="24923" marT="24923" marB="24923"/>
                </a:tc>
              </a:tr>
            </a:tbl>
          </a:graphicData>
        </a:graphic>
      </p:graphicFrame>
    </p:spTree>
    <p:extLst>
      <p:ext uri="{BB962C8B-B14F-4D97-AF65-F5344CB8AC3E}">
        <p14:creationId xmlns:p14="http://schemas.microsoft.com/office/powerpoint/2010/main" val="375016313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Hibernate - </a:t>
            </a:r>
            <a:r>
              <a:rPr lang="en-US" dirty="0" smtClean="0"/>
              <a:t>Sessions</a:t>
            </a:r>
            <a:endParaRPr lang="en-US" dirty="0"/>
          </a:p>
        </p:txBody>
      </p:sp>
      <p:sp>
        <p:nvSpPr>
          <p:cNvPr id="3" name="Content Placeholder 2"/>
          <p:cNvSpPr>
            <a:spLocks noGrp="1"/>
          </p:cNvSpPr>
          <p:nvPr>
            <p:ph idx="1"/>
          </p:nvPr>
        </p:nvSpPr>
        <p:spPr/>
        <p:txBody>
          <a:bodyPr/>
          <a:lstStyle/>
          <a:p>
            <a:r>
              <a:rPr lang="en-US" sz="2800" b="1" dirty="0"/>
              <a:t>A Session is used to get a physical connection with a database. </a:t>
            </a:r>
            <a:endParaRPr lang="en-US" sz="2800" b="1" dirty="0" smtClean="0"/>
          </a:p>
          <a:p>
            <a:r>
              <a:rPr lang="en-US" sz="2800" b="1" dirty="0" smtClean="0"/>
              <a:t>The </a:t>
            </a:r>
            <a:r>
              <a:rPr lang="en-US" sz="2800" b="1" dirty="0"/>
              <a:t>Session object is lightweight and designed to be instantiated each time an interaction is needed with the database. </a:t>
            </a:r>
            <a:endParaRPr lang="en-US" sz="2800" b="1" dirty="0" smtClean="0"/>
          </a:p>
          <a:p>
            <a:r>
              <a:rPr lang="en-US" sz="2800" b="1" dirty="0" smtClean="0"/>
              <a:t>Persistent </a:t>
            </a:r>
            <a:r>
              <a:rPr lang="en-US" sz="2800" b="1" dirty="0"/>
              <a:t>objects are saved and retrieved through a Session object</a:t>
            </a:r>
            <a:r>
              <a:rPr lang="en-US" sz="2800" b="1" dirty="0" smtClean="0"/>
              <a:t>.</a:t>
            </a:r>
          </a:p>
          <a:p>
            <a:r>
              <a:rPr lang="en-US" sz="2800" b="1" dirty="0"/>
              <a:t>The session objects should not be kept open for a long time because they are not usually thread safe and they should be created and destroyed them as needed. </a:t>
            </a:r>
            <a:endParaRPr lang="en-US" sz="2800" b="1" dirty="0" smtClean="0"/>
          </a:p>
          <a:p>
            <a:r>
              <a:rPr lang="en-US" sz="2800" b="1" dirty="0" smtClean="0"/>
              <a:t>The </a:t>
            </a:r>
            <a:r>
              <a:rPr lang="en-US" sz="2800" b="1" dirty="0"/>
              <a:t>main function of the Session is to offer create, read and delete operations for instances of mapped entity classes.</a:t>
            </a:r>
            <a:r>
              <a:rPr lang="en-US" dirty="0"/>
              <a:t> </a:t>
            </a:r>
          </a:p>
        </p:txBody>
      </p:sp>
    </p:spTree>
    <p:extLst>
      <p:ext uri="{BB962C8B-B14F-4D97-AF65-F5344CB8AC3E}">
        <p14:creationId xmlns:p14="http://schemas.microsoft.com/office/powerpoint/2010/main" val="71737177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Session </a:t>
            </a:r>
            <a:r>
              <a:rPr lang="en-US" dirty="0" smtClean="0"/>
              <a:t>object - Instance</a:t>
            </a:r>
            <a:endParaRPr lang="en-US" dirty="0"/>
          </a:p>
        </p:txBody>
      </p:sp>
      <p:sp>
        <p:nvSpPr>
          <p:cNvPr id="3" name="Content Placeholder 2"/>
          <p:cNvSpPr>
            <a:spLocks noGrp="1"/>
          </p:cNvSpPr>
          <p:nvPr>
            <p:ph idx="1"/>
          </p:nvPr>
        </p:nvSpPr>
        <p:spPr/>
        <p:txBody>
          <a:bodyPr/>
          <a:lstStyle/>
          <a:p>
            <a:r>
              <a:rPr lang="en-US" sz="2800" b="1" dirty="0">
                <a:solidFill>
                  <a:srgbClr val="FFFF00"/>
                </a:solidFill>
              </a:rPr>
              <a:t>transient:</a:t>
            </a:r>
            <a:r>
              <a:rPr lang="en-US" sz="2800" dirty="0"/>
              <a:t> A new instance of a </a:t>
            </a:r>
            <a:r>
              <a:rPr lang="en-US" sz="2800" dirty="0" err="1"/>
              <a:t>a</a:t>
            </a:r>
            <a:r>
              <a:rPr lang="en-US" sz="2800" dirty="0"/>
              <a:t> persistent class which is not associated with a Session and has no representation in the database and no identifier value is considered transient by Hibernate.</a:t>
            </a:r>
          </a:p>
          <a:p>
            <a:r>
              <a:rPr lang="en-US" sz="2800" b="1" dirty="0">
                <a:solidFill>
                  <a:srgbClr val="FFFF00"/>
                </a:solidFill>
              </a:rPr>
              <a:t>persistent:</a:t>
            </a:r>
            <a:r>
              <a:rPr lang="en-US" sz="2800" dirty="0"/>
              <a:t> You can make a transient instance persistent by associating it with a Session. A persistent instance has a representation in the database, an identifier value and is associated with a Session.</a:t>
            </a:r>
          </a:p>
          <a:p>
            <a:r>
              <a:rPr lang="en-US" sz="2800" b="1" dirty="0">
                <a:solidFill>
                  <a:srgbClr val="FFFF00"/>
                </a:solidFill>
              </a:rPr>
              <a:t>detached:</a:t>
            </a:r>
            <a:r>
              <a:rPr lang="en-US" sz="2800" dirty="0"/>
              <a:t> Once we close the Hibernate Session, the persistent instance will become a detached instance.</a:t>
            </a:r>
          </a:p>
          <a:p>
            <a:endParaRPr lang="en-US" dirty="0"/>
          </a:p>
        </p:txBody>
      </p:sp>
    </p:spTree>
    <p:extLst>
      <p:ext uri="{BB962C8B-B14F-4D97-AF65-F5344CB8AC3E}">
        <p14:creationId xmlns:p14="http://schemas.microsoft.com/office/powerpoint/2010/main" val="15359855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Session instance</a:t>
            </a:r>
          </a:p>
        </p:txBody>
      </p:sp>
      <p:sp>
        <p:nvSpPr>
          <p:cNvPr id="3" name="Content Placeholder 2"/>
          <p:cNvSpPr>
            <a:spLocks noGrp="1"/>
          </p:cNvSpPr>
          <p:nvPr>
            <p:ph idx="1"/>
          </p:nvPr>
        </p:nvSpPr>
        <p:spPr>
          <a:xfrm>
            <a:off x="680321" y="1752600"/>
            <a:ext cx="10940179" cy="1080752"/>
          </a:xfrm>
        </p:spPr>
        <p:txBody>
          <a:bodyPr/>
          <a:lstStyle/>
          <a:p>
            <a:r>
              <a:rPr lang="en-US" dirty="0"/>
              <a:t>A Session instance </a:t>
            </a:r>
            <a:r>
              <a:rPr lang="en-US" dirty="0" smtClean="0"/>
              <a:t>is </a:t>
            </a:r>
            <a:r>
              <a:rPr lang="en-US" dirty="0" err="1"/>
              <a:t>serializable</a:t>
            </a:r>
            <a:r>
              <a:rPr lang="en-US" dirty="0"/>
              <a:t> if its persistent classes are </a:t>
            </a:r>
            <a:r>
              <a:rPr lang="en-US" dirty="0" err="1"/>
              <a:t>serializable</a:t>
            </a:r>
            <a:r>
              <a:rPr lang="en-US" dirty="0" smtClean="0"/>
              <a:t>.</a:t>
            </a:r>
          </a:p>
          <a:p>
            <a:r>
              <a:rPr lang="en-US" dirty="0" smtClean="0"/>
              <a:t> </a:t>
            </a:r>
            <a:r>
              <a:rPr lang="en-US" dirty="0"/>
              <a:t>A typical transaction should use the following idiom</a:t>
            </a:r>
          </a:p>
        </p:txBody>
      </p:sp>
      <p:sp>
        <p:nvSpPr>
          <p:cNvPr id="4" name="Rectangle 3"/>
          <p:cNvSpPr/>
          <p:nvPr/>
        </p:nvSpPr>
        <p:spPr>
          <a:xfrm>
            <a:off x="1339403" y="2680213"/>
            <a:ext cx="7859007" cy="3970318"/>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n-US" dirty="0"/>
              <a:t>Session </a:t>
            </a:r>
            <a:r>
              <a:rPr lang="en-US" dirty="0" err="1"/>
              <a:t>session</a:t>
            </a:r>
            <a:r>
              <a:rPr lang="en-US" dirty="0"/>
              <a:t> = </a:t>
            </a:r>
            <a:r>
              <a:rPr lang="en-US" dirty="0" err="1"/>
              <a:t>factory.openSession</a:t>
            </a:r>
            <a:r>
              <a:rPr lang="en-US" dirty="0"/>
              <a:t>();</a:t>
            </a:r>
          </a:p>
          <a:p>
            <a:r>
              <a:rPr lang="en-US" dirty="0"/>
              <a:t>Transaction </a:t>
            </a:r>
            <a:r>
              <a:rPr lang="en-US" dirty="0" err="1"/>
              <a:t>tx</a:t>
            </a:r>
            <a:r>
              <a:rPr lang="en-US" dirty="0"/>
              <a:t> = null;</a:t>
            </a:r>
          </a:p>
          <a:p>
            <a:r>
              <a:rPr lang="en-US" dirty="0"/>
              <a:t>try {</a:t>
            </a:r>
          </a:p>
          <a:p>
            <a:r>
              <a:rPr lang="en-US" dirty="0"/>
              <a:t>   </a:t>
            </a:r>
            <a:r>
              <a:rPr lang="en-US" dirty="0" err="1"/>
              <a:t>tx</a:t>
            </a:r>
            <a:r>
              <a:rPr lang="en-US" dirty="0"/>
              <a:t> = </a:t>
            </a:r>
            <a:r>
              <a:rPr lang="en-US" dirty="0" err="1"/>
              <a:t>session.beginTransaction</a:t>
            </a:r>
            <a:r>
              <a:rPr lang="en-US" dirty="0"/>
              <a:t>();</a:t>
            </a:r>
          </a:p>
          <a:p>
            <a:r>
              <a:rPr lang="en-US" dirty="0"/>
              <a:t>   // do some work</a:t>
            </a:r>
          </a:p>
          <a:p>
            <a:r>
              <a:rPr lang="en-US" dirty="0"/>
              <a:t>   ...</a:t>
            </a:r>
          </a:p>
          <a:p>
            <a:r>
              <a:rPr lang="en-US" dirty="0"/>
              <a:t>   </a:t>
            </a:r>
            <a:r>
              <a:rPr lang="en-US" dirty="0" err="1"/>
              <a:t>tx.commit</a:t>
            </a:r>
            <a:r>
              <a:rPr lang="en-US" dirty="0"/>
              <a:t>();</a:t>
            </a:r>
          </a:p>
          <a:p>
            <a:r>
              <a:rPr lang="en-US" dirty="0"/>
              <a:t>}</a:t>
            </a:r>
          </a:p>
          <a:p>
            <a:r>
              <a:rPr lang="en-US" dirty="0"/>
              <a:t>catch (Exception e) {</a:t>
            </a:r>
          </a:p>
          <a:p>
            <a:r>
              <a:rPr lang="en-US" dirty="0"/>
              <a:t>   if (</a:t>
            </a:r>
            <a:r>
              <a:rPr lang="en-US" dirty="0" err="1"/>
              <a:t>tx</a:t>
            </a:r>
            <a:r>
              <a:rPr lang="en-US" dirty="0"/>
              <a:t>!=null) </a:t>
            </a:r>
            <a:r>
              <a:rPr lang="en-US" dirty="0" err="1"/>
              <a:t>tx.rollback</a:t>
            </a:r>
            <a:r>
              <a:rPr lang="en-US" dirty="0"/>
              <a:t>();</a:t>
            </a:r>
          </a:p>
          <a:p>
            <a:r>
              <a:rPr lang="en-US" dirty="0"/>
              <a:t>   </a:t>
            </a:r>
            <a:r>
              <a:rPr lang="en-US" dirty="0" err="1"/>
              <a:t>e.printStackTrace</a:t>
            </a:r>
            <a:r>
              <a:rPr lang="en-US" dirty="0"/>
              <a:t>(); </a:t>
            </a:r>
          </a:p>
          <a:p>
            <a:r>
              <a:rPr lang="en-US" dirty="0"/>
              <a:t>}finally {</a:t>
            </a:r>
          </a:p>
          <a:p>
            <a:r>
              <a:rPr lang="en-US" dirty="0"/>
              <a:t>   </a:t>
            </a:r>
            <a:r>
              <a:rPr lang="en-US" dirty="0" err="1"/>
              <a:t>session.close</a:t>
            </a:r>
            <a:r>
              <a:rPr lang="en-US" dirty="0"/>
              <a:t>();</a:t>
            </a:r>
          </a:p>
          <a:p>
            <a:r>
              <a:rPr lang="en-US" dirty="0"/>
              <a:t>}</a:t>
            </a:r>
          </a:p>
        </p:txBody>
      </p:sp>
    </p:spTree>
    <p:extLst>
      <p:ext uri="{BB962C8B-B14F-4D97-AF65-F5344CB8AC3E}">
        <p14:creationId xmlns:p14="http://schemas.microsoft.com/office/powerpoint/2010/main" val="246773840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Hibernate - Persistent </a:t>
            </a:r>
            <a:r>
              <a:rPr lang="en-US" dirty="0" smtClean="0"/>
              <a:t>Class</a:t>
            </a:r>
            <a:endParaRPr lang="en-US" dirty="0"/>
          </a:p>
        </p:txBody>
      </p:sp>
      <p:sp>
        <p:nvSpPr>
          <p:cNvPr id="3" name="Content Placeholder 2"/>
          <p:cNvSpPr>
            <a:spLocks noGrp="1"/>
          </p:cNvSpPr>
          <p:nvPr>
            <p:ph idx="1"/>
          </p:nvPr>
        </p:nvSpPr>
        <p:spPr/>
        <p:txBody>
          <a:bodyPr>
            <a:normAutofit/>
          </a:bodyPr>
          <a:lstStyle/>
          <a:p>
            <a:r>
              <a:rPr lang="en-US" sz="2800" b="1" dirty="0"/>
              <a:t>The entire concept of Hibernate is to take the values from Java class attributes and persist them to a database </a:t>
            </a:r>
            <a:r>
              <a:rPr lang="en-US" sz="2800" b="1" dirty="0" smtClean="0"/>
              <a:t>table.</a:t>
            </a:r>
          </a:p>
          <a:p>
            <a:r>
              <a:rPr lang="en-US" sz="2800" b="1" dirty="0" smtClean="0"/>
              <a:t>A </a:t>
            </a:r>
            <a:r>
              <a:rPr lang="en-US" sz="2800" b="1" dirty="0"/>
              <a:t>mapping document helps Hibernate in determining how to pull the values from the classes and map them with table and associated fields</a:t>
            </a:r>
            <a:r>
              <a:rPr lang="en-US" sz="2800" b="1" dirty="0" smtClean="0"/>
              <a:t>.</a:t>
            </a:r>
          </a:p>
          <a:p>
            <a:r>
              <a:rPr lang="en-US" sz="2800" b="1" dirty="0"/>
              <a:t>Java classes whose objects or instances will be stored in database tables are called </a:t>
            </a:r>
            <a:r>
              <a:rPr lang="en-US" sz="2800" b="1" dirty="0">
                <a:solidFill>
                  <a:srgbClr val="FFFF00"/>
                </a:solidFill>
              </a:rPr>
              <a:t>persistent classes </a:t>
            </a:r>
            <a:r>
              <a:rPr lang="en-US" sz="2800" b="1" dirty="0"/>
              <a:t>in Hibernate. </a:t>
            </a:r>
            <a:endParaRPr lang="en-US" sz="2800" b="1" dirty="0" smtClean="0"/>
          </a:p>
          <a:p>
            <a:r>
              <a:rPr lang="en-US" sz="2800" b="1" dirty="0" smtClean="0"/>
              <a:t>Hibernate </a:t>
            </a:r>
            <a:r>
              <a:rPr lang="en-US" sz="2800" b="1" dirty="0"/>
              <a:t>works best if these classes follow some simple rules, also known as the Plain Old Java Object (POJO) programming model.</a:t>
            </a:r>
          </a:p>
        </p:txBody>
      </p:sp>
    </p:spTree>
    <p:extLst>
      <p:ext uri="{BB962C8B-B14F-4D97-AF65-F5344CB8AC3E}">
        <p14:creationId xmlns:p14="http://schemas.microsoft.com/office/powerpoint/2010/main" val="353698565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Rules </a:t>
            </a:r>
            <a:r>
              <a:rPr lang="en-US" dirty="0"/>
              <a:t>of persistent classes</a:t>
            </a:r>
          </a:p>
        </p:txBody>
      </p:sp>
      <p:sp>
        <p:nvSpPr>
          <p:cNvPr id="3" name="Content Placeholder 2"/>
          <p:cNvSpPr>
            <a:spLocks noGrp="1"/>
          </p:cNvSpPr>
          <p:nvPr>
            <p:ph idx="1"/>
          </p:nvPr>
        </p:nvSpPr>
        <p:spPr/>
        <p:txBody>
          <a:bodyPr>
            <a:normAutofit fontScale="92500"/>
          </a:bodyPr>
          <a:lstStyle/>
          <a:p>
            <a:r>
              <a:rPr lang="en-US" sz="2800" b="1" dirty="0"/>
              <a:t>All Java classes that will be persisted need a default constructor.</a:t>
            </a:r>
          </a:p>
          <a:p>
            <a:r>
              <a:rPr lang="en-US" sz="2800" b="1" dirty="0"/>
              <a:t>All classes should contain an ID in order to allow easy identification of your objects within Hibernate and the database. </a:t>
            </a:r>
            <a:endParaRPr lang="en-US" sz="2800" b="1" dirty="0" smtClean="0"/>
          </a:p>
          <a:p>
            <a:r>
              <a:rPr lang="en-US" sz="2800" b="1" dirty="0" smtClean="0"/>
              <a:t>This </a:t>
            </a:r>
            <a:r>
              <a:rPr lang="en-US" sz="2800" b="1" dirty="0"/>
              <a:t>property maps to the primary key column of a database table.</a:t>
            </a:r>
          </a:p>
          <a:p>
            <a:r>
              <a:rPr lang="en-US" sz="2800" b="1" dirty="0"/>
              <a:t>All attributes that will be persisted should be declared private and have </a:t>
            </a:r>
            <a:r>
              <a:rPr lang="en-US" sz="2800" b="1" dirty="0" err="1"/>
              <a:t>getXXXand</a:t>
            </a:r>
            <a:r>
              <a:rPr lang="en-US" sz="2800" b="1" dirty="0"/>
              <a:t> </a:t>
            </a:r>
            <a:r>
              <a:rPr lang="en-US" sz="2800" b="1" dirty="0" err="1"/>
              <a:t>setXXX</a:t>
            </a:r>
            <a:r>
              <a:rPr lang="en-US" sz="2800" b="1" dirty="0"/>
              <a:t> methods defined in the JavaBean style.</a:t>
            </a:r>
          </a:p>
          <a:p>
            <a:r>
              <a:rPr lang="en-US" sz="2800" b="1" dirty="0"/>
              <a:t>A central feature of Hibernate, proxies, depends upon the persistent class being either non-final, or the implementation of an interface that declares all public methods.</a:t>
            </a:r>
          </a:p>
          <a:p>
            <a:r>
              <a:rPr lang="en-US" sz="2800" b="1" dirty="0"/>
              <a:t>All classes that do not extend or implement some specialized classes and interfaces required by the EJB framework.</a:t>
            </a:r>
          </a:p>
          <a:p>
            <a:endParaRPr lang="en-US" dirty="0"/>
          </a:p>
        </p:txBody>
      </p:sp>
    </p:spTree>
    <p:extLst>
      <p:ext uri="{BB962C8B-B14F-4D97-AF65-F5344CB8AC3E}">
        <p14:creationId xmlns:p14="http://schemas.microsoft.com/office/powerpoint/2010/main" val="361562177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simple POJO </a:t>
            </a:r>
            <a:r>
              <a:rPr lang="en-US" dirty="0" smtClean="0"/>
              <a:t>example</a:t>
            </a:r>
            <a:endParaRPr lang="en-US" dirty="0"/>
          </a:p>
        </p:txBody>
      </p:sp>
      <p:sp>
        <p:nvSpPr>
          <p:cNvPr id="3" name="Content Placeholder 2"/>
          <p:cNvSpPr>
            <a:spLocks noGrp="1"/>
          </p:cNvSpPr>
          <p:nvPr>
            <p:ph idx="1"/>
          </p:nvPr>
        </p:nvSpPr>
        <p:spPr>
          <a:xfrm>
            <a:off x="540913" y="1506827"/>
            <a:ext cx="5112912" cy="5228823"/>
          </a:xfrm>
        </p:spPr>
        <p:style>
          <a:lnRef idx="1">
            <a:schemeClr val="accent3"/>
          </a:lnRef>
          <a:fillRef idx="2">
            <a:schemeClr val="accent3"/>
          </a:fillRef>
          <a:effectRef idx="1">
            <a:schemeClr val="accent3"/>
          </a:effectRef>
          <a:fontRef idx="minor">
            <a:schemeClr val="dk1"/>
          </a:fontRef>
        </p:style>
        <p:txBody>
          <a:bodyPr>
            <a:noAutofit/>
          </a:bodyPr>
          <a:lstStyle/>
          <a:p>
            <a:pPr marL="0" indent="0">
              <a:buNone/>
            </a:pPr>
            <a:r>
              <a:rPr lang="en-US" sz="1400" b="1" dirty="0"/>
              <a:t>public class Employee {</a:t>
            </a:r>
          </a:p>
          <a:p>
            <a:pPr marL="0" indent="0">
              <a:buNone/>
            </a:pPr>
            <a:r>
              <a:rPr lang="en-US" sz="1400" b="1" dirty="0"/>
              <a:t>   private </a:t>
            </a:r>
            <a:r>
              <a:rPr lang="en-US" sz="1400" b="1" dirty="0" err="1"/>
              <a:t>int</a:t>
            </a:r>
            <a:r>
              <a:rPr lang="en-US" sz="1400" b="1" dirty="0"/>
              <a:t> id;</a:t>
            </a:r>
          </a:p>
          <a:p>
            <a:pPr marL="0" indent="0">
              <a:buNone/>
            </a:pPr>
            <a:r>
              <a:rPr lang="en-US" sz="1400" b="1" dirty="0"/>
              <a:t>   private String </a:t>
            </a:r>
            <a:r>
              <a:rPr lang="en-US" sz="1400" b="1" dirty="0" err="1"/>
              <a:t>firstName</a:t>
            </a:r>
            <a:r>
              <a:rPr lang="en-US" sz="1400" b="1" dirty="0"/>
              <a:t>; </a:t>
            </a:r>
          </a:p>
          <a:p>
            <a:pPr marL="0" indent="0">
              <a:buNone/>
            </a:pPr>
            <a:r>
              <a:rPr lang="en-US" sz="1400" b="1" dirty="0"/>
              <a:t>   private String </a:t>
            </a:r>
            <a:r>
              <a:rPr lang="en-US" sz="1400" b="1" dirty="0" err="1"/>
              <a:t>lastName</a:t>
            </a:r>
            <a:r>
              <a:rPr lang="en-US" sz="1400" b="1" dirty="0"/>
              <a:t>;   </a:t>
            </a:r>
          </a:p>
          <a:p>
            <a:pPr marL="0" indent="0">
              <a:buNone/>
            </a:pPr>
            <a:r>
              <a:rPr lang="en-US" sz="1400" b="1" dirty="0"/>
              <a:t>   private </a:t>
            </a:r>
            <a:r>
              <a:rPr lang="en-US" sz="1400" b="1" dirty="0" err="1"/>
              <a:t>int</a:t>
            </a:r>
            <a:r>
              <a:rPr lang="en-US" sz="1400" b="1" dirty="0"/>
              <a:t> salary;  </a:t>
            </a:r>
          </a:p>
          <a:p>
            <a:pPr marL="0" indent="0">
              <a:buNone/>
            </a:pPr>
            <a:r>
              <a:rPr lang="en-US" sz="1400" b="1" dirty="0" smtClean="0"/>
              <a:t>   </a:t>
            </a:r>
            <a:r>
              <a:rPr lang="en-US" sz="1400" b="1" dirty="0"/>
              <a:t>public Employee() {}</a:t>
            </a:r>
          </a:p>
          <a:p>
            <a:pPr marL="0" indent="0">
              <a:buNone/>
            </a:pPr>
            <a:r>
              <a:rPr lang="en-US" sz="1400" b="1" dirty="0"/>
              <a:t>   public Employee(String </a:t>
            </a:r>
            <a:r>
              <a:rPr lang="en-US" sz="1400" b="1" dirty="0" err="1"/>
              <a:t>fname</a:t>
            </a:r>
            <a:r>
              <a:rPr lang="en-US" sz="1400" b="1" dirty="0"/>
              <a:t>, String </a:t>
            </a:r>
            <a:r>
              <a:rPr lang="en-US" sz="1400" b="1" dirty="0" err="1"/>
              <a:t>lname</a:t>
            </a:r>
            <a:r>
              <a:rPr lang="en-US" sz="1400" b="1" dirty="0"/>
              <a:t>, </a:t>
            </a:r>
            <a:r>
              <a:rPr lang="en-US" sz="1400" b="1" dirty="0" err="1"/>
              <a:t>int</a:t>
            </a:r>
            <a:r>
              <a:rPr lang="en-US" sz="1400" b="1" dirty="0"/>
              <a:t> salary) {</a:t>
            </a:r>
          </a:p>
          <a:p>
            <a:pPr marL="0" indent="0">
              <a:buNone/>
            </a:pPr>
            <a:r>
              <a:rPr lang="en-US" sz="1400" b="1" dirty="0"/>
              <a:t>      </a:t>
            </a:r>
            <a:r>
              <a:rPr lang="en-US" sz="1400" b="1" dirty="0" err="1"/>
              <a:t>this.firstName</a:t>
            </a:r>
            <a:r>
              <a:rPr lang="en-US" sz="1400" b="1" dirty="0"/>
              <a:t> = </a:t>
            </a:r>
            <a:r>
              <a:rPr lang="en-US" sz="1400" b="1" dirty="0" err="1"/>
              <a:t>fname</a:t>
            </a:r>
            <a:r>
              <a:rPr lang="en-US" sz="1400" b="1" dirty="0"/>
              <a:t>;</a:t>
            </a:r>
          </a:p>
          <a:p>
            <a:pPr marL="0" indent="0">
              <a:buNone/>
            </a:pPr>
            <a:r>
              <a:rPr lang="en-US" sz="1400" b="1" dirty="0"/>
              <a:t>      </a:t>
            </a:r>
            <a:r>
              <a:rPr lang="en-US" sz="1400" b="1" dirty="0" err="1"/>
              <a:t>this.lastName</a:t>
            </a:r>
            <a:r>
              <a:rPr lang="en-US" sz="1400" b="1" dirty="0"/>
              <a:t> = </a:t>
            </a:r>
            <a:r>
              <a:rPr lang="en-US" sz="1400" b="1" dirty="0" err="1"/>
              <a:t>lname</a:t>
            </a:r>
            <a:r>
              <a:rPr lang="en-US" sz="1400" b="1" dirty="0"/>
              <a:t>;</a:t>
            </a:r>
          </a:p>
          <a:p>
            <a:pPr marL="0" indent="0">
              <a:buNone/>
            </a:pPr>
            <a:r>
              <a:rPr lang="en-US" sz="1400" b="1" dirty="0"/>
              <a:t>      </a:t>
            </a:r>
            <a:r>
              <a:rPr lang="en-US" sz="1400" b="1" dirty="0" err="1"/>
              <a:t>this.salary</a:t>
            </a:r>
            <a:r>
              <a:rPr lang="en-US" sz="1400" b="1" dirty="0"/>
              <a:t> = salary</a:t>
            </a:r>
            <a:r>
              <a:rPr lang="en-US" sz="1400" b="1" dirty="0" smtClean="0"/>
              <a:t>;   </a:t>
            </a:r>
            <a:r>
              <a:rPr lang="en-US" sz="1400" b="1" dirty="0"/>
              <a:t>}</a:t>
            </a:r>
          </a:p>
          <a:p>
            <a:pPr marL="0" indent="0">
              <a:buNone/>
            </a:pPr>
            <a:r>
              <a:rPr lang="en-US" sz="1400" b="1" dirty="0"/>
              <a:t>   public </a:t>
            </a:r>
            <a:r>
              <a:rPr lang="en-US" sz="1400" b="1" dirty="0" err="1"/>
              <a:t>int</a:t>
            </a:r>
            <a:r>
              <a:rPr lang="en-US" sz="1400" b="1" dirty="0"/>
              <a:t> </a:t>
            </a:r>
            <a:r>
              <a:rPr lang="en-US" sz="1400" b="1" dirty="0" err="1"/>
              <a:t>getId</a:t>
            </a:r>
            <a:r>
              <a:rPr lang="en-US" sz="1400" b="1" dirty="0"/>
              <a:t>() {</a:t>
            </a:r>
          </a:p>
          <a:p>
            <a:pPr marL="0" indent="0">
              <a:buNone/>
            </a:pPr>
            <a:r>
              <a:rPr lang="en-US" sz="1400" b="1" dirty="0"/>
              <a:t>      return id</a:t>
            </a:r>
            <a:r>
              <a:rPr lang="en-US" sz="1400" b="1" dirty="0" smtClean="0"/>
              <a:t>;   </a:t>
            </a:r>
            <a:r>
              <a:rPr lang="en-US" sz="1400" b="1" dirty="0"/>
              <a:t>}</a:t>
            </a:r>
          </a:p>
          <a:p>
            <a:pPr marL="0" indent="0">
              <a:buNone/>
            </a:pPr>
            <a:r>
              <a:rPr lang="en-US" sz="1400" b="1" dirty="0"/>
              <a:t>   public void </a:t>
            </a:r>
            <a:r>
              <a:rPr lang="en-US" sz="1400" b="1" dirty="0" err="1"/>
              <a:t>setId</a:t>
            </a:r>
            <a:r>
              <a:rPr lang="en-US" sz="1400" b="1" dirty="0"/>
              <a:t>( </a:t>
            </a:r>
            <a:r>
              <a:rPr lang="en-US" sz="1400" b="1" dirty="0" err="1"/>
              <a:t>int</a:t>
            </a:r>
            <a:r>
              <a:rPr lang="en-US" sz="1400" b="1" dirty="0"/>
              <a:t> id ) {</a:t>
            </a:r>
          </a:p>
          <a:p>
            <a:pPr marL="0" indent="0">
              <a:buNone/>
            </a:pPr>
            <a:r>
              <a:rPr lang="en-US" sz="1400" b="1" dirty="0"/>
              <a:t>      this.id = id</a:t>
            </a:r>
            <a:r>
              <a:rPr lang="en-US" sz="1400" b="1" dirty="0" smtClean="0"/>
              <a:t>;   </a:t>
            </a:r>
            <a:r>
              <a:rPr lang="en-US" sz="1400" b="1" dirty="0"/>
              <a:t>}</a:t>
            </a:r>
          </a:p>
          <a:p>
            <a:pPr marL="0" indent="0">
              <a:buNone/>
            </a:pPr>
            <a:r>
              <a:rPr lang="en-US" sz="1400" b="1" dirty="0"/>
              <a:t>   public String </a:t>
            </a:r>
            <a:r>
              <a:rPr lang="en-US" sz="1400" b="1" dirty="0" err="1"/>
              <a:t>getFirstName</a:t>
            </a:r>
            <a:r>
              <a:rPr lang="en-US" sz="1400" b="1" dirty="0"/>
              <a:t>() {</a:t>
            </a:r>
          </a:p>
          <a:p>
            <a:pPr marL="0" indent="0">
              <a:buNone/>
            </a:pPr>
            <a:r>
              <a:rPr lang="en-US" sz="1400" b="1" dirty="0"/>
              <a:t>      return </a:t>
            </a:r>
            <a:r>
              <a:rPr lang="en-US" sz="1400" b="1" dirty="0" err="1"/>
              <a:t>firstName</a:t>
            </a:r>
            <a:r>
              <a:rPr lang="en-US" sz="1400" b="1" dirty="0" smtClean="0"/>
              <a:t>;   </a:t>
            </a:r>
            <a:r>
              <a:rPr lang="en-US" sz="1400" b="1" dirty="0"/>
              <a:t>}</a:t>
            </a:r>
          </a:p>
        </p:txBody>
      </p:sp>
      <p:sp>
        <p:nvSpPr>
          <p:cNvPr id="5" name="Rectangle 4"/>
          <p:cNvSpPr/>
          <p:nvPr/>
        </p:nvSpPr>
        <p:spPr>
          <a:xfrm>
            <a:off x="6096000" y="1859080"/>
            <a:ext cx="5443470" cy="4524315"/>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r>
              <a:rPr lang="en-US" dirty="0"/>
              <a:t>public void </a:t>
            </a:r>
            <a:r>
              <a:rPr lang="en-US" dirty="0" err="1"/>
              <a:t>setFirstName</a:t>
            </a:r>
            <a:r>
              <a:rPr lang="en-US" dirty="0"/>
              <a:t>( String </a:t>
            </a:r>
            <a:r>
              <a:rPr lang="en-US" dirty="0" err="1"/>
              <a:t>first_name</a:t>
            </a:r>
            <a:r>
              <a:rPr lang="en-US" dirty="0"/>
              <a:t> ) {</a:t>
            </a:r>
          </a:p>
          <a:p>
            <a:r>
              <a:rPr lang="en-US" dirty="0"/>
              <a:t>      </a:t>
            </a:r>
            <a:r>
              <a:rPr lang="en-US" dirty="0" err="1"/>
              <a:t>this.firstName</a:t>
            </a:r>
            <a:r>
              <a:rPr lang="en-US" dirty="0"/>
              <a:t> = </a:t>
            </a:r>
            <a:r>
              <a:rPr lang="en-US" dirty="0" err="1"/>
              <a:t>first_name</a:t>
            </a:r>
            <a:r>
              <a:rPr lang="en-US" dirty="0"/>
              <a:t>;</a:t>
            </a:r>
          </a:p>
          <a:p>
            <a:r>
              <a:rPr lang="en-US" dirty="0"/>
              <a:t>   }</a:t>
            </a:r>
          </a:p>
          <a:p>
            <a:r>
              <a:rPr lang="en-US" dirty="0"/>
              <a:t>   public String </a:t>
            </a:r>
            <a:r>
              <a:rPr lang="en-US" dirty="0" err="1"/>
              <a:t>getLastName</a:t>
            </a:r>
            <a:r>
              <a:rPr lang="en-US" dirty="0"/>
              <a:t>() {</a:t>
            </a:r>
          </a:p>
          <a:p>
            <a:r>
              <a:rPr lang="en-US" dirty="0"/>
              <a:t>      return </a:t>
            </a:r>
            <a:r>
              <a:rPr lang="en-US" dirty="0" err="1"/>
              <a:t>lastName</a:t>
            </a:r>
            <a:r>
              <a:rPr lang="en-US" dirty="0"/>
              <a:t>;</a:t>
            </a:r>
          </a:p>
          <a:p>
            <a:r>
              <a:rPr lang="en-US" dirty="0"/>
              <a:t>   }</a:t>
            </a:r>
          </a:p>
          <a:p>
            <a:r>
              <a:rPr lang="en-US" dirty="0"/>
              <a:t>   public void </a:t>
            </a:r>
            <a:r>
              <a:rPr lang="en-US" dirty="0" err="1"/>
              <a:t>setLastName</a:t>
            </a:r>
            <a:r>
              <a:rPr lang="en-US" dirty="0"/>
              <a:t>( String </a:t>
            </a:r>
            <a:r>
              <a:rPr lang="en-US" dirty="0" err="1"/>
              <a:t>last_name</a:t>
            </a:r>
            <a:r>
              <a:rPr lang="en-US" dirty="0"/>
              <a:t> ) {</a:t>
            </a:r>
          </a:p>
          <a:p>
            <a:r>
              <a:rPr lang="en-US" dirty="0"/>
              <a:t>      </a:t>
            </a:r>
            <a:r>
              <a:rPr lang="en-US" dirty="0" err="1"/>
              <a:t>this.lastName</a:t>
            </a:r>
            <a:r>
              <a:rPr lang="en-US" dirty="0"/>
              <a:t> = </a:t>
            </a:r>
            <a:r>
              <a:rPr lang="en-US" dirty="0" err="1"/>
              <a:t>last_name</a:t>
            </a:r>
            <a:r>
              <a:rPr lang="en-US" dirty="0"/>
              <a:t>;</a:t>
            </a:r>
          </a:p>
          <a:p>
            <a:r>
              <a:rPr lang="en-US" dirty="0"/>
              <a:t>   }</a:t>
            </a:r>
          </a:p>
          <a:p>
            <a:r>
              <a:rPr lang="en-US" dirty="0"/>
              <a:t>   public </a:t>
            </a:r>
            <a:r>
              <a:rPr lang="en-US" dirty="0" err="1"/>
              <a:t>int</a:t>
            </a:r>
            <a:r>
              <a:rPr lang="en-US" dirty="0"/>
              <a:t> </a:t>
            </a:r>
            <a:r>
              <a:rPr lang="en-US" dirty="0" err="1"/>
              <a:t>getSalary</a:t>
            </a:r>
            <a:r>
              <a:rPr lang="en-US" dirty="0"/>
              <a:t>() {</a:t>
            </a:r>
          </a:p>
          <a:p>
            <a:r>
              <a:rPr lang="en-US" dirty="0"/>
              <a:t>      return salary;</a:t>
            </a:r>
          </a:p>
          <a:p>
            <a:r>
              <a:rPr lang="en-US" dirty="0"/>
              <a:t>   }</a:t>
            </a:r>
          </a:p>
          <a:p>
            <a:r>
              <a:rPr lang="en-US" dirty="0"/>
              <a:t>   public void </a:t>
            </a:r>
            <a:r>
              <a:rPr lang="en-US" dirty="0" err="1"/>
              <a:t>setSalary</a:t>
            </a:r>
            <a:r>
              <a:rPr lang="en-US" dirty="0"/>
              <a:t>( </a:t>
            </a:r>
            <a:r>
              <a:rPr lang="en-US" dirty="0" err="1"/>
              <a:t>int</a:t>
            </a:r>
            <a:r>
              <a:rPr lang="en-US" dirty="0"/>
              <a:t> salary ) {</a:t>
            </a:r>
          </a:p>
          <a:p>
            <a:r>
              <a:rPr lang="en-US" dirty="0"/>
              <a:t>      </a:t>
            </a:r>
            <a:r>
              <a:rPr lang="en-US" dirty="0" err="1"/>
              <a:t>this.salary</a:t>
            </a:r>
            <a:r>
              <a:rPr lang="en-US" dirty="0"/>
              <a:t> = salary;</a:t>
            </a:r>
          </a:p>
          <a:p>
            <a:r>
              <a:rPr lang="en-US" dirty="0"/>
              <a:t>   }</a:t>
            </a:r>
          </a:p>
          <a:p>
            <a:r>
              <a:rPr lang="en-US" dirty="0"/>
              <a:t>}</a:t>
            </a:r>
          </a:p>
        </p:txBody>
      </p:sp>
    </p:spTree>
    <p:extLst>
      <p:ext uri="{BB962C8B-B14F-4D97-AF65-F5344CB8AC3E}">
        <p14:creationId xmlns:p14="http://schemas.microsoft.com/office/powerpoint/2010/main" val="28680172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JDBC</a:t>
            </a:r>
            <a:r>
              <a:rPr lang="en-US" dirty="0" smtClean="0"/>
              <a:t>?</a:t>
            </a:r>
            <a:endParaRPr lang="en-US" dirty="0"/>
          </a:p>
        </p:txBody>
      </p:sp>
      <p:sp>
        <p:nvSpPr>
          <p:cNvPr id="3" name="Content Placeholder 2"/>
          <p:cNvSpPr>
            <a:spLocks noGrp="1"/>
          </p:cNvSpPr>
          <p:nvPr>
            <p:ph idx="1"/>
          </p:nvPr>
        </p:nvSpPr>
        <p:spPr>
          <a:xfrm>
            <a:off x="667442" y="1610932"/>
            <a:ext cx="10940179" cy="1557270"/>
          </a:xfrm>
        </p:spPr>
        <p:txBody>
          <a:bodyPr>
            <a:normAutofit/>
          </a:bodyPr>
          <a:lstStyle/>
          <a:p>
            <a:r>
              <a:rPr lang="en-US" dirty="0"/>
              <a:t>JDBC stands for </a:t>
            </a:r>
            <a:r>
              <a:rPr lang="en-US" b="1" dirty="0"/>
              <a:t>Java Database Connectivity</a:t>
            </a:r>
            <a:r>
              <a:rPr lang="en-US" dirty="0"/>
              <a:t> and provides a set of Java API for accessing the relational databases from Java program</a:t>
            </a:r>
            <a:r>
              <a:rPr lang="en-US" dirty="0" smtClean="0"/>
              <a:t>.</a:t>
            </a:r>
          </a:p>
          <a:p>
            <a:r>
              <a:rPr lang="en-US" dirty="0"/>
              <a:t>These Java APIs enables Java programs to execute SQL statements and interact with any SQL compliant database.</a:t>
            </a:r>
          </a:p>
        </p:txBody>
      </p:sp>
      <p:graphicFrame>
        <p:nvGraphicFramePr>
          <p:cNvPr id="4" name="Table 3"/>
          <p:cNvGraphicFramePr>
            <a:graphicFrameLocks noGrp="1"/>
          </p:cNvGraphicFramePr>
          <p:nvPr>
            <p:extLst>
              <p:ext uri="{D42A27DB-BD31-4B8C-83A1-F6EECF244321}">
                <p14:modId xmlns:p14="http://schemas.microsoft.com/office/powerpoint/2010/main" val="3540719924"/>
              </p:ext>
            </p:extLst>
          </p:nvPr>
        </p:nvGraphicFramePr>
        <p:xfrm>
          <a:off x="810987" y="3421179"/>
          <a:ext cx="10653087" cy="2878428"/>
        </p:xfrm>
        <a:graphic>
          <a:graphicData uri="http://schemas.openxmlformats.org/drawingml/2006/table">
            <a:tbl>
              <a:tblPr>
                <a:tableStyleId>{35758FB7-9AC5-4552-8A53-C91805E547FA}</a:tableStyleId>
              </a:tblPr>
              <a:tblGrid>
                <a:gridCol w="5025020"/>
                <a:gridCol w="5628067"/>
              </a:tblGrid>
              <a:tr h="629656">
                <a:tc>
                  <a:txBody>
                    <a:bodyPr/>
                    <a:lstStyle/>
                    <a:p>
                      <a:pPr algn="ctr" fontAlgn="t"/>
                      <a:r>
                        <a:rPr lang="en-US" sz="2400" b="1" dirty="0">
                          <a:solidFill>
                            <a:srgbClr val="FF0000"/>
                          </a:solidFill>
                          <a:effectLst/>
                        </a:rPr>
                        <a:t>Pros of JDBC</a:t>
                      </a:r>
                    </a:p>
                  </a:txBody>
                  <a:tcPr marL="76200" marR="76200" marT="76200" marB="76200"/>
                </a:tc>
                <a:tc>
                  <a:txBody>
                    <a:bodyPr/>
                    <a:lstStyle/>
                    <a:p>
                      <a:pPr algn="ctr" fontAlgn="t"/>
                      <a:r>
                        <a:rPr lang="en-US" sz="2400" b="1" dirty="0">
                          <a:solidFill>
                            <a:srgbClr val="FF0000"/>
                          </a:solidFill>
                          <a:effectLst/>
                        </a:rPr>
                        <a:t>Cons of JDBC</a:t>
                      </a:r>
                    </a:p>
                  </a:txBody>
                  <a:tcPr marL="76200" marR="76200" marT="76200" marB="76200"/>
                </a:tc>
              </a:tr>
              <a:tr h="2248772">
                <a:tc>
                  <a:txBody>
                    <a:bodyPr/>
                    <a:lstStyle/>
                    <a:p>
                      <a:pPr algn="just" fontAlgn="t">
                        <a:buFont typeface="Arial" panose="020B0604020202020204" pitchFamily="34" charset="0"/>
                        <a:buChar char="•"/>
                      </a:pPr>
                      <a:r>
                        <a:rPr lang="en-US" sz="2400" dirty="0">
                          <a:effectLst/>
                        </a:rPr>
                        <a:t>Clean and simple SQL processing</a:t>
                      </a:r>
                    </a:p>
                    <a:p>
                      <a:pPr algn="just" fontAlgn="t">
                        <a:buFont typeface="Arial" panose="020B0604020202020204" pitchFamily="34" charset="0"/>
                        <a:buChar char="•"/>
                      </a:pPr>
                      <a:r>
                        <a:rPr lang="en-US" sz="2400" dirty="0">
                          <a:effectLst/>
                        </a:rPr>
                        <a:t>Good performance with large data</a:t>
                      </a:r>
                    </a:p>
                    <a:p>
                      <a:pPr algn="just" fontAlgn="t">
                        <a:buFont typeface="Arial" panose="020B0604020202020204" pitchFamily="34" charset="0"/>
                        <a:buChar char="•"/>
                      </a:pPr>
                      <a:r>
                        <a:rPr lang="en-US" sz="2400" dirty="0">
                          <a:effectLst/>
                        </a:rPr>
                        <a:t>Very good for small applications</a:t>
                      </a:r>
                    </a:p>
                    <a:p>
                      <a:pPr algn="just" fontAlgn="t">
                        <a:buFont typeface="Arial" panose="020B0604020202020204" pitchFamily="34" charset="0"/>
                        <a:buChar char="•"/>
                      </a:pPr>
                      <a:r>
                        <a:rPr lang="en-US" sz="2400" dirty="0">
                          <a:effectLst/>
                        </a:rPr>
                        <a:t>Simple syntax so easy to learn</a:t>
                      </a:r>
                      <a:endParaRPr lang="en-US" sz="2400" dirty="0">
                        <a:solidFill>
                          <a:srgbClr val="000000"/>
                        </a:solidFill>
                        <a:effectLst/>
                      </a:endParaRPr>
                    </a:p>
                  </a:txBody>
                  <a:tcPr marL="76200" marR="76200" marT="76200" marB="76200"/>
                </a:tc>
                <a:tc>
                  <a:txBody>
                    <a:bodyPr/>
                    <a:lstStyle/>
                    <a:p>
                      <a:pPr algn="just" fontAlgn="t">
                        <a:buFont typeface="Arial" panose="020B0604020202020204" pitchFamily="34" charset="0"/>
                        <a:buChar char="•"/>
                      </a:pPr>
                      <a:r>
                        <a:rPr lang="en-US" sz="2400" dirty="0">
                          <a:effectLst/>
                        </a:rPr>
                        <a:t>Complex if it is used in large projects</a:t>
                      </a:r>
                    </a:p>
                    <a:p>
                      <a:pPr algn="just" fontAlgn="t">
                        <a:buFont typeface="Arial" panose="020B0604020202020204" pitchFamily="34" charset="0"/>
                        <a:buChar char="•"/>
                      </a:pPr>
                      <a:r>
                        <a:rPr lang="en-US" sz="2400" dirty="0">
                          <a:effectLst/>
                        </a:rPr>
                        <a:t>Large programming overhead</a:t>
                      </a:r>
                    </a:p>
                    <a:p>
                      <a:pPr algn="just" fontAlgn="t">
                        <a:buFont typeface="Arial" panose="020B0604020202020204" pitchFamily="34" charset="0"/>
                        <a:buChar char="•"/>
                      </a:pPr>
                      <a:r>
                        <a:rPr lang="en-US" sz="2400" dirty="0">
                          <a:effectLst/>
                        </a:rPr>
                        <a:t>No encapsulation</a:t>
                      </a:r>
                    </a:p>
                    <a:p>
                      <a:pPr algn="just" fontAlgn="t">
                        <a:buFont typeface="Arial" panose="020B0604020202020204" pitchFamily="34" charset="0"/>
                        <a:buChar char="•"/>
                      </a:pPr>
                      <a:r>
                        <a:rPr lang="en-US" sz="2400" dirty="0">
                          <a:effectLst/>
                        </a:rPr>
                        <a:t>Hard to implement MVC concept</a:t>
                      </a:r>
                    </a:p>
                    <a:p>
                      <a:pPr algn="just" fontAlgn="t">
                        <a:buFont typeface="Arial" panose="020B0604020202020204" pitchFamily="34" charset="0"/>
                        <a:buChar char="•"/>
                      </a:pPr>
                      <a:r>
                        <a:rPr lang="en-US" sz="2400" dirty="0">
                          <a:effectLst/>
                        </a:rPr>
                        <a:t>Query is DBMS specific</a:t>
                      </a:r>
                      <a:endParaRPr lang="en-US" sz="2400" dirty="0">
                        <a:solidFill>
                          <a:srgbClr val="000000"/>
                        </a:solidFill>
                        <a:effectLst/>
                      </a:endParaRPr>
                    </a:p>
                  </a:txBody>
                  <a:tcPr marL="76200" marR="76200" marT="76200" marB="76200"/>
                </a:tc>
              </a:tr>
            </a:tbl>
          </a:graphicData>
        </a:graphic>
      </p:graphicFrame>
    </p:spTree>
    <p:extLst>
      <p:ext uri="{BB962C8B-B14F-4D97-AF65-F5344CB8AC3E}">
        <p14:creationId xmlns:p14="http://schemas.microsoft.com/office/powerpoint/2010/main" val="106651987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Hibernate - Mapping </a:t>
            </a:r>
            <a:r>
              <a:rPr lang="en-US" dirty="0" smtClean="0"/>
              <a:t>Files</a:t>
            </a:r>
            <a:endParaRPr lang="en-US" dirty="0"/>
          </a:p>
        </p:txBody>
      </p:sp>
      <p:sp>
        <p:nvSpPr>
          <p:cNvPr id="3" name="Content Placeholder 2"/>
          <p:cNvSpPr>
            <a:spLocks noGrp="1"/>
          </p:cNvSpPr>
          <p:nvPr>
            <p:ph idx="1"/>
          </p:nvPr>
        </p:nvSpPr>
        <p:spPr/>
        <p:txBody>
          <a:bodyPr/>
          <a:lstStyle/>
          <a:p>
            <a:r>
              <a:rPr lang="en-US" sz="3200" dirty="0"/>
              <a:t>An Object/relational mappings are usually defined in an XML document. </a:t>
            </a:r>
            <a:endParaRPr lang="en-US" sz="3200" dirty="0" smtClean="0"/>
          </a:p>
          <a:p>
            <a:r>
              <a:rPr lang="en-US" sz="3200" dirty="0" smtClean="0"/>
              <a:t>This </a:t>
            </a:r>
            <a:r>
              <a:rPr lang="en-US" sz="3200" dirty="0"/>
              <a:t>mapping file instructs Hibernate how to map the defined class or classes to the database tables.</a:t>
            </a:r>
          </a:p>
          <a:p>
            <a:r>
              <a:rPr lang="en-US" sz="3200" dirty="0"/>
              <a:t>Though many Hibernate users choose to write the XML by hand, a number of tools exist to generate the mapping document</a:t>
            </a:r>
            <a:r>
              <a:rPr lang="en-US" sz="3200" dirty="0" smtClean="0"/>
              <a:t>.</a:t>
            </a:r>
          </a:p>
          <a:p>
            <a:r>
              <a:rPr lang="en-US" sz="3200" dirty="0"/>
              <a:t>You should save the mapping document in a file with the format </a:t>
            </a:r>
            <a:r>
              <a:rPr lang="en-US" sz="3200" dirty="0">
                <a:solidFill>
                  <a:srgbClr val="FFFF00"/>
                </a:solidFill>
              </a:rPr>
              <a:t>&lt;</a:t>
            </a:r>
            <a:r>
              <a:rPr lang="en-US" sz="3200" dirty="0" err="1">
                <a:solidFill>
                  <a:srgbClr val="FFFF00"/>
                </a:solidFill>
              </a:rPr>
              <a:t>classname</a:t>
            </a:r>
            <a:r>
              <a:rPr lang="en-US" sz="3200" dirty="0">
                <a:solidFill>
                  <a:srgbClr val="FFFF00"/>
                </a:solidFill>
              </a:rPr>
              <a:t>&gt;.hbm.xml.</a:t>
            </a:r>
            <a:r>
              <a:rPr lang="en-US" sz="3200" dirty="0"/>
              <a:t> </a:t>
            </a:r>
          </a:p>
          <a:p>
            <a:endParaRPr lang="en-US" dirty="0"/>
          </a:p>
        </p:txBody>
      </p:sp>
    </p:spTree>
    <p:extLst>
      <p:ext uri="{BB962C8B-B14F-4D97-AF65-F5344CB8AC3E}">
        <p14:creationId xmlns:p14="http://schemas.microsoft.com/office/powerpoint/2010/main" val="158375240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Employee.hbm.xml – Sample Mapping File</a:t>
            </a:r>
            <a:endParaRPr lang="en-US" dirty="0"/>
          </a:p>
        </p:txBody>
      </p:sp>
      <p:sp>
        <p:nvSpPr>
          <p:cNvPr id="3" name="Content Placeholder 2"/>
          <p:cNvSpPr>
            <a:spLocks noGrp="1"/>
          </p:cNvSpPr>
          <p:nvPr>
            <p:ph idx="1"/>
          </p:nvPr>
        </p:nvSpPr>
        <p:spPr/>
        <p:style>
          <a:lnRef idx="1">
            <a:schemeClr val="accent3"/>
          </a:lnRef>
          <a:fillRef idx="2">
            <a:schemeClr val="accent3"/>
          </a:fillRef>
          <a:effectRef idx="1">
            <a:schemeClr val="accent3"/>
          </a:effectRef>
          <a:fontRef idx="minor">
            <a:schemeClr val="dk1"/>
          </a:fontRef>
        </p:style>
        <p:txBody>
          <a:bodyPr>
            <a:normAutofit fontScale="92500" lnSpcReduction="20000"/>
          </a:bodyPr>
          <a:lstStyle/>
          <a:p>
            <a:pPr marL="0" indent="0">
              <a:buNone/>
            </a:pPr>
            <a:r>
              <a:rPr lang="en-US" dirty="0"/>
              <a:t>&lt;hibernate-mapping&gt;</a:t>
            </a:r>
          </a:p>
          <a:p>
            <a:pPr marL="0" indent="0">
              <a:buNone/>
            </a:pPr>
            <a:r>
              <a:rPr lang="en-US" dirty="0"/>
              <a:t>   &lt;class name="Employee" table="EMPLOYEE"&gt;</a:t>
            </a:r>
          </a:p>
          <a:p>
            <a:pPr marL="0" indent="0">
              <a:buNone/>
            </a:pPr>
            <a:r>
              <a:rPr lang="en-US" dirty="0"/>
              <a:t>      &lt;meta attribute="class-description"&gt;</a:t>
            </a:r>
          </a:p>
          <a:p>
            <a:pPr marL="0" indent="0">
              <a:buNone/>
            </a:pPr>
            <a:r>
              <a:rPr lang="en-US" dirty="0"/>
              <a:t>         This class contains the employee detail. </a:t>
            </a:r>
          </a:p>
          <a:p>
            <a:pPr marL="0" indent="0">
              <a:buNone/>
            </a:pPr>
            <a:r>
              <a:rPr lang="en-US" dirty="0"/>
              <a:t>      &lt;/meta&gt;</a:t>
            </a:r>
          </a:p>
          <a:p>
            <a:pPr marL="0" indent="0">
              <a:buNone/>
            </a:pPr>
            <a:r>
              <a:rPr lang="en-US" dirty="0"/>
              <a:t>      &lt;id name="id" type="</a:t>
            </a:r>
            <a:r>
              <a:rPr lang="en-US" dirty="0" err="1"/>
              <a:t>int</a:t>
            </a:r>
            <a:r>
              <a:rPr lang="en-US" dirty="0"/>
              <a:t>" column="id"&gt;</a:t>
            </a:r>
          </a:p>
          <a:p>
            <a:pPr marL="0" indent="0">
              <a:buNone/>
            </a:pPr>
            <a:r>
              <a:rPr lang="en-US" dirty="0"/>
              <a:t>         &lt;generator class="native"/&gt;</a:t>
            </a:r>
          </a:p>
          <a:p>
            <a:pPr marL="0" indent="0">
              <a:buNone/>
            </a:pPr>
            <a:r>
              <a:rPr lang="en-US" dirty="0"/>
              <a:t>      &lt;/id&gt;</a:t>
            </a:r>
          </a:p>
          <a:p>
            <a:pPr marL="0" indent="0">
              <a:buNone/>
            </a:pPr>
            <a:r>
              <a:rPr lang="en-US" dirty="0"/>
              <a:t>      &lt;property name="</a:t>
            </a:r>
            <a:r>
              <a:rPr lang="en-US" dirty="0" err="1"/>
              <a:t>firstName</a:t>
            </a:r>
            <a:r>
              <a:rPr lang="en-US" dirty="0"/>
              <a:t>" column="</a:t>
            </a:r>
            <a:r>
              <a:rPr lang="en-US" dirty="0" err="1"/>
              <a:t>first_name</a:t>
            </a:r>
            <a:r>
              <a:rPr lang="en-US" dirty="0"/>
              <a:t>" type="string"/&gt;</a:t>
            </a:r>
          </a:p>
          <a:p>
            <a:pPr marL="0" indent="0">
              <a:buNone/>
            </a:pPr>
            <a:r>
              <a:rPr lang="en-US" dirty="0"/>
              <a:t>      &lt;property name="</a:t>
            </a:r>
            <a:r>
              <a:rPr lang="en-US" dirty="0" err="1"/>
              <a:t>lastName</a:t>
            </a:r>
            <a:r>
              <a:rPr lang="en-US" dirty="0"/>
              <a:t>" column="</a:t>
            </a:r>
            <a:r>
              <a:rPr lang="en-US" dirty="0" err="1"/>
              <a:t>last_name</a:t>
            </a:r>
            <a:r>
              <a:rPr lang="en-US" dirty="0"/>
              <a:t>" type="string"/&gt;</a:t>
            </a:r>
          </a:p>
          <a:p>
            <a:pPr marL="0" indent="0">
              <a:buNone/>
            </a:pPr>
            <a:r>
              <a:rPr lang="en-US" dirty="0"/>
              <a:t>      &lt;property name="salary" column="salary" type="</a:t>
            </a:r>
            <a:r>
              <a:rPr lang="en-US" dirty="0" err="1"/>
              <a:t>int</a:t>
            </a:r>
            <a:r>
              <a:rPr lang="en-US" dirty="0"/>
              <a:t>"/&gt;</a:t>
            </a:r>
          </a:p>
          <a:p>
            <a:pPr marL="0" indent="0">
              <a:buNone/>
            </a:pPr>
            <a:r>
              <a:rPr lang="en-US" dirty="0"/>
              <a:t>   &lt;/class&gt;</a:t>
            </a:r>
          </a:p>
          <a:p>
            <a:pPr marL="0" indent="0">
              <a:buNone/>
            </a:pPr>
            <a:r>
              <a:rPr lang="en-US" dirty="0"/>
              <a:t>&lt;/hibernate-mapping&gt;</a:t>
            </a:r>
          </a:p>
        </p:txBody>
      </p:sp>
    </p:spTree>
    <p:extLst>
      <p:ext uri="{BB962C8B-B14F-4D97-AF65-F5344CB8AC3E}">
        <p14:creationId xmlns:p14="http://schemas.microsoft.com/office/powerpoint/2010/main" val="173713827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Employee.hbm.xml - Properties</a:t>
            </a:r>
            <a:endParaRPr lang="en-US" dirty="0"/>
          </a:p>
        </p:txBody>
      </p:sp>
      <p:sp>
        <p:nvSpPr>
          <p:cNvPr id="3" name="Content Placeholder 2"/>
          <p:cNvSpPr>
            <a:spLocks noGrp="1"/>
          </p:cNvSpPr>
          <p:nvPr>
            <p:ph idx="1"/>
          </p:nvPr>
        </p:nvSpPr>
        <p:spPr>
          <a:xfrm>
            <a:off x="411975" y="1571223"/>
            <a:ext cx="11410831" cy="5151549"/>
          </a:xfrm>
        </p:spPr>
        <p:txBody>
          <a:bodyPr>
            <a:normAutofit/>
          </a:bodyPr>
          <a:lstStyle/>
          <a:p>
            <a:r>
              <a:rPr lang="en-US" b="1" dirty="0"/>
              <a:t>The mapping document is an XML document having </a:t>
            </a:r>
            <a:r>
              <a:rPr lang="en-US" b="1" dirty="0">
                <a:solidFill>
                  <a:srgbClr val="FFFF00"/>
                </a:solidFill>
              </a:rPr>
              <a:t>&lt;hibernate-mapping&gt; </a:t>
            </a:r>
            <a:r>
              <a:rPr lang="en-US" b="1" dirty="0"/>
              <a:t>as the root element which contains all the &lt;class&gt; elements.</a:t>
            </a:r>
          </a:p>
          <a:p>
            <a:r>
              <a:rPr lang="en-US" b="1" dirty="0" smtClean="0"/>
              <a:t>The </a:t>
            </a:r>
            <a:r>
              <a:rPr lang="en-US" b="1" dirty="0">
                <a:solidFill>
                  <a:srgbClr val="FFFF00"/>
                </a:solidFill>
              </a:rPr>
              <a:t>&lt;class&gt; </a:t>
            </a:r>
            <a:r>
              <a:rPr lang="en-US" b="1" dirty="0"/>
              <a:t>elements are used to define specific mappings from a Java classes to the database tables. </a:t>
            </a:r>
            <a:endParaRPr lang="en-US" b="1" dirty="0" smtClean="0"/>
          </a:p>
          <a:p>
            <a:pPr lvl="1"/>
            <a:r>
              <a:rPr lang="en-US" b="1" dirty="0" smtClean="0"/>
              <a:t>The </a:t>
            </a:r>
            <a:r>
              <a:rPr lang="en-US" b="1" dirty="0"/>
              <a:t>Java class name is specified using the name attribute of the class element and the database table name is specified using the table attribute.</a:t>
            </a:r>
          </a:p>
          <a:p>
            <a:r>
              <a:rPr lang="en-US" b="1" dirty="0" smtClean="0"/>
              <a:t>The </a:t>
            </a:r>
            <a:r>
              <a:rPr lang="en-US" b="1" dirty="0">
                <a:solidFill>
                  <a:srgbClr val="FFFF00"/>
                </a:solidFill>
              </a:rPr>
              <a:t>&lt;meta&gt; </a:t>
            </a:r>
            <a:r>
              <a:rPr lang="en-US" b="1" dirty="0"/>
              <a:t>element is optional element and can be used to create the class description.</a:t>
            </a:r>
          </a:p>
          <a:p>
            <a:r>
              <a:rPr lang="en-US" b="1" dirty="0" smtClean="0"/>
              <a:t>The </a:t>
            </a:r>
            <a:r>
              <a:rPr lang="en-US" b="1" dirty="0">
                <a:solidFill>
                  <a:srgbClr val="FFFF00"/>
                </a:solidFill>
              </a:rPr>
              <a:t>&lt;id&gt; </a:t>
            </a:r>
            <a:r>
              <a:rPr lang="en-US" b="1" dirty="0"/>
              <a:t>element maps the unique ID attribute in class to the primary key of the database table. </a:t>
            </a:r>
            <a:endParaRPr lang="en-US" b="1" dirty="0" smtClean="0"/>
          </a:p>
          <a:p>
            <a:pPr lvl="1"/>
            <a:r>
              <a:rPr lang="en-US" b="1" dirty="0" smtClean="0"/>
              <a:t>The </a:t>
            </a:r>
            <a:r>
              <a:rPr lang="en-US" b="1" dirty="0"/>
              <a:t>name attribute of the id element refers to the property in the class and the column attribute refers to the column in the database table. </a:t>
            </a:r>
            <a:endParaRPr lang="en-US" b="1" dirty="0" smtClean="0"/>
          </a:p>
          <a:p>
            <a:pPr lvl="1"/>
            <a:r>
              <a:rPr lang="en-US" b="1" dirty="0" smtClean="0"/>
              <a:t>The </a:t>
            </a:r>
            <a:r>
              <a:rPr lang="en-US" b="1" dirty="0"/>
              <a:t>type attribute holds the hibernate mapping type, this mapping types will convert from Java to SQL data type</a:t>
            </a:r>
            <a:r>
              <a:rPr lang="en-US" b="1" dirty="0" smtClean="0"/>
              <a:t>.</a:t>
            </a:r>
            <a:endParaRPr lang="en-US" b="1" dirty="0"/>
          </a:p>
        </p:txBody>
      </p:sp>
    </p:spTree>
    <p:extLst>
      <p:ext uri="{BB962C8B-B14F-4D97-AF65-F5344CB8AC3E}">
        <p14:creationId xmlns:p14="http://schemas.microsoft.com/office/powerpoint/2010/main" val="63408575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Employee.hbm.xml - Properties</a:t>
            </a:r>
          </a:p>
        </p:txBody>
      </p:sp>
      <p:sp>
        <p:nvSpPr>
          <p:cNvPr id="3" name="Content Placeholder 2"/>
          <p:cNvSpPr>
            <a:spLocks noGrp="1"/>
          </p:cNvSpPr>
          <p:nvPr>
            <p:ph idx="1"/>
          </p:nvPr>
        </p:nvSpPr>
        <p:spPr/>
        <p:txBody>
          <a:bodyPr/>
          <a:lstStyle/>
          <a:p>
            <a:r>
              <a:rPr lang="en-US" sz="2800" b="1" dirty="0"/>
              <a:t>The </a:t>
            </a:r>
            <a:r>
              <a:rPr lang="en-US" sz="2800" b="1" dirty="0">
                <a:solidFill>
                  <a:srgbClr val="FFFF00"/>
                </a:solidFill>
              </a:rPr>
              <a:t>&lt;generator&gt;</a:t>
            </a:r>
            <a:r>
              <a:rPr lang="en-US" sz="2800" b="1" dirty="0"/>
              <a:t> element within the id element is used to automatically generate the primary key values. </a:t>
            </a:r>
            <a:endParaRPr lang="en-US" sz="2800" b="1" dirty="0" smtClean="0"/>
          </a:p>
          <a:p>
            <a:pPr lvl="1"/>
            <a:r>
              <a:rPr lang="en-US" sz="2400" b="1" dirty="0" smtClean="0"/>
              <a:t>Set </a:t>
            </a:r>
            <a:r>
              <a:rPr lang="en-US" sz="2400" b="1" dirty="0"/>
              <a:t>the class attribute of the generator element is set to native to let hibernate pick up either identity, sequence or </a:t>
            </a:r>
            <a:r>
              <a:rPr lang="en-US" sz="2400" b="1" dirty="0" err="1"/>
              <a:t>hilo</a:t>
            </a:r>
            <a:r>
              <a:rPr lang="en-US" sz="2400" b="1" dirty="0"/>
              <a:t> algorithm to create primary key depending upon the capabilities of the underlying database.</a:t>
            </a:r>
          </a:p>
          <a:p>
            <a:r>
              <a:rPr lang="en-US" sz="2800" b="1" dirty="0"/>
              <a:t>The </a:t>
            </a:r>
            <a:r>
              <a:rPr lang="en-US" sz="2800" b="1" dirty="0">
                <a:solidFill>
                  <a:srgbClr val="FFFF00"/>
                </a:solidFill>
              </a:rPr>
              <a:t>&lt;property&gt; </a:t>
            </a:r>
            <a:r>
              <a:rPr lang="en-US" sz="2800" b="1" dirty="0"/>
              <a:t>element is used to map a Java class property to a column in the database table. </a:t>
            </a:r>
            <a:endParaRPr lang="en-US" sz="2800" b="1" dirty="0" smtClean="0"/>
          </a:p>
          <a:p>
            <a:pPr lvl="1"/>
            <a:r>
              <a:rPr lang="en-US" sz="2400" b="1" dirty="0" smtClean="0"/>
              <a:t>The </a:t>
            </a:r>
            <a:r>
              <a:rPr lang="en-US" sz="2400" b="1" dirty="0"/>
              <a:t>name attribute of the element refers to the property in the class and the column attribute refers to the column in the database table</a:t>
            </a:r>
            <a:r>
              <a:rPr lang="en-US" sz="2400" b="1" dirty="0" smtClean="0"/>
              <a:t>.</a:t>
            </a:r>
          </a:p>
          <a:p>
            <a:pPr lvl="1"/>
            <a:r>
              <a:rPr lang="en-US" sz="2400" b="1" dirty="0" smtClean="0"/>
              <a:t> </a:t>
            </a:r>
            <a:r>
              <a:rPr lang="en-US" sz="2400" b="1" dirty="0"/>
              <a:t>The type attribute holds the hibernate mapping type, this mapping types will convert from Java to SQL data type.</a:t>
            </a:r>
          </a:p>
          <a:p>
            <a:endParaRPr lang="en-US" b="1" dirty="0"/>
          </a:p>
        </p:txBody>
      </p:sp>
    </p:spTree>
    <p:extLst>
      <p:ext uri="{BB962C8B-B14F-4D97-AF65-F5344CB8AC3E}">
        <p14:creationId xmlns:p14="http://schemas.microsoft.com/office/powerpoint/2010/main" val="330495615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Hibernate - Mapping </a:t>
            </a:r>
            <a:r>
              <a:rPr lang="en-US" dirty="0" smtClean="0"/>
              <a:t>Types</a:t>
            </a:r>
            <a:endParaRPr lang="en-US" dirty="0"/>
          </a:p>
        </p:txBody>
      </p:sp>
      <p:sp>
        <p:nvSpPr>
          <p:cNvPr id="3" name="Content Placeholder 2"/>
          <p:cNvSpPr>
            <a:spLocks noGrp="1"/>
          </p:cNvSpPr>
          <p:nvPr>
            <p:ph idx="1"/>
          </p:nvPr>
        </p:nvSpPr>
        <p:spPr>
          <a:xfrm>
            <a:off x="680321" y="1752600"/>
            <a:ext cx="10940179" cy="2703490"/>
          </a:xfrm>
        </p:spPr>
        <p:txBody>
          <a:bodyPr/>
          <a:lstStyle/>
          <a:p>
            <a:r>
              <a:rPr lang="en-US" b="1" dirty="0"/>
              <a:t>When you prepare a Hibernate mapping document, we have seen that you map Java data types into RDBMS data types. </a:t>
            </a:r>
            <a:endParaRPr lang="en-US" b="1" dirty="0" smtClean="0"/>
          </a:p>
          <a:p>
            <a:r>
              <a:rPr lang="en-US" b="1" dirty="0" smtClean="0"/>
              <a:t>The</a:t>
            </a:r>
            <a:r>
              <a:rPr lang="en-US" b="1" dirty="0"/>
              <a:t> types declared and used in the mapping files are not Java data types; they are not SQL database types either. </a:t>
            </a:r>
            <a:endParaRPr lang="en-US" b="1" dirty="0" smtClean="0"/>
          </a:p>
          <a:p>
            <a:r>
              <a:rPr lang="en-US" b="1" dirty="0" smtClean="0"/>
              <a:t>These </a:t>
            </a:r>
            <a:r>
              <a:rPr lang="en-US" b="1" dirty="0"/>
              <a:t>types are called Hibernate mapping types, which can translate from Java to SQL data types and vice versa.</a:t>
            </a:r>
          </a:p>
        </p:txBody>
      </p:sp>
      <p:graphicFrame>
        <p:nvGraphicFramePr>
          <p:cNvPr id="4" name="Table 3"/>
          <p:cNvGraphicFramePr>
            <a:graphicFrameLocks noGrp="1"/>
          </p:cNvGraphicFramePr>
          <p:nvPr>
            <p:extLst>
              <p:ext uri="{D42A27DB-BD31-4B8C-83A1-F6EECF244321}">
                <p14:modId xmlns:p14="http://schemas.microsoft.com/office/powerpoint/2010/main" val="2432976"/>
              </p:ext>
            </p:extLst>
          </p:nvPr>
        </p:nvGraphicFramePr>
        <p:xfrm>
          <a:off x="1493950" y="4185634"/>
          <a:ext cx="6947861" cy="2560320"/>
        </p:xfrm>
        <a:graphic>
          <a:graphicData uri="http://schemas.openxmlformats.org/drawingml/2006/table">
            <a:tbl>
              <a:tblPr>
                <a:tableStyleId>{775DCB02-9BB8-47FD-8907-85C794F793BA}</a:tableStyleId>
              </a:tblPr>
              <a:tblGrid>
                <a:gridCol w="1725462"/>
                <a:gridCol w="3496937"/>
                <a:gridCol w="1725462"/>
              </a:tblGrid>
              <a:tr h="0">
                <a:tc>
                  <a:txBody>
                    <a:bodyPr/>
                    <a:lstStyle/>
                    <a:p>
                      <a:pPr algn="ctr" fontAlgn="t"/>
                      <a:r>
                        <a:rPr lang="en-US" b="1" dirty="0">
                          <a:solidFill>
                            <a:srgbClr val="FF0000"/>
                          </a:solidFill>
                          <a:effectLst/>
                        </a:rPr>
                        <a:t>Mapping type</a:t>
                      </a:r>
                    </a:p>
                  </a:txBody>
                  <a:tcPr marL="76200" marR="76200" marT="76200" marB="76200"/>
                </a:tc>
                <a:tc>
                  <a:txBody>
                    <a:bodyPr/>
                    <a:lstStyle/>
                    <a:p>
                      <a:pPr algn="ctr" fontAlgn="t"/>
                      <a:r>
                        <a:rPr lang="en-US" b="1" dirty="0">
                          <a:solidFill>
                            <a:srgbClr val="FF0000"/>
                          </a:solidFill>
                          <a:effectLst/>
                        </a:rPr>
                        <a:t>Java type</a:t>
                      </a:r>
                    </a:p>
                  </a:txBody>
                  <a:tcPr marL="76200" marR="76200" marT="76200" marB="76200"/>
                </a:tc>
                <a:tc>
                  <a:txBody>
                    <a:bodyPr/>
                    <a:lstStyle/>
                    <a:p>
                      <a:pPr algn="ctr" fontAlgn="t"/>
                      <a:r>
                        <a:rPr lang="en-US" b="1" dirty="0">
                          <a:solidFill>
                            <a:srgbClr val="FF0000"/>
                          </a:solidFill>
                          <a:effectLst/>
                        </a:rPr>
                        <a:t>ANSI SQL Type</a:t>
                      </a:r>
                    </a:p>
                  </a:txBody>
                  <a:tcPr marL="76200" marR="76200" marT="76200" marB="76200"/>
                </a:tc>
              </a:tr>
              <a:tr h="0">
                <a:tc>
                  <a:txBody>
                    <a:bodyPr/>
                    <a:lstStyle/>
                    <a:p>
                      <a:pPr fontAlgn="t"/>
                      <a:r>
                        <a:rPr lang="en-US">
                          <a:effectLst/>
                        </a:rPr>
                        <a:t>integer</a:t>
                      </a:r>
                    </a:p>
                  </a:txBody>
                  <a:tcPr marL="76200" marR="76200" marT="76200" marB="76200"/>
                </a:tc>
                <a:tc>
                  <a:txBody>
                    <a:bodyPr/>
                    <a:lstStyle/>
                    <a:p>
                      <a:pPr fontAlgn="t"/>
                      <a:r>
                        <a:rPr lang="en-US">
                          <a:effectLst/>
                        </a:rPr>
                        <a:t>int or java.lang.Integer</a:t>
                      </a:r>
                    </a:p>
                  </a:txBody>
                  <a:tcPr marL="76200" marR="76200" marT="76200" marB="76200"/>
                </a:tc>
                <a:tc>
                  <a:txBody>
                    <a:bodyPr/>
                    <a:lstStyle/>
                    <a:p>
                      <a:pPr fontAlgn="t"/>
                      <a:r>
                        <a:rPr lang="en-US">
                          <a:effectLst/>
                        </a:rPr>
                        <a:t>INTEGER</a:t>
                      </a:r>
                    </a:p>
                  </a:txBody>
                  <a:tcPr marL="76200" marR="76200" marT="76200" marB="76200"/>
                </a:tc>
              </a:tr>
              <a:tr h="0">
                <a:tc>
                  <a:txBody>
                    <a:bodyPr/>
                    <a:lstStyle/>
                    <a:p>
                      <a:pPr fontAlgn="t"/>
                      <a:r>
                        <a:rPr lang="en-US">
                          <a:effectLst/>
                        </a:rPr>
                        <a:t>long</a:t>
                      </a:r>
                    </a:p>
                  </a:txBody>
                  <a:tcPr marL="76200" marR="76200" marT="76200" marB="76200"/>
                </a:tc>
                <a:tc>
                  <a:txBody>
                    <a:bodyPr/>
                    <a:lstStyle/>
                    <a:p>
                      <a:pPr fontAlgn="t"/>
                      <a:r>
                        <a:rPr lang="en-US">
                          <a:effectLst/>
                        </a:rPr>
                        <a:t>long or java.lang.Long</a:t>
                      </a:r>
                    </a:p>
                  </a:txBody>
                  <a:tcPr marL="76200" marR="76200" marT="76200" marB="76200"/>
                </a:tc>
                <a:tc>
                  <a:txBody>
                    <a:bodyPr/>
                    <a:lstStyle/>
                    <a:p>
                      <a:pPr fontAlgn="t"/>
                      <a:r>
                        <a:rPr lang="en-US" dirty="0">
                          <a:effectLst/>
                        </a:rPr>
                        <a:t>BIGINT</a:t>
                      </a:r>
                    </a:p>
                  </a:txBody>
                  <a:tcPr marL="76200" marR="76200" marT="76200" marB="76200"/>
                </a:tc>
              </a:tr>
              <a:tr h="0">
                <a:tc>
                  <a:txBody>
                    <a:bodyPr/>
                    <a:lstStyle/>
                    <a:p>
                      <a:pPr fontAlgn="t"/>
                      <a:r>
                        <a:rPr lang="en-US" dirty="0">
                          <a:effectLst/>
                        </a:rPr>
                        <a:t>string</a:t>
                      </a:r>
                    </a:p>
                  </a:txBody>
                  <a:tcPr marL="76200" marR="76200" marT="76200" marB="76200"/>
                </a:tc>
                <a:tc>
                  <a:txBody>
                    <a:bodyPr/>
                    <a:lstStyle/>
                    <a:p>
                      <a:pPr fontAlgn="t"/>
                      <a:r>
                        <a:rPr lang="en-US">
                          <a:effectLst/>
                        </a:rPr>
                        <a:t>java.lang.String</a:t>
                      </a:r>
                    </a:p>
                  </a:txBody>
                  <a:tcPr marL="76200" marR="76200" marT="76200" marB="76200"/>
                </a:tc>
                <a:tc>
                  <a:txBody>
                    <a:bodyPr/>
                    <a:lstStyle/>
                    <a:p>
                      <a:pPr fontAlgn="t"/>
                      <a:r>
                        <a:rPr lang="en-US" dirty="0">
                          <a:effectLst/>
                        </a:rPr>
                        <a:t>VARCHAR</a:t>
                      </a:r>
                    </a:p>
                  </a:txBody>
                  <a:tcPr marL="76200" marR="76200" marT="76200" marB="76200"/>
                </a:tc>
              </a:tr>
              <a:tr h="0">
                <a:tc>
                  <a:txBody>
                    <a:bodyPr/>
                    <a:lstStyle/>
                    <a:p>
                      <a:pPr fontAlgn="t"/>
                      <a:r>
                        <a:rPr lang="en-US" dirty="0">
                          <a:effectLst/>
                        </a:rPr>
                        <a:t>class</a:t>
                      </a:r>
                    </a:p>
                  </a:txBody>
                  <a:tcPr marL="76200" marR="76200" marT="76200" marB="76200"/>
                </a:tc>
                <a:tc>
                  <a:txBody>
                    <a:bodyPr/>
                    <a:lstStyle/>
                    <a:p>
                      <a:pPr fontAlgn="t"/>
                      <a:r>
                        <a:rPr lang="en-US">
                          <a:effectLst/>
                        </a:rPr>
                        <a:t>java.lang.Class</a:t>
                      </a:r>
                    </a:p>
                  </a:txBody>
                  <a:tcPr marL="76200" marR="76200" marT="76200" marB="76200"/>
                </a:tc>
                <a:tc>
                  <a:txBody>
                    <a:bodyPr/>
                    <a:lstStyle/>
                    <a:p>
                      <a:pPr fontAlgn="t"/>
                      <a:r>
                        <a:rPr lang="en-US" dirty="0">
                          <a:effectLst/>
                        </a:rPr>
                        <a:t>VARCHAR</a:t>
                      </a:r>
                    </a:p>
                  </a:txBody>
                  <a:tcPr marL="76200" marR="76200" marT="76200" marB="76200"/>
                </a:tc>
              </a:tr>
              <a:tr h="0">
                <a:tc>
                  <a:txBody>
                    <a:bodyPr/>
                    <a:lstStyle/>
                    <a:p>
                      <a:pPr fontAlgn="t"/>
                      <a:r>
                        <a:rPr lang="en-US" dirty="0">
                          <a:effectLst/>
                        </a:rPr>
                        <a:t>date</a:t>
                      </a:r>
                    </a:p>
                  </a:txBody>
                  <a:tcPr marL="76200" marR="76200" marT="76200" marB="76200"/>
                </a:tc>
                <a:tc>
                  <a:txBody>
                    <a:bodyPr/>
                    <a:lstStyle/>
                    <a:p>
                      <a:pPr fontAlgn="t"/>
                      <a:r>
                        <a:rPr lang="en-US">
                          <a:effectLst/>
                        </a:rPr>
                        <a:t>java.util.Date or java.sql.Date</a:t>
                      </a:r>
                    </a:p>
                  </a:txBody>
                  <a:tcPr marL="76200" marR="76200" marT="76200" marB="76200"/>
                </a:tc>
                <a:tc>
                  <a:txBody>
                    <a:bodyPr/>
                    <a:lstStyle/>
                    <a:p>
                      <a:pPr fontAlgn="t"/>
                      <a:r>
                        <a:rPr lang="en-US" dirty="0">
                          <a:effectLst/>
                        </a:rPr>
                        <a:t>DATE</a:t>
                      </a:r>
                    </a:p>
                  </a:txBody>
                  <a:tcPr marL="76200" marR="76200" marT="76200" marB="76200"/>
                </a:tc>
              </a:tr>
            </a:tbl>
          </a:graphicData>
        </a:graphic>
      </p:graphicFrame>
    </p:spTree>
    <p:extLst>
      <p:ext uri="{BB962C8B-B14F-4D97-AF65-F5344CB8AC3E}">
        <p14:creationId xmlns:p14="http://schemas.microsoft.com/office/powerpoint/2010/main" val="23864591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Generator classes in </a:t>
            </a:r>
            <a:r>
              <a:rPr lang="en-IN" dirty="0" smtClean="0"/>
              <a:t>Hibernate</a:t>
            </a:r>
            <a:endParaRPr lang="en-IN" dirty="0"/>
          </a:p>
        </p:txBody>
      </p:sp>
      <p:sp>
        <p:nvSpPr>
          <p:cNvPr id="3" name="Content Placeholder 2"/>
          <p:cNvSpPr>
            <a:spLocks noGrp="1"/>
          </p:cNvSpPr>
          <p:nvPr>
            <p:ph idx="1"/>
          </p:nvPr>
        </p:nvSpPr>
        <p:spPr/>
        <p:txBody>
          <a:bodyPr/>
          <a:lstStyle/>
          <a:p>
            <a:r>
              <a:rPr lang="en-IN" dirty="0"/>
              <a:t>The &lt;generator&gt; class is a sub-element of id. </a:t>
            </a:r>
            <a:endParaRPr lang="en-IN" dirty="0" smtClean="0"/>
          </a:p>
          <a:p>
            <a:r>
              <a:rPr lang="en-IN" dirty="0" smtClean="0"/>
              <a:t>It </a:t>
            </a:r>
            <a:r>
              <a:rPr lang="en-IN" dirty="0"/>
              <a:t>is used to generate the unique identifier for the objects of persistent class. </a:t>
            </a:r>
            <a:endParaRPr lang="en-IN" dirty="0" smtClean="0"/>
          </a:p>
          <a:p>
            <a:r>
              <a:rPr lang="en-IN" b="1" dirty="0" smtClean="0">
                <a:solidFill>
                  <a:srgbClr val="FFFF00"/>
                </a:solidFill>
              </a:rPr>
              <a:t>Assigned</a:t>
            </a:r>
            <a:r>
              <a:rPr lang="en-IN" dirty="0" smtClean="0"/>
              <a:t> -</a:t>
            </a:r>
            <a:r>
              <a:rPr lang="en-IN" dirty="0"/>
              <a:t>It is the default generator strategy if there is no &lt;generator&gt; </a:t>
            </a:r>
            <a:r>
              <a:rPr lang="en-IN" dirty="0" smtClean="0"/>
              <a:t>		element , application </a:t>
            </a:r>
            <a:r>
              <a:rPr lang="en-IN" dirty="0"/>
              <a:t>assigns the id. </a:t>
            </a:r>
          </a:p>
          <a:p>
            <a:r>
              <a:rPr lang="en-IN" b="1" dirty="0" smtClean="0">
                <a:solidFill>
                  <a:srgbClr val="FFFF00"/>
                </a:solidFill>
              </a:rPr>
              <a:t>Increment -</a:t>
            </a:r>
            <a:r>
              <a:rPr lang="en-IN" dirty="0"/>
              <a:t>It generates the unique id only if no other process is inserting </a:t>
            </a:r>
            <a:r>
              <a:rPr lang="en-IN" dirty="0" smtClean="0"/>
              <a:t>		data </a:t>
            </a:r>
            <a:r>
              <a:rPr lang="en-IN" dirty="0"/>
              <a:t>into this table. It generates </a:t>
            </a:r>
            <a:r>
              <a:rPr lang="en-IN" b="1" dirty="0"/>
              <a:t>short</a:t>
            </a:r>
            <a:r>
              <a:rPr lang="en-IN" dirty="0"/>
              <a:t>, </a:t>
            </a:r>
            <a:r>
              <a:rPr lang="en-IN" b="1" dirty="0" err="1"/>
              <a:t>int</a:t>
            </a:r>
            <a:r>
              <a:rPr lang="en-IN" dirty="0"/>
              <a:t> or </a:t>
            </a:r>
            <a:r>
              <a:rPr lang="en-IN" b="1" dirty="0"/>
              <a:t>long</a:t>
            </a:r>
            <a:r>
              <a:rPr lang="en-IN" dirty="0"/>
              <a:t> type </a:t>
            </a:r>
            <a:r>
              <a:rPr lang="en-IN" dirty="0" smtClean="0"/>
              <a:t>			identifier</a:t>
            </a:r>
            <a:r>
              <a:rPr lang="en-IN" dirty="0"/>
              <a:t>.</a:t>
            </a:r>
            <a:endParaRPr lang="en-IN" b="1" dirty="0">
              <a:solidFill>
                <a:srgbClr val="FFFF00"/>
              </a:solidFill>
            </a:endParaRPr>
          </a:p>
          <a:p>
            <a:r>
              <a:rPr lang="en-IN" b="1" dirty="0" smtClean="0">
                <a:solidFill>
                  <a:srgbClr val="FFFF00"/>
                </a:solidFill>
              </a:rPr>
              <a:t>Native - </a:t>
            </a:r>
            <a:r>
              <a:rPr lang="en-IN" dirty="0"/>
              <a:t>It uses identity, sequence or </a:t>
            </a:r>
            <a:r>
              <a:rPr lang="en-IN" dirty="0" err="1"/>
              <a:t>hilo</a:t>
            </a:r>
            <a:r>
              <a:rPr lang="en-IN" dirty="0"/>
              <a:t> depending on the database </a:t>
            </a:r>
            <a:r>
              <a:rPr lang="en-IN" dirty="0" smtClean="0"/>
              <a:t>			vendor</a:t>
            </a:r>
            <a:r>
              <a:rPr lang="en-IN" dirty="0"/>
              <a:t>. </a:t>
            </a:r>
            <a:endParaRPr lang="en-IN" b="1" dirty="0">
              <a:solidFill>
                <a:srgbClr val="FFFF00"/>
              </a:solidFill>
            </a:endParaRPr>
          </a:p>
          <a:p>
            <a:r>
              <a:rPr lang="en-IN" b="1" dirty="0" smtClean="0">
                <a:solidFill>
                  <a:srgbClr val="FFFF00"/>
                </a:solidFill>
              </a:rPr>
              <a:t>Identity - </a:t>
            </a:r>
            <a:r>
              <a:rPr lang="en-IN" dirty="0"/>
              <a:t> It is responsibility of database to generate unique identifier.</a:t>
            </a:r>
            <a:endParaRPr lang="en-IN" b="1" dirty="0">
              <a:solidFill>
                <a:srgbClr val="FFFF00"/>
              </a:solidFill>
            </a:endParaRPr>
          </a:p>
          <a:p>
            <a:endParaRPr lang="en-IN" dirty="0"/>
          </a:p>
        </p:txBody>
      </p:sp>
    </p:spTree>
    <p:extLst>
      <p:ext uri="{BB962C8B-B14F-4D97-AF65-F5344CB8AC3E}">
        <p14:creationId xmlns:p14="http://schemas.microsoft.com/office/powerpoint/2010/main" val="350324334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IN" dirty="0" smtClean="0"/>
              <a:t/>
            </a:r>
            <a:br>
              <a:rPr lang="en-IN" dirty="0" smtClean="0"/>
            </a:br>
            <a:r>
              <a:rPr lang="en-IN" dirty="0" smtClean="0"/>
              <a:t>Hibernate </a:t>
            </a:r>
            <a:r>
              <a:rPr lang="en-IN" dirty="0"/>
              <a:t>hbm2ddl.auto </a:t>
            </a:r>
            <a:r>
              <a:rPr lang="en-IN" dirty="0" smtClean="0"/>
              <a:t/>
            </a:r>
            <a:br>
              <a:rPr lang="en-IN" dirty="0" smtClean="0"/>
            </a:br>
            <a:r>
              <a:rPr lang="en-IN" dirty="0" smtClean="0"/>
              <a:t>possible </a:t>
            </a:r>
            <a:r>
              <a:rPr lang="en-IN" dirty="0"/>
              <a:t>values and their uses</a:t>
            </a:r>
            <a:br>
              <a:rPr lang="en-IN" dirty="0"/>
            </a:br>
            <a:endParaRPr lang="en-IN" dirty="0"/>
          </a:p>
        </p:txBody>
      </p:sp>
      <p:sp>
        <p:nvSpPr>
          <p:cNvPr id="3" name="Content Placeholder 2"/>
          <p:cNvSpPr>
            <a:spLocks noGrp="1"/>
          </p:cNvSpPr>
          <p:nvPr>
            <p:ph idx="1"/>
          </p:nvPr>
        </p:nvSpPr>
        <p:spPr/>
        <p:txBody>
          <a:bodyPr/>
          <a:lstStyle/>
          <a:p>
            <a:r>
              <a:rPr lang="en-IN" dirty="0"/>
              <a:t>Automatically validates or exports schema DDL to the database when the </a:t>
            </a:r>
            <a:r>
              <a:rPr lang="en-IN" dirty="0" err="1"/>
              <a:t>SessionFactory</a:t>
            </a:r>
            <a:r>
              <a:rPr lang="en-IN" dirty="0"/>
              <a:t> is created. </a:t>
            </a:r>
            <a:endParaRPr lang="en-IN" dirty="0" smtClean="0"/>
          </a:p>
          <a:p>
            <a:r>
              <a:rPr lang="en-IN" dirty="0" smtClean="0"/>
              <a:t>With </a:t>
            </a:r>
            <a:r>
              <a:rPr lang="en-IN" dirty="0"/>
              <a:t>create-drop, the database schema will be dropped when the </a:t>
            </a:r>
            <a:r>
              <a:rPr lang="en-IN" dirty="0" err="1"/>
              <a:t>SessionFactory</a:t>
            </a:r>
            <a:r>
              <a:rPr lang="en-IN" dirty="0"/>
              <a:t> is closed explicitly</a:t>
            </a:r>
            <a:r>
              <a:rPr lang="en-IN" dirty="0" smtClean="0"/>
              <a:t>.</a:t>
            </a:r>
          </a:p>
          <a:p>
            <a:pPr lvl="1"/>
            <a:r>
              <a:rPr lang="en-IN" sz="2800" i="1" dirty="0">
                <a:solidFill>
                  <a:srgbClr val="FFFF00"/>
                </a:solidFill>
              </a:rPr>
              <a:t>validate</a:t>
            </a:r>
            <a:r>
              <a:rPr lang="en-IN" sz="2800" dirty="0">
                <a:solidFill>
                  <a:srgbClr val="FFFF00"/>
                </a:solidFill>
              </a:rPr>
              <a:t>: </a:t>
            </a:r>
            <a:r>
              <a:rPr lang="en-IN" sz="2800" dirty="0"/>
              <a:t>validate the schema, makes no changes to the database.</a:t>
            </a:r>
          </a:p>
          <a:p>
            <a:pPr lvl="1"/>
            <a:r>
              <a:rPr lang="en-IN" sz="2800" i="1" dirty="0">
                <a:solidFill>
                  <a:srgbClr val="FFFF00"/>
                </a:solidFill>
              </a:rPr>
              <a:t>update</a:t>
            </a:r>
            <a:r>
              <a:rPr lang="en-IN" sz="2800" dirty="0">
                <a:solidFill>
                  <a:srgbClr val="FFFF00"/>
                </a:solidFill>
              </a:rPr>
              <a:t>: </a:t>
            </a:r>
            <a:r>
              <a:rPr lang="en-IN" sz="2800" dirty="0"/>
              <a:t>update the schema.</a:t>
            </a:r>
          </a:p>
          <a:p>
            <a:pPr lvl="1"/>
            <a:r>
              <a:rPr lang="en-IN" sz="2800" i="1" dirty="0">
                <a:solidFill>
                  <a:srgbClr val="FFFF00"/>
                </a:solidFill>
              </a:rPr>
              <a:t>create</a:t>
            </a:r>
            <a:r>
              <a:rPr lang="en-IN" sz="2800" dirty="0">
                <a:solidFill>
                  <a:srgbClr val="FFFF00"/>
                </a:solidFill>
              </a:rPr>
              <a:t>: </a:t>
            </a:r>
            <a:r>
              <a:rPr lang="en-IN" sz="2800" dirty="0"/>
              <a:t>creates the schema, destroying previous data.</a:t>
            </a:r>
          </a:p>
          <a:p>
            <a:pPr lvl="1"/>
            <a:r>
              <a:rPr lang="en-IN" sz="2800" i="1" dirty="0">
                <a:solidFill>
                  <a:srgbClr val="FFFF00"/>
                </a:solidFill>
              </a:rPr>
              <a:t>create-drop</a:t>
            </a:r>
            <a:r>
              <a:rPr lang="en-IN" sz="2800" dirty="0">
                <a:solidFill>
                  <a:srgbClr val="FFFF00"/>
                </a:solidFill>
              </a:rPr>
              <a:t>: </a:t>
            </a:r>
            <a:r>
              <a:rPr lang="en-IN" sz="2800" dirty="0"/>
              <a:t>drop the schema when the </a:t>
            </a:r>
            <a:r>
              <a:rPr lang="en-IN" sz="2800" dirty="0" err="1"/>
              <a:t>SessionFactory</a:t>
            </a:r>
            <a:r>
              <a:rPr lang="en-IN" sz="2800" dirty="0"/>
              <a:t> is closed explicitly, typically when the application is stopped.</a:t>
            </a:r>
          </a:p>
          <a:p>
            <a:endParaRPr lang="en-IN" dirty="0"/>
          </a:p>
        </p:txBody>
      </p:sp>
    </p:spTree>
    <p:extLst>
      <p:ext uri="{BB962C8B-B14F-4D97-AF65-F5344CB8AC3E}">
        <p14:creationId xmlns:p14="http://schemas.microsoft.com/office/powerpoint/2010/main" val="130896162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Create </a:t>
            </a:r>
            <a:r>
              <a:rPr lang="en-US" dirty="0"/>
              <a:t>Hibernate Application in Eclipse </a:t>
            </a:r>
            <a:r>
              <a:rPr lang="en-US" dirty="0" smtClean="0"/>
              <a:t>IDE</a:t>
            </a:r>
            <a:endParaRPr lang="en-US" dirty="0"/>
          </a:p>
        </p:txBody>
      </p:sp>
      <p:sp>
        <p:nvSpPr>
          <p:cNvPr id="3" name="Content Placeholder 2"/>
          <p:cNvSpPr>
            <a:spLocks noGrp="1"/>
          </p:cNvSpPr>
          <p:nvPr>
            <p:ph idx="1"/>
          </p:nvPr>
        </p:nvSpPr>
        <p:spPr/>
        <p:txBody>
          <a:bodyPr/>
          <a:lstStyle/>
          <a:p>
            <a:r>
              <a:rPr lang="en-US" sz="2800" b="1" dirty="0"/>
              <a:t>Create the java project</a:t>
            </a:r>
          </a:p>
          <a:p>
            <a:r>
              <a:rPr lang="en-US" sz="2800" b="1" dirty="0"/>
              <a:t>Add jar files for hibernate</a:t>
            </a:r>
          </a:p>
          <a:p>
            <a:r>
              <a:rPr lang="en-US" sz="2800" b="1" dirty="0"/>
              <a:t>Create the Persistent class</a:t>
            </a:r>
          </a:p>
          <a:p>
            <a:r>
              <a:rPr lang="en-US" sz="2800" b="1" dirty="0"/>
              <a:t>Create the mapping file for Persistent class</a:t>
            </a:r>
          </a:p>
          <a:p>
            <a:r>
              <a:rPr lang="en-US" sz="2800" b="1" dirty="0"/>
              <a:t>Create the Configuration file</a:t>
            </a:r>
          </a:p>
          <a:p>
            <a:r>
              <a:rPr lang="en-US" sz="2800" b="1" dirty="0"/>
              <a:t>Create the class that retrieves or stores the persistent </a:t>
            </a:r>
            <a:r>
              <a:rPr lang="en-US" sz="2800" b="1" dirty="0" smtClean="0"/>
              <a:t>object</a:t>
            </a:r>
          </a:p>
          <a:p>
            <a:pPr lvl="1"/>
            <a:r>
              <a:rPr lang="en-US" sz="3200" b="1" dirty="0">
                <a:solidFill>
                  <a:srgbClr val="FFFF00"/>
                </a:solidFill>
              </a:rPr>
              <a:t>import </a:t>
            </a:r>
            <a:r>
              <a:rPr lang="en-US" sz="3200" b="1" dirty="0" err="1" smtClean="0">
                <a:solidFill>
                  <a:srgbClr val="FFFF00"/>
                </a:solidFill>
              </a:rPr>
              <a:t>org.hibernate</a:t>
            </a:r>
            <a:r>
              <a:rPr lang="en-US" sz="3200" b="1" dirty="0" smtClean="0">
                <a:solidFill>
                  <a:srgbClr val="FFFF00"/>
                </a:solidFill>
              </a:rPr>
              <a:t>.*;</a:t>
            </a:r>
            <a:endParaRPr lang="en-US" sz="3200" b="1" dirty="0">
              <a:solidFill>
                <a:srgbClr val="FFFF00"/>
              </a:solidFill>
            </a:endParaRPr>
          </a:p>
          <a:p>
            <a:r>
              <a:rPr lang="en-US" sz="2800" b="1" dirty="0"/>
              <a:t>Run the application</a:t>
            </a:r>
          </a:p>
          <a:p>
            <a:endParaRPr lang="en-US" dirty="0"/>
          </a:p>
        </p:txBody>
      </p:sp>
    </p:spTree>
    <p:extLst>
      <p:ext uri="{BB962C8B-B14F-4D97-AF65-F5344CB8AC3E}">
        <p14:creationId xmlns:p14="http://schemas.microsoft.com/office/powerpoint/2010/main" val="394118846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Hibernate - O/R </a:t>
            </a:r>
            <a:r>
              <a:rPr lang="en-US" dirty="0" smtClean="0"/>
              <a:t>Mappings</a:t>
            </a:r>
            <a:endParaRPr lang="en-US" dirty="0"/>
          </a:p>
        </p:txBody>
      </p:sp>
      <p:sp>
        <p:nvSpPr>
          <p:cNvPr id="3" name="Content Placeholder 2"/>
          <p:cNvSpPr>
            <a:spLocks noGrp="1"/>
          </p:cNvSpPr>
          <p:nvPr>
            <p:ph idx="1"/>
          </p:nvPr>
        </p:nvSpPr>
        <p:spPr/>
        <p:txBody>
          <a:bodyPr/>
          <a:lstStyle/>
          <a:p>
            <a:r>
              <a:rPr lang="en-US" sz="3600" b="1" smtClean="0"/>
              <a:t>Most </a:t>
            </a:r>
            <a:r>
              <a:rPr lang="en-US" sz="3600" b="1" dirty="0"/>
              <a:t>important </a:t>
            </a:r>
            <a:r>
              <a:rPr lang="en-US" sz="3600" b="1" dirty="0" smtClean="0"/>
              <a:t>mapping :</a:t>
            </a:r>
          </a:p>
          <a:p>
            <a:pPr lvl="1"/>
            <a:r>
              <a:rPr lang="en-US" sz="3200" b="1" dirty="0">
                <a:solidFill>
                  <a:srgbClr val="FFFF00"/>
                </a:solidFill>
              </a:rPr>
              <a:t>Collections Mappings</a:t>
            </a:r>
          </a:p>
          <a:p>
            <a:pPr lvl="1"/>
            <a:r>
              <a:rPr lang="en-US" sz="3200" b="1" dirty="0">
                <a:solidFill>
                  <a:srgbClr val="FFFF00"/>
                </a:solidFill>
              </a:rPr>
              <a:t>Association Mappings</a:t>
            </a:r>
          </a:p>
          <a:p>
            <a:pPr lvl="1"/>
            <a:r>
              <a:rPr lang="en-US" sz="3200" b="1" dirty="0">
                <a:solidFill>
                  <a:srgbClr val="FFFF00"/>
                </a:solidFill>
              </a:rPr>
              <a:t>Component </a:t>
            </a:r>
            <a:r>
              <a:rPr lang="en-US" sz="3200" b="1" dirty="0" smtClean="0">
                <a:solidFill>
                  <a:srgbClr val="FFFF00"/>
                </a:solidFill>
              </a:rPr>
              <a:t>Mappings</a:t>
            </a:r>
          </a:p>
          <a:p>
            <a:pPr lvl="1"/>
            <a:r>
              <a:rPr lang="en-US" sz="3200" b="1" dirty="0" smtClean="0">
                <a:solidFill>
                  <a:srgbClr val="FFFF00"/>
                </a:solidFill>
              </a:rPr>
              <a:t>Inheritance Mappings</a:t>
            </a:r>
            <a:endParaRPr lang="en-US" sz="3200" b="1" dirty="0">
              <a:solidFill>
                <a:srgbClr val="FFFF00"/>
              </a:solidFill>
            </a:endParaRPr>
          </a:p>
          <a:p>
            <a:pPr lvl="1"/>
            <a:endParaRPr lang="en-US" dirty="0"/>
          </a:p>
        </p:txBody>
      </p:sp>
    </p:spTree>
    <p:extLst>
      <p:ext uri="{BB962C8B-B14F-4D97-AF65-F5344CB8AC3E}">
        <p14:creationId xmlns:p14="http://schemas.microsoft.com/office/powerpoint/2010/main" val="67618653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Collections </a:t>
            </a:r>
            <a:r>
              <a:rPr lang="en-US" dirty="0" smtClean="0"/>
              <a:t>Mappings</a:t>
            </a:r>
            <a:endParaRPr lang="en-US" dirty="0"/>
          </a:p>
        </p:txBody>
      </p:sp>
      <p:sp>
        <p:nvSpPr>
          <p:cNvPr id="3" name="Content Placeholder 2"/>
          <p:cNvSpPr>
            <a:spLocks noGrp="1"/>
          </p:cNvSpPr>
          <p:nvPr>
            <p:ph idx="1"/>
          </p:nvPr>
        </p:nvSpPr>
        <p:spPr/>
        <p:txBody>
          <a:bodyPr>
            <a:normAutofit/>
          </a:bodyPr>
          <a:lstStyle/>
          <a:p>
            <a:r>
              <a:rPr lang="en-US" sz="2800" b="1" dirty="0"/>
              <a:t>If an entity or class has collection of values for a particular variable, then we can map those values using any one of the collection interfaces available in java. </a:t>
            </a:r>
            <a:endParaRPr lang="en-US" sz="2800" b="1" dirty="0" smtClean="0"/>
          </a:p>
          <a:p>
            <a:r>
              <a:rPr lang="en-US" sz="2800" b="1" dirty="0" smtClean="0"/>
              <a:t>Hibernate </a:t>
            </a:r>
            <a:r>
              <a:rPr lang="en-US" sz="2800" b="1" dirty="0"/>
              <a:t>can persist instances of </a:t>
            </a:r>
            <a:r>
              <a:rPr lang="en-US" sz="2800" b="1" dirty="0" err="1"/>
              <a:t>java.util.Map</a:t>
            </a:r>
            <a:r>
              <a:rPr lang="en-US" sz="2800" b="1" dirty="0"/>
              <a:t>, </a:t>
            </a:r>
            <a:r>
              <a:rPr lang="en-US" sz="2800" b="1" dirty="0" err="1"/>
              <a:t>java.util.Set</a:t>
            </a:r>
            <a:r>
              <a:rPr lang="en-US" sz="2800" b="1" dirty="0"/>
              <a:t>, </a:t>
            </a:r>
            <a:r>
              <a:rPr lang="en-US" sz="2800" b="1" dirty="0" err="1"/>
              <a:t>java.util.SortedMap</a:t>
            </a:r>
            <a:r>
              <a:rPr lang="en-US" sz="2800" b="1" dirty="0"/>
              <a:t>, </a:t>
            </a:r>
            <a:r>
              <a:rPr lang="en-US" sz="2800" b="1" dirty="0" err="1"/>
              <a:t>java.util.SortedSet</a:t>
            </a:r>
            <a:r>
              <a:rPr lang="en-US" sz="2800" b="1" dirty="0"/>
              <a:t>, </a:t>
            </a:r>
            <a:r>
              <a:rPr lang="en-US" sz="2800" b="1" dirty="0" err="1"/>
              <a:t>java.util.List</a:t>
            </a:r>
            <a:r>
              <a:rPr lang="en-US" sz="2800" b="1" dirty="0"/>
              <a:t>, and any array of persistent entities or values.</a:t>
            </a:r>
          </a:p>
        </p:txBody>
      </p:sp>
    </p:spTree>
    <p:extLst>
      <p:ext uri="{BB962C8B-B14F-4D97-AF65-F5344CB8AC3E}">
        <p14:creationId xmlns:p14="http://schemas.microsoft.com/office/powerpoint/2010/main" val="34866312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Object </a:t>
            </a:r>
            <a:r>
              <a:rPr lang="en-US" dirty="0"/>
              <a:t>Relational Mapping (ORM</a:t>
            </a:r>
            <a:r>
              <a:rPr lang="en-US" dirty="0" smtClean="0"/>
              <a:t>) ?</a:t>
            </a:r>
            <a:endParaRPr lang="en-US" dirty="0"/>
          </a:p>
        </p:txBody>
      </p:sp>
      <p:sp>
        <p:nvSpPr>
          <p:cNvPr id="3" name="Content Placeholder 2"/>
          <p:cNvSpPr>
            <a:spLocks noGrp="1"/>
          </p:cNvSpPr>
          <p:nvPr>
            <p:ph idx="1"/>
          </p:nvPr>
        </p:nvSpPr>
        <p:spPr>
          <a:xfrm>
            <a:off x="680321" y="1752600"/>
            <a:ext cx="10940179" cy="2420155"/>
          </a:xfrm>
        </p:spPr>
        <p:txBody>
          <a:bodyPr>
            <a:normAutofit/>
          </a:bodyPr>
          <a:lstStyle/>
          <a:p>
            <a:r>
              <a:rPr lang="en-US" sz="2800" b="1" dirty="0" smtClean="0"/>
              <a:t>In an </a:t>
            </a:r>
            <a:r>
              <a:rPr lang="en-US" sz="2800" b="1" dirty="0"/>
              <a:t>object-oriented systems, there's a mismatch between the object model and the relational database. </a:t>
            </a:r>
            <a:endParaRPr lang="en-US" sz="2800" b="1" dirty="0" smtClean="0"/>
          </a:p>
          <a:p>
            <a:r>
              <a:rPr lang="en-US" sz="2800" b="1" dirty="0" smtClean="0"/>
              <a:t>RDBMSs </a:t>
            </a:r>
            <a:r>
              <a:rPr lang="en-US" sz="2800" b="1" dirty="0"/>
              <a:t>represent data in a tabular format </a:t>
            </a:r>
            <a:r>
              <a:rPr lang="en-US" sz="2800" b="1" dirty="0" smtClean="0"/>
              <a:t>.</a:t>
            </a:r>
          </a:p>
          <a:p>
            <a:r>
              <a:rPr lang="en-US" sz="2800" b="1" dirty="0" smtClean="0"/>
              <a:t>Object-oriented </a:t>
            </a:r>
            <a:r>
              <a:rPr lang="en-US" sz="2800" b="1" dirty="0"/>
              <a:t>languages, such as Java or C# represent it as an interconnected graph of objects.</a:t>
            </a:r>
          </a:p>
        </p:txBody>
      </p:sp>
      <p:pic>
        <p:nvPicPr>
          <p:cNvPr id="7" name="Picture 6"/>
          <p:cNvPicPr>
            <a:picLocks noChangeAspect="1"/>
          </p:cNvPicPr>
          <p:nvPr/>
        </p:nvPicPr>
        <p:blipFill>
          <a:blip r:embed="rId2"/>
          <a:stretch>
            <a:fillRect/>
          </a:stretch>
        </p:blipFill>
        <p:spPr>
          <a:xfrm>
            <a:off x="1725769" y="4069725"/>
            <a:ext cx="7894749" cy="2382590"/>
          </a:xfrm>
          <a:prstGeom prst="rect">
            <a:avLst/>
          </a:prstGeom>
        </p:spPr>
      </p:pic>
    </p:spTree>
    <p:extLst>
      <p:ext uri="{BB962C8B-B14F-4D97-AF65-F5344CB8AC3E}">
        <p14:creationId xmlns:p14="http://schemas.microsoft.com/office/powerpoint/2010/main" val="75378196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Component Mappings</a:t>
            </a:r>
          </a:p>
        </p:txBody>
      </p:sp>
      <p:sp>
        <p:nvSpPr>
          <p:cNvPr id="3" name="Content Placeholder 2"/>
          <p:cNvSpPr>
            <a:spLocks noGrp="1"/>
          </p:cNvSpPr>
          <p:nvPr>
            <p:ph idx="1"/>
          </p:nvPr>
        </p:nvSpPr>
        <p:spPr>
          <a:xfrm>
            <a:off x="411975" y="1752600"/>
            <a:ext cx="11208525" cy="4864100"/>
          </a:xfrm>
        </p:spPr>
        <p:txBody>
          <a:bodyPr>
            <a:normAutofit/>
          </a:bodyPr>
          <a:lstStyle/>
          <a:p>
            <a:r>
              <a:rPr lang="en-US" sz="2800" b="1" dirty="0"/>
              <a:t>It is very much possible that an Entity class can have a reference to another class as a member variable. </a:t>
            </a:r>
            <a:endParaRPr lang="en-US" sz="2800" b="1" dirty="0" smtClean="0"/>
          </a:p>
          <a:p>
            <a:r>
              <a:rPr lang="en-US" sz="2800" b="1" dirty="0" smtClean="0"/>
              <a:t>If </a:t>
            </a:r>
            <a:r>
              <a:rPr lang="en-US" sz="2800" b="1" dirty="0"/>
              <a:t>the referred class does not have it's own life cycle and completely depends on the life cycle of the owning entity class, then the referred class hence therefore is called as the Component class.</a:t>
            </a:r>
          </a:p>
          <a:p>
            <a:r>
              <a:rPr lang="en-US" sz="2800" b="1" dirty="0"/>
              <a:t>The mapping of Collection of Components is also possible in a similar way just as the mapping of regular Collections with minor configuration differences. </a:t>
            </a:r>
            <a:endParaRPr lang="en-US" sz="2800" b="1" dirty="0" smtClean="0"/>
          </a:p>
          <a:p>
            <a:r>
              <a:rPr lang="en-US" sz="2800" b="1" dirty="0">
                <a:solidFill>
                  <a:srgbClr val="FFFF00"/>
                </a:solidFill>
              </a:rPr>
              <a:t>Component </a:t>
            </a:r>
            <a:r>
              <a:rPr lang="en-US" sz="2800" b="1" dirty="0" smtClean="0">
                <a:solidFill>
                  <a:srgbClr val="FFFF00"/>
                </a:solidFill>
              </a:rPr>
              <a:t>Mappings -</a:t>
            </a:r>
            <a:r>
              <a:rPr lang="en-US" sz="2800" b="1" dirty="0"/>
              <a:t>	Mapping for a class having a reference to another class as a member variable.</a:t>
            </a:r>
          </a:p>
        </p:txBody>
      </p:sp>
    </p:spTree>
    <p:extLst>
      <p:ext uri="{BB962C8B-B14F-4D97-AF65-F5344CB8AC3E}">
        <p14:creationId xmlns:p14="http://schemas.microsoft.com/office/powerpoint/2010/main" val="305957961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Component Mapping - Example</a:t>
            </a:r>
            <a:endParaRPr lang="en-IN" dirty="0"/>
          </a:p>
        </p:txBody>
      </p:sp>
      <p:sp>
        <p:nvSpPr>
          <p:cNvPr id="3" name="Content Placeholder 2"/>
          <p:cNvSpPr>
            <a:spLocks noGrp="1"/>
          </p:cNvSpPr>
          <p:nvPr>
            <p:ph idx="1"/>
          </p:nvPr>
        </p:nvSpPr>
        <p:spPr/>
        <p:txBody>
          <a:bodyPr>
            <a:normAutofit/>
          </a:bodyPr>
          <a:lstStyle/>
          <a:p>
            <a:r>
              <a:rPr lang="en-IN" dirty="0"/>
              <a:t>Java supports composition in the form of has-a relationship. </a:t>
            </a:r>
            <a:endParaRPr lang="en-IN" dirty="0" smtClean="0"/>
          </a:p>
          <a:p>
            <a:r>
              <a:rPr lang="en-IN" dirty="0" smtClean="0"/>
              <a:t>Composition </a:t>
            </a:r>
            <a:r>
              <a:rPr lang="en-IN" dirty="0"/>
              <a:t>is stronger association where the contained object has no existence of its own</a:t>
            </a:r>
            <a:r>
              <a:rPr lang="en-IN" dirty="0" smtClean="0"/>
              <a:t>.</a:t>
            </a:r>
          </a:p>
          <a:p>
            <a:r>
              <a:rPr lang="en-IN" dirty="0" smtClean="0"/>
              <a:t> </a:t>
            </a:r>
            <a:r>
              <a:rPr lang="en-IN" dirty="0"/>
              <a:t>For example Person has an address, Person has a job . In these examples job and address have no existence without Person.</a:t>
            </a:r>
          </a:p>
          <a:p>
            <a:r>
              <a:rPr lang="en-IN" dirty="0" smtClean="0"/>
              <a:t>We  </a:t>
            </a:r>
            <a:r>
              <a:rPr lang="en-IN" dirty="0"/>
              <a:t>may want to store contained objects like Job, Address </a:t>
            </a:r>
            <a:r>
              <a:rPr lang="en-IN" dirty="0" err="1"/>
              <a:t>etc</a:t>
            </a:r>
            <a:r>
              <a:rPr lang="en-IN" dirty="0"/>
              <a:t> in the same entity table (person) as a value type and Hibernate does support this feature using &lt;component&gt; tag</a:t>
            </a:r>
            <a:r>
              <a:rPr lang="en-IN" dirty="0" smtClean="0"/>
              <a:t>.</a:t>
            </a:r>
            <a:endParaRPr lang="en-IN" dirty="0"/>
          </a:p>
          <a:p>
            <a:r>
              <a:rPr lang="en-IN" dirty="0"/>
              <a:t>Most important thing is – contained object is not stored in a separate table instead it will be stored as a value type in table corresponding to contained object and we can have nested component mapping.</a:t>
            </a:r>
          </a:p>
        </p:txBody>
      </p:sp>
    </p:spTree>
    <p:extLst>
      <p:ext uri="{BB962C8B-B14F-4D97-AF65-F5344CB8AC3E}">
        <p14:creationId xmlns:p14="http://schemas.microsoft.com/office/powerpoint/2010/main" val="122519548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Inheritance Mapping In Hibernate</a:t>
            </a:r>
          </a:p>
        </p:txBody>
      </p:sp>
      <p:sp>
        <p:nvSpPr>
          <p:cNvPr id="3" name="Content Placeholder 2"/>
          <p:cNvSpPr>
            <a:spLocks noGrp="1"/>
          </p:cNvSpPr>
          <p:nvPr>
            <p:ph idx="1"/>
          </p:nvPr>
        </p:nvSpPr>
        <p:spPr/>
        <p:txBody>
          <a:bodyPr/>
          <a:lstStyle/>
          <a:p>
            <a:r>
              <a:rPr lang="en-IN" dirty="0"/>
              <a:t>Java is object oriented language and inheritance is one of main functionalities of java</a:t>
            </a:r>
            <a:r>
              <a:rPr lang="en-IN" dirty="0" smtClean="0"/>
              <a:t>.</a:t>
            </a:r>
          </a:p>
          <a:p>
            <a:r>
              <a:rPr lang="en-IN" dirty="0" smtClean="0"/>
              <a:t>Relation </a:t>
            </a:r>
            <a:r>
              <a:rPr lang="en-IN" dirty="0"/>
              <a:t>model can implement "is a" and "has a" relationship but hibernate provides us way to implement class hierarchy in a different ways.</a:t>
            </a:r>
          </a:p>
          <a:p>
            <a:r>
              <a:rPr lang="en-IN" dirty="0" smtClean="0"/>
              <a:t>In </a:t>
            </a:r>
            <a:r>
              <a:rPr lang="en-IN" dirty="0"/>
              <a:t>this mapping if we have base and derived classes, now if we save derived(sub) class object, base class object will also be stored into the database.</a:t>
            </a:r>
          </a:p>
          <a:p>
            <a:endParaRPr lang="en-IN" dirty="0"/>
          </a:p>
        </p:txBody>
      </p:sp>
    </p:spTree>
    <p:extLst>
      <p:ext uri="{BB962C8B-B14F-4D97-AF65-F5344CB8AC3E}">
        <p14:creationId xmlns:p14="http://schemas.microsoft.com/office/powerpoint/2010/main" val="259803569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Association </a:t>
            </a:r>
            <a:r>
              <a:rPr lang="en-US" dirty="0" smtClean="0"/>
              <a:t>Mappings</a:t>
            </a:r>
            <a:endParaRPr lang="en-US" dirty="0"/>
          </a:p>
        </p:txBody>
      </p:sp>
      <p:sp>
        <p:nvSpPr>
          <p:cNvPr id="3" name="Content Placeholder 2"/>
          <p:cNvSpPr>
            <a:spLocks noGrp="1"/>
          </p:cNvSpPr>
          <p:nvPr>
            <p:ph idx="1"/>
          </p:nvPr>
        </p:nvSpPr>
        <p:spPr>
          <a:xfrm>
            <a:off x="680321" y="1752600"/>
            <a:ext cx="10940179" cy="2265608"/>
          </a:xfrm>
        </p:spPr>
        <p:txBody>
          <a:bodyPr>
            <a:noAutofit/>
          </a:bodyPr>
          <a:lstStyle/>
          <a:p>
            <a:r>
              <a:rPr lang="en-US" b="1" dirty="0"/>
              <a:t>The mapping of associations between entity classes and the relationships between tables is the soul of ORM. </a:t>
            </a:r>
            <a:endParaRPr lang="en-US" b="1" dirty="0" smtClean="0"/>
          </a:p>
          <a:p>
            <a:r>
              <a:rPr lang="en-US" b="1" dirty="0" smtClean="0"/>
              <a:t>Following </a:t>
            </a:r>
            <a:r>
              <a:rPr lang="en-US" b="1" dirty="0"/>
              <a:t>are the four ways in which the cardinality of the relationship between the objects can be expressed. </a:t>
            </a:r>
            <a:endParaRPr lang="en-US" b="1" dirty="0" smtClean="0"/>
          </a:p>
          <a:p>
            <a:r>
              <a:rPr lang="en-US" b="1" dirty="0" smtClean="0"/>
              <a:t>An </a:t>
            </a:r>
            <a:r>
              <a:rPr lang="en-US" b="1" dirty="0"/>
              <a:t>association mapping can be unidirectional as well as bidirectional.</a:t>
            </a:r>
          </a:p>
        </p:txBody>
      </p:sp>
      <p:graphicFrame>
        <p:nvGraphicFramePr>
          <p:cNvPr id="9" name="Table 8"/>
          <p:cNvGraphicFramePr>
            <a:graphicFrameLocks noGrp="1"/>
          </p:cNvGraphicFramePr>
          <p:nvPr>
            <p:extLst>
              <p:ext uri="{D42A27DB-BD31-4B8C-83A1-F6EECF244321}">
                <p14:modId xmlns:p14="http://schemas.microsoft.com/office/powerpoint/2010/main" val="1219210930"/>
              </p:ext>
            </p:extLst>
          </p:nvPr>
        </p:nvGraphicFramePr>
        <p:xfrm>
          <a:off x="772731" y="4018208"/>
          <a:ext cx="9916733" cy="2133600"/>
        </p:xfrm>
        <a:graphic>
          <a:graphicData uri="http://schemas.openxmlformats.org/drawingml/2006/table">
            <a:tbl>
              <a:tblPr firstRow="1" bandRow="1">
                <a:tableStyleId>{35758FB7-9AC5-4552-8A53-C91805E547FA}</a:tableStyleId>
              </a:tblPr>
              <a:tblGrid>
                <a:gridCol w="2501880"/>
                <a:gridCol w="7414853"/>
              </a:tblGrid>
              <a:tr h="370840">
                <a:tc>
                  <a:txBody>
                    <a:bodyPr/>
                    <a:lstStyle/>
                    <a:p>
                      <a:pPr algn="l" fontAlgn="t"/>
                      <a:r>
                        <a:rPr lang="en-US" dirty="0">
                          <a:effectLst/>
                        </a:rPr>
                        <a:t>Mapping type</a:t>
                      </a:r>
                    </a:p>
                  </a:txBody>
                  <a:tcPr marL="76200" marR="76200" marT="76200" marB="76200"/>
                </a:tc>
                <a:tc>
                  <a:txBody>
                    <a:bodyPr/>
                    <a:lstStyle/>
                    <a:p>
                      <a:pPr algn="l" fontAlgn="t"/>
                      <a:r>
                        <a:rPr lang="en-US" dirty="0">
                          <a:effectLst/>
                        </a:rPr>
                        <a:t>Description</a:t>
                      </a:r>
                    </a:p>
                  </a:txBody>
                  <a:tcPr marL="76200" marR="76200" marT="76200" marB="76200"/>
                </a:tc>
              </a:tr>
              <a:tr h="370840">
                <a:tc>
                  <a:txBody>
                    <a:bodyPr/>
                    <a:lstStyle/>
                    <a:p>
                      <a:pPr fontAlgn="t"/>
                      <a:r>
                        <a:rPr lang="en-US" b="1" u="none" strike="noStrike" dirty="0">
                          <a:effectLst/>
                        </a:rPr>
                        <a:t>Many-to-One</a:t>
                      </a:r>
                      <a:endParaRPr lang="en-US" b="1" dirty="0">
                        <a:effectLst/>
                      </a:endParaRPr>
                    </a:p>
                  </a:txBody>
                  <a:tcPr marL="76200" marR="76200" marT="76200" marB="76200"/>
                </a:tc>
                <a:tc>
                  <a:txBody>
                    <a:bodyPr/>
                    <a:lstStyle/>
                    <a:p>
                      <a:pPr fontAlgn="t"/>
                      <a:r>
                        <a:rPr lang="en-US" dirty="0">
                          <a:effectLst/>
                        </a:rPr>
                        <a:t>Mapping many-to-one relationship using Hibernate</a:t>
                      </a:r>
                    </a:p>
                  </a:txBody>
                  <a:tcPr marL="76200" marR="76200" marT="76200" marB="76200"/>
                </a:tc>
              </a:tr>
              <a:tr h="370840">
                <a:tc>
                  <a:txBody>
                    <a:bodyPr/>
                    <a:lstStyle/>
                    <a:p>
                      <a:pPr fontAlgn="t"/>
                      <a:r>
                        <a:rPr lang="en-US" b="1" u="none" strike="noStrike" dirty="0">
                          <a:effectLst/>
                        </a:rPr>
                        <a:t>One-to-One</a:t>
                      </a:r>
                      <a:endParaRPr lang="en-US" b="1" dirty="0">
                        <a:effectLst/>
                      </a:endParaRPr>
                    </a:p>
                  </a:txBody>
                  <a:tcPr marL="76200" marR="76200" marT="76200" marB="76200"/>
                </a:tc>
                <a:tc>
                  <a:txBody>
                    <a:bodyPr/>
                    <a:lstStyle/>
                    <a:p>
                      <a:pPr fontAlgn="t"/>
                      <a:r>
                        <a:rPr lang="en-US" dirty="0">
                          <a:effectLst/>
                        </a:rPr>
                        <a:t>Mapping one-to-one relationship using Hibernate</a:t>
                      </a:r>
                    </a:p>
                  </a:txBody>
                  <a:tcPr marL="76200" marR="76200" marT="76200" marB="76200"/>
                </a:tc>
              </a:tr>
              <a:tr h="370840">
                <a:tc>
                  <a:txBody>
                    <a:bodyPr/>
                    <a:lstStyle/>
                    <a:p>
                      <a:pPr fontAlgn="t"/>
                      <a:r>
                        <a:rPr lang="en-US" b="1" u="none" strike="noStrike" dirty="0">
                          <a:effectLst/>
                        </a:rPr>
                        <a:t>One-to-Many</a:t>
                      </a:r>
                      <a:endParaRPr lang="en-US" b="1" dirty="0">
                        <a:effectLst/>
                      </a:endParaRPr>
                    </a:p>
                  </a:txBody>
                  <a:tcPr marL="76200" marR="76200" marT="76200" marB="76200"/>
                </a:tc>
                <a:tc>
                  <a:txBody>
                    <a:bodyPr/>
                    <a:lstStyle/>
                    <a:p>
                      <a:pPr fontAlgn="t"/>
                      <a:r>
                        <a:rPr lang="en-US" dirty="0">
                          <a:effectLst/>
                        </a:rPr>
                        <a:t>Mapping one-to-many relationship using Hibernate</a:t>
                      </a:r>
                    </a:p>
                  </a:txBody>
                  <a:tcPr marL="76200" marR="76200" marT="76200" marB="76200"/>
                </a:tc>
              </a:tr>
              <a:tr h="370840">
                <a:tc>
                  <a:txBody>
                    <a:bodyPr/>
                    <a:lstStyle/>
                    <a:p>
                      <a:pPr fontAlgn="t"/>
                      <a:r>
                        <a:rPr lang="en-US" b="1" u="none" strike="noStrike" dirty="0">
                          <a:effectLst/>
                        </a:rPr>
                        <a:t>Many-to-Many</a:t>
                      </a:r>
                      <a:endParaRPr lang="en-US" b="1" dirty="0">
                        <a:effectLst/>
                      </a:endParaRPr>
                    </a:p>
                  </a:txBody>
                  <a:tcPr marL="76200" marR="76200" marT="76200" marB="76200"/>
                </a:tc>
                <a:tc>
                  <a:txBody>
                    <a:bodyPr/>
                    <a:lstStyle/>
                    <a:p>
                      <a:pPr fontAlgn="t"/>
                      <a:r>
                        <a:rPr lang="en-US" dirty="0">
                          <a:effectLst/>
                        </a:rPr>
                        <a:t>Mapping many-to-many relationship using Hibernate</a:t>
                      </a:r>
                    </a:p>
                  </a:txBody>
                  <a:tcPr marL="76200" marR="76200" marT="76200" marB="76200"/>
                </a:tc>
              </a:tr>
            </a:tbl>
          </a:graphicData>
        </a:graphic>
      </p:graphicFrame>
    </p:spTree>
    <p:extLst>
      <p:ext uri="{BB962C8B-B14F-4D97-AF65-F5344CB8AC3E}">
        <p14:creationId xmlns:p14="http://schemas.microsoft.com/office/powerpoint/2010/main" val="55415200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Hibernate - Query </a:t>
            </a:r>
            <a:r>
              <a:rPr lang="en-US" dirty="0" smtClean="0"/>
              <a:t>Language</a:t>
            </a:r>
            <a:endParaRPr lang="en-US" dirty="0"/>
          </a:p>
        </p:txBody>
      </p:sp>
      <p:sp>
        <p:nvSpPr>
          <p:cNvPr id="3" name="Content Placeholder 2"/>
          <p:cNvSpPr>
            <a:spLocks noGrp="1"/>
          </p:cNvSpPr>
          <p:nvPr>
            <p:ph idx="1"/>
          </p:nvPr>
        </p:nvSpPr>
        <p:spPr/>
        <p:txBody>
          <a:bodyPr>
            <a:normAutofit/>
          </a:bodyPr>
          <a:lstStyle/>
          <a:p>
            <a:r>
              <a:rPr lang="en-US" sz="2800" b="1" dirty="0"/>
              <a:t>Hibernate Query Language (HQL) is an object-oriented query language, similar to </a:t>
            </a:r>
            <a:r>
              <a:rPr lang="en-US" sz="2800" b="1" dirty="0" smtClean="0"/>
              <a:t>SQL.</a:t>
            </a:r>
          </a:p>
          <a:p>
            <a:r>
              <a:rPr lang="en-US" sz="2800" b="1" dirty="0" smtClean="0"/>
              <a:t>Instead </a:t>
            </a:r>
            <a:r>
              <a:rPr lang="en-US" sz="2800" b="1" dirty="0"/>
              <a:t>of operating on tables and columns, HQL works with persistent objects and their properties. </a:t>
            </a:r>
            <a:endParaRPr lang="en-US" sz="2800" b="1" dirty="0" smtClean="0"/>
          </a:p>
          <a:p>
            <a:r>
              <a:rPr lang="en-US" sz="2800" b="1" dirty="0" smtClean="0"/>
              <a:t>HQL </a:t>
            </a:r>
            <a:r>
              <a:rPr lang="en-US" sz="2800" b="1" dirty="0"/>
              <a:t>queries are translated by Hibernate into conventional SQL queries which </a:t>
            </a:r>
            <a:r>
              <a:rPr lang="en-US" sz="2800" b="1" dirty="0" smtClean="0"/>
              <a:t>in </a:t>
            </a:r>
            <a:r>
              <a:rPr lang="en-US" sz="2800" b="1" dirty="0"/>
              <a:t>turns perform action on database</a:t>
            </a:r>
            <a:r>
              <a:rPr lang="en-US" sz="2800" b="1" dirty="0" smtClean="0"/>
              <a:t>.</a:t>
            </a:r>
          </a:p>
          <a:p>
            <a:r>
              <a:rPr lang="en-US" sz="2800" b="1" dirty="0" smtClean="0"/>
              <a:t>We </a:t>
            </a:r>
            <a:r>
              <a:rPr lang="en-US" sz="2800" b="1" dirty="0"/>
              <a:t>can use SQL statements directly with Hibernate using Native </a:t>
            </a:r>
            <a:r>
              <a:rPr lang="en-US" sz="2800" b="1" dirty="0" smtClean="0"/>
              <a:t>SQL.</a:t>
            </a:r>
          </a:p>
          <a:p>
            <a:r>
              <a:rPr lang="en-US" sz="2800" b="1" dirty="0"/>
              <a:t>U</a:t>
            </a:r>
            <a:r>
              <a:rPr lang="en-US" sz="2800" b="1" dirty="0" smtClean="0"/>
              <a:t>se </a:t>
            </a:r>
            <a:r>
              <a:rPr lang="en-US" sz="2800" b="1" dirty="0"/>
              <a:t>HQL whenever possible to avoid database portability hassles, and to take advantage of </a:t>
            </a:r>
            <a:r>
              <a:rPr lang="en-US" sz="2800" b="1" dirty="0" err="1"/>
              <a:t>Hibernate's</a:t>
            </a:r>
            <a:r>
              <a:rPr lang="en-US" sz="2800" b="1" dirty="0"/>
              <a:t> SQL generation and caching strategies.</a:t>
            </a:r>
          </a:p>
        </p:txBody>
      </p:sp>
    </p:spTree>
    <p:extLst>
      <p:ext uri="{BB962C8B-B14F-4D97-AF65-F5344CB8AC3E}">
        <p14:creationId xmlns:p14="http://schemas.microsoft.com/office/powerpoint/2010/main" val="234118513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Advantage of </a:t>
            </a:r>
            <a:r>
              <a:rPr lang="en-IN" b="1" dirty="0" smtClean="0"/>
              <a:t>HQL</a:t>
            </a:r>
            <a:endParaRPr lang="en-IN" b="1" dirty="0"/>
          </a:p>
        </p:txBody>
      </p:sp>
      <p:sp>
        <p:nvSpPr>
          <p:cNvPr id="3" name="Content Placeholder 2"/>
          <p:cNvSpPr>
            <a:spLocks noGrp="1"/>
          </p:cNvSpPr>
          <p:nvPr>
            <p:ph idx="1"/>
          </p:nvPr>
        </p:nvSpPr>
        <p:spPr/>
        <p:txBody>
          <a:bodyPr>
            <a:normAutofit/>
          </a:bodyPr>
          <a:lstStyle/>
          <a:p>
            <a:r>
              <a:rPr lang="en-IN" sz="3200" dirty="0" smtClean="0"/>
              <a:t>Database independent</a:t>
            </a:r>
            <a:br>
              <a:rPr lang="en-IN" sz="3200" dirty="0" smtClean="0"/>
            </a:br>
            <a:endParaRPr lang="en-IN" sz="3200" dirty="0"/>
          </a:p>
          <a:p>
            <a:r>
              <a:rPr lang="en-IN" sz="3200" dirty="0" smtClean="0"/>
              <a:t>Supports </a:t>
            </a:r>
            <a:r>
              <a:rPr lang="en-IN" sz="3200" dirty="0"/>
              <a:t>polymorphic </a:t>
            </a:r>
            <a:r>
              <a:rPr lang="en-IN" sz="3200" dirty="0" smtClean="0"/>
              <a:t>queries</a:t>
            </a:r>
            <a:br>
              <a:rPr lang="en-IN" sz="3200" dirty="0" smtClean="0"/>
            </a:br>
            <a:endParaRPr lang="en-IN" sz="3200" dirty="0"/>
          </a:p>
          <a:p>
            <a:r>
              <a:rPr lang="en-IN" sz="3200" dirty="0" smtClean="0"/>
              <a:t>Easy </a:t>
            </a:r>
            <a:r>
              <a:rPr lang="en-IN" sz="3200" dirty="0"/>
              <a:t>to learn for Java Programmer</a:t>
            </a:r>
          </a:p>
        </p:txBody>
      </p:sp>
    </p:spTree>
    <p:extLst>
      <p:ext uri="{BB962C8B-B14F-4D97-AF65-F5344CB8AC3E}">
        <p14:creationId xmlns:p14="http://schemas.microsoft.com/office/powerpoint/2010/main" val="33670935"/>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Query </a:t>
            </a:r>
            <a:r>
              <a:rPr lang="en-US" dirty="0" smtClean="0"/>
              <a:t>Object</a:t>
            </a:r>
            <a:endParaRPr lang="en-US" dirty="0"/>
          </a:p>
        </p:txBody>
      </p:sp>
      <p:graphicFrame>
        <p:nvGraphicFramePr>
          <p:cNvPr id="4" name="Content Placeholder 3"/>
          <p:cNvGraphicFramePr>
            <a:graphicFrameLocks noGrp="1"/>
          </p:cNvGraphicFramePr>
          <p:nvPr>
            <p:ph idx="1"/>
            <p:extLst/>
          </p:nvPr>
        </p:nvGraphicFramePr>
        <p:xfrm>
          <a:off x="680321" y="1752600"/>
          <a:ext cx="10940179" cy="48641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4145904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Query </a:t>
            </a:r>
            <a:r>
              <a:rPr lang="en-IN" b="1" dirty="0" smtClean="0"/>
              <a:t>Interface - Methods</a:t>
            </a:r>
            <a:endParaRPr lang="en-IN" b="1" dirty="0"/>
          </a:p>
        </p:txBody>
      </p:sp>
      <p:sp>
        <p:nvSpPr>
          <p:cNvPr id="3" name="Content Placeholder 2"/>
          <p:cNvSpPr>
            <a:spLocks noGrp="1"/>
          </p:cNvSpPr>
          <p:nvPr>
            <p:ph idx="1"/>
          </p:nvPr>
        </p:nvSpPr>
        <p:spPr/>
        <p:txBody>
          <a:bodyPr>
            <a:normAutofit lnSpcReduction="10000"/>
          </a:bodyPr>
          <a:lstStyle/>
          <a:p>
            <a:r>
              <a:rPr lang="en-IN" dirty="0"/>
              <a:t>The object of Query can be obtained by calling the </a:t>
            </a:r>
            <a:r>
              <a:rPr lang="en-IN" b="1" dirty="0" err="1">
                <a:solidFill>
                  <a:srgbClr val="FFFF00"/>
                </a:solidFill>
              </a:rPr>
              <a:t>createQuery</a:t>
            </a:r>
            <a:r>
              <a:rPr lang="en-IN" b="1" dirty="0">
                <a:solidFill>
                  <a:srgbClr val="FFFF00"/>
                </a:solidFill>
              </a:rPr>
              <a:t>() </a:t>
            </a:r>
            <a:r>
              <a:rPr lang="en-IN" dirty="0"/>
              <a:t>method Session interface</a:t>
            </a:r>
            <a:r>
              <a:rPr lang="en-IN" dirty="0" smtClean="0"/>
              <a:t>.</a:t>
            </a:r>
          </a:p>
          <a:p>
            <a:endParaRPr lang="en-IN" dirty="0"/>
          </a:p>
          <a:p>
            <a:r>
              <a:rPr lang="en-IN" b="1" dirty="0">
                <a:solidFill>
                  <a:srgbClr val="FFFF00"/>
                </a:solidFill>
              </a:rPr>
              <a:t>public </a:t>
            </a:r>
            <a:r>
              <a:rPr lang="en-IN" b="1" dirty="0" err="1">
                <a:solidFill>
                  <a:srgbClr val="FFFF00"/>
                </a:solidFill>
              </a:rPr>
              <a:t>int</a:t>
            </a:r>
            <a:r>
              <a:rPr lang="en-IN" b="1" dirty="0">
                <a:solidFill>
                  <a:srgbClr val="FFFF00"/>
                </a:solidFill>
              </a:rPr>
              <a:t> </a:t>
            </a:r>
            <a:r>
              <a:rPr lang="en-IN" b="1" dirty="0" err="1">
                <a:solidFill>
                  <a:srgbClr val="FFFF00"/>
                </a:solidFill>
              </a:rPr>
              <a:t>executeUpdate</a:t>
            </a:r>
            <a:r>
              <a:rPr lang="en-IN" b="1" dirty="0">
                <a:solidFill>
                  <a:srgbClr val="FFFF00"/>
                </a:solidFill>
              </a:rPr>
              <a:t>()</a:t>
            </a:r>
            <a:r>
              <a:rPr lang="en-IN" dirty="0">
                <a:solidFill>
                  <a:srgbClr val="FFFF00"/>
                </a:solidFill>
              </a:rPr>
              <a:t> </a:t>
            </a:r>
            <a:r>
              <a:rPr lang="en-IN" dirty="0"/>
              <a:t>is used to execute the update or delete query.</a:t>
            </a:r>
          </a:p>
          <a:p>
            <a:r>
              <a:rPr lang="en-IN" b="1" dirty="0">
                <a:solidFill>
                  <a:srgbClr val="FFFF00"/>
                </a:solidFill>
              </a:rPr>
              <a:t>public List list()</a:t>
            </a:r>
            <a:r>
              <a:rPr lang="en-IN" dirty="0">
                <a:solidFill>
                  <a:srgbClr val="FFFF00"/>
                </a:solidFill>
              </a:rPr>
              <a:t> </a:t>
            </a:r>
            <a:r>
              <a:rPr lang="en-IN" dirty="0"/>
              <a:t>returns the result of the </a:t>
            </a:r>
            <a:r>
              <a:rPr lang="en-IN" dirty="0" err="1"/>
              <a:t>ralation</a:t>
            </a:r>
            <a:r>
              <a:rPr lang="en-IN" dirty="0"/>
              <a:t> as a list.</a:t>
            </a:r>
          </a:p>
          <a:p>
            <a:r>
              <a:rPr lang="en-IN" b="1" dirty="0">
                <a:solidFill>
                  <a:srgbClr val="FFFF00"/>
                </a:solidFill>
              </a:rPr>
              <a:t>public Query </a:t>
            </a:r>
            <a:r>
              <a:rPr lang="en-IN" b="1" dirty="0" err="1">
                <a:solidFill>
                  <a:srgbClr val="FFFF00"/>
                </a:solidFill>
              </a:rPr>
              <a:t>setFirstResult</a:t>
            </a:r>
            <a:r>
              <a:rPr lang="en-IN" b="1" dirty="0">
                <a:solidFill>
                  <a:srgbClr val="FFFF00"/>
                </a:solidFill>
              </a:rPr>
              <a:t>(</a:t>
            </a:r>
            <a:r>
              <a:rPr lang="en-IN" b="1" dirty="0" err="1">
                <a:solidFill>
                  <a:srgbClr val="FFFF00"/>
                </a:solidFill>
              </a:rPr>
              <a:t>int</a:t>
            </a:r>
            <a:r>
              <a:rPr lang="en-IN" b="1" dirty="0">
                <a:solidFill>
                  <a:srgbClr val="FFFF00"/>
                </a:solidFill>
              </a:rPr>
              <a:t> </a:t>
            </a:r>
            <a:r>
              <a:rPr lang="en-IN" b="1" dirty="0" err="1">
                <a:solidFill>
                  <a:srgbClr val="FFFF00"/>
                </a:solidFill>
              </a:rPr>
              <a:t>rowno</a:t>
            </a:r>
            <a:r>
              <a:rPr lang="en-IN" b="1" dirty="0">
                <a:solidFill>
                  <a:srgbClr val="FFFF00"/>
                </a:solidFill>
              </a:rPr>
              <a:t>)</a:t>
            </a:r>
            <a:r>
              <a:rPr lang="en-IN" dirty="0"/>
              <a:t> specifies the row number from where record will be retrieved.</a:t>
            </a:r>
          </a:p>
          <a:p>
            <a:r>
              <a:rPr lang="en-IN" b="1" dirty="0">
                <a:solidFill>
                  <a:srgbClr val="FFFF00"/>
                </a:solidFill>
              </a:rPr>
              <a:t>public Query </a:t>
            </a:r>
            <a:r>
              <a:rPr lang="en-IN" b="1" dirty="0" err="1">
                <a:solidFill>
                  <a:srgbClr val="FFFF00"/>
                </a:solidFill>
              </a:rPr>
              <a:t>setMaxResult</a:t>
            </a:r>
            <a:r>
              <a:rPr lang="en-IN" b="1" dirty="0">
                <a:solidFill>
                  <a:srgbClr val="FFFF00"/>
                </a:solidFill>
              </a:rPr>
              <a:t>(</a:t>
            </a:r>
            <a:r>
              <a:rPr lang="en-IN" b="1" dirty="0" err="1">
                <a:solidFill>
                  <a:srgbClr val="FFFF00"/>
                </a:solidFill>
              </a:rPr>
              <a:t>int</a:t>
            </a:r>
            <a:r>
              <a:rPr lang="en-IN" b="1" dirty="0">
                <a:solidFill>
                  <a:srgbClr val="FFFF00"/>
                </a:solidFill>
              </a:rPr>
              <a:t> </a:t>
            </a:r>
            <a:r>
              <a:rPr lang="en-IN" b="1" dirty="0" err="1">
                <a:solidFill>
                  <a:srgbClr val="FFFF00"/>
                </a:solidFill>
              </a:rPr>
              <a:t>rowno</a:t>
            </a:r>
            <a:r>
              <a:rPr lang="en-IN" b="1" dirty="0">
                <a:solidFill>
                  <a:srgbClr val="FFFF00"/>
                </a:solidFill>
              </a:rPr>
              <a:t>)</a:t>
            </a:r>
            <a:r>
              <a:rPr lang="en-IN" dirty="0"/>
              <a:t> specifies the no. of records to be retrieved from the relation (table).</a:t>
            </a:r>
          </a:p>
          <a:p>
            <a:r>
              <a:rPr lang="en-IN" b="1" dirty="0">
                <a:solidFill>
                  <a:srgbClr val="FFFF00"/>
                </a:solidFill>
              </a:rPr>
              <a:t>public Query </a:t>
            </a:r>
            <a:r>
              <a:rPr lang="en-IN" b="1" dirty="0" err="1">
                <a:solidFill>
                  <a:srgbClr val="FFFF00"/>
                </a:solidFill>
              </a:rPr>
              <a:t>setParameter</a:t>
            </a:r>
            <a:r>
              <a:rPr lang="en-IN" b="1" dirty="0">
                <a:solidFill>
                  <a:srgbClr val="FFFF00"/>
                </a:solidFill>
              </a:rPr>
              <a:t>(</a:t>
            </a:r>
            <a:r>
              <a:rPr lang="en-IN" b="1" dirty="0" err="1">
                <a:solidFill>
                  <a:srgbClr val="FFFF00"/>
                </a:solidFill>
              </a:rPr>
              <a:t>int</a:t>
            </a:r>
            <a:r>
              <a:rPr lang="en-IN" b="1" dirty="0">
                <a:solidFill>
                  <a:srgbClr val="FFFF00"/>
                </a:solidFill>
              </a:rPr>
              <a:t> position, Object value)</a:t>
            </a:r>
            <a:r>
              <a:rPr lang="en-IN" dirty="0"/>
              <a:t> it sets the value to the JDBC style query parameter.</a:t>
            </a:r>
          </a:p>
          <a:p>
            <a:r>
              <a:rPr lang="en-IN" b="1" dirty="0">
                <a:solidFill>
                  <a:srgbClr val="FFFF00"/>
                </a:solidFill>
              </a:rPr>
              <a:t>public Query </a:t>
            </a:r>
            <a:r>
              <a:rPr lang="en-IN" b="1" dirty="0" err="1">
                <a:solidFill>
                  <a:srgbClr val="FFFF00"/>
                </a:solidFill>
              </a:rPr>
              <a:t>setParameter</a:t>
            </a:r>
            <a:r>
              <a:rPr lang="en-IN" b="1" dirty="0">
                <a:solidFill>
                  <a:srgbClr val="FFFF00"/>
                </a:solidFill>
              </a:rPr>
              <a:t>(String name, Object value)</a:t>
            </a:r>
            <a:r>
              <a:rPr lang="en-IN" dirty="0"/>
              <a:t> it sets the value to a named query parameter.</a:t>
            </a:r>
          </a:p>
          <a:p>
            <a:endParaRPr lang="en-IN" dirty="0"/>
          </a:p>
        </p:txBody>
      </p:sp>
    </p:spTree>
    <p:extLst>
      <p:ext uri="{BB962C8B-B14F-4D97-AF65-F5344CB8AC3E}">
        <p14:creationId xmlns:p14="http://schemas.microsoft.com/office/powerpoint/2010/main" val="3948374450"/>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HQL- </a:t>
            </a:r>
            <a:r>
              <a:rPr lang="en-US" dirty="0"/>
              <a:t>FROM </a:t>
            </a:r>
            <a:r>
              <a:rPr lang="en-US" dirty="0" smtClean="0"/>
              <a:t>Clause</a:t>
            </a:r>
            <a:endParaRPr lang="en-US" dirty="0"/>
          </a:p>
        </p:txBody>
      </p:sp>
      <p:sp>
        <p:nvSpPr>
          <p:cNvPr id="3" name="Content Placeholder 2"/>
          <p:cNvSpPr>
            <a:spLocks noGrp="1"/>
          </p:cNvSpPr>
          <p:nvPr>
            <p:ph idx="1"/>
          </p:nvPr>
        </p:nvSpPr>
        <p:spPr>
          <a:xfrm>
            <a:off x="680321" y="1752600"/>
            <a:ext cx="10940179" cy="1042115"/>
          </a:xfrm>
        </p:spPr>
        <p:txBody>
          <a:bodyPr>
            <a:normAutofit/>
          </a:bodyPr>
          <a:lstStyle/>
          <a:p>
            <a:r>
              <a:rPr lang="en-US" sz="2800" b="1" dirty="0"/>
              <a:t>U</a:t>
            </a:r>
            <a:r>
              <a:rPr lang="en-US" sz="2800" b="1" dirty="0" smtClean="0"/>
              <a:t>se</a:t>
            </a:r>
            <a:r>
              <a:rPr lang="en-US" sz="2800" b="1" dirty="0"/>
              <a:t> FROM clause if you want to load a complete persistent objects into memory</a:t>
            </a:r>
            <a:r>
              <a:rPr lang="en-US" sz="2800" b="1" dirty="0" smtClean="0"/>
              <a:t>.</a:t>
            </a:r>
          </a:p>
          <a:p>
            <a:endParaRPr lang="en-US" dirty="0"/>
          </a:p>
        </p:txBody>
      </p:sp>
      <p:sp>
        <p:nvSpPr>
          <p:cNvPr id="5" name="Rectangle 2"/>
          <p:cNvSpPr>
            <a:spLocks noChangeArrowheads="1"/>
          </p:cNvSpPr>
          <p:nvPr/>
        </p:nvSpPr>
        <p:spPr bwMode="auto">
          <a:xfrm>
            <a:off x="2305319" y="3189360"/>
            <a:ext cx="6465193" cy="1382401"/>
          </a:xfrm>
          <a:prstGeom prst="rect">
            <a:avLst/>
          </a:prstGeom>
          <a:ln/>
        </p:spPr>
        <p:style>
          <a:lnRef idx="1">
            <a:schemeClr val="accent4"/>
          </a:lnRef>
          <a:fillRef idx="2">
            <a:schemeClr val="accent4"/>
          </a:fillRef>
          <a:effectRef idx="1">
            <a:schemeClr val="accent4"/>
          </a:effectRef>
          <a:fontRef idx="minor">
            <a:schemeClr val="dk1"/>
          </a:fontRef>
        </p:style>
        <p:txBody>
          <a:bodyPr vert="horz" wrap="square" lIns="0" tIns="0" rIns="0" bIns="8887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smtClean="0">
                <a:ln>
                  <a:noFill/>
                </a:ln>
                <a:solidFill>
                  <a:srgbClr val="7F0055"/>
                </a:solidFill>
                <a:effectLst/>
                <a:latin typeface="Menlo"/>
              </a:rPr>
              <a:t>String</a:t>
            </a:r>
            <a:r>
              <a:rPr kumimoji="0" lang="en-US" altLang="en-US" sz="2400" b="1" i="0" u="none" strike="noStrike" cap="none" normalizeH="0" baseline="0" dirty="0" smtClean="0">
                <a:ln>
                  <a:noFill/>
                </a:ln>
                <a:solidFill>
                  <a:srgbClr val="313131"/>
                </a:solidFill>
                <a:effectLst/>
                <a:latin typeface="Menlo"/>
              </a:rPr>
              <a:t> </a:t>
            </a:r>
            <a:r>
              <a:rPr kumimoji="0" lang="en-US" altLang="en-US" sz="2400" b="1" i="0" u="none" strike="noStrike" cap="none" normalizeH="0" baseline="0" dirty="0" err="1" smtClean="0">
                <a:ln>
                  <a:noFill/>
                </a:ln>
                <a:solidFill>
                  <a:srgbClr val="313131"/>
                </a:solidFill>
                <a:effectLst/>
                <a:latin typeface="Menlo"/>
              </a:rPr>
              <a:t>hql</a:t>
            </a:r>
            <a:r>
              <a:rPr kumimoji="0" lang="en-US" altLang="en-US" sz="2400" b="1" i="0" u="none" strike="noStrike" cap="none" normalizeH="0" baseline="0" dirty="0" smtClean="0">
                <a:ln>
                  <a:noFill/>
                </a:ln>
                <a:solidFill>
                  <a:srgbClr val="313131"/>
                </a:solidFill>
                <a:effectLst/>
                <a:latin typeface="Menlo"/>
              </a:rPr>
              <a:t> </a:t>
            </a:r>
            <a:r>
              <a:rPr kumimoji="0" lang="en-US" altLang="en-US" sz="2400" b="1" i="0" u="none" strike="noStrike" cap="none" normalizeH="0" baseline="0" dirty="0" smtClean="0">
                <a:ln>
                  <a:noFill/>
                </a:ln>
                <a:solidFill>
                  <a:srgbClr val="666600"/>
                </a:solidFill>
                <a:effectLst/>
                <a:latin typeface="Menlo"/>
              </a:rPr>
              <a:t>=</a:t>
            </a:r>
            <a:r>
              <a:rPr kumimoji="0" lang="en-US" altLang="en-US" sz="2400" b="1" i="0" u="none" strike="noStrike" cap="none" normalizeH="0" baseline="0" dirty="0" smtClean="0">
                <a:ln>
                  <a:noFill/>
                </a:ln>
                <a:solidFill>
                  <a:srgbClr val="313131"/>
                </a:solidFill>
                <a:effectLst/>
                <a:latin typeface="Menlo"/>
              </a:rPr>
              <a:t> </a:t>
            </a:r>
            <a:r>
              <a:rPr kumimoji="0" lang="en-US" altLang="en-US" sz="2400" b="1" i="0" u="none" strike="noStrike" cap="none" normalizeH="0" baseline="0" dirty="0" smtClean="0">
                <a:ln>
                  <a:noFill/>
                </a:ln>
                <a:solidFill>
                  <a:srgbClr val="008800"/>
                </a:solidFill>
                <a:effectLst/>
                <a:latin typeface="Menlo"/>
              </a:rPr>
              <a:t>"FROM Employee"</a:t>
            </a:r>
            <a:r>
              <a:rPr kumimoji="0" lang="en-US" altLang="en-US" sz="2400" b="1" i="0" u="none" strike="noStrike" cap="none" normalizeH="0" baseline="0" dirty="0" smtClean="0">
                <a:ln>
                  <a:noFill/>
                </a:ln>
                <a:solidFill>
                  <a:srgbClr val="666600"/>
                </a:solidFill>
                <a:effectLst/>
                <a:latin typeface="Menlo"/>
              </a:rPr>
              <a:t>;</a:t>
            </a:r>
            <a:r>
              <a:rPr kumimoji="0" lang="en-US" altLang="en-US" sz="2400" b="1" i="0" u="none" strike="noStrike" cap="none" normalizeH="0" baseline="0" dirty="0" smtClean="0">
                <a:ln>
                  <a:noFill/>
                </a:ln>
                <a:solidFill>
                  <a:srgbClr val="313131"/>
                </a:solidFill>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smtClean="0">
                <a:ln>
                  <a:noFill/>
                </a:ln>
                <a:solidFill>
                  <a:srgbClr val="7F0055"/>
                </a:solidFill>
                <a:effectLst/>
                <a:latin typeface="Menlo"/>
              </a:rPr>
              <a:t>Query</a:t>
            </a:r>
            <a:r>
              <a:rPr kumimoji="0" lang="en-US" altLang="en-US" sz="2400" b="1" i="0" u="none" strike="noStrike" cap="none" normalizeH="0" baseline="0" dirty="0" smtClean="0">
                <a:ln>
                  <a:noFill/>
                </a:ln>
                <a:solidFill>
                  <a:srgbClr val="313131"/>
                </a:solidFill>
                <a:effectLst/>
                <a:latin typeface="Menlo"/>
              </a:rPr>
              <a:t> </a:t>
            </a:r>
            <a:r>
              <a:rPr kumimoji="0" lang="en-US" altLang="en-US" sz="2400" b="1" i="0" u="none" strike="noStrike" cap="none" normalizeH="0" baseline="0" dirty="0" err="1" smtClean="0">
                <a:ln>
                  <a:noFill/>
                </a:ln>
                <a:solidFill>
                  <a:srgbClr val="313131"/>
                </a:solidFill>
                <a:effectLst/>
                <a:latin typeface="Menlo"/>
              </a:rPr>
              <a:t>query</a:t>
            </a:r>
            <a:r>
              <a:rPr kumimoji="0" lang="en-US" altLang="en-US" sz="2400" b="1" i="0" u="none" strike="noStrike" cap="none" normalizeH="0" baseline="0" dirty="0" smtClean="0">
                <a:ln>
                  <a:noFill/>
                </a:ln>
                <a:solidFill>
                  <a:srgbClr val="313131"/>
                </a:solidFill>
                <a:effectLst/>
                <a:latin typeface="Menlo"/>
              </a:rPr>
              <a:t> </a:t>
            </a:r>
            <a:r>
              <a:rPr kumimoji="0" lang="en-US" altLang="en-US" sz="2400" b="1" i="0" u="none" strike="noStrike" cap="none" normalizeH="0" baseline="0" dirty="0" smtClean="0">
                <a:ln>
                  <a:noFill/>
                </a:ln>
                <a:solidFill>
                  <a:srgbClr val="666600"/>
                </a:solidFill>
                <a:effectLst/>
                <a:latin typeface="Menlo"/>
              </a:rPr>
              <a:t>=</a:t>
            </a:r>
            <a:r>
              <a:rPr kumimoji="0" lang="en-US" altLang="en-US" sz="2400" b="1" i="0" u="none" strike="noStrike" cap="none" normalizeH="0" baseline="0" dirty="0" smtClean="0">
                <a:ln>
                  <a:noFill/>
                </a:ln>
                <a:solidFill>
                  <a:srgbClr val="313131"/>
                </a:solidFill>
                <a:effectLst/>
                <a:latin typeface="Menlo"/>
              </a:rPr>
              <a:t> </a:t>
            </a:r>
            <a:r>
              <a:rPr kumimoji="0" lang="en-US" altLang="en-US" sz="2400" b="1" i="0" u="none" strike="noStrike" cap="none" normalizeH="0" baseline="0" dirty="0" err="1" smtClean="0">
                <a:ln>
                  <a:noFill/>
                </a:ln>
                <a:solidFill>
                  <a:srgbClr val="313131"/>
                </a:solidFill>
                <a:effectLst/>
                <a:latin typeface="Menlo"/>
              </a:rPr>
              <a:t>session</a:t>
            </a:r>
            <a:r>
              <a:rPr kumimoji="0" lang="en-US" altLang="en-US" sz="2400" b="1" i="0" u="none" strike="noStrike" cap="none" normalizeH="0" baseline="0" dirty="0" err="1" smtClean="0">
                <a:ln>
                  <a:noFill/>
                </a:ln>
                <a:solidFill>
                  <a:srgbClr val="666600"/>
                </a:solidFill>
                <a:effectLst/>
                <a:latin typeface="Menlo"/>
              </a:rPr>
              <a:t>.</a:t>
            </a:r>
            <a:r>
              <a:rPr kumimoji="0" lang="en-US" altLang="en-US" sz="2400" b="1" i="0" u="none" strike="noStrike" cap="none" normalizeH="0" baseline="0" dirty="0" err="1" smtClean="0">
                <a:ln>
                  <a:noFill/>
                </a:ln>
                <a:solidFill>
                  <a:srgbClr val="313131"/>
                </a:solidFill>
                <a:effectLst/>
                <a:latin typeface="Menlo"/>
              </a:rPr>
              <a:t>createQuery</a:t>
            </a:r>
            <a:r>
              <a:rPr kumimoji="0" lang="en-US" altLang="en-US" sz="2400" b="1" i="0" u="none" strike="noStrike" cap="none" normalizeH="0" baseline="0" dirty="0" smtClean="0">
                <a:ln>
                  <a:noFill/>
                </a:ln>
                <a:solidFill>
                  <a:srgbClr val="666600"/>
                </a:solidFill>
                <a:effectLst/>
                <a:latin typeface="Menlo"/>
              </a:rPr>
              <a:t>(</a:t>
            </a:r>
            <a:r>
              <a:rPr kumimoji="0" lang="en-US" altLang="en-US" sz="2400" b="1" i="0" u="none" strike="noStrike" cap="none" normalizeH="0" baseline="0" dirty="0" err="1" smtClean="0">
                <a:ln>
                  <a:noFill/>
                </a:ln>
                <a:solidFill>
                  <a:srgbClr val="313131"/>
                </a:solidFill>
                <a:effectLst/>
                <a:latin typeface="Menlo"/>
              </a:rPr>
              <a:t>hql</a:t>
            </a:r>
            <a:r>
              <a:rPr kumimoji="0" lang="en-US" altLang="en-US" sz="2400" b="1" i="0" u="none" strike="noStrike" cap="none" normalizeH="0" baseline="0" dirty="0" smtClean="0">
                <a:ln>
                  <a:noFill/>
                </a:ln>
                <a:solidFill>
                  <a:srgbClr val="666600"/>
                </a:solidFill>
                <a:effectLst/>
                <a:latin typeface="Menlo"/>
              </a:rPr>
              <a:t>);</a:t>
            </a:r>
            <a:r>
              <a:rPr kumimoji="0" lang="en-US" altLang="en-US" sz="2400" b="1" i="0" u="none" strike="noStrike" cap="none" normalizeH="0" baseline="0" dirty="0" smtClean="0">
                <a:ln>
                  <a:noFill/>
                </a:ln>
                <a:solidFill>
                  <a:srgbClr val="313131"/>
                </a:solidFill>
                <a:effectLst/>
                <a:latin typeface="Menlo"/>
              </a:rPr>
              <a:t> </a:t>
            </a:r>
            <a:r>
              <a:rPr kumimoji="0" lang="en-US" altLang="en-US" sz="2400" b="1" i="0" u="none" strike="noStrike" cap="none" normalizeH="0" baseline="0" dirty="0" smtClean="0">
                <a:ln>
                  <a:noFill/>
                </a:ln>
                <a:solidFill>
                  <a:srgbClr val="7F0055"/>
                </a:solidFill>
                <a:effectLst/>
                <a:latin typeface="Menlo"/>
              </a:rPr>
              <a:t>List</a:t>
            </a:r>
            <a:r>
              <a:rPr kumimoji="0" lang="en-US" altLang="en-US" sz="2400" b="1" i="0" u="none" strike="noStrike" cap="none" normalizeH="0" baseline="0" dirty="0" smtClean="0">
                <a:ln>
                  <a:noFill/>
                </a:ln>
                <a:solidFill>
                  <a:srgbClr val="313131"/>
                </a:solidFill>
                <a:effectLst/>
                <a:latin typeface="Menlo"/>
              </a:rPr>
              <a:t> results </a:t>
            </a:r>
            <a:r>
              <a:rPr kumimoji="0" lang="en-US" altLang="en-US" sz="2400" b="1" i="0" u="none" strike="noStrike" cap="none" normalizeH="0" baseline="0" dirty="0" smtClean="0">
                <a:ln>
                  <a:noFill/>
                </a:ln>
                <a:solidFill>
                  <a:srgbClr val="666600"/>
                </a:solidFill>
                <a:effectLst/>
                <a:latin typeface="Menlo"/>
              </a:rPr>
              <a:t>=</a:t>
            </a:r>
            <a:r>
              <a:rPr kumimoji="0" lang="en-US" altLang="en-US" sz="2400" b="1" i="0" u="none" strike="noStrike" cap="none" normalizeH="0" baseline="0" dirty="0" smtClean="0">
                <a:ln>
                  <a:noFill/>
                </a:ln>
                <a:solidFill>
                  <a:srgbClr val="313131"/>
                </a:solidFill>
                <a:effectLst/>
                <a:latin typeface="Menlo"/>
              </a:rPr>
              <a:t> </a:t>
            </a:r>
            <a:r>
              <a:rPr kumimoji="0" lang="en-US" altLang="en-US" sz="2400" b="1" i="0" u="none" strike="noStrike" cap="none" normalizeH="0" baseline="0" dirty="0" err="1" smtClean="0">
                <a:ln>
                  <a:noFill/>
                </a:ln>
                <a:solidFill>
                  <a:srgbClr val="313131"/>
                </a:solidFill>
                <a:effectLst/>
                <a:latin typeface="Menlo"/>
              </a:rPr>
              <a:t>query</a:t>
            </a:r>
            <a:r>
              <a:rPr kumimoji="0" lang="en-US" altLang="en-US" sz="2400" b="1" i="0" u="none" strike="noStrike" cap="none" normalizeH="0" baseline="0" dirty="0" err="1" smtClean="0">
                <a:ln>
                  <a:noFill/>
                </a:ln>
                <a:solidFill>
                  <a:srgbClr val="666600"/>
                </a:solidFill>
                <a:effectLst/>
                <a:latin typeface="Menlo"/>
              </a:rPr>
              <a:t>.</a:t>
            </a:r>
            <a:r>
              <a:rPr kumimoji="0" lang="en-US" altLang="en-US" sz="2400" b="1" i="0" u="none" strike="noStrike" cap="none" normalizeH="0" baseline="0" dirty="0" err="1" smtClean="0">
                <a:ln>
                  <a:noFill/>
                </a:ln>
                <a:solidFill>
                  <a:srgbClr val="313131"/>
                </a:solidFill>
                <a:effectLst/>
                <a:latin typeface="Menlo"/>
              </a:rPr>
              <a:t>list</a:t>
            </a:r>
            <a:r>
              <a:rPr kumimoji="0" lang="en-US" altLang="en-US" sz="2400" b="1" i="0" u="none" strike="noStrike" cap="none" normalizeH="0" baseline="0" dirty="0" smtClean="0">
                <a:ln>
                  <a:noFill/>
                </a:ln>
                <a:solidFill>
                  <a:srgbClr val="666600"/>
                </a:solidFill>
                <a:effectLst/>
                <a:latin typeface="Menlo"/>
              </a:rPr>
              <a:t>();</a:t>
            </a:r>
            <a:r>
              <a:rPr kumimoji="0" lang="en-US" altLang="en-US" sz="3600" b="1" i="0" u="none" strike="noStrike" cap="none" normalizeH="0" baseline="0" dirty="0" smtClean="0">
                <a:ln>
                  <a:noFill/>
                </a:ln>
                <a:solidFill>
                  <a:schemeClr val="tx1"/>
                </a:solidFill>
                <a:effectLst/>
              </a:rPr>
              <a:t> </a:t>
            </a:r>
            <a:endParaRPr kumimoji="0" lang="en-US" altLang="en-US" sz="5400" b="1"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90740174"/>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HQL- AS Clause</a:t>
            </a:r>
            <a:endParaRPr lang="en-US" dirty="0"/>
          </a:p>
        </p:txBody>
      </p:sp>
      <p:sp>
        <p:nvSpPr>
          <p:cNvPr id="3" name="Content Placeholder 2"/>
          <p:cNvSpPr>
            <a:spLocks noGrp="1"/>
          </p:cNvSpPr>
          <p:nvPr>
            <p:ph idx="1"/>
          </p:nvPr>
        </p:nvSpPr>
        <p:spPr>
          <a:xfrm>
            <a:off x="680321" y="1752600"/>
            <a:ext cx="10940179" cy="977721"/>
          </a:xfrm>
        </p:spPr>
        <p:txBody>
          <a:bodyPr>
            <a:normAutofit/>
          </a:bodyPr>
          <a:lstStyle/>
          <a:p>
            <a:r>
              <a:rPr lang="en-US" sz="2800" b="1" dirty="0"/>
              <a:t>The AS clause can be used to assign aliases to the classes in your HQL queries, specially when you have long queries.</a:t>
            </a:r>
          </a:p>
        </p:txBody>
      </p:sp>
      <p:sp>
        <p:nvSpPr>
          <p:cNvPr id="4" name="Rectangle 1"/>
          <p:cNvSpPr>
            <a:spLocks noChangeArrowheads="1"/>
          </p:cNvSpPr>
          <p:nvPr/>
        </p:nvSpPr>
        <p:spPr bwMode="auto">
          <a:xfrm>
            <a:off x="2562896" y="3259398"/>
            <a:ext cx="6220496" cy="1382401"/>
          </a:xfrm>
          <a:prstGeom prst="rect">
            <a:avLst/>
          </a:prstGeom>
          <a:ln/>
        </p:spPr>
        <p:style>
          <a:lnRef idx="1">
            <a:schemeClr val="accent4"/>
          </a:lnRef>
          <a:fillRef idx="2">
            <a:schemeClr val="accent4"/>
          </a:fillRef>
          <a:effectRef idx="1">
            <a:schemeClr val="accent4"/>
          </a:effectRef>
          <a:fontRef idx="minor">
            <a:schemeClr val="dk1"/>
          </a:fontRef>
        </p:style>
        <p:txBody>
          <a:bodyPr vert="horz" wrap="square" lIns="0" tIns="0" rIns="0" bIns="8887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smtClean="0">
                <a:ln>
                  <a:noFill/>
                </a:ln>
                <a:solidFill>
                  <a:srgbClr val="7F0055"/>
                </a:solidFill>
                <a:effectLst/>
                <a:latin typeface="Menlo"/>
              </a:rPr>
              <a:t>String</a:t>
            </a:r>
            <a:r>
              <a:rPr kumimoji="0" lang="en-US" altLang="en-US" sz="2400" b="1" i="0" u="none" strike="noStrike" cap="none" normalizeH="0" baseline="0" dirty="0" smtClean="0">
                <a:ln>
                  <a:noFill/>
                </a:ln>
                <a:solidFill>
                  <a:srgbClr val="313131"/>
                </a:solidFill>
                <a:effectLst/>
                <a:latin typeface="Menlo"/>
              </a:rPr>
              <a:t> </a:t>
            </a:r>
            <a:r>
              <a:rPr kumimoji="0" lang="en-US" altLang="en-US" sz="2400" b="1" i="0" u="none" strike="noStrike" cap="none" normalizeH="0" baseline="0" dirty="0" err="1" smtClean="0">
                <a:ln>
                  <a:noFill/>
                </a:ln>
                <a:solidFill>
                  <a:srgbClr val="313131"/>
                </a:solidFill>
                <a:effectLst/>
                <a:latin typeface="Menlo"/>
              </a:rPr>
              <a:t>hql</a:t>
            </a:r>
            <a:r>
              <a:rPr kumimoji="0" lang="en-US" altLang="en-US" sz="2400" b="1" i="0" u="none" strike="noStrike" cap="none" normalizeH="0" baseline="0" dirty="0" smtClean="0">
                <a:ln>
                  <a:noFill/>
                </a:ln>
                <a:solidFill>
                  <a:srgbClr val="313131"/>
                </a:solidFill>
                <a:effectLst/>
                <a:latin typeface="Menlo"/>
              </a:rPr>
              <a:t> </a:t>
            </a:r>
            <a:r>
              <a:rPr kumimoji="0" lang="en-US" altLang="en-US" sz="2400" b="1" i="0" u="none" strike="noStrike" cap="none" normalizeH="0" baseline="0" dirty="0" smtClean="0">
                <a:ln>
                  <a:noFill/>
                </a:ln>
                <a:solidFill>
                  <a:srgbClr val="666600"/>
                </a:solidFill>
                <a:effectLst/>
                <a:latin typeface="Menlo"/>
              </a:rPr>
              <a:t>=</a:t>
            </a:r>
            <a:r>
              <a:rPr kumimoji="0" lang="en-US" altLang="en-US" sz="2400" b="1" i="0" u="none" strike="noStrike" cap="none" normalizeH="0" baseline="0" dirty="0" smtClean="0">
                <a:ln>
                  <a:noFill/>
                </a:ln>
                <a:solidFill>
                  <a:srgbClr val="313131"/>
                </a:solidFill>
                <a:effectLst/>
                <a:latin typeface="Menlo"/>
              </a:rPr>
              <a:t> </a:t>
            </a:r>
            <a:r>
              <a:rPr kumimoji="0" lang="en-US" altLang="en-US" sz="2400" b="1" i="0" u="none" strike="noStrike" cap="none" normalizeH="0" baseline="0" dirty="0" smtClean="0">
                <a:ln>
                  <a:noFill/>
                </a:ln>
                <a:solidFill>
                  <a:srgbClr val="008800"/>
                </a:solidFill>
                <a:effectLst/>
                <a:latin typeface="Menlo"/>
              </a:rPr>
              <a:t>"FROM Employee AS E"</a:t>
            </a:r>
            <a:r>
              <a:rPr kumimoji="0" lang="en-US" altLang="en-US" sz="2400" b="1" i="0" u="none" strike="noStrike" cap="none" normalizeH="0" baseline="0" dirty="0" smtClean="0">
                <a:ln>
                  <a:noFill/>
                </a:ln>
                <a:solidFill>
                  <a:srgbClr val="666600"/>
                </a:solidFill>
                <a:effectLst/>
                <a:latin typeface="Menlo"/>
              </a:rPr>
              <a:t>;</a:t>
            </a:r>
            <a:r>
              <a:rPr kumimoji="0" lang="en-US" altLang="en-US" sz="2400" b="1" i="0" u="none" strike="noStrike" cap="none" normalizeH="0" baseline="0" dirty="0" smtClean="0">
                <a:ln>
                  <a:noFill/>
                </a:ln>
                <a:solidFill>
                  <a:srgbClr val="313131"/>
                </a:solidFill>
                <a:effectLst/>
                <a:latin typeface="Menlo"/>
              </a:rPr>
              <a:t> </a:t>
            </a:r>
            <a:r>
              <a:rPr kumimoji="0" lang="en-US" altLang="en-US" sz="2400" b="1" i="0" u="none" strike="noStrike" cap="none" normalizeH="0" baseline="0" dirty="0" smtClean="0">
                <a:ln>
                  <a:noFill/>
                </a:ln>
                <a:solidFill>
                  <a:srgbClr val="7F0055"/>
                </a:solidFill>
                <a:effectLst/>
                <a:latin typeface="Menlo"/>
              </a:rPr>
              <a:t>Query</a:t>
            </a:r>
            <a:r>
              <a:rPr kumimoji="0" lang="en-US" altLang="en-US" sz="2400" b="1" i="0" u="none" strike="noStrike" cap="none" normalizeH="0" baseline="0" dirty="0" smtClean="0">
                <a:ln>
                  <a:noFill/>
                </a:ln>
                <a:solidFill>
                  <a:srgbClr val="313131"/>
                </a:solidFill>
                <a:effectLst/>
                <a:latin typeface="Menlo"/>
              </a:rPr>
              <a:t> </a:t>
            </a:r>
            <a:r>
              <a:rPr kumimoji="0" lang="en-US" altLang="en-US" sz="2400" b="1" i="0" u="none" strike="noStrike" cap="none" normalizeH="0" baseline="0" dirty="0" err="1" smtClean="0">
                <a:ln>
                  <a:noFill/>
                </a:ln>
                <a:solidFill>
                  <a:srgbClr val="313131"/>
                </a:solidFill>
                <a:effectLst/>
                <a:latin typeface="Menlo"/>
              </a:rPr>
              <a:t>query</a:t>
            </a:r>
            <a:r>
              <a:rPr kumimoji="0" lang="en-US" altLang="en-US" sz="2400" b="1" i="0" u="none" strike="noStrike" cap="none" normalizeH="0" baseline="0" dirty="0" smtClean="0">
                <a:ln>
                  <a:noFill/>
                </a:ln>
                <a:solidFill>
                  <a:srgbClr val="313131"/>
                </a:solidFill>
                <a:effectLst/>
                <a:latin typeface="Menlo"/>
              </a:rPr>
              <a:t> </a:t>
            </a:r>
            <a:r>
              <a:rPr kumimoji="0" lang="en-US" altLang="en-US" sz="2400" b="1" i="0" u="none" strike="noStrike" cap="none" normalizeH="0" baseline="0" dirty="0" smtClean="0">
                <a:ln>
                  <a:noFill/>
                </a:ln>
                <a:solidFill>
                  <a:srgbClr val="666600"/>
                </a:solidFill>
                <a:effectLst/>
                <a:latin typeface="Menlo"/>
              </a:rPr>
              <a:t>=</a:t>
            </a:r>
            <a:r>
              <a:rPr kumimoji="0" lang="en-US" altLang="en-US" sz="2400" b="1" i="0" u="none" strike="noStrike" cap="none" normalizeH="0" baseline="0" dirty="0" smtClean="0">
                <a:ln>
                  <a:noFill/>
                </a:ln>
                <a:solidFill>
                  <a:srgbClr val="313131"/>
                </a:solidFill>
                <a:effectLst/>
                <a:latin typeface="Menlo"/>
              </a:rPr>
              <a:t> </a:t>
            </a:r>
            <a:r>
              <a:rPr kumimoji="0" lang="en-US" altLang="en-US" sz="2400" b="1" i="0" u="none" strike="noStrike" cap="none" normalizeH="0" baseline="0" dirty="0" err="1" smtClean="0">
                <a:ln>
                  <a:noFill/>
                </a:ln>
                <a:solidFill>
                  <a:srgbClr val="313131"/>
                </a:solidFill>
                <a:effectLst/>
                <a:latin typeface="Menlo"/>
              </a:rPr>
              <a:t>session</a:t>
            </a:r>
            <a:r>
              <a:rPr kumimoji="0" lang="en-US" altLang="en-US" sz="2400" b="1" i="0" u="none" strike="noStrike" cap="none" normalizeH="0" baseline="0" dirty="0" err="1" smtClean="0">
                <a:ln>
                  <a:noFill/>
                </a:ln>
                <a:solidFill>
                  <a:srgbClr val="666600"/>
                </a:solidFill>
                <a:effectLst/>
                <a:latin typeface="Menlo"/>
              </a:rPr>
              <a:t>.</a:t>
            </a:r>
            <a:r>
              <a:rPr kumimoji="0" lang="en-US" altLang="en-US" sz="2400" b="1" i="0" u="none" strike="noStrike" cap="none" normalizeH="0" baseline="0" dirty="0" err="1" smtClean="0">
                <a:ln>
                  <a:noFill/>
                </a:ln>
                <a:solidFill>
                  <a:srgbClr val="313131"/>
                </a:solidFill>
                <a:effectLst/>
                <a:latin typeface="Menlo"/>
              </a:rPr>
              <a:t>createQuery</a:t>
            </a:r>
            <a:r>
              <a:rPr kumimoji="0" lang="en-US" altLang="en-US" sz="2400" b="1" i="0" u="none" strike="noStrike" cap="none" normalizeH="0" baseline="0" dirty="0" smtClean="0">
                <a:ln>
                  <a:noFill/>
                </a:ln>
                <a:solidFill>
                  <a:srgbClr val="666600"/>
                </a:solidFill>
                <a:effectLst/>
                <a:latin typeface="Menlo"/>
              </a:rPr>
              <a:t>(</a:t>
            </a:r>
            <a:r>
              <a:rPr kumimoji="0" lang="en-US" altLang="en-US" sz="2400" b="1" i="0" u="none" strike="noStrike" cap="none" normalizeH="0" baseline="0" dirty="0" err="1" smtClean="0">
                <a:ln>
                  <a:noFill/>
                </a:ln>
                <a:solidFill>
                  <a:srgbClr val="313131"/>
                </a:solidFill>
                <a:effectLst/>
                <a:latin typeface="Menlo"/>
              </a:rPr>
              <a:t>hql</a:t>
            </a:r>
            <a:r>
              <a:rPr kumimoji="0" lang="en-US" altLang="en-US" sz="2400" b="1" i="0" u="none" strike="noStrike" cap="none" normalizeH="0" baseline="0" dirty="0" smtClean="0">
                <a:ln>
                  <a:noFill/>
                </a:ln>
                <a:solidFill>
                  <a:srgbClr val="666600"/>
                </a:solidFill>
                <a:effectLst/>
                <a:latin typeface="Menlo"/>
              </a:rPr>
              <a:t>);</a:t>
            </a:r>
            <a:r>
              <a:rPr kumimoji="0" lang="en-US" altLang="en-US" sz="2400" b="1" i="0" u="none" strike="noStrike" cap="none" normalizeH="0" baseline="0" dirty="0" smtClean="0">
                <a:ln>
                  <a:noFill/>
                </a:ln>
                <a:solidFill>
                  <a:srgbClr val="313131"/>
                </a:solidFill>
                <a:effectLst/>
                <a:latin typeface="Menlo"/>
              </a:rPr>
              <a:t> </a:t>
            </a:r>
            <a:r>
              <a:rPr kumimoji="0" lang="en-US" altLang="en-US" sz="2400" b="1" i="0" u="none" strike="noStrike" cap="none" normalizeH="0" baseline="0" dirty="0" smtClean="0">
                <a:ln>
                  <a:noFill/>
                </a:ln>
                <a:solidFill>
                  <a:srgbClr val="7F0055"/>
                </a:solidFill>
                <a:effectLst/>
                <a:latin typeface="Menlo"/>
              </a:rPr>
              <a:t>List</a:t>
            </a:r>
            <a:r>
              <a:rPr kumimoji="0" lang="en-US" altLang="en-US" sz="2400" b="1" i="0" u="none" strike="noStrike" cap="none" normalizeH="0" baseline="0" dirty="0" smtClean="0">
                <a:ln>
                  <a:noFill/>
                </a:ln>
                <a:solidFill>
                  <a:srgbClr val="313131"/>
                </a:solidFill>
                <a:effectLst/>
                <a:latin typeface="Menlo"/>
              </a:rPr>
              <a:t> results </a:t>
            </a:r>
            <a:r>
              <a:rPr kumimoji="0" lang="en-US" altLang="en-US" sz="2400" b="1" i="0" u="none" strike="noStrike" cap="none" normalizeH="0" baseline="0" dirty="0" smtClean="0">
                <a:ln>
                  <a:noFill/>
                </a:ln>
                <a:solidFill>
                  <a:srgbClr val="666600"/>
                </a:solidFill>
                <a:effectLst/>
                <a:latin typeface="Menlo"/>
              </a:rPr>
              <a:t>=</a:t>
            </a:r>
            <a:r>
              <a:rPr kumimoji="0" lang="en-US" altLang="en-US" sz="2400" b="1" i="0" u="none" strike="noStrike" cap="none" normalizeH="0" baseline="0" dirty="0" smtClean="0">
                <a:ln>
                  <a:noFill/>
                </a:ln>
                <a:solidFill>
                  <a:srgbClr val="313131"/>
                </a:solidFill>
                <a:effectLst/>
                <a:latin typeface="Menlo"/>
              </a:rPr>
              <a:t> </a:t>
            </a:r>
            <a:r>
              <a:rPr kumimoji="0" lang="en-US" altLang="en-US" sz="2400" b="1" i="0" u="none" strike="noStrike" cap="none" normalizeH="0" baseline="0" dirty="0" err="1" smtClean="0">
                <a:ln>
                  <a:noFill/>
                </a:ln>
                <a:solidFill>
                  <a:srgbClr val="313131"/>
                </a:solidFill>
                <a:effectLst/>
                <a:latin typeface="Menlo"/>
              </a:rPr>
              <a:t>query</a:t>
            </a:r>
            <a:r>
              <a:rPr kumimoji="0" lang="en-US" altLang="en-US" sz="2400" b="1" i="0" u="none" strike="noStrike" cap="none" normalizeH="0" baseline="0" dirty="0" err="1" smtClean="0">
                <a:ln>
                  <a:noFill/>
                </a:ln>
                <a:solidFill>
                  <a:srgbClr val="666600"/>
                </a:solidFill>
                <a:effectLst/>
                <a:latin typeface="Menlo"/>
              </a:rPr>
              <a:t>.</a:t>
            </a:r>
            <a:r>
              <a:rPr kumimoji="0" lang="en-US" altLang="en-US" sz="2400" b="1" i="0" u="none" strike="noStrike" cap="none" normalizeH="0" baseline="0" dirty="0" err="1" smtClean="0">
                <a:ln>
                  <a:noFill/>
                </a:ln>
                <a:solidFill>
                  <a:srgbClr val="313131"/>
                </a:solidFill>
                <a:effectLst/>
                <a:latin typeface="Menlo"/>
              </a:rPr>
              <a:t>list</a:t>
            </a:r>
            <a:r>
              <a:rPr kumimoji="0" lang="en-US" altLang="en-US" sz="2400" b="1" i="0" u="none" strike="noStrike" cap="none" normalizeH="0" baseline="0" dirty="0" smtClean="0">
                <a:ln>
                  <a:noFill/>
                </a:ln>
                <a:solidFill>
                  <a:srgbClr val="666600"/>
                </a:solidFill>
                <a:effectLst/>
                <a:latin typeface="Menlo"/>
              </a:rPr>
              <a:t>();</a:t>
            </a:r>
            <a:r>
              <a:rPr kumimoji="0" lang="en-US" altLang="en-US" sz="3600" b="1" i="0" u="none" strike="noStrike" cap="none" normalizeH="0" baseline="0" dirty="0" smtClean="0">
                <a:ln>
                  <a:noFill/>
                </a:ln>
                <a:solidFill>
                  <a:schemeClr val="tx1"/>
                </a:solidFill>
                <a:effectLst/>
              </a:rPr>
              <a:t> </a:t>
            </a:r>
            <a:endParaRPr kumimoji="0" lang="en-US" altLang="en-US" sz="5400" b="1"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4235029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Why ORM ? </a:t>
            </a:r>
            <a:r>
              <a:rPr lang="en-US" dirty="0"/>
              <a:t>Consider </a:t>
            </a:r>
            <a:r>
              <a:rPr lang="en-US" dirty="0" smtClean="0"/>
              <a:t>a Java </a:t>
            </a:r>
            <a:r>
              <a:rPr lang="en-US" dirty="0"/>
              <a:t>Class with proper constructors and associated public </a:t>
            </a:r>
            <a:r>
              <a:rPr lang="en-US" dirty="0" smtClean="0"/>
              <a:t>function</a:t>
            </a:r>
            <a:endParaRPr lang="en-US" dirty="0"/>
          </a:p>
        </p:txBody>
      </p:sp>
      <p:sp>
        <p:nvSpPr>
          <p:cNvPr id="3" name="Content Placeholder 2"/>
          <p:cNvSpPr>
            <a:spLocks noGrp="1"/>
          </p:cNvSpPr>
          <p:nvPr>
            <p:ph idx="1"/>
          </p:nvPr>
        </p:nvSpPr>
        <p:spPr>
          <a:xfrm>
            <a:off x="350542" y="1726842"/>
            <a:ext cx="7634359" cy="4864100"/>
          </a:xfrm>
        </p:spPr>
        <p:style>
          <a:lnRef idx="1">
            <a:schemeClr val="accent1"/>
          </a:lnRef>
          <a:fillRef idx="2">
            <a:schemeClr val="accent1"/>
          </a:fillRef>
          <a:effectRef idx="1">
            <a:schemeClr val="accent1"/>
          </a:effectRef>
          <a:fontRef idx="minor">
            <a:schemeClr val="dk1"/>
          </a:fontRef>
        </p:style>
        <p:txBody>
          <a:bodyPr>
            <a:normAutofit fontScale="92500" lnSpcReduction="20000"/>
          </a:bodyPr>
          <a:lstStyle/>
          <a:p>
            <a:pPr marL="0" indent="0">
              <a:buNone/>
            </a:pPr>
            <a:r>
              <a:rPr lang="en-US" dirty="0"/>
              <a:t>public class Employee {</a:t>
            </a:r>
          </a:p>
          <a:p>
            <a:pPr marL="0" indent="0">
              <a:buNone/>
            </a:pPr>
            <a:r>
              <a:rPr lang="en-US" dirty="0"/>
              <a:t>   private </a:t>
            </a:r>
            <a:r>
              <a:rPr lang="en-US" dirty="0" err="1"/>
              <a:t>int</a:t>
            </a:r>
            <a:r>
              <a:rPr lang="en-US" dirty="0"/>
              <a:t> id;</a:t>
            </a:r>
          </a:p>
          <a:p>
            <a:pPr marL="0" indent="0">
              <a:buNone/>
            </a:pPr>
            <a:r>
              <a:rPr lang="en-US" dirty="0"/>
              <a:t>   private String </a:t>
            </a:r>
            <a:r>
              <a:rPr lang="en-US" dirty="0" err="1"/>
              <a:t>first_name</a:t>
            </a:r>
            <a:r>
              <a:rPr lang="en-US" dirty="0"/>
              <a:t>; </a:t>
            </a:r>
          </a:p>
          <a:p>
            <a:pPr marL="0" indent="0">
              <a:buNone/>
            </a:pPr>
            <a:r>
              <a:rPr lang="en-US" dirty="0"/>
              <a:t>   private String </a:t>
            </a:r>
            <a:r>
              <a:rPr lang="en-US" dirty="0" err="1"/>
              <a:t>last_name</a:t>
            </a:r>
            <a:r>
              <a:rPr lang="en-US" dirty="0"/>
              <a:t>;   </a:t>
            </a:r>
          </a:p>
          <a:p>
            <a:pPr marL="0" indent="0">
              <a:buNone/>
            </a:pPr>
            <a:r>
              <a:rPr lang="en-US" dirty="0"/>
              <a:t>   private </a:t>
            </a:r>
            <a:r>
              <a:rPr lang="en-US" dirty="0" err="1"/>
              <a:t>int</a:t>
            </a:r>
            <a:r>
              <a:rPr lang="en-US" dirty="0"/>
              <a:t> salary;  </a:t>
            </a:r>
          </a:p>
          <a:p>
            <a:pPr marL="0" indent="0">
              <a:buNone/>
            </a:pPr>
            <a:endParaRPr lang="en-US" dirty="0"/>
          </a:p>
          <a:p>
            <a:pPr marL="0" indent="0">
              <a:buNone/>
            </a:pPr>
            <a:r>
              <a:rPr lang="en-US" dirty="0"/>
              <a:t>   public Employee() {}</a:t>
            </a:r>
          </a:p>
          <a:p>
            <a:pPr marL="0" indent="0">
              <a:buNone/>
            </a:pPr>
            <a:r>
              <a:rPr lang="en-US" dirty="0"/>
              <a:t>   public Employee(String </a:t>
            </a:r>
            <a:r>
              <a:rPr lang="en-US" dirty="0" err="1"/>
              <a:t>fname</a:t>
            </a:r>
            <a:r>
              <a:rPr lang="en-US" dirty="0"/>
              <a:t>, String </a:t>
            </a:r>
            <a:r>
              <a:rPr lang="en-US" dirty="0" err="1"/>
              <a:t>lname</a:t>
            </a:r>
            <a:r>
              <a:rPr lang="en-US" dirty="0"/>
              <a:t>, </a:t>
            </a:r>
            <a:r>
              <a:rPr lang="en-US" dirty="0" err="1"/>
              <a:t>int</a:t>
            </a:r>
            <a:r>
              <a:rPr lang="en-US" dirty="0"/>
              <a:t> salary) </a:t>
            </a:r>
            <a:endParaRPr lang="en-US" dirty="0" smtClean="0"/>
          </a:p>
          <a:p>
            <a:pPr marL="0" indent="0">
              <a:buNone/>
            </a:pPr>
            <a:r>
              <a:rPr lang="en-US" dirty="0" smtClean="0"/>
              <a:t>{</a:t>
            </a:r>
            <a:endParaRPr lang="en-US" dirty="0"/>
          </a:p>
          <a:p>
            <a:pPr marL="0" indent="0">
              <a:buNone/>
            </a:pPr>
            <a:r>
              <a:rPr lang="en-US" dirty="0"/>
              <a:t>      </a:t>
            </a:r>
            <a:r>
              <a:rPr lang="en-US" dirty="0" err="1"/>
              <a:t>this.first_name</a:t>
            </a:r>
            <a:r>
              <a:rPr lang="en-US" dirty="0"/>
              <a:t> = </a:t>
            </a:r>
            <a:r>
              <a:rPr lang="en-US" dirty="0" err="1"/>
              <a:t>fname</a:t>
            </a:r>
            <a:r>
              <a:rPr lang="en-US" dirty="0"/>
              <a:t>;</a:t>
            </a:r>
          </a:p>
          <a:p>
            <a:pPr marL="0" indent="0">
              <a:buNone/>
            </a:pPr>
            <a:r>
              <a:rPr lang="en-US" dirty="0"/>
              <a:t>      </a:t>
            </a:r>
            <a:r>
              <a:rPr lang="en-US" dirty="0" err="1"/>
              <a:t>this.last_name</a:t>
            </a:r>
            <a:r>
              <a:rPr lang="en-US" dirty="0"/>
              <a:t> = </a:t>
            </a:r>
            <a:r>
              <a:rPr lang="en-US" dirty="0" err="1"/>
              <a:t>lname</a:t>
            </a:r>
            <a:r>
              <a:rPr lang="en-US" dirty="0"/>
              <a:t>;</a:t>
            </a:r>
          </a:p>
          <a:p>
            <a:pPr marL="0" indent="0">
              <a:buNone/>
            </a:pPr>
            <a:r>
              <a:rPr lang="en-US" dirty="0"/>
              <a:t>      </a:t>
            </a:r>
            <a:r>
              <a:rPr lang="en-US" dirty="0" err="1"/>
              <a:t>this.salary</a:t>
            </a:r>
            <a:r>
              <a:rPr lang="en-US" dirty="0"/>
              <a:t> = salary;</a:t>
            </a:r>
          </a:p>
          <a:p>
            <a:pPr marL="0" indent="0">
              <a:buNone/>
            </a:pPr>
            <a:r>
              <a:rPr lang="en-US" dirty="0"/>
              <a:t>   </a:t>
            </a:r>
            <a:r>
              <a:rPr lang="en-US" dirty="0" smtClean="0"/>
              <a:t>}</a:t>
            </a:r>
            <a:endParaRPr lang="en-US" dirty="0"/>
          </a:p>
        </p:txBody>
      </p:sp>
      <p:sp>
        <p:nvSpPr>
          <p:cNvPr id="4" name="Rectangle 3"/>
          <p:cNvSpPr/>
          <p:nvPr/>
        </p:nvSpPr>
        <p:spPr>
          <a:xfrm>
            <a:off x="8118762" y="1881961"/>
            <a:ext cx="3601013" cy="4708981"/>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n-US" dirty="0"/>
              <a:t> </a:t>
            </a:r>
            <a:r>
              <a:rPr lang="en-US" sz="2000" dirty="0"/>
              <a:t>public </a:t>
            </a:r>
            <a:r>
              <a:rPr lang="en-US" sz="2000" dirty="0" err="1"/>
              <a:t>int</a:t>
            </a:r>
            <a:r>
              <a:rPr lang="en-US" sz="2000" dirty="0"/>
              <a:t> </a:t>
            </a:r>
            <a:r>
              <a:rPr lang="en-US" sz="2000" dirty="0" err="1"/>
              <a:t>getId</a:t>
            </a:r>
            <a:r>
              <a:rPr lang="en-US" sz="2000" dirty="0"/>
              <a:t>() {</a:t>
            </a:r>
          </a:p>
          <a:p>
            <a:r>
              <a:rPr lang="en-US" sz="2000" dirty="0"/>
              <a:t>      return id;</a:t>
            </a:r>
          </a:p>
          <a:p>
            <a:r>
              <a:rPr lang="en-US" sz="2000" dirty="0"/>
              <a:t>   }</a:t>
            </a:r>
          </a:p>
          <a:p>
            <a:r>
              <a:rPr lang="en-US" sz="2000" dirty="0"/>
              <a:t>   public String </a:t>
            </a:r>
            <a:r>
              <a:rPr lang="en-US" sz="2000" dirty="0" err="1"/>
              <a:t>getFirstName</a:t>
            </a:r>
            <a:r>
              <a:rPr lang="en-US" sz="2000" dirty="0"/>
              <a:t>() {</a:t>
            </a:r>
          </a:p>
          <a:p>
            <a:r>
              <a:rPr lang="en-US" sz="2000" dirty="0"/>
              <a:t>      return </a:t>
            </a:r>
            <a:r>
              <a:rPr lang="en-US" sz="2000" dirty="0" err="1"/>
              <a:t>first_name</a:t>
            </a:r>
            <a:r>
              <a:rPr lang="en-US" sz="2000" dirty="0"/>
              <a:t>;</a:t>
            </a:r>
          </a:p>
          <a:p>
            <a:r>
              <a:rPr lang="en-US" sz="2000" dirty="0"/>
              <a:t>   }</a:t>
            </a:r>
          </a:p>
          <a:p>
            <a:r>
              <a:rPr lang="en-US" sz="2000" dirty="0"/>
              <a:t>   public String </a:t>
            </a:r>
            <a:r>
              <a:rPr lang="en-US" sz="2000" dirty="0" err="1"/>
              <a:t>getLastName</a:t>
            </a:r>
            <a:r>
              <a:rPr lang="en-US" sz="2000" dirty="0"/>
              <a:t>() {</a:t>
            </a:r>
          </a:p>
          <a:p>
            <a:r>
              <a:rPr lang="en-US" sz="2000" dirty="0"/>
              <a:t>      return </a:t>
            </a:r>
            <a:r>
              <a:rPr lang="en-US" sz="2000" dirty="0" err="1"/>
              <a:t>last_name</a:t>
            </a:r>
            <a:r>
              <a:rPr lang="en-US" sz="2000" dirty="0"/>
              <a:t>;</a:t>
            </a:r>
          </a:p>
          <a:p>
            <a:r>
              <a:rPr lang="en-US" sz="2000" dirty="0"/>
              <a:t>   }</a:t>
            </a:r>
          </a:p>
          <a:p>
            <a:r>
              <a:rPr lang="en-US" sz="2000" dirty="0"/>
              <a:t>   public </a:t>
            </a:r>
            <a:r>
              <a:rPr lang="en-US" sz="2000" dirty="0" err="1"/>
              <a:t>int</a:t>
            </a:r>
            <a:r>
              <a:rPr lang="en-US" sz="2000" dirty="0"/>
              <a:t> </a:t>
            </a:r>
            <a:r>
              <a:rPr lang="en-US" sz="2000" dirty="0" err="1"/>
              <a:t>getSalary</a:t>
            </a:r>
            <a:r>
              <a:rPr lang="en-US" sz="2000" dirty="0"/>
              <a:t>() {</a:t>
            </a:r>
          </a:p>
          <a:p>
            <a:r>
              <a:rPr lang="en-US" sz="2000" dirty="0"/>
              <a:t>      return salary;</a:t>
            </a:r>
          </a:p>
          <a:p>
            <a:r>
              <a:rPr lang="en-US" sz="2000" dirty="0"/>
              <a:t>   }</a:t>
            </a:r>
          </a:p>
          <a:p>
            <a:r>
              <a:rPr lang="en-US" sz="2000" dirty="0"/>
              <a:t>}</a:t>
            </a:r>
          </a:p>
        </p:txBody>
      </p:sp>
    </p:spTree>
    <p:extLst>
      <p:ext uri="{BB962C8B-B14F-4D97-AF65-F5344CB8AC3E}">
        <p14:creationId xmlns:p14="http://schemas.microsoft.com/office/powerpoint/2010/main" val="382794928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HQL- </a:t>
            </a:r>
            <a:r>
              <a:rPr lang="en-US" dirty="0"/>
              <a:t>SELECT </a:t>
            </a:r>
            <a:r>
              <a:rPr lang="en-US" dirty="0" smtClean="0"/>
              <a:t>Clause</a:t>
            </a:r>
            <a:endParaRPr lang="en-US" dirty="0"/>
          </a:p>
        </p:txBody>
      </p:sp>
      <p:sp>
        <p:nvSpPr>
          <p:cNvPr id="3" name="Content Placeholder 2"/>
          <p:cNvSpPr>
            <a:spLocks noGrp="1"/>
          </p:cNvSpPr>
          <p:nvPr>
            <p:ph idx="1"/>
          </p:nvPr>
        </p:nvSpPr>
        <p:spPr>
          <a:xfrm>
            <a:off x="680321" y="1752600"/>
            <a:ext cx="10940179" cy="1917879"/>
          </a:xfrm>
        </p:spPr>
        <p:txBody>
          <a:bodyPr>
            <a:normAutofit/>
          </a:bodyPr>
          <a:lstStyle/>
          <a:p>
            <a:r>
              <a:rPr lang="en-US" sz="2800" b="1" dirty="0"/>
              <a:t>The SELECT clause provides more control over the result set than the from clause. </a:t>
            </a:r>
            <a:endParaRPr lang="en-US" sz="2800" b="1" dirty="0" smtClean="0"/>
          </a:p>
          <a:p>
            <a:r>
              <a:rPr lang="en-US" sz="2800" b="1" dirty="0" smtClean="0"/>
              <a:t>If </a:t>
            </a:r>
            <a:r>
              <a:rPr lang="en-US" sz="2800" b="1" dirty="0"/>
              <a:t>you want to obtain few properties of objects instead of the complete object, use the SELECT clause.</a:t>
            </a:r>
          </a:p>
        </p:txBody>
      </p:sp>
      <p:sp>
        <p:nvSpPr>
          <p:cNvPr id="4" name="Rectangle 1"/>
          <p:cNvSpPr>
            <a:spLocks noChangeArrowheads="1"/>
          </p:cNvSpPr>
          <p:nvPr/>
        </p:nvSpPr>
        <p:spPr bwMode="auto">
          <a:xfrm>
            <a:off x="1880316" y="3636827"/>
            <a:ext cx="7933385" cy="1382401"/>
          </a:xfrm>
          <a:prstGeom prst="rect">
            <a:avLst/>
          </a:prstGeom>
          <a:ln/>
        </p:spPr>
        <p:style>
          <a:lnRef idx="1">
            <a:schemeClr val="accent4"/>
          </a:lnRef>
          <a:fillRef idx="2">
            <a:schemeClr val="accent4"/>
          </a:fillRef>
          <a:effectRef idx="1">
            <a:schemeClr val="accent4"/>
          </a:effectRef>
          <a:fontRef idx="minor">
            <a:schemeClr val="dk1"/>
          </a:fontRef>
        </p:style>
        <p:txBody>
          <a:bodyPr vert="horz" wrap="square" lIns="0" tIns="0" rIns="0" bIns="8887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smtClean="0">
                <a:ln>
                  <a:noFill/>
                </a:ln>
                <a:solidFill>
                  <a:srgbClr val="7F0055"/>
                </a:solidFill>
                <a:effectLst/>
                <a:latin typeface="Menlo"/>
              </a:rPr>
              <a:t>String</a:t>
            </a:r>
            <a:r>
              <a:rPr kumimoji="0" lang="en-US" altLang="en-US" sz="2400" b="1" i="0" u="none" strike="noStrike" cap="none" normalizeH="0" baseline="0" dirty="0" smtClean="0">
                <a:ln>
                  <a:noFill/>
                </a:ln>
                <a:solidFill>
                  <a:srgbClr val="313131"/>
                </a:solidFill>
                <a:effectLst/>
                <a:latin typeface="Menlo"/>
              </a:rPr>
              <a:t> </a:t>
            </a:r>
            <a:r>
              <a:rPr kumimoji="0" lang="en-US" altLang="en-US" sz="2400" b="1" i="0" u="none" strike="noStrike" cap="none" normalizeH="0" baseline="0" dirty="0" err="1" smtClean="0">
                <a:ln>
                  <a:noFill/>
                </a:ln>
                <a:solidFill>
                  <a:srgbClr val="313131"/>
                </a:solidFill>
                <a:effectLst/>
                <a:latin typeface="Menlo"/>
              </a:rPr>
              <a:t>hql</a:t>
            </a:r>
            <a:r>
              <a:rPr kumimoji="0" lang="en-US" altLang="en-US" sz="2400" b="1" i="0" u="none" strike="noStrike" cap="none" normalizeH="0" baseline="0" dirty="0" smtClean="0">
                <a:ln>
                  <a:noFill/>
                </a:ln>
                <a:solidFill>
                  <a:srgbClr val="313131"/>
                </a:solidFill>
                <a:effectLst/>
                <a:latin typeface="Menlo"/>
              </a:rPr>
              <a:t> </a:t>
            </a:r>
            <a:r>
              <a:rPr kumimoji="0" lang="en-US" altLang="en-US" sz="2400" b="1" i="0" u="none" strike="noStrike" cap="none" normalizeH="0" baseline="0" dirty="0" smtClean="0">
                <a:ln>
                  <a:noFill/>
                </a:ln>
                <a:solidFill>
                  <a:srgbClr val="666600"/>
                </a:solidFill>
                <a:effectLst/>
                <a:latin typeface="Menlo"/>
              </a:rPr>
              <a:t>=</a:t>
            </a:r>
            <a:r>
              <a:rPr kumimoji="0" lang="en-US" altLang="en-US" sz="2400" b="1" i="0" u="none" strike="noStrike" cap="none" normalizeH="0" baseline="0" dirty="0" smtClean="0">
                <a:ln>
                  <a:noFill/>
                </a:ln>
                <a:solidFill>
                  <a:srgbClr val="313131"/>
                </a:solidFill>
                <a:effectLst/>
                <a:latin typeface="Menlo"/>
              </a:rPr>
              <a:t> </a:t>
            </a:r>
            <a:r>
              <a:rPr kumimoji="0" lang="en-US" altLang="en-US" sz="2400" b="1" i="0" u="none" strike="noStrike" cap="none" normalizeH="0" baseline="0" dirty="0" smtClean="0">
                <a:ln>
                  <a:noFill/>
                </a:ln>
                <a:solidFill>
                  <a:srgbClr val="008800"/>
                </a:solidFill>
                <a:effectLst/>
                <a:latin typeface="Menlo"/>
              </a:rPr>
              <a:t>"SELECT </a:t>
            </a:r>
            <a:r>
              <a:rPr kumimoji="0" lang="en-US" altLang="en-US" sz="2400" b="1" i="0" u="none" strike="noStrike" cap="none" normalizeH="0" baseline="0" dirty="0" err="1" smtClean="0">
                <a:ln>
                  <a:noFill/>
                </a:ln>
                <a:solidFill>
                  <a:srgbClr val="008800"/>
                </a:solidFill>
                <a:effectLst/>
                <a:latin typeface="Menlo"/>
              </a:rPr>
              <a:t>E.firstName</a:t>
            </a:r>
            <a:r>
              <a:rPr kumimoji="0" lang="en-US" altLang="en-US" sz="2400" b="1" i="0" u="none" strike="noStrike" cap="none" normalizeH="0" baseline="0" dirty="0" smtClean="0">
                <a:ln>
                  <a:noFill/>
                </a:ln>
                <a:solidFill>
                  <a:srgbClr val="008800"/>
                </a:solidFill>
                <a:effectLst/>
                <a:latin typeface="Menlo"/>
              </a:rPr>
              <a:t> FROM Employee E"</a:t>
            </a:r>
            <a:r>
              <a:rPr kumimoji="0" lang="en-US" altLang="en-US" sz="2400" b="1" i="0" u="none" strike="noStrike" cap="none" normalizeH="0" baseline="0" dirty="0" smtClean="0">
                <a:ln>
                  <a:noFill/>
                </a:ln>
                <a:solidFill>
                  <a:srgbClr val="666600"/>
                </a:solidFill>
                <a:effectLst/>
                <a:latin typeface="Menlo"/>
              </a:rPr>
              <a:t>;</a:t>
            </a:r>
            <a:r>
              <a:rPr kumimoji="0" lang="en-US" altLang="en-US" sz="2400" b="1" i="0" u="none" strike="noStrike" cap="none" normalizeH="0" baseline="0" dirty="0" smtClean="0">
                <a:ln>
                  <a:noFill/>
                </a:ln>
                <a:solidFill>
                  <a:srgbClr val="313131"/>
                </a:solidFill>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smtClean="0">
                <a:ln>
                  <a:noFill/>
                </a:ln>
                <a:solidFill>
                  <a:srgbClr val="7F0055"/>
                </a:solidFill>
                <a:effectLst/>
                <a:latin typeface="Menlo"/>
              </a:rPr>
              <a:t>Query</a:t>
            </a:r>
            <a:r>
              <a:rPr kumimoji="0" lang="en-US" altLang="en-US" sz="2400" b="1" i="0" u="none" strike="noStrike" cap="none" normalizeH="0" baseline="0" dirty="0" smtClean="0">
                <a:ln>
                  <a:noFill/>
                </a:ln>
                <a:solidFill>
                  <a:srgbClr val="313131"/>
                </a:solidFill>
                <a:effectLst/>
                <a:latin typeface="Menlo"/>
              </a:rPr>
              <a:t> </a:t>
            </a:r>
            <a:r>
              <a:rPr kumimoji="0" lang="en-US" altLang="en-US" sz="2400" b="1" i="0" u="none" strike="noStrike" cap="none" normalizeH="0" baseline="0" dirty="0" err="1" smtClean="0">
                <a:ln>
                  <a:noFill/>
                </a:ln>
                <a:solidFill>
                  <a:srgbClr val="313131"/>
                </a:solidFill>
                <a:effectLst/>
                <a:latin typeface="Menlo"/>
              </a:rPr>
              <a:t>query</a:t>
            </a:r>
            <a:r>
              <a:rPr kumimoji="0" lang="en-US" altLang="en-US" sz="2400" b="1" i="0" u="none" strike="noStrike" cap="none" normalizeH="0" baseline="0" dirty="0" smtClean="0">
                <a:ln>
                  <a:noFill/>
                </a:ln>
                <a:solidFill>
                  <a:srgbClr val="313131"/>
                </a:solidFill>
                <a:effectLst/>
                <a:latin typeface="Menlo"/>
              </a:rPr>
              <a:t> </a:t>
            </a:r>
            <a:r>
              <a:rPr kumimoji="0" lang="en-US" altLang="en-US" sz="2400" b="1" i="0" u="none" strike="noStrike" cap="none" normalizeH="0" baseline="0" dirty="0" smtClean="0">
                <a:ln>
                  <a:noFill/>
                </a:ln>
                <a:solidFill>
                  <a:srgbClr val="666600"/>
                </a:solidFill>
                <a:effectLst/>
                <a:latin typeface="Menlo"/>
              </a:rPr>
              <a:t>=</a:t>
            </a:r>
            <a:r>
              <a:rPr kumimoji="0" lang="en-US" altLang="en-US" sz="2400" b="1" i="0" u="none" strike="noStrike" cap="none" normalizeH="0" baseline="0" dirty="0" smtClean="0">
                <a:ln>
                  <a:noFill/>
                </a:ln>
                <a:solidFill>
                  <a:srgbClr val="313131"/>
                </a:solidFill>
                <a:effectLst/>
                <a:latin typeface="Menlo"/>
              </a:rPr>
              <a:t> </a:t>
            </a:r>
            <a:r>
              <a:rPr kumimoji="0" lang="en-US" altLang="en-US" sz="2400" b="1" i="0" u="none" strike="noStrike" cap="none" normalizeH="0" baseline="0" dirty="0" err="1" smtClean="0">
                <a:ln>
                  <a:noFill/>
                </a:ln>
                <a:solidFill>
                  <a:srgbClr val="313131"/>
                </a:solidFill>
                <a:effectLst/>
                <a:latin typeface="Menlo"/>
              </a:rPr>
              <a:t>session</a:t>
            </a:r>
            <a:r>
              <a:rPr kumimoji="0" lang="en-US" altLang="en-US" sz="2400" b="1" i="0" u="none" strike="noStrike" cap="none" normalizeH="0" baseline="0" dirty="0" err="1" smtClean="0">
                <a:ln>
                  <a:noFill/>
                </a:ln>
                <a:solidFill>
                  <a:srgbClr val="666600"/>
                </a:solidFill>
                <a:effectLst/>
                <a:latin typeface="Menlo"/>
              </a:rPr>
              <a:t>.</a:t>
            </a:r>
            <a:r>
              <a:rPr kumimoji="0" lang="en-US" altLang="en-US" sz="2400" b="1" i="0" u="none" strike="noStrike" cap="none" normalizeH="0" baseline="0" dirty="0" err="1" smtClean="0">
                <a:ln>
                  <a:noFill/>
                </a:ln>
                <a:solidFill>
                  <a:srgbClr val="313131"/>
                </a:solidFill>
                <a:effectLst/>
                <a:latin typeface="Menlo"/>
              </a:rPr>
              <a:t>createQuery</a:t>
            </a:r>
            <a:r>
              <a:rPr kumimoji="0" lang="en-US" altLang="en-US" sz="2400" b="1" i="0" u="none" strike="noStrike" cap="none" normalizeH="0" baseline="0" dirty="0" smtClean="0">
                <a:ln>
                  <a:noFill/>
                </a:ln>
                <a:solidFill>
                  <a:srgbClr val="666600"/>
                </a:solidFill>
                <a:effectLst/>
                <a:latin typeface="Menlo"/>
              </a:rPr>
              <a:t>(</a:t>
            </a:r>
            <a:r>
              <a:rPr kumimoji="0" lang="en-US" altLang="en-US" sz="2400" b="1" i="0" u="none" strike="noStrike" cap="none" normalizeH="0" baseline="0" dirty="0" err="1" smtClean="0">
                <a:ln>
                  <a:noFill/>
                </a:ln>
                <a:solidFill>
                  <a:srgbClr val="313131"/>
                </a:solidFill>
                <a:effectLst/>
                <a:latin typeface="Menlo"/>
              </a:rPr>
              <a:t>hql</a:t>
            </a:r>
            <a:r>
              <a:rPr kumimoji="0" lang="en-US" altLang="en-US" sz="2400" b="1" i="0" u="none" strike="noStrike" cap="none" normalizeH="0" baseline="0" dirty="0" smtClean="0">
                <a:ln>
                  <a:noFill/>
                </a:ln>
                <a:solidFill>
                  <a:srgbClr val="666600"/>
                </a:solidFill>
                <a:effectLst/>
                <a:latin typeface="Menlo"/>
              </a:rPr>
              <a:t>);</a:t>
            </a:r>
            <a:r>
              <a:rPr kumimoji="0" lang="en-US" altLang="en-US" sz="2400" b="1" i="0" u="none" strike="noStrike" cap="none" normalizeH="0" baseline="0" dirty="0" smtClean="0">
                <a:ln>
                  <a:noFill/>
                </a:ln>
                <a:solidFill>
                  <a:srgbClr val="313131"/>
                </a:solidFill>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smtClean="0">
                <a:ln>
                  <a:noFill/>
                </a:ln>
                <a:solidFill>
                  <a:srgbClr val="7F0055"/>
                </a:solidFill>
                <a:effectLst/>
                <a:latin typeface="Menlo"/>
              </a:rPr>
              <a:t>List</a:t>
            </a:r>
            <a:r>
              <a:rPr kumimoji="0" lang="en-US" altLang="en-US" sz="2400" b="1" i="0" u="none" strike="noStrike" cap="none" normalizeH="0" baseline="0" dirty="0" smtClean="0">
                <a:ln>
                  <a:noFill/>
                </a:ln>
                <a:solidFill>
                  <a:srgbClr val="313131"/>
                </a:solidFill>
                <a:effectLst/>
                <a:latin typeface="Menlo"/>
              </a:rPr>
              <a:t> results </a:t>
            </a:r>
            <a:r>
              <a:rPr kumimoji="0" lang="en-US" altLang="en-US" sz="2400" b="1" i="0" u="none" strike="noStrike" cap="none" normalizeH="0" baseline="0" dirty="0" smtClean="0">
                <a:ln>
                  <a:noFill/>
                </a:ln>
                <a:solidFill>
                  <a:srgbClr val="666600"/>
                </a:solidFill>
                <a:effectLst/>
                <a:latin typeface="Menlo"/>
              </a:rPr>
              <a:t>=</a:t>
            </a:r>
            <a:r>
              <a:rPr kumimoji="0" lang="en-US" altLang="en-US" sz="2400" b="1" i="0" u="none" strike="noStrike" cap="none" normalizeH="0" baseline="0" dirty="0" smtClean="0">
                <a:ln>
                  <a:noFill/>
                </a:ln>
                <a:solidFill>
                  <a:srgbClr val="313131"/>
                </a:solidFill>
                <a:effectLst/>
                <a:latin typeface="Menlo"/>
              </a:rPr>
              <a:t> </a:t>
            </a:r>
            <a:r>
              <a:rPr kumimoji="0" lang="en-US" altLang="en-US" sz="2400" b="1" i="0" u="none" strike="noStrike" cap="none" normalizeH="0" baseline="0" dirty="0" err="1" smtClean="0">
                <a:ln>
                  <a:noFill/>
                </a:ln>
                <a:solidFill>
                  <a:srgbClr val="313131"/>
                </a:solidFill>
                <a:effectLst/>
                <a:latin typeface="Menlo"/>
              </a:rPr>
              <a:t>query</a:t>
            </a:r>
            <a:r>
              <a:rPr kumimoji="0" lang="en-US" altLang="en-US" sz="2400" b="1" i="0" u="none" strike="noStrike" cap="none" normalizeH="0" baseline="0" dirty="0" err="1" smtClean="0">
                <a:ln>
                  <a:noFill/>
                </a:ln>
                <a:solidFill>
                  <a:srgbClr val="666600"/>
                </a:solidFill>
                <a:effectLst/>
                <a:latin typeface="Menlo"/>
              </a:rPr>
              <a:t>.</a:t>
            </a:r>
            <a:r>
              <a:rPr kumimoji="0" lang="en-US" altLang="en-US" sz="2400" b="1" i="0" u="none" strike="noStrike" cap="none" normalizeH="0" baseline="0" dirty="0" err="1" smtClean="0">
                <a:ln>
                  <a:noFill/>
                </a:ln>
                <a:solidFill>
                  <a:srgbClr val="313131"/>
                </a:solidFill>
                <a:effectLst/>
                <a:latin typeface="Menlo"/>
              </a:rPr>
              <a:t>list</a:t>
            </a:r>
            <a:r>
              <a:rPr kumimoji="0" lang="en-US" altLang="en-US" sz="2400" b="1" i="0" u="none" strike="noStrike" cap="none" normalizeH="0" baseline="0" dirty="0" smtClean="0">
                <a:ln>
                  <a:noFill/>
                </a:ln>
                <a:solidFill>
                  <a:srgbClr val="666600"/>
                </a:solidFill>
                <a:effectLst/>
                <a:latin typeface="Menlo"/>
              </a:rPr>
              <a:t>();</a:t>
            </a:r>
            <a:r>
              <a:rPr kumimoji="0" lang="en-US" altLang="en-US" sz="3600" b="1" i="0" u="none" strike="noStrike" cap="none" normalizeH="0" baseline="0" dirty="0" smtClean="0">
                <a:ln>
                  <a:noFill/>
                </a:ln>
                <a:solidFill>
                  <a:schemeClr val="tx1"/>
                </a:solidFill>
                <a:effectLst/>
              </a:rPr>
              <a:t> </a:t>
            </a:r>
            <a:endParaRPr kumimoji="0" lang="en-US" altLang="en-US" sz="2000" b="1" i="0" u="none" strike="noStrike" cap="none" normalizeH="0" baseline="0" dirty="0" smtClean="0">
              <a:ln>
                <a:noFill/>
              </a:ln>
              <a:solidFill>
                <a:schemeClr val="tx1"/>
              </a:solidFill>
              <a:effectLst/>
              <a:latin typeface="Arial" panose="020B0604020202020204" pitchFamily="34" charset="0"/>
            </a:endParaRPr>
          </a:p>
        </p:txBody>
      </p:sp>
      <p:sp>
        <p:nvSpPr>
          <p:cNvPr id="5" name="Rectangle 4"/>
          <p:cNvSpPr/>
          <p:nvPr/>
        </p:nvSpPr>
        <p:spPr>
          <a:xfrm>
            <a:off x="411974" y="5398274"/>
            <a:ext cx="10947191" cy="369332"/>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r>
              <a:rPr lang="en-US" dirty="0" smtClean="0">
                <a:solidFill>
                  <a:srgbClr val="FF0000"/>
                </a:solidFill>
              </a:rPr>
              <a:t>Note : </a:t>
            </a:r>
            <a:r>
              <a:rPr lang="en-US" dirty="0" err="1" smtClean="0"/>
              <a:t>Employee.firstName</a:t>
            </a:r>
            <a:r>
              <a:rPr lang="en-US" dirty="0" smtClean="0"/>
              <a:t> </a:t>
            </a:r>
            <a:r>
              <a:rPr lang="en-US" dirty="0"/>
              <a:t>is a property of Employee object rather than a field of the EMPLOYEE table.</a:t>
            </a:r>
          </a:p>
        </p:txBody>
      </p:sp>
    </p:spTree>
    <p:extLst>
      <p:ext uri="{BB962C8B-B14F-4D97-AF65-F5344CB8AC3E}">
        <p14:creationId xmlns:p14="http://schemas.microsoft.com/office/powerpoint/2010/main" val="998110965"/>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HQL-</a:t>
            </a:r>
            <a:r>
              <a:rPr lang="en-US" dirty="0"/>
              <a:t>WHERE </a:t>
            </a:r>
            <a:r>
              <a:rPr lang="en-US" dirty="0" smtClean="0"/>
              <a:t>Clause</a:t>
            </a:r>
            <a:endParaRPr lang="en-US" dirty="0"/>
          </a:p>
        </p:txBody>
      </p:sp>
      <p:sp>
        <p:nvSpPr>
          <p:cNvPr id="3" name="Content Placeholder 2"/>
          <p:cNvSpPr>
            <a:spLocks noGrp="1"/>
          </p:cNvSpPr>
          <p:nvPr>
            <p:ph idx="1"/>
          </p:nvPr>
        </p:nvSpPr>
        <p:spPr>
          <a:xfrm>
            <a:off x="680321" y="1752600"/>
            <a:ext cx="10940179" cy="939085"/>
          </a:xfrm>
        </p:spPr>
        <p:txBody>
          <a:bodyPr/>
          <a:lstStyle/>
          <a:p>
            <a:r>
              <a:rPr lang="en-US" sz="2800" b="1" dirty="0"/>
              <a:t>If you want to narrow the specific objects that are returned from storage, you use the WHERE clause.</a:t>
            </a:r>
            <a:r>
              <a:rPr lang="en-US" dirty="0"/>
              <a:t> </a:t>
            </a:r>
            <a:endParaRPr lang="en-US" dirty="0" smtClean="0"/>
          </a:p>
          <a:p>
            <a:endParaRPr lang="en-US" dirty="0"/>
          </a:p>
        </p:txBody>
      </p:sp>
      <p:sp>
        <p:nvSpPr>
          <p:cNvPr id="4" name="Rectangle 1"/>
          <p:cNvSpPr>
            <a:spLocks noChangeArrowheads="1"/>
          </p:cNvSpPr>
          <p:nvPr/>
        </p:nvSpPr>
        <p:spPr bwMode="auto">
          <a:xfrm>
            <a:off x="1748048" y="2924547"/>
            <a:ext cx="7563377" cy="1382401"/>
          </a:xfrm>
          <a:prstGeom prst="rect">
            <a:avLst/>
          </a:prstGeom>
          <a:ln/>
        </p:spPr>
        <p:style>
          <a:lnRef idx="1">
            <a:schemeClr val="accent4"/>
          </a:lnRef>
          <a:fillRef idx="2">
            <a:schemeClr val="accent4"/>
          </a:fillRef>
          <a:effectRef idx="1">
            <a:schemeClr val="accent4"/>
          </a:effectRef>
          <a:fontRef idx="minor">
            <a:schemeClr val="dk1"/>
          </a:fontRef>
        </p:style>
        <p:txBody>
          <a:bodyPr vert="horz" wrap="square" lIns="0" tIns="0" rIns="0" bIns="8887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smtClean="0">
                <a:ln>
                  <a:noFill/>
                </a:ln>
                <a:solidFill>
                  <a:srgbClr val="7F0055"/>
                </a:solidFill>
                <a:effectLst/>
                <a:latin typeface="Menlo"/>
              </a:rPr>
              <a:t>String</a:t>
            </a:r>
            <a:r>
              <a:rPr kumimoji="0" lang="en-US" altLang="en-US" sz="2400" b="1" i="0" u="none" strike="noStrike" cap="none" normalizeH="0" baseline="0" dirty="0" smtClean="0">
                <a:ln>
                  <a:noFill/>
                </a:ln>
                <a:solidFill>
                  <a:srgbClr val="313131"/>
                </a:solidFill>
                <a:effectLst/>
                <a:latin typeface="Menlo"/>
              </a:rPr>
              <a:t> </a:t>
            </a:r>
            <a:r>
              <a:rPr kumimoji="0" lang="en-US" altLang="en-US" sz="2400" b="1" i="0" u="none" strike="noStrike" cap="none" normalizeH="0" baseline="0" dirty="0" err="1" smtClean="0">
                <a:ln>
                  <a:noFill/>
                </a:ln>
                <a:solidFill>
                  <a:srgbClr val="313131"/>
                </a:solidFill>
                <a:effectLst/>
                <a:latin typeface="Menlo"/>
              </a:rPr>
              <a:t>hql</a:t>
            </a:r>
            <a:r>
              <a:rPr kumimoji="0" lang="en-US" altLang="en-US" sz="2400" b="1" i="0" u="none" strike="noStrike" cap="none" normalizeH="0" baseline="0" dirty="0" smtClean="0">
                <a:ln>
                  <a:noFill/>
                </a:ln>
                <a:solidFill>
                  <a:srgbClr val="313131"/>
                </a:solidFill>
                <a:effectLst/>
                <a:latin typeface="Menlo"/>
              </a:rPr>
              <a:t> </a:t>
            </a:r>
            <a:r>
              <a:rPr kumimoji="0" lang="en-US" altLang="en-US" sz="2400" b="1" i="0" u="none" strike="noStrike" cap="none" normalizeH="0" baseline="0" dirty="0" smtClean="0">
                <a:ln>
                  <a:noFill/>
                </a:ln>
                <a:solidFill>
                  <a:srgbClr val="666600"/>
                </a:solidFill>
                <a:effectLst/>
                <a:latin typeface="Menlo"/>
              </a:rPr>
              <a:t>=</a:t>
            </a:r>
            <a:r>
              <a:rPr kumimoji="0" lang="en-US" altLang="en-US" sz="2400" b="1" i="0" u="none" strike="noStrike" cap="none" normalizeH="0" baseline="0" dirty="0" smtClean="0">
                <a:ln>
                  <a:noFill/>
                </a:ln>
                <a:solidFill>
                  <a:srgbClr val="313131"/>
                </a:solidFill>
                <a:effectLst/>
                <a:latin typeface="Menlo"/>
              </a:rPr>
              <a:t> </a:t>
            </a:r>
            <a:r>
              <a:rPr kumimoji="0" lang="en-US" altLang="en-US" sz="2400" b="1" i="0" u="none" strike="noStrike" cap="none" normalizeH="0" baseline="0" dirty="0" smtClean="0">
                <a:ln>
                  <a:noFill/>
                </a:ln>
                <a:solidFill>
                  <a:srgbClr val="008800"/>
                </a:solidFill>
                <a:effectLst/>
                <a:latin typeface="Menlo"/>
              </a:rPr>
              <a:t>"FROM Employee E WHERE E.id = 10"</a:t>
            </a:r>
            <a:r>
              <a:rPr kumimoji="0" lang="en-US" altLang="en-US" sz="2400" b="1" i="0" u="none" strike="noStrike" cap="none" normalizeH="0" baseline="0" dirty="0" smtClean="0">
                <a:ln>
                  <a:noFill/>
                </a:ln>
                <a:solidFill>
                  <a:srgbClr val="666600"/>
                </a:solidFill>
                <a:effectLst/>
                <a:latin typeface="Menlo"/>
              </a:rPr>
              <a:t>;</a:t>
            </a:r>
            <a:r>
              <a:rPr kumimoji="0" lang="en-US" altLang="en-US" sz="2400" b="1" i="0" u="none" strike="noStrike" cap="none" normalizeH="0" baseline="0" dirty="0" smtClean="0">
                <a:ln>
                  <a:noFill/>
                </a:ln>
                <a:solidFill>
                  <a:srgbClr val="313131"/>
                </a:solidFill>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smtClean="0">
                <a:ln>
                  <a:noFill/>
                </a:ln>
                <a:solidFill>
                  <a:srgbClr val="7F0055"/>
                </a:solidFill>
                <a:effectLst/>
                <a:latin typeface="Menlo"/>
              </a:rPr>
              <a:t>Query</a:t>
            </a:r>
            <a:r>
              <a:rPr kumimoji="0" lang="en-US" altLang="en-US" sz="2400" b="1" i="0" u="none" strike="noStrike" cap="none" normalizeH="0" baseline="0" dirty="0" smtClean="0">
                <a:ln>
                  <a:noFill/>
                </a:ln>
                <a:solidFill>
                  <a:srgbClr val="313131"/>
                </a:solidFill>
                <a:effectLst/>
                <a:latin typeface="Menlo"/>
              </a:rPr>
              <a:t> </a:t>
            </a:r>
            <a:r>
              <a:rPr kumimoji="0" lang="en-US" altLang="en-US" sz="2400" b="1" i="0" u="none" strike="noStrike" cap="none" normalizeH="0" baseline="0" dirty="0" err="1" smtClean="0">
                <a:ln>
                  <a:noFill/>
                </a:ln>
                <a:solidFill>
                  <a:srgbClr val="313131"/>
                </a:solidFill>
                <a:effectLst/>
                <a:latin typeface="Menlo"/>
              </a:rPr>
              <a:t>query</a:t>
            </a:r>
            <a:r>
              <a:rPr kumimoji="0" lang="en-US" altLang="en-US" sz="2400" b="1" i="0" u="none" strike="noStrike" cap="none" normalizeH="0" baseline="0" dirty="0" smtClean="0">
                <a:ln>
                  <a:noFill/>
                </a:ln>
                <a:solidFill>
                  <a:srgbClr val="313131"/>
                </a:solidFill>
                <a:effectLst/>
                <a:latin typeface="Menlo"/>
              </a:rPr>
              <a:t> </a:t>
            </a:r>
            <a:r>
              <a:rPr kumimoji="0" lang="en-US" altLang="en-US" sz="2400" b="1" i="0" u="none" strike="noStrike" cap="none" normalizeH="0" baseline="0" dirty="0" smtClean="0">
                <a:ln>
                  <a:noFill/>
                </a:ln>
                <a:solidFill>
                  <a:srgbClr val="666600"/>
                </a:solidFill>
                <a:effectLst/>
                <a:latin typeface="Menlo"/>
              </a:rPr>
              <a:t>=</a:t>
            </a:r>
            <a:r>
              <a:rPr kumimoji="0" lang="en-US" altLang="en-US" sz="2400" b="1" i="0" u="none" strike="noStrike" cap="none" normalizeH="0" baseline="0" dirty="0" smtClean="0">
                <a:ln>
                  <a:noFill/>
                </a:ln>
                <a:solidFill>
                  <a:srgbClr val="313131"/>
                </a:solidFill>
                <a:effectLst/>
                <a:latin typeface="Menlo"/>
              </a:rPr>
              <a:t> </a:t>
            </a:r>
            <a:r>
              <a:rPr kumimoji="0" lang="en-US" altLang="en-US" sz="2400" b="1" i="0" u="none" strike="noStrike" cap="none" normalizeH="0" baseline="0" dirty="0" err="1" smtClean="0">
                <a:ln>
                  <a:noFill/>
                </a:ln>
                <a:solidFill>
                  <a:srgbClr val="313131"/>
                </a:solidFill>
                <a:effectLst/>
                <a:latin typeface="Menlo"/>
              </a:rPr>
              <a:t>session</a:t>
            </a:r>
            <a:r>
              <a:rPr kumimoji="0" lang="en-US" altLang="en-US" sz="2400" b="1" i="0" u="none" strike="noStrike" cap="none" normalizeH="0" baseline="0" dirty="0" err="1" smtClean="0">
                <a:ln>
                  <a:noFill/>
                </a:ln>
                <a:solidFill>
                  <a:srgbClr val="666600"/>
                </a:solidFill>
                <a:effectLst/>
                <a:latin typeface="Menlo"/>
              </a:rPr>
              <a:t>.</a:t>
            </a:r>
            <a:r>
              <a:rPr kumimoji="0" lang="en-US" altLang="en-US" sz="2400" b="1" i="0" u="none" strike="noStrike" cap="none" normalizeH="0" baseline="0" dirty="0" err="1" smtClean="0">
                <a:ln>
                  <a:noFill/>
                </a:ln>
                <a:solidFill>
                  <a:srgbClr val="313131"/>
                </a:solidFill>
                <a:effectLst/>
                <a:latin typeface="Menlo"/>
              </a:rPr>
              <a:t>createQuery</a:t>
            </a:r>
            <a:r>
              <a:rPr kumimoji="0" lang="en-US" altLang="en-US" sz="2400" b="1" i="0" u="none" strike="noStrike" cap="none" normalizeH="0" baseline="0" dirty="0" smtClean="0">
                <a:ln>
                  <a:noFill/>
                </a:ln>
                <a:solidFill>
                  <a:srgbClr val="666600"/>
                </a:solidFill>
                <a:effectLst/>
                <a:latin typeface="Menlo"/>
              </a:rPr>
              <a:t>(</a:t>
            </a:r>
            <a:r>
              <a:rPr kumimoji="0" lang="en-US" altLang="en-US" sz="2400" b="1" i="0" u="none" strike="noStrike" cap="none" normalizeH="0" baseline="0" dirty="0" err="1" smtClean="0">
                <a:ln>
                  <a:noFill/>
                </a:ln>
                <a:solidFill>
                  <a:srgbClr val="313131"/>
                </a:solidFill>
                <a:effectLst/>
                <a:latin typeface="Menlo"/>
              </a:rPr>
              <a:t>hql</a:t>
            </a:r>
            <a:r>
              <a:rPr kumimoji="0" lang="en-US" altLang="en-US" sz="2400" b="1" i="0" u="none" strike="noStrike" cap="none" normalizeH="0" baseline="0" dirty="0" smtClean="0">
                <a:ln>
                  <a:noFill/>
                </a:ln>
                <a:solidFill>
                  <a:srgbClr val="666600"/>
                </a:solidFill>
                <a:effectLst/>
                <a:latin typeface="Menlo"/>
              </a:rPr>
              <a:t>);</a:t>
            </a:r>
            <a:r>
              <a:rPr kumimoji="0" lang="en-US" altLang="en-US" sz="2400" b="1" i="0" u="none" strike="noStrike" cap="none" normalizeH="0" baseline="0" dirty="0" smtClean="0">
                <a:ln>
                  <a:noFill/>
                </a:ln>
                <a:solidFill>
                  <a:srgbClr val="313131"/>
                </a:solidFill>
                <a:effectLst/>
                <a:latin typeface="Menlo"/>
              </a:rPr>
              <a:t> </a:t>
            </a:r>
            <a:r>
              <a:rPr kumimoji="0" lang="en-US" altLang="en-US" sz="2400" b="1" i="0" u="none" strike="noStrike" cap="none" normalizeH="0" baseline="0" dirty="0" smtClean="0">
                <a:ln>
                  <a:noFill/>
                </a:ln>
                <a:solidFill>
                  <a:srgbClr val="7F0055"/>
                </a:solidFill>
                <a:effectLst/>
                <a:latin typeface="Menlo"/>
              </a:rPr>
              <a:t>List</a:t>
            </a:r>
            <a:r>
              <a:rPr kumimoji="0" lang="en-US" altLang="en-US" sz="2400" b="1" i="0" u="none" strike="noStrike" cap="none" normalizeH="0" baseline="0" dirty="0" smtClean="0">
                <a:ln>
                  <a:noFill/>
                </a:ln>
                <a:solidFill>
                  <a:srgbClr val="313131"/>
                </a:solidFill>
                <a:effectLst/>
                <a:latin typeface="Menlo"/>
              </a:rPr>
              <a:t> results </a:t>
            </a:r>
            <a:r>
              <a:rPr kumimoji="0" lang="en-US" altLang="en-US" sz="2400" b="1" i="0" u="none" strike="noStrike" cap="none" normalizeH="0" baseline="0" dirty="0" smtClean="0">
                <a:ln>
                  <a:noFill/>
                </a:ln>
                <a:solidFill>
                  <a:srgbClr val="666600"/>
                </a:solidFill>
                <a:effectLst/>
                <a:latin typeface="Menlo"/>
              </a:rPr>
              <a:t>=</a:t>
            </a:r>
            <a:r>
              <a:rPr kumimoji="0" lang="en-US" altLang="en-US" sz="2400" b="1" i="0" u="none" strike="noStrike" cap="none" normalizeH="0" baseline="0" dirty="0" smtClean="0">
                <a:ln>
                  <a:noFill/>
                </a:ln>
                <a:solidFill>
                  <a:srgbClr val="313131"/>
                </a:solidFill>
                <a:effectLst/>
                <a:latin typeface="Menlo"/>
              </a:rPr>
              <a:t> </a:t>
            </a:r>
            <a:r>
              <a:rPr kumimoji="0" lang="en-US" altLang="en-US" sz="2400" b="1" i="0" u="none" strike="noStrike" cap="none" normalizeH="0" baseline="0" dirty="0" err="1" smtClean="0">
                <a:ln>
                  <a:noFill/>
                </a:ln>
                <a:solidFill>
                  <a:srgbClr val="313131"/>
                </a:solidFill>
                <a:effectLst/>
                <a:latin typeface="Menlo"/>
              </a:rPr>
              <a:t>query</a:t>
            </a:r>
            <a:r>
              <a:rPr kumimoji="0" lang="en-US" altLang="en-US" sz="2400" b="1" i="0" u="none" strike="noStrike" cap="none" normalizeH="0" baseline="0" dirty="0" err="1" smtClean="0">
                <a:ln>
                  <a:noFill/>
                </a:ln>
                <a:solidFill>
                  <a:srgbClr val="666600"/>
                </a:solidFill>
                <a:effectLst/>
                <a:latin typeface="Menlo"/>
              </a:rPr>
              <a:t>.</a:t>
            </a:r>
            <a:r>
              <a:rPr kumimoji="0" lang="en-US" altLang="en-US" sz="2400" b="1" i="0" u="none" strike="noStrike" cap="none" normalizeH="0" baseline="0" dirty="0" err="1" smtClean="0">
                <a:ln>
                  <a:noFill/>
                </a:ln>
                <a:solidFill>
                  <a:srgbClr val="313131"/>
                </a:solidFill>
                <a:effectLst/>
                <a:latin typeface="Menlo"/>
              </a:rPr>
              <a:t>list</a:t>
            </a:r>
            <a:r>
              <a:rPr kumimoji="0" lang="en-US" altLang="en-US" sz="2400" b="1" i="0" u="none" strike="noStrike" cap="none" normalizeH="0" baseline="0" dirty="0" smtClean="0">
                <a:ln>
                  <a:noFill/>
                </a:ln>
                <a:solidFill>
                  <a:srgbClr val="666600"/>
                </a:solidFill>
                <a:effectLst/>
                <a:latin typeface="Menlo"/>
              </a:rPr>
              <a:t>();</a:t>
            </a:r>
            <a:r>
              <a:rPr kumimoji="0" lang="en-US" altLang="en-US" sz="3600" b="1" i="0" u="none" strike="noStrike" cap="none" normalizeH="0" baseline="0" dirty="0" smtClean="0">
                <a:ln>
                  <a:noFill/>
                </a:ln>
                <a:solidFill>
                  <a:schemeClr val="tx1"/>
                </a:solidFill>
                <a:effectLst/>
              </a:rPr>
              <a:t> </a:t>
            </a:r>
            <a:endParaRPr kumimoji="0" lang="en-US" altLang="en-US" sz="5400" b="1"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36517868"/>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HQL-</a:t>
            </a:r>
            <a:r>
              <a:rPr lang="en-US" dirty="0"/>
              <a:t>ORDER BY </a:t>
            </a:r>
            <a:r>
              <a:rPr lang="en-US" dirty="0" smtClean="0"/>
              <a:t>Clause</a:t>
            </a:r>
            <a:endParaRPr lang="en-US" dirty="0"/>
          </a:p>
        </p:txBody>
      </p:sp>
      <p:sp>
        <p:nvSpPr>
          <p:cNvPr id="3" name="Content Placeholder 2"/>
          <p:cNvSpPr>
            <a:spLocks noGrp="1"/>
          </p:cNvSpPr>
          <p:nvPr>
            <p:ph idx="1"/>
          </p:nvPr>
        </p:nvSpPr>
        <p:spPr>
          <a:xfrm>
            <a:off x="680321" y="1752600"/>
            <a:ext cx="10940179" cy="1595907"/>
          </a:xfrm>
        </p:spPr>
        <p:txBody>
          <a:bodyPr>
            <a:noAutofit/>
          </a:bodyPr>
          <a:lstStyle/>
          <a:p>
            <a:r>
              <a:rPr lang="en-US" sz="2800" b="1" dirty="0"/>
              <a:t>To sort your HQL query's results, you will need to use the ORDER BY clause. </a:t>
            </a:r>
            <a:endParaRPr lang="en-US" sz="2800" b="1" dirty="0" smtClean="0"/>
          </a:p>
          <a:p>
            <a:r>
              <a:rPr lang="en-US" sz="2800" b="1" dirty="0" smtClean="0"/>
              <a:t>You </a:t>
            </a:r>
            <a:r>
              <a:rPr lang="en-US" sz="2800" b="1" dirty="0"/>
              <a:t>can order the results by any property on the objects in the result set either ascending (ASC) or descending (DESC). </a:t>
            </a:r>
          </a:p>
        </p:txBody>
      </p:sp>
      <p:sp>
        <p:nvSpPr>
          <p:cNvPr id="4" name="Rectangle 1"/>
          <p:cNvSpPr>
            <a:spLocks noChangeArrowheads="1"/>
          </p:cNvSpPr>
          <p:nvPr/>
        </p:nvSpPr>
        <p:spPr bwMode="auto">
          <a:xfrm>
            <a:off x="411976" y="3743152"/>
            <a:ext cx="11385072" cy="1382401"/>
          </a:xfrm>
          <a:prstGeom prst="rect">
            <a:avLst/>
          </a:prstGeom>
          <a:ln/>
        </p:spPr>
        <p:style>
          <a:lnRef idx="1">
            <a:schemeClr val="accent4"/>
          </a:lnRef>
          <a:fillRef idx="2">
            <a:schemeClr val="accent4"/>
          </a:fillRef>
          <a:effectRef idx="1">
            <a:schemeClr val="accent4"/>
          </a:effectRef>
          <a:fontRef idx="minor">
            <a:schemeClr val="dk1"/>
          </a:fontRef>
        </p:style>
        <p:txBody>
          <a:bodyPr vert="horz" wrap="square" lIns="0" tIns="0" rIns="0" bIns="8887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smtClean="0">
                <a:ln>
                  <a:noFill/>
                </a:ln>
                <a:solidFill>
                  <a:srgbClr val="7F0055"/>
                </a:solidFill>
                <a:effectLst/>
                <a:latin typeface="Menlo"/>
              </a:rPr>
              <a:t>String</a:t>
            </a:r>
            <a:r>
              <a:rPr kumimoji="0" lang="en-US" altLang="en-US" sz="2400" b="1" i="0" u="none" strike="noStrike" cap="none" normalizeH="0" baseline="0" dirty="0" smtClean="0">
                <a:ln>
                  <a:noFill/>
                </a:ln>
                <a:solidFill>
                  <a:srgbClr val="313131"/>
                </a:solidFill>
                <a:effectLst/>
                <a:latin typeface="Menlo"/>
              </a:rPr>
              <a:t> </a:t>
            </a:r>
            <a:r>
              <a:rPr kumimoji="0" lang="en-US" altLang="en-US" sz="2400" b="1" i="0" u="none" strike="noStrike" cap="none" normalizeH="0" baseline="0" dirty="0" err="1" smtClean="0">
                <a:ln>
                  <a:noFill/>
                </a:ln>
                <a:solidFill>
                  <a:srgbClr val="313131"/>
                </a:solidFill>
                <a:effectLst/>
                <a:latin typeface="Menlo"/>
              </a:rPr>
              <a:t>hql</a:t>
            </a:r>
            <a:r>
              <a:rPr kumimoji="0" lang="en-US" altLang="en-US" sz="2400" b="1" i="0" u="none" strike="noStrike" cap="none" normalizeH="0" baseline="0" dirty="0" smtClean="0">
                <a:ln>
                  <a:noFill/>
                </a:ln>
                <a:solidFill>
                  <a:srgbClr val="313131"/>
                </a:solidFill>
                <a:effectLst/>
                <a:latin typeface="Menlo"/>
              </a:rPr>
              <a:t> </a:t>
            </a:r>
            <a:r>
              <a:rPr kumimoji="0" lang="en-US" altLang="en-US" sz="2400" b="1" i="0" u="none" strike="noStrike" cap="none" normalizeH="0" baseline="0" dirty="0" smtClean="0">
                <a:ln>
                  <a:noFill/>
                </a:ln>
                <a:solidFill>
                  <a:srgbClr val="666600"/>
                </a:solidFill>
                <a:effectLst/>
                <a:latin typeface="Menlo"/>
              </a:rPr>
              <a:t>=</a:t>
            </a:r>
            <a:r>
              <a:rPr kumimoji="0" lang="en-US" altLang="en-US" sz="2400" b="1" i="0" u="none" strike="noStrike" cap="none" normalizeH="0" baseline="0" dirty="0" smtClean="0">
                <a:ln>
                  <a:noFill/>
                </a:ln>
                <a:solidFill>
                  <a:srgbClr val="313131"/>
                </a:solidFill>
                <a:effectLst/>
                <a:latin typeface="Menlo"/>
              </a:rPr>
              <a:t> </a:t>
            </a:r>
            <a:r>
              <a:rPr kumimoji="0" lang="en-US" altLang="en-US" sz="2400" b="1" i="0" u="none" strike="noStrike" cap="none" normalizeH="0" baseline="0" dirty="0" smtClean="0">
                <a:ln>
                  <a:noFill/>
                </a:ln>
                <a:solidFill>
                  <a:srgbClr val="008800"/>
                </a:solidFill>
                <a:effectLst/>
                <a:latin typeface="Menlo"/>
              </a:rPr>
              <a:t>"FROM Employee E WHERE E.id &gt; 10 ORDER BY </a:t>
            </a:r>
            <a:r>
              <a:rPr kumimoji="0" lang="en-US" altLang="en-US" sz="2400" b="1" i="0" u="none" strike="noStrike" cap="none" normalizeH="0" baseline="0" dirty="0" err="1" smtClean="0">
                <a:ln>
                  <a:noFill/>
                </a:ln>
                <a:solidFill>
                  <a:srgbClr val="008800"/>
                </a:solidFill>
                <a:effectLst/>
                <a:latin typeface="Menlo"/>
              </a:rPr>
              <a:t>E.salary</a:t>
            </a:r>
            <a:r>
              <a:rPr kumimoji="0" lang="en-US" altLang="en-US" sz="2400" b="1" i="0" u="none" strike="noStrike" cap="none" normalizeH="0" baseline="0" dirty="0" smtClean="0">
                <a:ln>
                  <a:noFill/>
                </a:ln>
                <a:solidFill>
                  <a:srgbClr val="008800"/>
                </a:solidFill>
                <a:effectLst/>
                <a:latin typeface="Menlo"/>
              </a:rPr>
              <a:t> DESC"</a:t>
            </a:r>
            <a:r>
              <a:rPr kumimoji="0" lang="en-US" altLang="en-US" sz="2400" b="1" i="0" u="none" strike="noStrike" cap="none" normalizeH="0" baseline="0" dirty="0" smtClean="0">
                <a:ln>
                  <a:noFill/>
                </a:ln>
                <a:solidFill>
                  <a:srgbClr val="666600"/>
                </a:solidFill>
                <a:effectLst/>
                <a:latin typeface="Menlo"/>
              </a:rPr>
              <a:t>;</a:t>
            </a:r>
            <a:r>
              <a:rPr kumimoji="0" lang="en-US" altLang="en-US" sz="2400" b="1" i="0" u="none" strike="noStrike" cap="none" normalizeH="0" baseline="0" dirty="0" smtClean="0">
                <a:ln>
                  <a:noFill/>
                </a:ln>
                <a:solidFill>
                  <a:srgbClr val="313131"/>
                </a:solidFill>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smtClean="0">
                <a:ln>
                  <a:noFill/>
                </a:ln>
                <a:solidFill>
                  <a:srgbClr val="7F0055"/>
                </a:solidFill>
                <a:effectLst/>
                <a:latin typeface="Menlo"/>
              </a:rPr>
              <a:t>Query</a:t>
            </a:r>
            <a:r>
              <a:rPr kumimoji="0" lang="en-US" altLang="en-US" sz="2400" b="1" i="0" u="none" strike="noStrike" cap="none" normalizeH="0" baseline="0" dirty="0" smtClean="0">
                <a:ln>
                  <a:noFill/>
                </a:ln>
                <a:solidFill>
                  <a:srgbClr val="313131"/>
                </a:solidFill>
                <a:effectLst/>
                <a:latin typeface="Menlo"/>
              </a:rPr>
              <a:t> </a:t>
            </a:r>
            <a:r>
              <a:rPr kumimoji="0" lang="en-US" altLang="en-US" sz="2400" b="1" i="0" u="none" strike="noStrike" cap="none" normalizeH="0" baseline="0" dirty="0" err="1" smtClean="0">
                <a:ln>
                  <a:noFill/>
                </a:ln>
                <a:solidFill>
                  <a:srgbClr val="313131"/>
                </a:solidFill>
                <a:effectLst/>
                <a:latin typeface="Menlo"/>
              </a:rPr>
              <a:t>query</a:t>
            </a:r>
            <a:r>
              <a:rPr kumimoji="0" lang="en-US" altLang="en-US" sz="2400" b="1" i="0" u="none" strike="noStrike" cap="none" normalizeH="0" baseline="0" dirty="0" smtClean="0">
                <a:ln>
                  <a:noFill/>
                </a:ln>
                <a:solidFill>
                  <a:srgbClr val="313131"/>
                </a:solidFill>
                <a:effectLst/>
                <a:latin typeface="Menlo"/>
              </a:rPr>
              <a:t> </a:t>
            </a:r>
            <a:r>
              <a:rPr kumimoji="0" lang="en-US" altLang="en-US" sz="2400" b="1" i="0" u="none" strike="noStrike" cap="none" normalizeH="0" baseline="0" dirty="0" smtClean="0">
                <a:ln>
                  <a:noFill/>
                </a:ln>
                <a:solidFill>
                  <a:srgbClr val="666600"/>
                </a:solidFill>
                <a:effectLst/>
                <a:latin typeface="Menlo"/>
              </a:rPr>
              <a:t>=</a:t>
            </a:r>
            <a:r>
              <a:rPr kumimoji="0" lang="en-US" altLang="en-US" sz="2400" b="1" i="0" u="none" strike="noStrike" cap="none" normalizeH="0" baseline="0" dirty="0" smtClean="0">
                <a:ln>
                  <a:noFill/>
                </a:ln>
                <a:solidFill>
                  <a:srgbClr val="313131"/>
                </a:solidFill>
                <a:effectLst/>
                <a:latin typeface="Menlo"/>
              </a:rPr>
              <a:t> </a:t>
            </a:r>
            <a:r>
              <a:rPr kumimoji="0" lang="en-US" altLang="en-US" sz="2400" b="1" i="0" u="none" strike="noStrike" cap="none" normalizeH="0" baseline="0" dirty="0" err="1" smtClean="0">
                <a:ln>
                  <a:noFill/>
                </a:ln>
                <a:solidFill>
                  <a:srgbClr val="313131"/>
                </a:solidFill>
                <a:effectLst/>
                <a:latin typeface="Menlo"/>
              </a:rPr>
              <a:t>session</a:t>
            </a:r>
            <a:r>
              <a:rPr kumimoji="0" lang="en-US" altLang="en-US" sz="2400" b="1" i="0" u="none" strike="noStrike" cap="none" normalizeH="0" baseline="0" dirty="0" err="1" smtClean="0">
                <a:ln>
                  <a:noFill/>
                </a:ln>
                <a:solidFill>
                  <a:srgbClr val="666600"/>
                </a:solidFill>
                <a:effectLst/>
                <a:latin typeface="Menlo"/>
              </a:rPr>
              <a:t>.</a:t>
            </a:r>
            <a:r>
              <a:rPr kumimoji="0" lang="en-US" altLang="en-US" sz="2400" b="1" i="0" u="none" strike="noStrike" cap="none" normalizeH="0" baseline="0" dirty="0" err="1" smtClean="0">
                <a:ln>
                  <a:noFill/>
                </a:ln>
                <a:solidFill>
                  <a:srgbClr val="313131"/>
                </a:solidFill>
                <a:effectLst/>
                <a:latin typeface="Menlo"/>
              </a:rPr>
              <a:t>createQuery</a:t>
            </a:r>
            <a:r>
              <a:rPr kumimoji="0" lang="en-US" altLang="en-US" sz="2400" b="1" i="0" u="none" strike="noStrike" cap="none" normalizeH="0" baseline="0" dirty="0" smtClean="0">
                <a:ln>
                  <a:noFill/>
                </a:ln>
                <a:solidFill>
                  <a:srgbClr val="666600"/>
                </a:solidFill>
                <a:effectLst/>
                <a:latin typeface="Menlo"/>
              </a:rPr>
              <a:t>(</a:t>
            </a:r>
            <a:r>
              <a:rPr kumimoji="0" lang="en-US" altLang="en-US" sz="2400" b="1" i="0" u="none" strike="noStrike" cap="none" normalizeH="0" baseline="0" dirty="0" err="1" smtClean="0">
                <a:ln>
                  <a:noFill/>
                </a:ln>
                <a:solidFill>
                  <a:srgbClr val="313131"/>
                </a:solidFill>
                <a:effectLst/>
                <a:latin typeface="Menlo"/>
              </a:rPr>
              <a:t>hql</a:t>
            </a:r>
            <a:r>
              <a:rPr kumimoji="0" lang="en-US" altLang="en-US" sz="2400" b="1" i="0" u="none" strike="noStrike" cap="none" normalizeH="0" baseline="0" dirty="0" smtClean="0">
                <a:ln>
                  <a:noFill/>
                </a:ln>
                <a:solidFill>
                  <a:srgbClr val="666600"/>
                </a:solidFill>
                <a:effectLst/>
                <a:latin typeface="Menlo"/>
              </a:rPr>
              <a:t>);</a:t>
            </a:r>
            <a:r>
              <a:rPr kumimoji="0" lang="en-US" altLang="en-US" sz="2400" b="1" i="0" u="none" strike="noStrike" cap="none" normalizeH="0" baseline="0" dirty="0" smtClean="0">
                <a:ln>
                  <a:noFill/>
                </a:ln>
                <a:solidFill>
                  <a:srgbClr val="313131"/>
                </a:solidFill>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smtClean="0">
                <a:ln>
                  <a:noFill/>
                </a:ln>
                <a:solidFill>
                  <a:srgbClr val="7F0055"/>
                </a:solidFill>
                <a:effectLst/>
                <a:latin typeface="Menlo"/>
              </a:rPr>
              <a:t>List</a:t>
            </a:r>
            <a:r>
              <a:rPr kumimoji="0" lang="en-US" altLang="en-US" sz="2400" b="1" i="0" u="none" strike="noStrike" cap="none" normalizeH="0" baseline="0" dirty="0" smtClean="0">
                <a:ln>
                  <a:noFill/>
                </a:ln>
                <a:solidFill>
                  <a:srgbClr val="313131"/>
                </a:solidFill>
                <a:effectLst/>
                <a:latin typeface="Menlo"/>
              </a:rPr>
              <a:t> results </a:t>
            </a:r>
            <a:r>
              <a:rPr kumimoji="0" lang="en-US" altLang="en-US" sz="2400" b="1" i="0" u="none" strike="noStrike" cap="none" normalizeH="0" baseline="0" dirty="0" smtClean="0">
                <a:ln>
                  <a:noFill/>
                </a:ln>
                <a:solidFill>
                  <a:srgbClr val="666600"/>
                </a:solidFill>
                <a:effectLst/>
                <a:latin typeface="Menlo"/>
              </a:rPr>
              <a:t>=</a:t>
            </a:r>
            <a:r>
              <a:rPr kumimoji="0" lang="en-US" altLang="en-US" sz="2400" b="1" i="0" u="none" strike="noStrike" cap="none" normalizeH="0" baseline="0" dirty="0" smtClean="0">
                <a:ln>
                  <a:noFill/>
                </a:ln>
                <a:solidFill>
                  <a:srgbClr val="313131"/>
                </a:solidFill>
                <a:effectLst/>
                <a:latin typeface="Menlo"/>
              </a:rPr>
              <a:t> </a:t>
            </a:r>
            <a:r>
              <a:rPr kumimoji="0" lang="en-US" altLang="en-US" sz="2400" b="1" i="0" u="none" strike="noStrike" cap="none" normalizeH="0" baseline="0" dirty="0" err="1" smtClean="0">
                <a:ln>
                  <a:noFill/>
                </a:ln>
                <a:solidFill>
                  <a:srgbClr val="313131"/>
                </a:solidFill>
                <a:effectLst/>
                <a:latin typeface="Menlo"/>
              </a:rPr>
              <a:t>query</a:t>
            </a:r>
            <a:r>
              <a:rPr kumimoji="0" lang="en-US" altLang="en-US" sz="2400" b="1" i="0" u="none" strike="noStrike" cap="none" normalizeH="0" baseline="0" dirty="0" err="1" smtClean="0">
                <a:ln>
                  <a:noFill/>
                </a:ln>
                <a:solidFill>
                  <a:srgbClr val="666600"/>
                </a:solidFill>
                <a:effectLst/>
                <a:latin typeface="Menlo"/>
              </a:rPr>
              <a:t>.</a:t>
            </a:r>
            <a:r>
              <a:rPr kumimoji="0" lang="en-US" altLang="en-US" sz="2400" b="1" i="0" u="none" strike="noStrike" cap="none" normalizeH="0" baseline="0" dirty="0" err="1" smtClean="0">
                <a:ln>
                  <a:noFill/>
                </a:ln>
                <a:solidFill>
                  <a:srgbClr val="313131"/>
                </a:solidFill>
                <a:effectLst/>
                <a:latin typeface="Menlo"/>
              </a:rPr>
              <a:t>list</a:t>
            </a:r>
            <a:r>
              <a:rPr kumimoji="0" lang="en-US" altLang="en-US" sz="2400" b="1" i="0" u="none" strike="noStrike" cap="none" normalizeH="0" baseline="0" dirty="0" smtClean="0">
                <a:ln>
                  <a:noFill/>
                </a:ln>
                <a:solidFill>
                  <a:srgbClr val="666600"/>
                </a:solidFill>
                <a:effectLst/>
                <a:latin typeface="Menlo"/>
              </a:rPr>
              <a:t>();</a:t>
            </a:r>
            <a:r>
              <a:rPr kumimoji="0" lang="en-US" altLang="en-US" sz="3600" b="1" i="0" u="none" strike="noStrike" cap="none" normalizeH="0" baseline="0" dirty="0" smtClean="0">
                <a:ln>
                  <a:noFill/>
                </a:ln>
                <a:solidFill>
                  <a:schemeClr val="tx1"/>
                </a:solidFill>
                <a:effectLst/>
              </a:rPr>
              <a:t> </a:t>
            </a:r>
            <a:endParaRPr kumimoji="0" lang="en-US" altLang="en-US" sz="5400" b="1"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90958216"/>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HQL-</a:t>
            </a:r>
            <a:r>
              <a:rPr lang="en-US" dirty="0"/>
              <a:t>GROUP BY </a:t>
            </a:r>
            <a:r>
              <a:rPr lang="en-US" dirty="0" smtClean="0"/>
              <a:t>Clause</a:t>
            </a:r>
            <a:endParaRPr lang="en-US" dirty="0"/>
          </a:p>
        </p:txBody>
      </p:sp>
      <p:sp>
        <p:nvSpPr>
          <p:cNvPr id="3" name="Content Placeholder 2"/>
          <p:cNvSpPr>
            <a:spLocks noGrp="1"/>
          </p:cNvSpPr>
          <p:nvPr>
            <p:ph idx="1"/>
          </p:nvPr>
        </p:nvSpPr>
        <p:spPr>
          <a:xfrm>
            <a:off x="680321" y="1752600"/>
            <a:ext cx="10940179" cy="1505755"/>
          </a:xfrm>
        </p:spPr>
        <p:txBody>
          <a:bodyPr>
            <a:normAutofit/>
          </a:bodyPr>
          <a:lstStyle/>
          <a:p>
            <a:r>
              <a:rPr lang="en-US" sz="2800" b="1" dirty="0"/>
              <a:t>This clause lets Hibernate pull information from the database and group it based on a value of an attribute </a:t>
            </a:r>
            <a:r>
              <a:rPr lang="en-US" sz="2800" b="1" dirty="0" smtClean="0"/>
              <a:t>.</a:t>
            </a:r>
          </a:p>
          <a:p>
            <a:r>
              <a:rPr lang="en-US" sz="2800" b="1" dirty="0" smtClean="0"/>
              <a:t>typically</a:t>
            </a:r>
            <a:r>
              <a:rPr lang="en-US" sz="2800" b="1" dirty="0"/>
              <a:t>, use the result to include an aggregate value. </a:t>
            </a:r>
          </a:p>
        </p:txBody>
      </p:sp>
      <p:sp>
        <p:nvSpPr>
          <p:cNvPr id="4" name="Rectangle 1"/>
          <p:cNvSpPr>
            <a:spLocks noChangeArrowheads="1"/>
          </p:cNvSpPr>
          <p:nvPr/>
        </p:nvSpPr>
        <p:spPr bwMode="auto">
          <a:xfrm>
            <a:off x="875762" y="3473319"/>
            <a:ext cx="10744737" cy="1751733"/>
          </a:xfrm>
          <a:prstGeom prst="rect">
            <a:avLst/>
          </a:prstGeom>
          <a:ln/>
        </p:spPr>
        <p:style>
          <a:lnRef idx="1">
            <a:schemeClr val="accent4"/>
          </a:lnRef>
          <a:fillRef idx="2">
            <a:schemeClr val="accent4"/>
          </a:fillRef>
          <a:effectRef idx="1">
            <a:schemeClr val="accent4"/>
          </a:effectRef>
          <a:fontRef idx="minor">
            <a:schemeClr val="dk1"/>
          </a:fontRef>
        </p:style>
        <p:txBody>
          <a:bodyPr vert="horz" wrap="square" lIns="0" tIns="0" rIns="0" bIns="8887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smtClean="0">
                <a:ln>
                  <a:noFill/>
                </a:ln>
                <a:solidFill>
                  <a:srgbClr val="7F0055"/>
                </a:solidFill>
                <a:effectLst/>
                <a:latin typeface="Menlo"/>
              </a:rPr>
              <a:t>String</a:t>
            </a:r>
            <a:r>
              <a:rPr kumimoji="0" lang="en-US" altLang="en-US" sz="2400" b="1" i="0" u="none" strike="noStrike" cap="none" normalizeH="0" baseline="0" dirty="0" smtClean="0">
                <a:ln>
                  <a:noFill/>
                </a:ln>
                <a:solidFill>
                  <a:srgbClr val="313131"/>
                </a:solidFill>
                <a:effectLst/>
                <a:latin typeface="Menlo"/>
              </a:rPr>
              <a:t> </a:t>
            </a:r>
            <a:r>
              <a:rPr kumimoji="0" lang="en-US" altLang="en-US" sz="2400" b="1" i="0" u="none" strike="noStrike" cap="none" normalizeH="0" baseline="0" dirty="0" err="1" smtClean="0">
                <a:ln>
                  <a:noFill/>
                </a:ln>
                <a:solidFill>
                  <a:srgbClr val="313131"/>
                </a:solidFill>
                <a:effectLst/>
                <a:latin typeface="Menlo"/>
              </a:rPr>
              <a:t>hql</a:t>
            </a:r>
            <a:r>
              <a:rPr kumimoji="0" lang="en-US" altLang="en-US" sz="2400" b="1" i="0" u="none" strike="noStrike" cap="none" normalizeH="0" baseline="0" dirty="0" smtClean="0">
                <a:ln>
                  <a:noFill/>
                </a:ln>
                <a:solidFill>
                  <a:srgbClr val="313131"/>
                </a:solidFill>
                <a:effectLst/>
                <a:latin typeface="Menlo"/>
              </a:rPr>
              <a:t> </a:t>
            </a:r>
            <a:r>
              <a:rPr kumimoji="0" lang="en-US" altLang="en-US" sz="2400" b="1" i="0" u="none" strike="noStrike" cap="none" normalizeH="0" baseline="0" dirty="0" smtClean="0">
                <a:ln>
                  <a:noFill/>
                </a:ln>
                <a:solidFill>
                  <a:srgbClr val="666600"/>
                </a:solidFill>
                <a:effectLst/>
                <a:latin typeface="Menlo"/>
              </a:rPr>
              <a:t>=</a:t>
            </a:r>
            <a:r>
              <a:rPr kumimoji="0" lang="en-US" altLang="en-US" sz="2400" b="1" i="0" u="none" strike="noStrike" cap="none" normalizeH="0" baseline="0" dirty="0" smtClean="0">
                <a:ln>
                  <a:noFill/>
                </a:ln>
                <a:solidFill>
                  <a:srgbClr val="313131"/>
                </a:solidFill>
                <a:effectLst/>
                <a:latin typeface="Menlo"/>
              </a:rPr>
              <a:t> </a:t>
            </a:r>
            <a:r>
              <a:rPr kumimoji="0" lang="en-US" altLang="en-US" sz="2400" b="1" i="0" u="none" strike="noStrike" cap="none" normalizeH="0" baseline="0" dirty="0" smtClean="0">
                <a:ln>
                  <a:noFill/>
                </a:ln>
                <a:solidFill>
                  <a:srgbClr val="008800"/>
                </a:solidFill>
                <a:effectLst/>
                <a:latin typeface="Menlo"/>
              </a:rPr>
              <a:t>"SELECT SUM(</a:t>
            </a:r>
            <a:r>
              <a:rPr kumimoji="0" lang="en-US" altLang="en-US" sz="2400" b="1" i="0" u="none" strike="noStrike" cap="none" normalizeH="0" baseline="0" dirty="0" err="1" smtClean="0">
                <a:ln>
                  <a:noFill/>
                </a:ln>
                <a:solidFill>
                  <a:srgbClr val="008800"/>
                </a:solidFill>
                <a:effectLst/>
                <a:latin typeface="Menlo"/>
              </a:rPr>
              <a:t>E.salary</a:t>
            </a:r>
            <a:r>
              <a:rPr kumimoji="0" lang="en-US" altLang="en-US" sz="2400" b="1" i="0" u="none" strike="noStrike" cap="none" normalizeH="0" baseline="0" dirty="0" smtClean="0">
                <a:ln>
                  <a:noFill/>
                </a:ln>
                <a:solidFill>
                  <a:srgbClr val="008800"/>
                </a:solidFill>
                <a:effectLst/>
                <a:latin typeface="Menlo"/>
              </a:rPr>
              <a:t>), </a:t>
            </a:r>
            <a:r>
              <a:rPr kumimoji="0" lang="en-US" altLang="en-US" sz="2400" b="1" i="0" u="none" strike="noStrike" cap="none" normalizeH="0" baseline="0" dirty="0" err="1" smtClean="0">
                <a:ln>
                  <a:noFill/>
                </a:ln>
                <a:solidFill>
                  <a:srgbClr val="008800"/>
                </a:solidFill>
                <a:effectLst/>
                <a:latin typeface="Menlo"/>
              </a:rPr>
              <a:t>E.firtName</a:t>
            </a:r>
            <a:r>
              <a:rPr kumimoji="0" lang="en-US" altLang="en-US" sz="2400" b="1" i="0" u="none" strike="noStrike" cap="none" normalizeH="0" baseline="0" dirty="0" smtClean="0">
                <a:ln>
                  <a:noFill/>
                </a:ln>
                <a:solidFill>
                  <a:srgbClr val="008800"/>
                </a:solidFill>
                <a:effectLst/>
                <a:latin typeface="Menlo"/>
              </a:rPr>
              <a:t> FROM Employee E "</a:t>
            </a:r>
            <a:r>
              <a:rPr kumimoji="0" lang="en-US" altLang="en-US" sz="2400" b="1" i="0" u="none" strike="noStrike" cap="none" normalizeH="0" baseline="0" dirty="0" smtClean="0">
                <a:ln>
                  <a:noFill/>
                </a:ln>
                <a:solidFill>
                  <a:srgbClr val="313131"/>
                </a:solidFill>
                <a:effectLst/>
                <a:latin typeface="Menlo"/>
              </a:rPr>
              <a:t> </a:t>
            </a:r>
            <a:r>
              <a:rPr kumimoji="0" lang="en-US" altLang="en-US" sz="2400" b="1" i="0" u="none" strike="noStrike" cap="none" normalizeH="0" baseline="0" dirty="0" smtClean="0">
                <a:ln>
                  <a:noFill/>
                </a:ln>
                <a:solidFill>
                  <a:srgbClr val="666600"/>
                </a:solidFill>
                <a:effectLst/>
                <a:latin typeface="Menlo"/>
              </a:rPr>
              <a:t>+</a:t>
            </a:r>
            <a:r>
              <a:rPr kumimoji="0" lang="en-US" altLang="en-US" sz="2400" b="1" i="0" u="none" strike="noStrike" cap="none" normalizeH="0" baseline="0" dirty="0" smtClean="0">
                <a:ln>
                  <a:noFill/>
                </a:ln>
                <a:solidFill>
                  <a:srgbClr val="313131"/>
                </a:solidFill>
                <a:effectLst/>
                <a:latin typeface="Menlo"/>
              </a:rPr>
              <a:t> </a:t>
            </a:r>
            <a:r>
              <a:rPr kumimoji="0" lang="en-US" altLang="en-US" sz="2400" b="1" i="0" u="none" strike="noStrike" cap="none" normalizeH="0" baseline="0" dirty="0" smtClean="0">
                <a:ln>
                  <a:noFill/>
                </a:ln>
                <a:solidFill>
                  <a:srgbClr val="008800"/>
                </a:solidFill>
                <a:effectLst/>
                <a:latin typeface="Menlo"/>
              </a:rPr>
              <a:t>"GROUP BY </a:t>
            </a:r>
            <a:r>
              <a:rPr kumimoji="0" lang="en-US" altLang="en-US" sz="2400" b="1" i="0" u="none" strike="noStrike" cap="none" normalizeH="0" baseline="0" dirty="0" err="1" smtClean="0">
                <a:ln>
                  <a:noFill/>
                </a:ln>
                <a:solidFill>
                  <a:srgbClr val="008800"/>
                </a:solidFill>
                <a:effectLst/>
                <a:latin typeface="Menlo"/>
              </a:rPr>
              <a:t>E.firstName</a:t>
            </a:r>
            <a:r>
              <a:rPr kumimoji="0" lang="en-US" altLang="en-US" sz="2400" b="1" i="0" u="none" strike="noStrike" cap="none" normalizeH="0" baseline="0" dirty="0" smtClean="0">
                <a:ln>
                  <a:noFill/>
                </a:ln>
                <a:solidFill>
                  <a:srgbClr val="008800"/>
                </a:solidFill>
                <a:effectLst/>
                <a:latin typeface="Menlo"/>
              </a:rPr>
              <a:t>"</a:t>
            </a:r>
            <a:r>
              <a:rPr kumimoji="0" lang="en-US" altLang="en-US" sz="2400" b="1" i="0" u="none" strike="noStrike" cap="none" normalizeH="0" baseline="0" dirty="0" smtClean="0">
                <a:ln>
                  <a:noFill/>
                </a:ln>
                <a:solidFill>
                  <a:srgbClr val="666600"/>
                </a:solidFill>
                <a:effectLst/>
                <a:latin typeface="Menlo"/>
              </a:rPr>
              <a:t>;</a:t>
            </a:r>
            <a:r>
              <a:rPr kumimoji="0" lang="en-US" altLang="en-US" sz="2400" b="1" i="0" u="none" strike="noStrike" cap="none" normalizeH="0" baseline="0" dirty="0" smtClean="0">
                <a:ln>
                  <a:noFill/>
                </a:ln>
                <a:solidFill>
                  <a:srgbClr val="313131"/>
                </a:solidFill>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smtClean="0">
                <a:ln>
                  <a:noFill/>
                </a:ln>
                <a:solidFill>
                  <a:srgbClr val="7F0055"/>
                </a:solidFill>
                <a:effectLst/>
                <a:latin typeface="Menlo"/>
              </a:rPr>
              <a:t>Query</a:t>
            </a:r>
            <a:r>
              <a:rPr kumimoji="0" lang="en-US" altLang="en-US" sz="2400" b="1" i="0" u="none" strike="noStrike" cap="none" normalizeH="0" baseline="0" dirty="0" smtClean="0">
                <a:ln>
                  <a:noFill/>
                </a:ln>
                <a:solidFill>
                  <a:srgbClr val="313131"/>
                </a:solidFill>
                <a:effectLst/>
                <a:latin typeface="Menlo"/>
              </a:rPr>
              <a:t> </a:t>
            </a:r>
            <a:r>
              <a:rPr kumimoji="0" lang="en-US" altLang="en-US" sz="2400" b="1" i="0" u="none" strike="noStrike" cap="none" normalizeH="0" baseline="0" dirty="0" err="1" smtClean="0">
                <a:ln>
                  <a:noFill/>
                </a:ln>
                <a:solidFill>
                  <a:srgbClr val="313131"/>
                </a:solidFill>
                <a:effectLst/>
                <a:latin typeface="Menlo"/>
              </a:rPr>
              <a:t>query</a:t>
            </a:r>
            <a:r>
              <a:rPr kumimoji="0" lang="en-US" altLang="en-US" sz="2400" b="1" i="0" u="none" strike="noStrike" cap="none" normalizeH="0" baseline="0" dirty="0" smtClean="0">
                <a:ln>
                  <a:noFill/>
                </a:ln>
                <a:solidFill>
                  <a:srgbClr val="313131"/>
                </a:solidFill>
                <a:effectLst/>
                <a:latin typeface="Menlo"/>
              </a:rPr>
              <a:t> </a:t>
            </a:r>
            <a:r>
              <a:rPr kumimoji="0" lang="en-US" altLang="en-US" sz="2400" b="1" i="0" u="none" strike="noStrike" cap="none" normalizeH="0" baseline="0" dirty="0" smtClean="0">
                <a:ln>
                  <a:noFill/>
                </a:ln>
                <a:solidFill>
                  <a:srgbClr val="666600"/>
                </a:solidFill>
                <a:effectLst/>
                <a:latin typeface="Menlo"/>
              </a:rPr>
              <a:t>=</a:t>
            </a:r>
            <a:r>
              <a:rPr kumimoji="0" lang="en-US" altLang="en-US" sz="2400" b="1" i="0" u="none" strike="noStrike" cap="none" normalizeH="0" baseline="0" dirty="0" smtClean="0">
                <a:ln>
                  <a:noFill/>
                </a:ln>
                <a:solidFill>
                  <a:srgbClr val="313131"/>
                </a:solidFill>
                <a:effectLst/>
                <a:latin typeface="Menlo"/>
              </a:rPr>
              <a:t> </a:t>
            </a:r>
            <a:r>
              <a:rPr kumimoji="0" lang="en-US" altLang="en-US" sz="2400" b="1" i="0" u="none" strike="noStrike" cap="none" normalizeH="0" baseline="0" dirty="0" err="1" smtClean="0">
                <a:ln>
                  <a:noFill/>
                </a:ln>
                <a:solidFill>
                  <a:srgbClr val="313131"/>
                </a:solidFill>
                <a:effectLst/>
                <a:latin typeface="Menlo"/>
              </a:rPr>
              <a:t>session</a:t>
            </a:r>
            <a:r>
              <a:rPr kumimoji="0" lang="en-US" altLang="en-US" sz="2400" b="1" i="0" u="none" strike="noStrike" cap="none" normalizeH="0" baseline="0" dirty="0" err="1" smtClean="0">
                <a:ln>
                  <a:noFill/>
                </a:ln>
                <a:solidFill>
                  <a:srgbClr val="666600"/>
                </a:solidFill>
                <a:effectLst/>
                <a:latin typeface="Menlo"/>
              </a:rPr>
              <a:t>.</a:t>
            </a:r>
            <a:r>
              <a:rPr kumimoji="0" lang="en-US" altLang="en-US" sz="2400" b="1" i="0" u="none" strike="noStrike" cap="none" normalizeH="0" baseline="0" dirty="0" err="1" smtClean="0">
                <a:ln>
                  <a:noFill/>
                </a:ln>
                <a:solidFill>
                  <a:srgbClr val="313131"/>
                </a:solidFill>
                <a:effectLst/>
                <a:latin typeface="Menlo"/>
              </a:rPr>
              <a:t>createQuery</a:t>
            </a:r>
            <a:r>
              <a:rPr kumimoji="0" lang="en-US" altLang="en-US" sz="2400" b="1" i="0" u="none" strike="noStrike" cap="none" normalizeH="0" baseline="0" dirty="0" smtClean="0">
                <a:ln>
                  <a:noFill/>
                </a:ln>
                <a:solidFill>
                  <a:srgbClr val="666600"/>
                </a:solidFill>
                <a:effectLst/>
                <a:latin typeface="Menlo"/>
              </a:rPr>
              <a:t>(</a:t>
            </a:r>
            <a:r>
              <a:rPr kumimoji="0" lang="en-US" altLang="en-US" sz="2400" b="1" i="0" u="none" strike="noStrike" cap="none" normalizeH="0" baseline="0" dirty="0" err="1" smtClean="0">
                <a:ln>
                  <a:noFill/>
                </a:ln>
                <a:solidFill>
                  <a:srgbClr val="313131"/>
                </a:solidFill>
                <a:effectLst/>
                <a:latin typeface="Menlo"/>
              </a:rPr>
              <a:t>hql</a:t>
            </a:r>
            <a:r>
              <a:rPr kumimoji="0" lang="en-US" altLang="en-US" sz="2400" b="1" i="0" u="none" strike="noStrike" cap="none" normalizeH="0" baseline="0" dirty="0" smtClean="0">
                <a:ln>
                  <a:noFill/>
                </a:ln>
                <a:solidFill>
                  <a:srgbClr val="666600"/>
                </a:solidFill>
                <a:effectLst/>
                <a:latin typeface="Menlo"/>
              </a:rPr>
              <a:t>);</a:t>
            </a:r>
            <a:r>
              <a:rPr kumimoji="0" lang="en-US" altLang="en-US" sz="2400" b="1" i="0" u="none" strike="noStrike" cap="none" normalizeH="0" baseline="0" dirty="0" smtClean="0">
                <a:ln>
                  <a:noFill/>
                </a:ln>
                <a:solidFill>
                  <a:srgbClr val="313131"/>
                </a:solidFill>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smtClean="0">
                <a:ln>
                  <a:noFill/>
                </a:ln>
                <a:solidFill>
                  <a:srgbClr val="7F0055"/>
                </a:solidFill>
                <a:effectLst/>
                <a:latin typeface="Menlo"/>
              </a:rPr>
              <a:t>List</a:t>
            </a:r>
            <a:r>
              <a:rPr kumimoji="0" lang="en-US" altLang="en-US" sz="2400" b="1" i="0" u="none" strike="noStrike" cap="none" normalizeH="0" baseline="0" dirty="0" smtClean="0">
                <a:ln>
                  <a:noFill/>
                </a:ln>
                <a:solidFill>
                  <a:srgbClr val="313131"/>
                </a:solidFill>
                <a:effectLst/>
                <a:latin typeface="Menlo"/>
              </a:rPr>
              <a:t> results </a:t>
            </a:r>
            <a:r>
              <a:rPr kumimoji="0" lang="en-US" altLang="en-US" sz="2400" b="1" i="0" u="none" strike="noStrike" cap="none" normalizeH="0" baseline="0" dirty="0" smtClean="0">
                <a:ln>
                  <a:noFill/>
                </a:ln>
                <a:solidFill>
                  <a:srgbClr val="666600"/>
                </a:solidFill>
                <a:effectLst/>
                <a:latin typeface="Menlo"/>
              </a:rPr>
              <a:t>=</a:t>
            </a:r>
            <a:r>
              <a:rPr kumimoji="0" lang="en-US" altLang="en-US" sz="2400" b="1" i="0" u="none" strike="noStrike" cap="none" normalizeH="0" baseline="0" dirty="0" smtClean="0">
                <a:ln>
                  <a:noFill/>
                </a:ln>
                <a:solidFill>
                  <a:srgbClr val="313131"/>
                </a:solidFill>
                <a:effectLst/>
                <a:latin typeface="Menlo"/>
              </a:rPr>
              <a:t> </a:t>
            </a:r>
            <a:r>
              <a:rPr kumimoji="0" lang="en-US" altLang="en-US" sz="2400" b="1" i="0" u="none" strike="noStrike" cap="none" normalizeH="0" baseline="0" dirty="0" err="1" smtClean="0">
                <a:ln>
                  <a:noFill/>
                </a:ln>
                <a:solidFill>
                  <a:srgbClr val="313131"/>
                </a:solidFill>
                <a:effectLst/>
                <a:latin typeface="Menlo"/>
              </a:rPr>
              <a:t>query</a:t>
            </a:r>
            <a:r>
              <a:rPr kumimoji="0" lang="en-US" altLang="en-US" sz="2400" b="1" i="0" u="none" strike="noStrike" cap="none" normalizeH="0" baseline="0" dirty="0" err="1" smtClean="0">
                <a:ln>
                  <a:noFill/>
                </a:ln>
                <a:solidFill>
                  <a:srgbClr val="666600"/>
                </a:solidFill>
                <a:effectLst/>
                <a:latin typeface="Menlo"/>
              </a:rPr>
              <a:t>.</a:t>
            </a:r>
            <a:r>
              <a:rPr kumimoji="0" lang="en-US" altLang="en-US" sz="2400" b="1" i="0" u="none" strike="noStrike" cap="none" normalizeH="0" baseline="0" dirty="0" err="1" smtClean="0">
                <a:ln>
                  <a:noFill/>
                </a:ln>
                <a:solidFill>
                  <a:srgbClr val="313131"/>
                </a:solidFill>
                <a:effectLst/>
                <a:latin typeface="Menlo"/>
              </a:rPr>
              <a:t>list</a:t>
            </a:r>
            <a:r>
              <a:rPr kumimoji="0" lang="en-US" altLang="en-US" sz="2400" b="1" i="0" u="none" strike="noStrike" cap="none" normalizeH="0" baseline="0" dirty="0" smtClean="0">
                <a:ln>
                  <a:noFill/>
                </a:ln>
                <a:solidFill>
                  <a:srgbClr val="666600"/>
                </a:solidFill>
                <a:effectLst/>
                <a:latin typeface="Menlo"/>
              </a:rPr>
              <a:t>();</a:t>
            </a:r>
            <a:r>
              <a:rPr kumimoji="0" lang="en-US" altLang="en-US" sz="3600" b="1" i="0" u="none" strike="noStrike" cap="none" normalizeH="0" baseline="0" dirty="0" smtClean="0">
                <a:ln>
                  <a:noFill/>
                </a:ln>
                <a:solidFill>
                  <a:schemeClr val="tx1"/>
                </a:solidFill>
                <a:effectLst/>
              </a:rPr>
              <a:t> </a:t>
            </a:r>
            <a:endParaRPr kumimoji="0" lang="en-US" altLang="en-US" sz="5400" b="1"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32831663"/>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HQL- Using </a:t>
            </a:r>
            <a:r>
              <a:rPr lang="en-US" dirty="0"/>
              <a:t>Named </a:t>
            </a:r>
            <a:r>
              <a:rPr lang="en-US" dirty="0" err="1" smtClean="0"/>
              <a:t>Paramters</a:t>
            </a:r>
            <a:endParaRPr lang="en-US" dirty="0"/>
          </a:p>
        </p:txBody>
      </p:sp>
      <p:sp>
        <p:nvSpPr>
          <p:cNvPr id="3" name="Content Placeholder 2"/>
          <p:cNvSpPr>
            <a:spLocks noGrp="1"/>
          </p:cNvSpPr>
          <p:nvPr>
            <p:ph idx="1"/>
          </p:nvPr>
        </p:nvSpPr>
        <p:spPr>
          <a:xfrm>
            <a:off x="680321" y="1752600"/>
            <a:ext cx="10940179" cy="1892121"/>
          </a:xfrm>
        </p:spPr>
        <p:txBody>
          <a:bodyPr>
            <a:normAutofit/>
          </a:bodyPr>
          <a:lstStyle/>
          <a:p>
            <a:r>
              <a:rPr lang="en-US" sz="2800" b="1" dirty="0"/>
              <a:t>Hibernate supports named parameters in its HQL </a:t>
            </a:r>
            <a:r>
              <a:rPr lang="en-US" sz="2800" b="1" dirty="0" smtClean="0"/>
              <a:t>queries.</a:t>
            </a:r>
          </a:p>
          <a:p>
            <a:r>
              <a:rPr lang="en-US" sz="2800" b="1" dirty="0" smtClean="0"/>
              <a:t>This </a:t>
            </a:r>
            <a:r>
              <a:rPr lang="en-US" sz="2800" b="1" dirty="0"/>
              <a:t>makes writing HQL queries that accept input from the user easy and you do not have to defend against SQL injection attacks. </a:t>
            </a:r>
          </a:p>
        </p:txBody>
      </p:sp>
      <p:sp>
        <p:nvSpPr>
          <p:cNvPr id="4" name="Rectangle 1"/>
          <p:cNvSpPr>
            <a:spLocks noChangeArrowheads="1"/>
          </p:cNvSpPr>
          <p:nvPr/>
        </p:nvSpPr>
        <p:spPr bwMode="auto">
          <a:xfrm>
            <a:off x="991674" y="3644721"/>
            <a:ext cx="9259909" cy="1751733"/>
          </a:xfrm>
          <a:prstGeom prst="rect">
            <a:avLst/>
          </a:prstGeom>
          <a:ln/>
        </p:spPr>
        <p:style>
          <a:lnRef idx="1">
            <a:schemeClr val="accent4"/>
          </a:lnRef>
          <a:fillRef idx="2">
            <a:schemeClr val="accent4"/>
          </a:fillRef>
          <a:effectRef idx="1">
            <a:schemeClr val="accent4"/>
          </a:effectRef>
          <a:fontRef idx="minor">
            <a:schemeClr val="dk1"/>
          </a:fontRef>
        </p:style>
        <p:txBody>
          <a:bodyPr vert="horz" wrap="square" lIns="0" tIns="0" rIns="0" bIns="8887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smtClean="0">
                <a:ln>
                  <a:noFill/>
                </a:ln>
                <a:solidFill>
                  <a:srgbClr val="7F0055"/>
                </a:solidFill>
                <a:effectLst/>
                <a:latin typeface="Menlo"/>
              </a:rPr>
              <a:t>String</a:t>
            </a:r>
            <a:r>
              <a:rPr kumimoji="0" lang="en-US" altLang="en-US" sz="2400" b="1" i="0" u="none" strike="noStrike" cap="none" normalizeH="0" baseline="0" dirty="0" smtClean="0">
                <a:ln>
                  <a:noFill/>
                </a:ln>
                <a:solidFill>
                  <a:srgbClr val="313131"/>
                </a:solidFill>
                <a:effectLst/>
                <a:latin typeface="Menlo"/>
              </a:rPr>
              <a:t> </a:t>
            </a:r>
            <a:r>
              <a:rPr kumimoji="0" lang="en-US" altLang="en-US" sz="2400" b="1" i="0" u="none" strike="noStrike" cap="none" normalizeH="0" baseline="0" dirty="0" err="1" smtClean="0">
                <a:ln>
                  <a:noFill/>
                </a:ln>
                <a:solidFill>
                  <a:srgbClr val="313131"/>
                </a:solidFill>
                <a:effectLst/>
                <a:latin typeface="Menlo"/>
              </a:rPr>
              <a:t>hql</a:t>
            </a:r>
            <a:r>
              <a:rPr kumimoji="0" lang="en-US" altLang="en-US" sz="2400" b="1" i="0" u="none" strike="noStrike" cap="none" normalizeH="0" baseline="0" dirty="0" smtClean="0">
                <a:ln>
                  <a:noFill/>
                </a:ln>
                <a:solidFill>
                  <a:srgbClr val="313131"/>
                </a:solidFill>
                <a:effectLst/>
                <a:latin typeface="Menlo"/>
              </a:rPr>
              <a:t> </a:t>
            </a:r>
            <a:r>
              <a:rPr kumimoji="0" lang="en-US" altLang="en-US" sz="2400" b="1" i="0" u="none" strike="noStrike" cap="none" normalizeH="0" baseline="0" dirty="0" smtClean="0">
                <a:ln>
                  <a:noFill/>
                </a:ln>
                <a:solidFill>
                  <a:srgbClr val="666600"/>
                </a:solidFill>
                <a:effectLst/>
                <a:latin typeface="Menlo"/>
              </a:rPr>
              <a:t>=</a:t>
            </a:r>
            <a:r>
              <a:rPr kumimoji="0" lang="en-US" altLang="en-US" sz="2400" b="1" i="0" u="none" strike="noStrike" cap="none" normalizeH="0" baseline="0" dirty="0" smtClean="0">
                <a:ln>
                  <a:noFill/>
                </a:ln>
                <a:solidFill>
                  <a:srgbClr val="313131"/>
                </a:solidFill>
                <a:effectLst/>
                <a:latin typeface="Menlo"/>
              </a:rPr>
              <a:t> </a:t>
            </a:r>
            <a:r>
              <a:rPr kumimoji="0" lang="en-US" altLang="en-US" sz="2400" b="1" i="0" u="none" strike="noStrike" cap="none" normalizeH="0" baseline="0" dirty="0" smtClean="0">
                <a:ln>
                  <a:noFill/>
                </a:ln>
                <a:solidFill>
                  <a:srgbClr val="008800"/>
                </a:solidFill>
                <a:effectLst/>
                <a:latin typeface="Menlo"/>
              </a:rPr>
              <a:t>"FROM Employee E WHERE E.id = :</a:t>
            </a:r>
            <a:r>
              <a:rPr kumimoji="0" lang="en-US" altLang="en-US" sz="2400" b="1" i="0" u="none" strike="noStrike" cap="none" normalizeH="0" baseline="0" dirty="0" err="1" smtClean="0">
                <a:ln>
                  <a:noFill/>
                </a:ln>
                <a:solidFill>
                  <a:srgbClr val="008800"/>
                </a:solidFill>
                <a:effectLst/>
                <a:latin typeface="Menlo"/>
              </a:rPr>
              <a:t>employee_id</a:t>
            </a:r>
            <a:r>
              <a:rPr kumimoji="0" lang="en-US" altLang="en-US" sz="2400" b="1" i="0" u="none" strike="noStrike" cap="none" normalizeH="0" baseline="0" dirty="0" smtClean="0">
                <a:ln>
                  <a:noFill/>
                </a:ln>
                <a:solidFill>
                  <a:srgbClr val="008800"/>
                </a:solidFill>
                <a:effectLst/>
                <a:latin typeface="Menlo"/>
              </a:rPr>
              <a:t>"</a:t>
            </a:r>
            <a:r>
              <a:rPr kumimoji="0" lang="en-US" altLang="en-US" sz="2400" b="1" i="0" u="none" strike="noStrike" cap="none" normalizeH="0" baseline="0" dirty="0" smtClean="0">
                <a:ln>
                  <a:noFill/>
                </a:ln>
                <a:solidFill>
                  <a:srgbClr val="666600"/>
                </a:solidFill>
                <a:effectLst/>
                <a:latin typeface="Menlo"/>
              </a:rPr>
              <a:t>;</a:t>
            </a:r>
            <a:r>
              <a:rPr kumimoji="0" lang="en-US" altLang="en-US" sz="2400" b="1" i="0" u="none" strike="noStrike" cap="none" normalizeH="0" baseline="0" dirty="0" smtClean="0">
                <a:ln>
                  <a:noFill/>
                </a:ln>
                <a:solidFill>
                  <a:srgbClr val="313131"/>
                </a:solidFill>
                <a:effectLst/>
                <a:latin typeface="Menlo"/>
              </a:rPr>
              <a:t> </a:t>
            </a:r>
            <a:r>
              <a:rPr kumimoji="0" lang="en-US" altLang="en-US" sz="2400" b="1" i="0" u="none" strike="noStrike" cap="none" normalizeH="0" baseline="0" dirty="0" smtClean="0">
                <a:ln>
                  <a:noFill/>
                </a:ln>
                <a:solidFill>
                  <a:srgbClr val="7F0055"/>
                </a:solidFill>
                <a:effectLst/>
                <a:latin typeface="Menlo"/>
              </a:rPr>
              <a:t>Query</a:t>
            </a:r>
            <a:r>
              <a:rPr kumimoji="0" lang="en-US" altLang="en-US" sz="2400" b="1" i="0" u="none" strike="noStrike" cap="none" normalizeH="0" baseline="0" dirty="0" smtClean="0">
                <a:ln>
                  <a:noFill/>
                </a:ln>
                <a:solidFill>
                  <a:srgbClr val="313131"/>
                </a:solidFill>
                <a:effectLst/>
                <a:latin typeface="Menlo"/>
              </a:rPr>
              <a:t> </a:t>
            </a:r>
            <a:r>
              <a:rPr kumimoji="0" lang="en-US" altLang="en-US" sz="2400" b="1" i="0" u="none" strike="noStrike" cap="none" normalizeH="0" baseline="0" dirty="0" err="1" smtClean="0">
                <a:ln>
                  <a:noFill/>
                </a:ln>
                <a:solidFill>
                  <a:srgbClr val="313131"/>
                </a:solidFill>
                <a:effectLst/>
                <a:latin typeface="Menlo"/>
              </a:rPr>
              <a:t>query</a:t>
            </a:r>
            <a:r>
              <a:rPr kumimoji="0" lang="en-US" altLang="en-US" sz="2400" b="1" i="0" u="none" strike="noStrike" cap="none" normalizeH="0" baseline="0" dirty="0" smtClean="0">
                <a:ln>
                  <a:noFill/>
                </a:ln>
                <a:solidFill>
                  <a:srgbClr val="313131"/>
                </a:solidFill>
                <a:effectLst/>
                <a:latin typeface="Menlo"/>
              </a:rPr>
              <a:t> </a:t>
            </a:r>
            <a:r>
              <a:rPr kumimoji="0" lang="en-US" altLang="en-US" sz="2400" b="1" i="0" u="none" strike="noStrike" cap="none" normalizeH="0" baseline="0" dirty="0" smtClean="0">
                <a:ln>
                  <a:noFill/>
                </a:ln>
                <a:solidFill>
                  <a:srgbClr val="666600"/>
                </a:solidFill>
                <a:effectLst/>
                <a:latin typeface="Menlo"/>
              </a:rPr>
              <a:t>=</a:t>
            </a:r>
            <a:r>
              <a:rPr kumimoji="0" lang="en-US" altLang="en-US" sz="2400" b="1" i="0" u="none" strike="noStrike" cap="none" normalizeH="0" baseline="0" dirty="0" smtClean="0">
                <a:ln>
                  <a:noFill/>
                </a:ln>
                <a:solidFill>
                  <a:srgbClr val="313131"/>
                </a:solidFill>
                <a:effectLst/>
                <a:latin typeface="Menlo"/>
              </a:rPr>
              <a:t> </a:t>
            </a:r>
            <a:r>
              <a:rPr kumimoji="0" lang="en-US" altLang="en-US" sz="2400" b="1" i="0" u="none" strike="noStrike" cap="none" normalizeH="0" baseline="0" dirty="0" err="1" smtClean="0">
                <a:ln>
                  <a:noFill/>
                </a:ln>
                <a:solidFill>
                  <a:srgbClr val="313131"/>
                </a:solidFill>
                <a:effectLst/>
                <a:latin typeface="Menlo"/>
              </a:rPr>
              <a:t>session</a:t>
            </a:r>
            <a:r>
              <a:rPr kumimoji="0" lang="en-US" altLang="en-US" sz="2400" b="1" i="0" u="none" strike="noStrike" cap="none" normalizeH="0" baseline="0" dirty="0" err="1" smtClean="0">
                <a:ln>
                  <a:noFill/>
                </a:ln>
                <a:solidFill>
                  <a:srgbClr val="666600"/>
                </a:solidFill>
                <a:effectLst/>
                <a:latin typeface="Menlo"/>
              </a:rPr>
              <a:t>.</a:t>
            </a:r>
            <a:r>
              <a:rPr kumimoji="0" lang="en-US" altLang="en-US" sz="2400" b="1" i="0" u="none" strike="noStrike" cap="none" normalizeH="0" baseline="0" dirty="0" err="1" smtClean="0">
                <a:ln>
                  <a:noFill/>
                </a:ln>
                <a:solidFill>
                  <a:srgbClr val="313131"/>
                </a:solidFill>
                <a:effectLst/>
                <a:latin typeface="Menlo"/>
              </a:rPr>
              <a:t>createQuery</a:t>
            </a:r>
            <a:r>
              <a:rPr kumimoji="0" lang="en-US" altLang="en-US" sz="2400" b="1" i="0" u="none" strike="noStrike" cap="none" normalizeH="0" baseline="0" dirty="0" smtClean="0">
                <a:ln>
                  <a:noFill/>
                </a:ln>
                <a:solidFill>
                  <a:srgbClr val="666600"/>
                </a:solidFill>
                <a:effectLst/>
                <a:latin typeface="Menlo"/>
              </a:rPr>
              <a:t>(</a:t>
            </a:r>
            <a:r>
              <a:rPr kumimoji="0" lang="en-US" altLang="en-US" sz="2400" b="1" i="0" u="none" strike="noStrike" cap="none" normalizeH="0" baseline="0" dirty="0" err="1" smtClean="0">
                <a:ln>
                  <a:noFill/>
                </a:ln>
                <a:solidFill>
                  <a:srgbClr val="313131"/>
                </a:solidFill>
                <a:effectLst/>
                <a:latin typeface="Menlo"/>
              </a:rPr>
              <a:t>hql</a:t>
            </a:r>
            <a:r>
              <a:rPr kumimoji="0" lang="en-US" altLang="en-US" sz="2400" b="1" i="0" u="none" strike="noStrike" cap="none" normalizeH="0" baseline="0" dirty="0" smtClean="0">
                <a:ln>
                  <a:noFill/>
                </a:ln>
                <a:solidFill>
                  <a:srgbClr val="666600"/>
                </a:solidFill>
                <a:effectLst/>
                <a:latin typeface="Menlo"/>
              </a:rPr>
              <a:t>);</a:t>
            </a:r>
            <a:r>
              <a:rPr kumimoji="0" lang="en-US" altLang="en-US" sz="2400" b="1" i="0" u="none" strike="noStrike" cap="none" normalizeH="0" baseline="0" dirty="0" smtClean="0">
                <a:ln>
                  <a:noFill/>
                </a:ln>
                <a:solidFill>
                  <a:srgbClr val="313131"/>
                </a:solidFill>
                <a:effectLst/>
                <a:latin typeface="Menlo"/>
              </a:rPr>
              <a:t> </a:t>
            </a:r>
            <a:r>
              <a:rPr kumimoji="0" lang="en-US" altLang="en-US" sz="2400" b="1" i="0" u="none" strike="noStrike" cap="none" normalizeH="0" baseline="0" dirty="0" err="1" smtClean="0">
                <a:ln>
                  <a:noFill/>
                </a:ln>
                <a:solidFill>
                  <a:srgbClr val="313131"/>
                </a:solidFill>
                <a:effectLst/>
                <a:latin typeface="Menlo"/>
              </a:rPr>
              <a:t>query</a:t>
            </a:r>
            <a:r>
              <a:rPr kumimoji="0" lang="en-US" altLang="en-US" sz="2400" b="1" i="0" u="none" strike="noStrike" cap="none" normalizeH="0" baseline="0" dirty="0" err="1" smtClean="0">
                <a:ln>
                  <a:noFill/>
                </a:ln>
                <a:solidFill>
                  <a:srgbClr val="666600"/>
                </a:solidFill>
                <a:effectLst/>
                <a:latin typeface="Menlo"/>
              </a:rPr>
              <a:t>.</a:t>
            </a:r>
            <a:r>
              <a:rPr kumimoji="0" lang="en-US" altLang="en-US" sz="2400" b="1" i="0" u="none" strike="noStrike" cap="none" normalizeH="0" baseline="0" dirty="0" err="1" smtClean="0">
                <a:ln>
                  <a:noFill/>
                </a:ln>
                <a:solidFill>
                  <a:srgbClr val="313131"/>
                </a:solidFill>
                <a:effectLst/>
                <a:latin typeface="Menlo"/>
              </a:rPr>
              <a:t>setParameter</a:t>
            </a:r>
            <a:r>
              <a:rPr kumimoji="0" lang="en-US" altLang="en-US" sz="2400" b="1" i="0" u="none" strike="noStrike" cap="none" normalizeH="0" baseline="0" dirty="0" smtClean="0">
                <a:ln>
                  <a:noFill/>
                </a:ln>
                <a:solidFill>
                  <a:srgbClr val="666600"/>
                </a:solidFill>
                <a:effectLst/>
                <a:latin typeface="Menlo"/>
              </a:rPr>
              <a:t>(</a:t>
            </a:r>
            <a:r>
              <a:rPr kumimoji="0" lang="en-US" altLang="en-US" sz="2400" b="1" i="0" u="none" strike="noStrike" cap="none" normalizeH="0" baseline="0" dirty="0" smtClean="0">
                <a:ln>
                  <a:noFill/>
                </a:ln>
                <a:solidFill>
                  <a:srgbClr val="008800"/>
                </a:solidFill>
                <a:effectLst/>
                <a:latin typeface="Menlo"/>
              </a:rPr>
              <a:t>"employee_id"</a:t>
            </a:r>
            <a:r>
              <a:rPr kumimoji="0" lang="en-US" altLang="en-US" sz="2400" b="1" i="0" u="none" strike="noStrike" cap="none" normalizeH="0" baseline="0" dirty="0" smtClean="0">
                <a:ln>
                  <a:noFill/>
                </a:ln>
                <a:solidFill>
                  <a:srgbClr val="666600"/>
                </a:solidFill>
                <a:effectLst/>
                <a:latin typeface="Menlo"/>
              </a:rPr>
              <a:t>,</a:t>
            </a:r>
            <a:r>
              <a:rPr kumimoji="0" lang="en-US" altLang="en-US" sz="2400" b="1" i="0" u="none" strike="noStrike" cap="none" normalizeH="0" baseline="0" dirty="0" smtClean="0">
                <a:ln>
                  <a:noFill/>
                </a:ln>
                <a:solidFill>
                  <a:srgbClr val="006666"/>
                </a:solidFill>
                <a:effectLst/>
                <a:latin typeface="Menlo"/>
              </a:rPr>
              <a:t>10</a:t>
            </a:r>
            <a:r>
              <a:rPr kumimoji="0" lang="en-US" altLang="en-US" sz="2400" b="1" i="0" u="none" strike="noStrike" cap="none" normalizeH="0" baseline="0" dirty="0" smtClean="0">
                <a:ln>
                  <a:noFill/>
                </a:ln>
                <a:solidFill>
                  <a:srgbClr val="666600"/>
                </a:solidFill>
                <a:effectLst/>
                <a:latin typeface="Menlo"/>
              </a:rPr>
              <a:t>);</a:t>
            </a:r>
            <a:r>
              <a:rPr kumimoji="0" lang="en-US" altLang="en-US" sz="2400" b="1" i="0" u="none" strike="noStrike" cap="none" normalizeH="0" baseline="0" dirty="0" smtClean="0">
                <a:ln>
                  <a:noFill/>
                </a:ln>
                <a:solidFill>
                  <a:srgbClr val="313131"/>
                </a:solidFill>
                <a:effectLst/>
                <a:latin typeface="Menlo"/>
              </a:rPr>
              <a:t> </a:t>
            </a:r>
            <a:r>
              <a:rPr kumimoji="0" lang="en-US" altLang="en-US" sz="2400" b="1" i="0" u="none" strike="noStrike" cap="none" normalizeH="0" baseline="0" dirty="0" smtClean="0">
                <a:ln>
                  <a:noFill/>
                </a:ln>
                <a:solidFill>
                  <a:srgbClr val="7F0055"/>
                </a:solidFill>
                <a:effectLst/>
                <a:latin typeface="Menlo"/>
              </a:rPr>
              <a:t>List</a:t>
            </a:r>
            <a:r>
              <a:rPr kumimoji="0" lang="en-US" altLang="en-US" sz="2400" b="1" i="0" u="none" strike="noStrike" cap="none" normalizeH="0" baseline="0" dirty="0" smtClean="0">
                <a:ln>
                  <a:noFill/>
                </a:ln>
                <a:solidFill>
                  <a:srgbClr val="313131"/>
                </a:solidFill>
                <a:effectLst/>
                <a:latin typeface="Menlo"/>
              </a:rPr>
              <a:t> results </a:t>
            </a:r>
            <a:r>
              <a:rPr kumimoji="0" lang="en-US" altLang="en-US" sz="2400" b="1" i="0" u="none" strike="noStrike" cap="none" normalizeH="0" baseline="0" dirty="0" smtClean="0">
                <a:ln>
                  <a:noFill/>
                </a:ln>
                <a:solidFill>
                  <a:srgbClr val="666600"/>
                </a:solidFill>
                <a:effectLst/>
                <a:latin typeface="Menlo"/>
              </a:rPr>
              <a:t>=</a:t>
            </a:r>
            <a:r>
              <a:rPr kumimoji="0" lang="en-US" altLang="en-US" sz="2400" b="1" i="0" u="none" strike="noStrike" cap="none" normalizeH="0" baseline="0" dirty="0" smtClean="0">
                <a:ln>
                  <a:noFill/>
                </a:ln>
                <a:solidFill>
                  <a:srgbClr val="313131"/>
                </a:solidFill>
                <a:effectLst/>
                <a:latin typeface="Menlo"/>
              </a:rPr>
              <a:t> </a:t>
            </a:r>
            <a:r>
              <a:rPr kumimoji="0" lang="en-US" altLang="en-US" sz="2400" b="1" i="0" u="none" strike="noStrike" cap="none" normalizeH="0" baseline="0" dirty="0" err="1" smtClean="0">
                <a:ln>
                  <a:noFill/>
                </a:ln>
                <a:solidFill>
                  <a:srgbClr val="313131"/>
                </a:solidFill>
                <a:effectLst/>
                <a:latin typeface="Menlo"/>
              </a:rPr>
              <a:t>query</a:t>
            </a:r>
            <a:r>
              <a:rPr kumimoji="0" lang="en-US" altLang="en-US" sz="2400" b="1" i="0" u="none" strike="noStrike" cap="none" normalizeH="0" baseline="0" dirty="0" err="1" smtClean="0">
                <a:ln>
                  <a:noFill/>
                </a:ln>
                <a:solidFill>
                  <a:srgbClr val="666600"/>
                </a:solidFill>
                <a:effectLst/>
                <a:latin typeface="Menlo"/>
              </a:rPr>
              <a:t>.</a:t>
            </a:r>
            <a:r>
              <a:rPr kumimoji="0" lang="en-US" altLang="en-US" sz="2400" b="1" i="0" u="none" strike="noStrike" cap="none" normalizeH="0" baseline="0" dirty="0" err="1" smtClean="0">
                <a:ln>
                  <a:noFill/>
                </a:ln>
                <a:solidFill>
                  <a:srgbClr val="313131"/>
                </a:solidFill>
                <a:effectLst/>
                <a:latin typeface="Menlo"/>
              </a:rPr>
              <a:t>list</a:t>
            </a:r>
            <a:r>
              <a:rPr kumimoji="0" lang="en-US" altLang="en-US" sz="2400" b="1" i="0" u="none" strike="noStrike" cap="none" normalizeH="0" baseline="0" dirty="0" smtClean="0">
                <a:ln>
                  <a:noFill/>
                </a:ln>
                <a:solidFill>
                  <a:srgbClr val="666600"/>
                </a:solidFill>
                <a:effectLst/>
                <a:latin typeface="Menlo"/>
              </a:rPr>
              <a:t>();</a:t>
            </a:r>
            <a:r>
              <a:rPr kumimoji="0" lang="en-US" altLang="en-US" sz="3600" b="1" i="0" u="none" strike="noStrike" cap="none" normalizeH="0" baseline="0" dirty="0" smtClean="0">
                <a:ln>
                  <a:noFill/>
                </a:ln>
                <a:solidFill>
                  <a:schemeClr val="tx1"/>
                </a:solidFill>
                <a:effectLst/>
              </a:rPr>
              <a:t> </a:t>
            </a:r>
            <a:endParaRPr kumimoji="0" lang="en-US" altLang="en-US" sz="5400" b="1"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64322316"/>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HQL - </a:t>
            </a:r>
            <a:r>
              <a:rPr lang="en-US" dirty="0"/>
              <a:t>UPDATE </a:t>
            </a:r>
            <a:r>
              <a:rPr lang="en-US" dirty="0" smtClean="0"/>
              <a:t>Clause</a:t>
            </a:r>
            <a:endParaRPr lang="en-US" dirty="0"/>
          </a:p>
        </p:txBody>
      </p:sp>
      <p:sp>
        <p:nvSpPr>
          <p:cNvPr id="3" name="Content Placeholder 2"/>
          <p:cNvSpPr>
            <a:spLocks noGrp="1"/>
          </p:cNvSpPr>
          <p:nvPr>
            <p:ph idx="1"/>
          </p:nvPr>
        </p:nvSpPr>
        <p:spPr>
          <a:xfrm>
            <a:off x="411975" y="1752600"/>
            <a:ext cx="11422216" cy="2767886"/>
          </a:xfrm>
        </p:spPr>
        <p:txBody>
          <a:bodyPr>
            <a:normAutofit lnSpcReduction="10000"/>
          </a:bodyPr>
          <a:lstStyle/>
          <a:p>
            <a:r>
              <a:rPr lang="en-US" sz="2800" b="1" dirty="0"/>
              <a:t>The UPDATE clause can be used to update one or more properties of an one or more objects</a:t>
            </a:r>
            <a:r>
              <a:rPr lang="en-US" sz="2800" b="1" dirty="0" smtClean="0"/>
              <a:t>.</a:t>
            </a:r>
          </a:p>
          <a:p>
            <a:r>
              <a:rPr lang="en-US" sz="2800" b="1" dirty="0"/>
              <a:t>Bulk updates are new to HQL with Hibernate 3, and deletes work differently in Hibernate 3 than they did in Hibernate 2. </a:t>
            </a:r>
          </a:p>
          <a:p>
            <a:r>
              <a:rPr lang="en-US" sz="2800" b="1" dirty="0"/>
              <a:t>The Query interface now contains a method called </a:t>
            </a:r>
            <a:r>
              <a:rPr lang="en-US" sz="2800" b="1" dirty="0" err="1"/>
              <a:t>executeUpdate</a:t>
            </a:r>
            <a:r>
              <a:rPr lang="en-US" sz="2800" b="1" dirty="0"/>
              <a:t>() for executing HQL UPDATE or DELETE statements. </a:t>
            </a:r>
          </a:p>
        </p:txBody>
      </p:sp>
      <p:sp>
        <p:nvSpPr>
          <p:cNvPr id="4" name="Rectangle 1"/>
          <p:cNvSpPr>
            <a:spLocks noChangeArrowheads="1"/>
          </p:cNvSpPr>
          <p:nvPr/>
        </p:nvSpPr>
        <p:spPr bwMode="auto">
          <a:xfrm>
            <a:off x="702365" y="4464181"/>
            <a:ext cx="10204174" cy="2121065"/>
          </a:xfrm>
          <a:prstGeom prst="rect">
            <a:avLst/>
          </a:prstGeom>
          <a:ln/>
        </p:spPr>
        <p:style>
          <a:lnRef idx="1">
            <a:schemeClr val="accent4"/>
          </a:lnRef>
          <a:fillRef idx="2">
            <a:schemeClr val="accent4"/>
          </a:fillRef>
          <a:effectRef idx="1">
            <a:schemeClr val="accent4"/>
          </a:effectRef>
          <a:fontRef idx="minor">
            <a:schemeClr val="dk1"/>
          </a:fontRef>
        </p:style>
        <p:txBody>
          <a:bodyPr vert="horz" wrap="square" lIns="0" tIns="0" rIns="0" bIns="8887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smtClean="0">
                <a:ln>
                  <a:noFill/>
                </a:ln>
                <a:solidFill>
                  <a:srgbClr val="7F0055"/>
                </a:solidFill>
                <a:effectLst/>
                <a:latin typeface="Menlo"/>
              </a:rPr>
              <a:t>String</a:t>
            </a:r>
            <a:r>
              <a:rPr kumimoji="0" lang="en-US" altLang="en-US" sz="2000" b="1" i="0" u="none" strike="noStrike" cap="none" normalizeH="0" baseline="0" dirty="0" smtClean="0">
                <a:ln>
                  <a:noFill/>
                </a:ln>
                <a:solidFill>
                  <a:srgbClr val="313131"/>
                </a:solidFill>
                <a:effectLst/>
                <a:latin typeface="Menlo"/>
              </a:rPr>
              <a:t> </a:t>
            </a:r>
            <a:r>
              <a:rPr kumimoji="0" lang="en-US" altLang="en-US" sz="2000" b="1" i="0" u="none" strike="noStrike" cap="none" normalizeH="0" baseline="0" dirty="0" err="1" smtClean="0">
                <a:ln>
                  <a:noFill/>
                </a:ln>
                <a:solidFill>
                  <a:srgbClr val="313131"/>
                </a:solidFill>
                <a:effectLst/>
                <a:latin typeface="Menlo"/>
              </a:rPr>
              <a:t>hql</a:t>
            </a:r>
            <a:r>
              <a:rPr kumimoji="0" lang="en-US" altLang="en-US" sz="2000" b="1" i="0" u="none" strike="noStrike" cap="none" normalizeH="0" baseline="0" dirty="0" smtClean="0">
                <a:ln>
                  <a:noFill/>
                </a:ln>
                <a:solidFill>
                  <a:srgbClr val="313131"/>
                </a:solidFill>
                <a:effectLst/>
                <a:latin typeface="Menlo"/>
              </a:rPr>
              <a:t> </a:t>
            </a:r>
            <a:r>
              <a:rPr kumimoji="0" lang="en-US" altLang="en-US" sz="2000" b="1" i="0" u="none" strike="noStrike" cap="none" normalizeH="0" baseline="0" dirty="0" smtClean="0">
                <a:ln>
                  <a:noFill/>
                </a:ln>
                <a:solidFill>
                  <a:srgbClr val="666600"/>
                </a:solidFill>
                <a:effectLst/>
                <a:latin typeface="Menlo"/>
              </a:rPr>
              <a:t>=</a:t>
            </a:r>
            <a:r>
              <a:rPr kumimoji="0" lang="en-US" altLang="en-US" sz="2000" b="1" i="0" u="none" strike="noStrike" cap="none" normalizeH="0" baseline="0" dirty="0" smtClean="0">
                <a:ln>
                  <a:noFill/>
                </a:ln>
                <a:solidFill>
                  <a:srgbClr val="313131"/>
                </a:solidFill>
                <a:effectLst/>
                <a:latin typeface="Menlo"/>
              </a:rPr>
              <a:t> </a:t>
            </a:r>
            <a:r>
              <a:rPr kumimoji="0" lang="en-US" altLang="en-US" sz="2000" b="1" i="0" u="none" strike="noStrike" cap="none" normalizeH="0" baseline="0" dirty="0" smtClean="0">
                <a:ln>
                  <a:noFill/>
                </a:ln>
                <a:solidFill>
                  <a:srgbClr val="008800"/>
                </a:solidFill>
                <a:effectLst/>
                <a:latin typeface="Menlo"/>
              </a:rPr>
              <a:t>"UPDATE Employee set salary = :salary "</a:t>
            </a:r>
            <a:r>
              <a:rPr kumimoji="0" lang="en-US" altLang="en-US" sz="2000" b="1" i="0" u="none" strike="noStrike" cap="none" normalizeH="0" baseline="0" dirty="0" smtClean="0">
                <a:ln>
                  <a:noFill/>
                </a:ln>
                <a:solidFill>
                  <a:srgbClr val="313131"/>
                </a:solidFill>
                <a:effectLst/>
                <a:latin typeface="Menlo"/>
              </a:rPr>
              <a:t> </a:t>
            </a:r>
            <a:r>
              <a:rPr kumimoji="0" lang="en-US" altLang="en-US" sz="2000" b="1" i="0" u="none" strike="noStrike" cap="none" normalizeH="0" baseline="0" dirty="0" smtClean="0">
                <a:ln>
                  <a:noFill/>
                </a:ln>
                <a:solidFill>
                  <a:srgbClr val="666600"/>
                </a:solidFill>
                <a:effectLst/>
                <a:latin typeface="Menlo"/>
              </a:rPr>
              <a:t>+</a:t>
            </a:r>
            <a:r>
              <a:rPr kumimoji="0" lang="en-US" altLang="en-US" sz="2000" b="1" i="0" u="none" strike="noStrike" cap="none" normalizeH="0" baseline="0" dirty="0" smtClean="0">
                <a:ln>
                  <a:noFill/>
                </a:ln>
                <a:solidFill>
                  <a:srgbClr val="313131"/>
                </a:solidFill>
                <a:effectLst/>
                <a:latin typeface="Menlo"/>
              </a:rPr>
              <a:t> </a:t>
            </a:r>
            <a:r>
              <a:rPr kumimoji="0" lang="en-US" altLang="en-US" sz="2000" b="1" i="0" u="none" strike="noStrike" cap="none" normalizeH="0" baseline="0" dirty="0" smtClean="0">
                <a:ln>
                  <a:noFill/>
                </a:ln>
                <a:solidFill>
                  <a:srgbClr val="008800"/>
                </a:solidFill>
                <a:effectLst/>
                <a:latin typeface="Menlo"/>
              </a:rPr>
              <a:t>"WHERE id = :</a:t>
            </a:r>
            <a:r>
              <a:rPr kumimoji="0" lang="en-US" altLang="en-US" sz="2000" b="1" i="0" u="none" strike="noStrike" cap="none" normalizeH="0" baseline="0" dirty="0" err="1" smtClean="0">
                <a:ln>
                  <a:noFill/>
                </a:ln>
                <a:solidFill>
                  <a:srgbClr val="008800"/>
                </a:solidFill>
                <a:effectLst/>
                <a:latin typeface="Menlo"/>
              </a:rPr>
              <a:t>employee_id</a:t>
            </a:r>
            <a:r>
              <a:rPr kumimoji="0" lang="en-US" altLang="en-US" sz="2000" b="1" i="0" u="none" strike="noStrike" cap="none" normalizeH="0" baseline="0" dirty="0" smtClean="0">
                <a:ln>
                  <a:noFill/>
                </a:ln>
                <a:solidFill>
                  <a:srgbClr val="008800"/>
                </a:solidFill>
                <a:effectLst/>
                <a:latin typeface="Menlo"/>
              </a:rPr>
              <a:t>"</a:t>
            </a:r>
            <a:r>
              <a:rPr kumimoji="0" lang="en-US" altLang="en-US" sz="2000" b="1" i="0" u="none" strike="noStrike" cap="none" normalizeH="0" baseline="0" dirty="0" smtClean="0">
                <a:ln>
                  <a:noFill/>
                </a:ln>
                <a:solidFill>
                  <a:srgbClr val="666600"/>
                </a:solidFill>
                <a:effectLst/>
                <a:latin typeface="Menlo"/>
              </a:rPr>
              <a:t>;</a:t>
            </a:r>
            <a:r>
              <a:rPr kumimoji="0" lang="en-US" altLang="en-US" sz="2000" b="1" i="0" u="none" strike="noStrike" cap="none" normalizeH="0" baseline="0" dirty="0" smtClean="0">
                <a:ln>
                  <a:noFill/>
                </a:ln>
                <a:solidFill>
                  <a:srgbClr val="313131"/>
                </a:solidFill>
                <a:effectLst/>
                <a:latin typeface="Menlo"/>
              </a:rPr>
              <a:t> </a:t>
            </a:r>
            <a:r>
              <a:rPr kumimoji="0" lang="en-US" altLang="en-US" sz="2000" b="1" i="0" u="none" strike="noStrike" cap="none" normalizeH="0" baseline="0" dirty="0" smtClean="0">
                <a:ln>
                  <a:noFill/>
                </a:ln>
                <a:solidFill>
                  <a:srgbClr val="7F0055"/>
                </a:solidFill>
                <a:effectLst/>
                <a:latin typeface="Menlo"/>
              </a:rPr>
              <a:t>Query</a:t>
            </a:r>
            <a:r>
              <a:rPr kumimoji="0" lang="en-US" altLang="en-US" sz="2000" b="1" i="0" u="none" strike="noStrike" cap="none" normalizeH="0" baseline="0" dirty="0" smtClean="0">
                <a:ln>
                  <a:noFill/>
                </a:ln>
                <a:solidFill>
                  <a:srgbClr val="313131"/>
                </a:solidFill>
                <a:effectLst/>
                <a:latin typeface="Menlo"/>
              </a:rPr>
              <a:t> </a:t>
            </a:r>
            <a:r>
              <a:rPr kumimoji="0" lang="en-US" altLang="en-US" sz="2000" b="1" i="0" u="none" strike="noStrike" cap="none" normalizeH="0" baseline="0" dirty="0" err="1" smtClean="0">
                <a:ln>
                  <a:noFill/>
                </a:ln>
                <a:solidFill>
                  <a:srgbClr val="313131"/>
                </a:solidFill>
                <a:effectLst/>
                <a:latin typeface="Menlo"/>
              </a:rPr>
              <a:t>query</a:t>
            </a:r>
            <a:r>
              <a:rPr kumimoji="0" lang="en-US" altLang="en-US" sz="2000" b="1" i="0" u="none" strike="noStrike" cap="none" normalizeH="0" baseline="0" dirty="0" smtClean="0">
                <a:ln>
                  <a:noFill/>
                </a:ln>
                <a:solidFill>
                  <a:srgbClr val="313131"/>
                </a:solidFill>
                <a:effectLst/>
                <a:latin typeface="Menlo"/>
              </a:rPr>
              <a:t> </a:t>
            </a:r>
            <a:r>
              <a:rPr kumimoji="0" lang="en-US" altLang="en-US" sz="2000" b="1" i="0" u="none" strike="noStrike" cap="none" normalizeH="0" baseline="0" dirty="0" smtClean="0">
                <a:ln>
                  <a:noFill/>
                </a:ln>
                <a:solidFill>
                  <a:srgbClr val="666600"/>
                </a:solidFill>
                <a:effectLst/>
                <a:latin typeface="Menlo"/>
              </a:rPr>
              <a:t>=</a:t>
            </a:r>
            <a:r>
              <a:rPr kumimoji="0" lang="en-US" altLang="en-US" sz="2000" b="1" i="0" u="none" strike="noStrike" cap="none" normalizeH="0" baseline="0" dirty="0" smtClean="0">
                <a:ln>
                  <a:noFill/>
                </a:ln>
                <a:solidFill>
                  <a:srgbClr val="313131"/>
                </a:solidFill>
                <a:effectLst/>
                <a:latin typeface="Menlo"/>
              </a:rPr>
              <a:t> </a:t>
            </a:r>
            <a:r>
              <a:rPr kumimoji="0" lang="en-US" altLang="en-US" sz="2000" b="1" i="0" u="none" strike="noStrike" cap="none" normalizeH="0" baseline="0" dirty="0" err="1" smtClean="0">
                <a:ln>
                  <a:noFill/>
                </a:ln>
                <a:solidFill>
                  <a:srgbClr val="313131"/>
                </a:solidFill>
                <a:effectLst/>
                <a:latin typeface="Menlo"/>
              </a:rPr>
              <a:t>session</a:t>
            </a:r>
            <a:r>
              <a:rPr kumimoji="0" lang="en-US" altLang="en-US" sz="2000" b="1" i="0" u="none" strike="noStrike" cap="none" normalizeH="0" baseline="0" dirty="0" err="1" smtClean="0">
                <a:ln>
                  <a:noFill/>
                </a:ln>
                <a:solidFill>
                  <a:srgbClr val="666600"/>
                </a:solidFill>
                <a:effectLst/>
                <a:latin typeface="Menlo"/>
              </a:rPr>
              <a:t>.</a:t>
            </a:r>
            <a:r>
              <a:rPr kumimoji="0" lang="en-US" altLang="en-US" sz="2000" b="1" i="0" u="none" strike="noStrike" cap="none" normalizeH="0" baseline="0" dirty="0" err="1" smtClean="0">
                <a:ln>
                  <a:noFill/>
                </a:ln>
                <a:solidFill>
                  <a:srgbClr val="313131"/>
                </a:solidFill>
                <a:effectLst/>
                <a:latin typeface="Menlo"/>
              </a:rPr>
              <a:t>createQuery</a:t>
            </a:r>
            <a:r>
              <a:rPr kumimoji="0" lang="en-US" altLang="en-US" sz="2000" b="1" i="0" u="none" strike="noStrike" cap="none" normalizeH="0" baseline="0" dirty="0" smtClean="0">
                <a:ln>
                  <a:noFill/>
                </a:ln>
                <a:solidFill>
                  <a:srgbClr val="666600"/>
                </a:solidFill>
                <a:effectLst/>
                <a:latin typeface="Menlo"/>
              </a:rPr>
              <a:t>(</a:t>
            </a:r>
            <a:r>
              <a:rPr kumimoji="0" lang="en-US" altLang="en-US" sz="2000" b="1" i="0" u="none" strike="noStrike" cap="none" normalizeH="0" baseline="0" dirty="0" err="1" smtClean="0">
                <a:ln>
                  <a:noFill/>
                </a:ln>
                <a:solidFill>
                  <a:srgbClr val="313131"/>
                </a:solidFill>
                <a:effectLst/>
                <a:latin typeface="Menlo"/>
              </a:rPr>
              <a:t>hql</a:t>
            </a:r>
            <a:r>
              <a:rPr kumimoji="0" lang="en-US" altLang="en-US" sz="2000" b="1" i="0" u="none" strike="noStrike" cap="none" normalizeH="0" baseline="0" dirty="0" smtClean="0">
                <a:ln>
                  <a:noFill/>
                </a:ln>
                <a:solidFill>
                  <a:srgbClr val="666600"/>
                </a:solidFill>
                <a:effectLst/>
                <a:latin typeface="Menlo"/>
              </a:rPr>
              <a:t>);</a:t>
            </a:r>
            <a:r>
              <a:rPr kumimoji="0" lang="en-US" altLang="en-US" sz="2000" b="1" i="0" u="none" strike="noStrike" cap="none" normalizeH="0" baseline="0" dirty="0" smtClean="0">
                <a:ln>
                  <a:noFill/>
                </a:ln>
                <a:solidFill>
                  <a:srgbClr val="313131"/>
                </a:solidFill>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err="1" smtClean="0">
                <a:ln>
                  <a:noFill/>
                </a:ln>
                <a:solidFill>
                  <a:srgbClr val="313131"/>
                </a:solidFill>
                <a:effectLst/>
                <a:latin typeface="Menlo"/>
              </a:rPr>
              <a:t>query</a:t>
            </a:r>
            <a:r>
              <a:rPr kumimoji="0" lang="en-US" altLang="en-US" sz="2000" b="1" i="0" u="none" strike="noStrike" cap="none" normalizeH="0" baseline="0" dirty="0" err="1" smtClean="0">
                <a:ln>
                  <a:noFill/>
                </a:ln>
                <a:solidFill>
                  <a:srgbClr val="666600"/>
                </a:solidFill>
                <a:effectLst/>
                <a:latin typeface="Menlo"/>
              </a:rPr>
              <a:t>.</a:t>
            </a:r>
            <a:r>
              <a:rPr kumimoji="0" lang="en-US" altLang="en-US" sz="2000" b="1" i="0" u="none" strike="noStrike" cap="none" normalizeH="0" baseline="0" dirty="0" err="1" smtClean="0">
                <a:ln>
                  <a:noFill/>
                </a:ln>
                <a:solidFill>
                  <a:srgbClr val="313131"/>
                </a:solidFill>
                <a:effectLst/>
                <a:latin typeface="Menlo"/>
              </a:rPr>
              <a:t>setParameter</a:t>
            </a:r>
            <a:r>
              <a:rPr kumimoji="0" lang="en-US" altLang="en-US" sz="2000" b="1" i="0" u="none" strike="noStrike" cap="none" normalizeH="0" baseline="0" dirty="0" smtClean="0">
                <a:ln>
                  <a:noFill/>
                </a:ln>
                <a:solidFill>
                  <a:srgbClr val="666600"/>
                </a:solidFill>
                <a:effectLst/>
                <a:latin typeface="Menlo"/>
              </a:rPr>
              <a:t>(</a:t>
            </a:r>
            <a:r>
              <a:rPr kumimoji="0" lang="en-US" altLang="en-US" sz="2000" b="1" i="0" u="none" strike="noStrike" cap="none" normalizeH="0" baseline="0" dirty="0" smtClean="0">
                <a:ln>
                  <a:noFill/>
                </a:ln>
                <a:solidFill>
                  <a:srgbClr val="008800"/>
                </a:solidFill>
                <a:effectLst/>
                <a:latin typeface="Menlo"/>
              </a:rPr>
              <a:t>"salary"</a:t>
            </a:r>
            <a:r>
              <a:rPr kumimoji="0" lang="en-US" altLang="en-US" sz="2000" b="1" i="0" u="none" strike="noStrike" cap="none" normalizeH="0" baseline="0" dirty="0" smtClean="0">
                <a:ln>
                  <a:noFill/>
                </a:ln>
                <a:solidFill>
                  <a:srgbClr val="666600"/>
                </a:solidFill>
                <a:effectLst/>
                <a:latin typeface="Menlo"/>
              </a:rPr>
              <a:t>,</a:t>
            </a:r>
            <a:r>
              <a:rPr kumimoji="0" lang="en-US" altLang="en-US" sz="2000" b="1" i="0" u="none" strike="noStrike" cap="none" normalizeH="0" baseline="0" dirty="0" smtClean="0">
                <a:ln>
                  <a:noFill/>
                </a:ln>
                <a:solidFill>
                  <a:srgbClr val="313131"/>
                </a:solidFill>
                <a:effectLst/>
                <a:latin typeface="Menlo"/>
              </a:rPr>
              <a:t> </a:t>
            </a:r>
            <a:r>
              <a:rPr kumimoji="0" lang="en-US" altLang="en-US" sz="2000" b="1" i="0" u="none" strike="noStrike" cap="none" normalizeH="0" baseline="0" dirty="0" smtClean="0">
                <a:ln>
                  <a:noFill/>
                </a:ln>
                <a:solidFill>
                  <a:srgbClr val="006666"/>
                </a:solidFill>
                <a:effectLst/>
                <a:latin typeface="Menlo"/>
              </a:rPr>
              <a:t>1000</a:t>
            </a:r>
            <a:r>
              <a:rPr kumimoji="0" lang="en-US" altLang="en-US" sz="2000" b="1" i="0" u="none" strike="noStrike" cap="none" normalizeH="0" baseline="0" dirty="0" smtClean="0">
                <a:ln>
                  <a:noFill/>
                </a:ln>
                <a:solidFill>
                  <a:srgbClr val="666600"/>
                </a:solidFill>
                <a:effectLst/>
                <a:latin typeface="Menlo"/>
              </a:rPr>
              <a:t>);</a:t>
            </a:r>
            <a:r>
              <a:rPr kumimoji="0" lang="en-US" altLang="en-US" sz="2000" b="1" i="0" u="none" strike="noStrike" cap="none" normalizeH="0" baseline="0" dirty="0" smtClean="0">
                <a:ln>
                  <a:noFill/>
                </a:ln>
                <a:solidFill>
                  <a:srgbClr val="313131"/>
                </a:solidFill>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err="1" smtClean="0">
                <a:ln>
                  <a:noFill/>
                </a:ln>
                <a:solidFill>
                  <a:srgbClr val="313131"/>
                </a:solidFill>
                <a:effectLst/>
                <a:latin typeface="Menlo"/>
              </a:rPr>
              <a:t>query</a:t>
            </a:r>
            <a:r>
              <a:rPr kumimoji="0" lang="en-US" altLang="en-US" sz="2000" b="1" i="0" u="none" strike="noStrike" cap="none" normalizeH="0" baseline="0" dirty="0" err="1" smtClean="0">
                <a:ln>
                  <a:noFill/>
                </a:ln>
                <a:solidFill>
                  <a:srgbClr val="666600"/>
                </a:solidFill>
                <a:effectLst/>
                <a:latin typeface="Menlo"/>
              </a:rPr>
              <a:t>.</a:t>
            </a:r>
            <a:r>
              <a:rPr kumimoji="0" lang="en-US" altLang="en-US" sz="2000" b="1" i="0" u="none" strike="noStrike" cap="none" normalizeH="0" baseline="0" dirty="0" err="1" smtClean="0">
                <a:ln>
                  <a:noFill/>
                </a:ln>
                <a:solidFill>
                  <a:srgbClr val="313131"/>
                </a:solidFill>
                <a:effectLst/>
                <a:latin typeface="Menlo"/>
              </a:rPr>
              <a:t>setParameter</a:t>
            </a:r>
            <a:r>
              <a:rPr kumimoji="0" lang="en-US" altLang="en-US" sz="2000" b="1" i="0" u="none" strike="noStrike" cap="none" normalizeH="0" baseline="0" dirty="0" smtClean="0">
                <a:ln>
                  <a:noFill/>
                </a:ln>
                <a:solidFill>
                  <a:srgbClr val="666600"/>
                </a:solidFill>
                <a:effectLst/>
                <a:latin typeface="Menlo"/>
              </a:rPr>
              <a:t>(</a:t>
            </a:r>
            <a:r>
              <a:rPr kumimoji="0" lang="en-US" altLang="en-US" sz="2000" b="1" i="0" u="none" strike="noStrike" cap="none" normalizeH="0" baseline="0" dirty="0" smtClean="0">
                <a:ln>
                  <a:noFill/>
                </a:ln>
                <a:solidFill>
                  <a:srgbClr val="008800"/>
                </a:solidFill>
                <a:effectLst/>
                <a:latin typeface="Menlo"/>
              </a:rPr>
              <a:t>"</a:t>
            </a:r>
            <a:r>
              <a:rPr kumimoji="0" lang="en-US" altLang="en-US" sz="2000" b="1" i="0" u="none" strike="noStrike" cap="none" normalizeH="0" baseline="0" dirty="0" err="1" smtClean="0">
                <a:ln>
                  <a:noFill/>
                </a:ln>
                <a:solidFill>
                  <a:srgbClr val="008800"/>
                </a:solidFill>
                <a:effectLst/>
                <a:latin typeface="Menlo"/>
              </a:rPr>
              <a:t>employee_id</a:t>
            </a:r>
            <a:r>
              <a:rPr kumimoji="0" lang="en-US" altLang="en-US" sz="2000" b="1" i="0" u="none" strike="noStrike" cap="none" normalizeH="0" baseline="0" dirty="0" smtClean="0">
                <a:ln>
                  <a:noFill/>
                </a:ln>
                <a:solidFill>
                  <a:srgbClr val="008800"/>
                </a:solidFill>
                <a:effectLst/>
                <a:latin typeface="Menlo"/>
              </a:rPr>
              <a:t>"</a:t>
            </a:r>
            <a:r>
              <a:rPr kumimoji="0" lang="en-US" altLang="en-US" sz="2000" b="1" i="0" u="none" strike="noStrike" cap="none" normalizeH="0" baseline="0" dirty="0" smtClean="0">
                <a:ln>
                  <a:noFill/>
                </a:ln>
                <a:solidFill>
                  <a:srgbClr val="666600"/>
                </a:solidFill>
                <a:effectLst/>
                <a:latin typeface="Menlo"/>
              </a:rPr>
              <a:t>,</a:t>
            </a:r>
            <a:r>
              <a:rPr kumimoji="0" lang="en-US" altLang="en-US" sz="2000" b="1" i="0" u="none" strike="noStrike" cap="none" normalizeH="0" baseline="0" dirty="0" smtClean="0">
                <a:ln>
                  <a:noFill/>
                </a:ln>
                <a:solidFill>
                  <a:srgbClr val="313131"/>
                </a:solidFill>
                <a:effectLst/>
                <a:latin typeface="Menlo"/>
              </a:rPr>
              <a:t> </a:t>
            </a:r>
            <a:r>
              <a:rPr kumimoji="0" lang="en-US" altLang="en-US" sz="2000" b="1" i="0" u="none" strike="noStrike" cap="none" normalizeH="0" baseline="0" dirty="0" smtClean="0">
                <a:ln>
                  <a:noFill/>
                </a:ln>
                <a:solidFill>
                  <a:srgbClr val="006666"/>
                </a:solidFill>
                <a:effectLst/>
                <a:latin typeface="Menlo"/>
              </a:rPr>
              <a:t>10</a:t>
            </a:r>
            <a:r>
              <a:rPr kumimoji="0" lang="en-US" altLang="en-US" sz="2000" b="1" i="0" u="none" strike="noStrike" cap="none" normalizeH="0" baseline="0" dirty="0" smtClean="0">
                <a:ln>
                  <a:noFill/>
                </a:ln>
                <a:solidFill>
                  <a:srgbClr val="666600"/>
                </a:solidFill>
                <a:effectLst/>
                <a:latin typeface="Menlo"/>
              </a:rPr>
              <a:t>);</a:t>
            </a:r>
            <a:r>
              <a:rPr kumimoji="0" lang="en-US" altLang="en-US" sz="2000" b="1" i="0" u="none" strike="noStrike" cap="none" normalizeH="0" baseline="0" dirty="0" smtClean="0">
                <a:ln>
                  <a:noFill/>
                </a:ln>
                <a:solidFill>
                  <a:srgbClr val="313131"/>
                </a:solidFill>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err="1" smtClean="0">
                <a:ln>
                  <a:noFill/>
                </a:ln>
                <a:solidFill>
                  <a:srgbClr val="000088"/>
                </a:solidFill>
                <a:effectLst/>
                <a:latin typeface="Menlo"/>
              </a:rPr>
              <a:t>int</a:t>
            </a:r>
            <a:r>
              <a:rPr kumimoji="0" lang="en-US" altLang="en-US" sz="2000" b="1" i="0" u="none" strike="noStrike" cap="none" normalizeH="0" baseline="0" dirty="0" smtClean="0">
                <a:ln>
                  <a:noFill/>
                </a:ln>
                <a:solidFill>
                  <a:srgbClr val="313131"/>
                </a:solidFill>
                <a:effectLst/>
                <a:latin typeface="Menlo"/>
              </a:rPr>
              <a:t> result </a:t>
            </a:r>
            <a:r>
              <a:rPr kumimoji="0" lang="en-US" altLang="en-US" sz="2000" b="1" i="0" u="none" strike="noStrike" cap="none" normalizeH="0" baseline="0" dirty="0" smtClean="0">
                <a:ln>
                  <a:noFill/>
                </a:ln>
                <a:solidFill>
                  <a:srgbClr val="666600"/>
                </a:solidFill>
                <a:effectLst/>
                <a:latin typeface="Menlo"/>
              </a:rPr>
              <a:t>=</a:t>
            </a:r>
            <a:r>
              <a:rPr kumimoji="0" lang="en-US" altLang="en-US" sz="2000" b="1" i="0" u="none" strike="noStrike" cap="none" normalizeH="0" baseline="0" dirty="0" smtClean="0">
                <a:ln>
                  <a:noFill/>
                </a:ln>
                <a:solidFill>
                  <a:srgbClr val="313131"/>
                </a:solidFill>
                <a:effectLst/>
                <a:latin typeface="Menlo"/>
              </a:rPr>
              <a:t> </a:t>
            </a:r>
            <a:r>
              <a:rPr kumimoji="0" lang="en-US" altLang="en-US" sz="2000" b="1" i="0" u="none" strike="noStrike" cap="none" normalizeH="0" baseline="0" dirty="0" err="1" smtClean="0">
                <a:ln>
                  <a:noFill/>
                </a:ln>
                <a:solidFill>
                  <a:srgbClr val="313131"/>
                </a:solidFill>
                <a:effectLst/>
                <a:latin typeface="Menlo"/>
              </a:rPr>
              <a:t>query</a:t>
            </a:r>
            <a:r>
              <a:rPr kumimoji="0" lang="en-US" altLang="en-US" sz="2000" b="1" i="0" u="none" strike="noStrike" cap="none" normalizeH="0" baseline="0" dirty="0" err="1" smtClean="0">
                <a:ln>
                  <a:noFill/>
                </a:ln>
                <a:solidFill>
                  <a:srgbClr val="666600"/>
                </a:solidFill>
                <a:effectLst/>
                <a:latin typeface="Menlo"/>
              </a:rPr>
              <a:t>.</a:t>
            </a:r>
            <a:r>
              <a:rPr kumimoji="0" lang="en-US" altLang="en-US" sz="2000" b="1" i="0" u="none" strike="noStrike" cap="none" normalizeH="0" baseline="0" dirty="0" err="1" smtClean="0">
                <a:ln>
                  <a:noFill/>
                </a:ln>
                <a:solidFill>
                  <a:srgbClr val="313131"/>
                </a:solidFill>
                <a:effectLst/>
                <a:latin typeface="Menlo"/>
              </a:rPr>
              <a:t>executeUpdate</a:t>
            </a:r>
            <a:r>
              <a:rPr kumimoji="0" lang="en-US" altLang="en-US" sz="2000" b="1" i="0" u="none" strike="noStrike" cap="none" normalizeH="0" baseline="0" dirty="0" smtClean="0">
                <a:ln>
                  <a:noFill/>
                </a:ln>
                <a:solidFill>
                  <a:srgbClr val="666600"/>
                </a:solidFill>
                <a:effectLst/>
                <a:latin typeface="Menlo"/>
              </a:rPr>
              <a:t>();</a:t>
            </a:r>
            <a:r>
              <a:rPr kumimoji="0" lang="en-US" altLang="en-US" sz="2000" b="1" i="0" u="none" strike="noStrike" cap="none" normalizeH="0" baseline="0" dirty="0" smtClean="0">
                <a:ln>
                  <a:noFill/>
                </a:ln>
                <a:solidFill>
                  <a:srgbClr val="313131"/>
                </a:solidFill>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err="1" smtClean="0">
                <a:ln>
                  <a:noFill/>
                </a:ln>
                <a:solidFill>
                  <a:srgbClr val="7F0055"/>
                </a:solidFill>
                <a:effectLst/>
                <a:latin typeface="Menlo"/>
              </a:rPr>
              <a:t>System</a:t>
            </a:r>
            <a:r>
              <a:rPr kumimoji="0" lang="en-US" altLang="en-US" sz="2000" b="1" i="0" u="none" strike="noStrike" cap="none" normalizeH="0" baseline="0" dirty="0" err="1" smtClean="0">
                <a:ln>
                  <a:noFill/>
                </a:ln>
                <a:solidFill>
                  <a:srgbClr val="666600"/>
                </a:solidFill>
                <a:effectLst/>
                <a:latin typeface="Menlo"/>
              </a:rPr>
              <a:t>.</a:t>
            </a:r>
            <a:r>
              <a:rPr kumimoji="0" lang="en-US" altLang="en-US" sz="2000" b="1" i="0" u="none" strike="noStrike" cap="none" normalizeH="0" baseline="0" dirty="0" err="1" smtClean="0">
                <a:ln>
                  <a:noFill/>
                </a:ln>
                <a:solidFill>
                  <a:srgbClr val="000088"/>
                </a:solidFill>
                <a:effectLst/>
                <a:latin typeface="Menlo"/>
              </a:rPr>
              <a:t>out</a:t>
            </a:r>
            <a:r>
              <a:rPr kumimoji="0" lang="en-US" altLang="en-US" sz="2000" b="1" i="0" u="none" strike="noStrike" cap="none" normalizeH="0" baseline="0" dirty="0" err="1" smtClean="0">
                <a:ln>
                  <a:noFill/>
                </a:ln>
                <a:solidFill>
                  <a:srgbClr val="666600"/>
                </a:solidFill>
                <a:effectLst/>
                <a:latin typeface="Menlo"/>
              </a:rPr>
              <a:t>.</a:t>
            </a:r>
            <a:r>
              <a:rPr kumimoji="0" lang="en-US" altLang="en-US" sz="2000" b="1" i="0" u="none" strike="noStrike" cap="none" normalizeH="0" baseline="0" dirty="0" err="1" smtClean="0">
                <a:ln>
                  <a:noFill/>
                </a:ln>
                <a:solidFill>
                  <a:srgbClr val="313131"/>
                </a:solidFill>
                <a:effectLst/>
                <a:latin typeface="Menlo"/>
              </a:rPr>
              <a:t>println</a:t>
            </a:r>
            <a:r>
              <a:rPr kumimoji="0" lang="en-US" altLang="en-US" sz="2000" b="1" i="0" u="none" strike="noStrike" cap="none" normalizeH="0" baseline="0" dirty="0" smtClean="0">
                <a:ln>
                  <a:noFill/>
                </a:ln>
                <a:solidFill>
                  <a:srgbClr val="666600"/>
                </a:solidFill>
                <a:effectLst/>
                <a:latin typeface="Menlo"/>
              </a:rPr>
              <a:t>(</a:t>
            </a:r>
            <a:r>
              <a:rPr kumimoji="0" lang="en-US" altLang="en-US" sz="2000" b="1" i="0" u="none" strike="noStrike" cap="none" normalizeH="0" baseline="0" dirty="0" smtClean="0">
                <a:ln>
                  <a:noFill/>
                </a:ln>
                <a:solidFill>
                  <a:srgbClr val="008800"/>
                </a:solidFill>
                <a:effectLst/>
                <a:latin typeface="Menlo"/>
              </a:rPr>
              <a:t>"Rows affected: "</a:t>
            </a:r>
            <a:r>
              <a:rPr kumimoji="0" lang="en-US" altLang="en-US" sz="2000" b="1" i="0" u="none" strike="noStrike" cap="none" normalizeH="0" baseline="0" dirty="0" smtClean="0">
                <a:ln>
                  <a:noFill/>
                </a:ln>
                <a:solidFill>
                  <a:srgbClr val="313131"/>
                </a:solidFill>
                <a:effectLst/>
                <a:latin typeface="Menlo"/>
              </a:rPr>
              <a:t> </a:t>
            </a:r>
            <a:r>
              <a:rPr kumimoji="0" lang="en-US" altLang="en-US" sz="2000" b="1" i="0" u="none" strike="noStrike" cap="none" normalizeH="0" baseline="0" dirty="0" smtClean="0">
                <a:ln>
                  <a:noFill/>
                </a:ln>
                <a:solidFill>
                  <a:srgbClr val="666600"/>
                </a:solidFill>
                <a:effectLst/>
                <a:latin typeface="Menlo"/>
              </a:rPr>
              <a:t>+</a:t>
            </a:r>
            <a:r>
              <a:rPr kumimoji="0" lang="en-US" altLang="en-US" sz="2000" b="1" i="0" u="none" strike="noStrike" cap="none" normalizeH="0" baseline="0" dirty="0" smtClean="0">
                <a:ln>
                  <a:noFill/>
                </a:ln>
                <a:solidFill>
                  <a:srgbClr val="313131"/>
                </a:solidFill>
                <a:effectLst/>
                <a:latin typeface="Menlo"/>
              </a:rPr>
              <a:t> result</a:t>
            </a:r>
            <a:r>
              <a:rPr kumimoji="0" lang="en-US" altLang="en-US" sz="2000" b="1" i="0" u="none" strike="noStrike" cap="none" normalizeH="0" baseline="0" dirty="0" smtClean="0">
                <a:ln>
                  <a:noFill/>
                </a:ln>
                <a:solidFill>
                  <a:srgbClr val="666600"/>
                </a:solidFill>
                <a:effectLst/>
                <a:latin typeface="Menlo"/>
              </a:rPr>
              <a:t>);</a:t>
            </a:r>
            <a:r>
              <a:rPr kumimoji="0" lang="en-US" altLang="en-US" sz="3200" b="1" i="0" u="none" strike="noStrike" cap="none" normalizeH="0" baseline="0" dirty="0" smtClean="0">
                <a:ln>
                  <a:noFill/>
                </a:ln>
                <a:solidFill>
                  <a:schemeClr val="tx1"/>
                </a:solidFill>
                <a:effectLst/>
              </a:rPr>
              <a:t> </a:t>
            </a:r>
            <a:endParaRPr kumimoji="0" lang="en-US" altLang="en-US" sz="4800" b="1"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89903289"/>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HQL-</a:t>
            </a:r>
            <a:r>
              <a:rPr lang="en-US" dirty="0"/>
              <a:t>DELETE </a:t>
            </a:r>
            <a:r>
              <a:rPr lang="en-US" dirty="0" smtClean="0"/>
              <a:t>Clause</a:t>
            </a:r>
            <a:endParaRPr lang="en-US" dirty="0"/>
          </a:p>
        </p:txBody>
      </p:sp>
      <p:sp>
        <p:nvSpPr>
          <p:cNvPr id="3" name="Content Placeholder 2"/>
          <p:cNvSpPr>
            <a:spLocks noGrp="1"/>
          </p:cNvSpPr>
          <p:nvPr>
            <p:ph idx="1"/>
          </p:nvPr>
        </p:nvSpPr>
        <p:spPr>
          <a:xfrm>
            <a:off x="680321" y="1752600"/>
            <a:ext cx="10940179" cy="725557"/>
          </a:xfrm>
        </p:spPr>
        <p:txBody>
          <a:bodyPr>
            <a:normAutofit fontScale="92500"/>
          </a:bodyPr>
          <a:lstStyle/>
          <a:p>
            <a:r>
              <a:rPr lang="en-US" sz="2800" b="1" dirty="0"/>
              <a:t>The DELETE clause can be used to delete one or more objects.</a:t>
            </a:r>
            <a:r>
              <a:rPr lang="en-US" dirty="0"/>
              <a:t> </a:t>
            </a:r>
          </a:p>
        </p:txBody>
      </p:sp>
      <p:sp>
        <p:nvSpPr>
          <p:cNvPr id="4" name="Rectangle 1"/>
          <p:cNvSpPr>
            <a:spLocks noChangeArrowheads="1"/>
          </p:cNvSpPr>
          <p:nvPr/>
        </p:nvSpPr>
        <p:spPr bwMode="auto">
          <a:xfrm>
            <a:off x="680321" y="2478157"/>
            <a:ext cx="10531019" cy="2121065"/>
          </a:xfrm>
          <a:prstGeom prst="rect">
            <a:avLst/>
          </a:prstGeom>
          <a:ln/>
        </p:spPr>
        <p:style>
          <a:lnRef idx="1">
            <a:schemeClr val="accent4"/>
          </a:lnRef>
          <a:fillRef idx="2">
            <a:schemeClr val="accent4"/>
          </a:fillRef>
          <a:effectRef idx="1">
            <a:schemeClr val="accent4"/>
          </a:effectRef>
          <a:fontRef idx="minor">
            <a:schemeClr val="dk1"/>
          </a:fontRef>
        </p:style>
        <p:txBody>
          <a:bodyPr vert="horz" wrap="square" lIns="0" tIns="0" rIns="0" bIns="8887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smtClean="0">
                <a:ln>
                  <a:noFill/>
                </a:ln>
                <a:solidFill>
                  <a:srgbClr val="7F0055"/>
                </a:solidFill>
                <a:effectLst/>
                <a:latin typeface="Menlo"/>
              </a:rPr>
              <a:t>String</a:t>
            </a:r>
            <a:r>
              <a:rPr kumimoji="0" lang="en-US" altLang="en-US" sz="2400" b="1" i="0" u="none" strike="noStrike" cap="none" normalizeH="0" baseline="0" dirty="0" smtClean="0">
                <a:ln>
                  <a:noFill/>
                </a:ln>
                <a:solidFill>
                  <a:srgbClr val="313131"/>
                </a:solidFill>
                <a:effectLst/>
                <a:latin typeface="Menlo"/>
              </a:rPr>
              <a:t> </a:t>
            </a:r>
            <a:r>
              <a:rPr kumimoji="0" lang="en-US" altLang="en-US" sz="2400" b="1" i="0" u="none" strike="noStrike" cap="none" normalizeH="0" baseline="0" dirty="0" err="1" smtClean="0">
                <a:ln>
                  <a:noFill/>
                </a:ln>
                <a:solidFill>
                  <a:srgbClr val="313131"/>
                </a:solidFill>
                <a:effectLst/>
                <a:latin typeface="Menlo"/>
              </a:rPr>
              <a:t>hql</a:t>
            </a:r>
            <a:r>
              <a:rPr kumimoji="0" lang="en-US" altLang="en-US" sz="2400" b="1" i="0" u="none" strike="noStrike" cap="none" normalizeH="0" baseline="0" dirty="0" smtClean="0">
                <a:ln>
                  <a:noFill/>
                </a:ln>
                <a:solidFill>
                  <a:srgbClr val="313131"/>
                </a:solidFill>
                <a:effectLst/>
                <a:latin typeface="Menlo"/>
              </a:rPr>
              <a:t> </a:t>
            </a:r>
            <a:r>
              <a:rPr kumimoji="0" lang="en-US" altLang="en-US" sz="2400" b="1" i="0" u="none" strike="noStrike" cap="none" normalizeH="0" baseline="0" dirty="0" smtClean="0">
                <a:ln>
                  <a:noFill/>
                </a:ln>
                <a:solidFill>
                  <a:srgbClr val="666600"/>
                </a:solidFill>
                <a:effectLst/>
                <a:latin typeface="Menlo"/>
              </a:rPr>
              <a:t>=</a:t>
            </a:r>
            <a:r>
              <a:rPr kumimoji="0" lang="en-US" altLang="en-US" sz="2400" b="1" i="0" u="none" strike="noStrike" cap="none" normalizeH="0" baseline="0" dirty="0" smtClean="0">
                <a:ln>
                  <a:noFill/>
                </a:ln>
                <a:solidFill>
                  <a:srgbClr val="313131"/>
                </a:solidFill>
                <a:effectLst/>
                <a:latin typeface="Menlo"/>
              </a:rPr>
              <a:t> </a:t>
            </a:r>
            <a:r>
              <a:rPr kumimoji="0" lang="en-US" altLang="en-US" sz="2400" b="1" i="0" u="none" strike="noStrike" cap="none" normalizeH="0" baseline="0" dirty="0" smtClean="0">
                <a:ln>
                  <a:noFill/>
                </a:ln>
                <a:solidFill>
                  <a:srgbClr val="008800"/>
                </a:solidFill>
                <a:effectLst/>
                <a:latin typeface="Menlo"/>
              </a:rPr>
              <a:t>"DELETE FROM Employee "</a:t>
            </a:r>
            <a:r>
              <a:rPr kumimoji="0" lang="en-US" altLang="en-US" sz="2400" b="1" i="0" u="none" strike="noStrike" cap="none" normalizeH="0" baseline="0" dirty="0" smtClean="0">
                <a:ln>
                  <a:noFill/>
                </a:ln>
                <a:solidFill>
                  <a:srgbClr val="313131"/>
                </a:solidFill>
                <a:effectLst/>
                <a:latin typeface="Menlo"/>
              </a:rPr>
              <a:t> </a:t>
            </a:r>
            <a:r>
              <a:rPr kumimoji="0" lang="en-US" altLang="en-US" sz="2400" b="1" i="0" u="none" strike="noStrike" cap="none" normalizeH="0" baseline="0" dirty="0" smtClean="0">
                <a:ln>
                  <a:noFill/>
                </a:ln>
                <a:solidFill>
                  <a:srgbClr val="666600"/>
                </a:solidFill>
                <a:effectLst/>
                <a:latin typeface="Menlo"/>
              </a:rPr>
              <a:t>+</a:t>
            </a:r>
            <a:r>
              <a:rPr kumimoji="0" lang="en-US" altLang="en-US" sz="2400" b="1" i="0" u="none" strike="noStrike" cap="none" normalizeH="0" baseline="0" dirty="0" smtClean="0">
                <a:ln>
                  <a:noFill/>
                </a:ln>
                <a:solidFill>
                  <a:srgbClr val="313131"/>
                </a:solidFill>
                <a:effectLst/>
                <a:latin typeface="Menlo"/>
              </a:rPr>
              <a:t> </a:t>
            </a:r>
            <a:r>
              <a:rPr kumimoji="0" lang="en-US" altLang="en-US" sz="2400" b="1" i="0" u="none" strike="noStrike" cap="none" normalizeH="0" baseline="0" dirty="0" smtClean="0">
                <a:ln>
                  <a:noFill/>
                </a:ln>
                <a:solidFill>
                  <a:srgbClr val="008800"/>
                </a:solidFill>
                <a:effectLst/>
                <a:latin typeface="Menlo"/>
              </a:rPr>
              <a:t>"WHERE id = :</a:t>
            </a:r>
            <a:r>
              <a:rPr kumimoji="0" lang="en-US" altLang="en-US" sz="2400" b="1" i="0" u="none" strike="noStrike" cap="none" normalizeH="0" baseline="0" dirty="0" err="1" smtClean="0">
                <a:ln>
                  <a:noFill/>
                </a:ln>
                <a:solidFill>
                  <a:srgbClr val="008800"/>
                </a:solidFill>
                <a:effectLst/>
                <a:latin typeface="Menlo"/>
              </a:rPr>
              <a:t>employee_id</a:t>
            </a:r>
            <a:r>
              <a:rPr kumimoji="0" lang="en-US" altLang="en-US" sz="2400" b="1" i="0" u="none" strike="noStrike" cap="none" normalizeH="0" baseline="0" dirty="0" smtClean="0">
                <a:ln>
                  <a:noFill/>
                </a:ln>
                <a:solidFill>
                  <a:srgbClr val="008800"/>
                </a:solidFill>
                <a:effectLst/>
                <a:latin typeface="Menlo"/>
              </a:rPr>
              <a:t>"</a:t>
            </a:r>
            <a:r>
              <a:rPr kumimoji="0" lang="en-US" altLang="en-US" sz="2400" b="1" i="0" u="none" strike="noStrike" cap="none" normalizeH="0" baseline="0" dirty="0" smtClean="0">
                <a:ln>
                  <a:noFill/>
                </a:ln>
                <a:solidFill>
                  <a:srgbClr val="666600"/>
                </a:solidFill>
                <a:effectLst/>
                <a:latin typeface="Menlo"/>
              </a:rPr>
              <a:t>;</a:t>
            </a:r>
            <a:r>
              <a:rPr kumimoji="0" lang="en-US" altLang="en-US" sz="2400" b="1" i="0" u="none" strike="noStrike" cap="none" normalizeH="0" baseline="0" dirty="0" smtClean="0">
                <a:ln>
                  <a:noFill/>
                </a:ln>
                <a:solidFill>
                  <a:srgbClr val="313131"/>
                </a:solidFill>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smtClean="0">
                <a:ln>
                  <a:noFill/>
                </a:ln>
                <a:solidFill>
                  <a:srgbClr val="7F0055"/>
                </a:solidFill>
                <a:effectLst/>
                <a:latin typeface="Menlo"/>
              </a:rPr>
              <a:t>Query</a:t>
            </a:r>
            <a:r>
              <a:rPr kumimoji="0" lang="en-US" altLang="en-US" sz="2400" b="1" i="0" u="none" strike="noStrike" cap="none" normalizeH="0" baseline="0" dirty="0" smtClean="0">
                <a:ln>
                  <a:noFill/>
                </a:ln>
                <a:solidFill>
                  <a:srgbClr val="313131"/>
                </a:solidFill>
                <a:effectLst/>
                <a:latin typeface="Menlo"/>
              </a:rPr>
              <a:t> </a:t>
            </a:r>
            <a:r>
              <a:rPr kumimoji="0" lang="en-US" altLang="en-US" sz="2400" b="1" i="0" u="none" strike="noStrike" cap="none" normalizeH="0" baseline="0" dirty="0" err="1" smtClean="0">
                <a:ln>
                  <a:noFill/>
                </a:ln>
                <a:solidFill>
                  <a:srgbClr val="313131"/>
                </a:solidFill>
                <a:effectLst/>
                <a:latin typeface="Menlo"/>
              </a:rPr>
              <a:t>query</a:t>
            </a:r>
            <a:r>
              <a:rPr kumimoji="0" lang="en-US" altLang="en-US" sz="2400" b="1" i="0" u="none" strike="noStrike" cap="none" normalizeH="0" baseline="0" dirty="0" smtClean="0">
                <a:ln>
                  <a:noFill/>
                </a:ln>
                <a:solidFill>
                  <a:srgbClr val="313131"/>
                </a:solidFill>
                <a:effectLst/>
                <a:latin typeface="Menlo"/>
              </a:rPr>
              <a:t> </a:t>
            </a:r>
            <a:r>
              <a:rPr kumimoji="0" lang="en-US" altLang="en-US" sz="2400" b="1" i="0" u="none" strike="noStrike" cap="none" normalizeH="0" baseline="0" dirty="0" smtClean="0">
                <a:ln>
                  <a:noFill/>
                </a:ln>
                <a:solidFill>
                  <a:srgbClr val="666600"/>
                </a:solidFill>
                <a:effectLst/>
                <a:latin typeface="Menlo"/>
              </a:rPr>
              <a:t>=</a:t>
            </a:r>
            <a:r>
              <a:rPr kumimoji="0" lang="en-US" altLang="en-US" sz="2400" b="1" i="0" u="none" strike="noStrike" cap="none" normalizeH="0" baseline="0" dirty="0" smtClean="0">
                <a:ln>
                  <a:noFill/>
                </a:ln>
                <a:solidFill>
                  <a:srgbClr val="313131"/>
                </a:solidFill>
                <a:effectLst/>
                <a:latin typeface="Menlo"/>
              </a:rPr>
              <a:t> </a:t>
            </a:r>
            <a:r>
              <a:rPr kumimoji="0" lang="en-US" altLang="en-US" sz="2400" b="1" i="0" u="none" strike="noStrike" cap="none" normalizeH="0" baseline="0" dirty="0" err="1" smtClean="0">
                <a:ln>
                  <a:noFill/>
                </a:ln>
                <a:solidFill>
                  <a:srgbClr val="313131"/>
                </a:solidFill>
                <a:effectLst/>
                <a:latin typeface="Menlo"/>
              </a:rPr>
              <a:t>session</a:t>
            </a:r>
            <a:r>
              <a:rPr kumimoji="0" lang="en-US" altLang="en-US" sz="2400" b="1" i="0" u="none" strike="noStrike" cap="none" normalizeH="0" baseline="0" dirty="0" err="1" smtClean="0">
                <a:ln>
                  <a:noFill/>
                </a:ln>
                <a:solidFill>
                  <a:srgbClr val="666600"/>
                </a:solidFill>
                <a:effectLst/>
                <a:latin typeface="Menlo"/>
              </a:rPr>
              <a:t>.</a:t>
            </a:r>
            <a:r>
              <a:rPr kumimoji="0" lang="en-US" altLang="en-US" sz="2400" b="1" i="0" u="none" strike="noStrike" cap="none" normalizeH="0" baseline="0" dirty="0" err="1" smtClean="0">
                <a:ln>
                  <a:noFill/>
                </a:ln>
                <a:solidFill>
                  <a:srgbClr val="313131"/>
                </a:solidFill>
                <a:effectLst/>
                <a:latin typeface="Menlo"/>
              </a:rPr>
              <a:t>createQuery</a:t>
            </a:r>
            <a:r>
              <a:rPr kumimoji="0" lang="en-US" altLang="en-US" sz="2400" b="1" i="0" u="none" strike="noStrike" cap="none" normalizeH="0" baseline="0" dirty="0" smtClean="0">
                <a:ln>
                  <a:noFill/>
                </a:ln>
                <a:solidFill>
                  <a:srgbClr val="666600"/>
                </a:solidFill>
                <a:effectLst/>
                <a:latin typeface="Menlo"/>
              </a:rPr>
              <a:t>(</a:t>
            </a:r>
            <a:r>
              <a:rPr kumimoji="0" lang="en-US" altLang="en-US" sz="2400" b="1" i="0" u="none" strike="noStrike" cap="none" normalizeH="0" baseline="0" dirty="0" err="1" smtClean="0">
                <a:ln>
                  <a:noFill/>
                </a:ln>
                <a:solidFill>
                  <a:srgbClr val="313131"/>
                </a:solidFill>
                <a:effectLst/>
                <a:latin typeface="Menlo"/>
              </a:rPr>
              <a:t>hql</a:t>
            </a:r>
            <a:r>
              <a:rPr kumimoji="0" lang="en-US" altLang="en-US" sz="2400" b="1" i="0" u="none" strike="noStrike" cap="none" normalizeH="0" baseline="0" dirty="0" smtClean="0">
                <a:ln>
                  <a:noFill/>
                </a:ln>
                <a:solidFill>
                  <a:srgbClr val="666600"/>
                </a:solidFill>
                <a:effectLst/>
                <a:latin typeface="Menlo"/>
              </a:rPr>
              <a:t>);</a:t>
            </a:r>
            <a:r>
              <a:rPr kumimoji="0" lang="en-US" altLang="en-US" sz="2400" b="1" i="0" u="none" strike="noStrike" cap="none" normalizeH="0" baseline="0" dirty="0" smtClean="0">
                <a:ln>
                  <a:noFill/>
                </a:ln>
                <a:solidFill>
                  <a:srgbClr val="313131"/>
                </a:solidFill>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err="1" smtClean="0">
                <a:ln>
                  <a:noFill/>
                </a:ln>
                <a:solidFill>
                  <a:srgbClr val="313131"/>
                </a:solidFill>
                <a:effectLst/>
                <a:latin typeface="Menlo"/>
              </a:rPr>
              <a:t>query</a:t>
            </a:r>
            <a:r>
              <a:rPr kumimoji="0" lang="en-US" altLang="en-US" sz="2400" b="1" i="0" u="none" strike="noStrike" cap="none" normalizeH="0" baseline="0" dirty="0" err="1" smtClean="0">
                <a:ln>
                  <a:noFill/>
                </a:ln>
                <a:solidFill>
                  <a:srgbClr val="666600"/>
                </a:solidFill>
                <a:effectLst/>
                <a:latin typeface="Menlo"/>
              </a:rPr>
              <a:t>.</a:t>
            </a:r>
            <a:r>
              <a:rPr kumimoji="0" lang="en-US" altLang="en-US" sz="2400" b="1" i="0" u="none" strike="noStrike" cap="none" normalizeH="0" baseline="0" dirty="0" err="1" smtClean="0">
                <a:ln>
                  <a:noFill/>
                </a:ln>
                <a:solidFill>
                  <a:srgbClr val="313131"/>
                </a:solidFill>
                <a:effectLst/>
                <a:latin typeface="Menlo"/>
              </a:rPr>
              <a:t>setParameter</a:t>
            </a:r>
            <a:r>
              <a:rPr kumimoji="0" lang="en-US" altLang="en-US" sz="2400" b="1" i="0" u="none" strike="noStrike" cap="none" normalizeH="0" baseline="0" dirty="0" smtClean="0">
                <a:ln>
                  <a:noFill/>
                </a:ln>
                <a:solidFill>
                  <a:srgbClr val="666600"/>
                </a:solidFill>
                <a:effectLst/>
                <a:latin typeface="Menlo"/>
              </a:rPr>
              <a:t>(</a:t>
            </a:r>
            <a:r>
              <a:rPr kumimoji="0" lang="en-US" altLang="en-US" sz="2400" b="1" i="0" u="none" strike="noStrike" cap="none" normalizeH="0" baseline="0" dirty="0" smtClean="0">
                <a:ln>
                  <a:noFill/>
                </a:ln>
                <a:solidFill>
                  <a:srgbClr val="008800"/>
                </a:solidFill>
                <a:effectLst/>
                <a:latin typeface="Menlo"/>
              </a:rPr>
              <a:t>"</a:t>
            </a:r>
            <a:r>
              <a:rPr kumimoji="0" lang="en-US" altLang="en-US" sz="2400" b="1" i="0" u="none" strike="noStrike" cap="none" normalizeH="0" baseline="0" dirty="0" err="1" smtClean="0">
                <a:ln>
                  <a:noFill/>
                </a:ln>
                <a:solidFill>
                  <a:srgbClr val="008800"/>
                </a:solidFill>
                <a:effectLst/>
                <a:latin typeface="Menlo"/>
              </a:rPr>
              <a:t>employee_id</a:t>
            </a:r>
            <a:r>
              <a:rPr kumimoji="0" lang="en-US" altLang="en-US" sz="2400" b="1" i="0" u="none" strike="noStrike" cap="none" normalizeH="0" baseline="0" dirty="0" smtClean="0">
                <a:ln>
                  <a:noFill/>
                </a:ln>
                <a:solidFill>
                  <a:srgbClr val="008800"/>
                </a:solidFill>
                <a:effectLst/>
                <a:latin typeface="Menlo"/>
              </a:rPr>
              <a:t>"</a:t>
            </a:r>
            <a:r>
              <a:rPr kumimoji="0" lang="en-US" altLang="en-US" sz="2400" b="1" i="0" u="none" strike="noStrike" cap="none" normalizeH="0" baseline="0" dirty="0" smtClean="0">
                <a:ln>
                  <a:noFill/>
                </a:ln>
                <a:solidFill>
                  <a:srgbClr val="666600"/>
                </a:solidFill>
                <a:effectLst/>
                <a:latin typeface="Menlo"/>
              </a:rPr>
              <a:t>,</a:t>
            </a:r>
            <a:r>
              <a:rPr kumimoji="0" lang="en-US" altLang="en-US" sz="2400" b="1" i="0" u="none" strike="noStrike" cap="none" normalizeH="0" baseline="0" dirty="0" smtClean="0">
                <a:ln>
                  <a:noFill/>
                </a:ln>
                <a:solidFill>
                  <a:srgbClr val="313131"/>
                </a:solidFill>
                <a:effectLst/>
                <a:latin typeface="Menlo"/>
              </a:rPr>
              <a:t> </a:t>
            </a:r>
            <a:r>
              <a:rPr kumimoji="0" lang="en-US" altLang="en-US" sz="2400" b="1" i="0" u="none" strike="noStrike" cap="none" normalizeH="0" baseline="0" dirty="0" smtClean="0">
                <a:ln>
                  <a:noFill/>
                </a:ln>
                <a:solidFill>
                  <a:srgbClr val="006666"/>
                </a:solidFill>
                <a:effectLst/>
                <a:latin typeface="Menlo"/>
              </a:rPr>
              <a:t>10</a:t>
            </a:r>
            <a:r>
              <a:rPr kumimoji="0" lang="en-US" altLang="en-US" sz="2400" b="1" i="0" u="none" strike="noStrike" cap="none" normalizeH="0" baseline="0" dirty="0" smtClean="0">
                <a:ln>
                  <a:noFill/>
                </a:ln>
                <a:solidFill>
                  <a:srgbClr val="666600"/>
                </a:solidFill>
                <a:effectLst/>
                <a:latin typeface="Menlo"/>
              </a:rPr>
              <a:t>);</a:t>
            </a:r>
            <a:r>
              <a:rPr kumimoji="0" lang="en-US" altLang="en-US" sz="2400" b="1" i="0" u="none" strike="noStrike" cap="none" normalizeH="0" baseline="0" dirty="0" smtClean="0">
                <a:ln>
                  <a:noFill/>
                </a:ln>
                <a:solidFill>
                  <a:srgbClr val="313131"/>
                </a:solidFill>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err="1" smtClean="0">
                <a:ln>
                  <a:noFill/>
                </a:ln>
                <a:solidFill>
                  <a:srgbClr val="000088"/>
                </a:solidFill>
                <a:effectLst/>
                <a:latin typeface="Menlo"/>
              </a:rPr>
              <a:t>int</a:t>
            </a:r>
            <a:r>
              <a:rPr kumimoji="0" lang="en-US" altLang="en-US" sz="2400" b="1" i="0" u="none" strike="noStrike" cap="none" normalizeH="0" baseline="0" dirty="0" smtClean="0">
                <a:ln>
                  <a:noFill/>
                </a:ln>
                <a:solidFill>
                  <a:srgbClr val="313131"/>
                </a:solidFill>
                <a:effectLst/>
                <a:latin typeface="Menlo"/>
              </a:rPr>
              <a:t> result </a:t>
            </a:r>
            <a:r>
              <a:rPr kumimoji="0" lang="en-US" altLang="en-US" sz="2400" b="1" i="0" u="none" strike="noStrike" cap="none" normalizeH="0" baseline="0" dirty="0" smtClean="0">
                <a:ln>
                  <a:noFill/>
                </a:ln>
                <a:solidFill>
                  <a:srgbClr val="666600"/>
                </a:solidFill>
                <a:effectLst/>
                <a:latin typeface="Menlo"/>
              </a:rPr>
              <a:t>=</a:t>
            </a:r>
            <a:r>
              <a:rPr kumimoji="0" lang="en-US" altLang="en-US" sz="2400" b="1" i="0" u="none" strike="noStrike" cap="none" normalizeH="0" baseline="0" dirty="0" smtClean="0">
                <a:ln>
                  <a:noFill/>
                </a:ln>
                <a:solidFill>
                  <a:srgbClr val="313131"/>
                </a:solidFill>
                <a:effectLst/>
                <a:latin typeface="Menlo"/>
              </a:rPr>
              <a:t> </a:t>
            </a:r>
            <a:r>
              <a:rPr kumimoji="0" lang="en-US" altLang="en-US" sz="2400" b="1" i="0" u="none" strike="noStrike" cap="none" normalizeH="0" baseline="0" dirty="0" err="1" smtClean="0">
                <a:ln>
                  <a:noFill/>
                </a:ln>
                <a:solidFill>
                  <a:srgbClr val="313131"/>
                </a:solidFill>
                <a:effectLst/>
                <a:latin typeface="Menlo"/>
              </a:rPr>
              <a:t>query</a:t>
            </a:r>
            <a:r>
              <a:rPr kumimoji="0" lang="en-US" altLang="en-US" sz="2400" b="1" i="0" u="none" strike="noStrike" cap="none" normalizeH="0" baseline="0" dirty="0" err="1" smtClean="0">
                <a:ln>
                  <a:noFill/>
                </a:ln>
                <a:solidFill>
                  <a:srgbClr val="666600"/>
                </a:solidFill>
                <a:effectLst/>
                <a:latin typeface="Menlo"/>
              </a:rPr>
              <a:t>.</a:t>
            </a:r>
            <a:r>
              <a:rPr kumimoji="0" lang="en-US" altLang="en-US" sz="2400" b="1" i="0" u="none" strike="noStrike" cap="none" normalizeH="0" baseline="0" dirty="0" err="1" smtClean="0">
                <a:ln>
                  <a:noFill/>
                </a:ln>
                <a:solidFill>
                  <a:srgbClr val="313131"/>
                </a:solidFill>
                <a:effectLst/>
                <a:latin typeface="Menlo"/>
              </a:rPr>
              <a:t>executeUpdate</a:t>
            </a:r>
            <a:r>
              <a:rPr kumimoji="0" lang="en-US" altLang="en-US" sz="2400" b="1" i="0" u="none" strike="noStrike" cap="none" normalizeH="0" baseline="0" dirty="0" smtClean="0">
                <a:ln>
                  <a:noFill/>
                </a:ln>
                <a:solidFill>
                  <a:srgbClr val="666600"/>
                </a:solidFill>
                <a:effectLst/>
                <a:latin typeface="Menlo"/>
              </a:rPr>
              <a:t>();</a:t>
            </a:r>
            <a:r>
              <a:rPr kumimoji="0" lang="en-US" altLang="en-US" sz="2400" b="1" i="0" u="none" strike="noStrike" cap="none" normalizeH="0" baseline="0" dirty="0" smtClean="0">
                <a:ln>
                  <a:noFill/>
                </a:ln>
                <a:solidFill>
                  <a:srgbClr val="313131"/>
                </a:solidFill>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err="1" smtClean="0">
                <a:ln>
                  <a:noFill/>
                </a:ln>
                <a:solidFill>
                  <a:srgbClr val="7F0055"/>
                </a:solidFill>
                <a:effectLst/>
                <a:latin typeface="Menlo"/>
              </a:rPr>
              <a:t>System</a:t>
            </a:r>
            <a:r>
              <a:rPr kumimoji="0" lang="en-US" altLang="en-US" sz="2400" b="1" i="0" u="none" strike="noStrike" cap="none" normalizeH="0" baseline="0" dirty="0" err="1" smtClean="0">
                <a:ln>
                  <a:noFill/>
                </a:ln>
                <a:solidFill>
                  <a:srgbClr val="666600"/>
                </a:solidFill>
                <a:effectLst/>
                <a:latin typeface="Menlo"/>
              </a:rPr>
              <a:t>.</a:t>
            </a:r>
            <a:r>
              <a:rPr kumimoji="0" lang="en-US" altLang="en-US" sz="2400" b="1" i="0" u="none" strike="noStrike" cap="none" normalizeH="0" baseline="0" dirty="0" err="1" smtClean="0">
                <a:ln>
                  <a:noFill/>
                </a:ln>
                <a:solidFill>
                  <a:srgbClr val="000088"/>
                </a:solidFill>
                <a:effectLst/>
                <a:latin typeface="Menlo"/>
              </a:rPr>
              <a:t>out</a:t>
            </a:r>
            <a:r>
              <a:rPr kumimoji="0" lang="en-US" altLang="en-US" sz="2400" b="1" i="0" u="none" strike="noStrike" cap="none" normalizeH="0" baseline="0" dirty="0" err="1" smtClean="0">
                <a:ln>
                  <a:noFill/>
                </a:ln>
                <a:solidFill>
                  <a:srgbClr val="666600"/>
                </a:solidFill>
                <a:effectLst/>
                <a:latin typeface="Menlo"/>
              </a:rPr>
              <a:t>.</a:t>
            </a:r>
            <a:r>
              <a:rPr kumimoji="0" lang="en-US" altLang="en-US" sz="2400" b="1" i="0" u="none" strike="noStrike" cap="none" normalizeH="0" baseline="0" dirty="0" err="1" smtClean="0">
                <a:ln>
                  <a:noFill/>
                </a:ln>
                <a:solidFill>
                  <a:srgbClr val="313131"/>
                </a:solidFill>
                <a:effectLst/>
                <a:latin typeface="Menlo"/>
              </a:rPr>
              <a:t>println</a:t>
            </a:r>
            <a:r>
              <a:rPr kumimoji="0" lang="en-US" altLang="en-US" sz="2400" b="1" i="0" u="none" strike="noStrike" cap="none" normalizeH="0" baseline="0" dirty="0" smtClean="0">
                <a:ln>
                  <a:noFill/>
                </a:ln>
                <a:solidFill>
                  <a:srgbClr val="666600"/>
                </a:solidFill>
                <a:effectLst/>
                <a:latin typeface="Menlo"/>
              </a:rPr>
              <a:t>(</a:t>
            </a:r>
            <a:r>
              <a:rPr kumimoji="0" lang="en-US" altLang="en-US" sz="2400" b="1" i="0" u="none" strike="noStrike" cap="none" normalizeH="0" baseline="0" dirty="0" smtClean="0">
                <a:ln>
                  <a:noFill/>
                </a:ln>
                <a:solidFill>
                  <a:srgbClr val="008800"/>
                </a:solidFill>
                <a:effectLst/>
                <a:latin typeface="Menlo"/>
              </a:rPr>
              <a:t>"Rows affected: "</a:t>
            </a:r>
            <a:r>
              <a:rPr kumimoji="0" lang="en-US" altLang="en-US" sz="2400" b="1" i="0" u="none" strike="noStrike" cap="none" normalizeH="0" baseline="0" dirty="0" smtClean="0">
                <a:ln>
                  <a:noFill/>
                </a:ln>
                <a:solidFill>
                  <a:srgbClr val="313131"/>
                </a:solidFill>
                <a:effectLst/>
                <a:latin typeface="Menlo"/>
              </a:rPr>
              <a:t> </a:t>
            </a:r>
            <a:r>
              <a:rPr kumimoji="0" lang="en-US" altLang="en-US" sz="2400" b="1" i="0" u="none" strike="noStrike" cap="none" normalizeH="0" baseline="0" dirty="0" smtClean="0">
                <a:ln>
                  <a:noFill/>
                </a:ln>
                <a:solidFill>
                  <a:srgbClr val="666600"/>
                </a:solidFill>
                <a:effectLst/>
                <a:latin typeface="Menlo"/>
              </a:rPr>
              <a:t>+</a:t>
            </a:r>
            <a:r>
              <a:rPr kumimoji="0" lang="en-US" altLang="en-US" sz="2400" b="1" i="0" u="none" strike="noStrike" cap="none" normalizeH="0" baseline="0" dirty="0" smtClean="0">
                <a:ln>
                  <a:noFill/>
                </a:ln>
                <a:solidFill>
                  <a:srgbClr val="313131"/>
                </a:solidFill>
                <a:effectLst/>
                <a:latin typeface="Menlo"/>
              </a:rPr>
              <a:t> result</a:t>
            </a:r>
            <a:r>
              <a:rPr kumimoji="0" lang="en-US" altLang="en-US" sz="2400" b="1" i="0" u="none" strike="noStrike" cap="none" normalizeH="0" baseline="0" dirty="0" smtClean="0">
                <a:ln>
                  <a:noFill/>
                </a:ln>
                <a:solidFill>
                  <a:srgbClr val="666600"/>
                </a:solidFill>
                <a:effectLst/>
                <a:latin typeface="Menlo"/>
              </a:rPr>
              <a:t>);</a:t>
            </a:r>
            <a:r>
              <a:rPr kumimoji="0" lang="en-US" altLang="en-US" sz="3600" b="1" i="0" u="none" strike="noStrike" cap="none" normalizeH="0" baseline="0" dirty="0" smtClean="0">
                <a:ln>
                  <a:noFill/>
                </a:ln>
                <a:solidFill>
                  <a:schemeClr val="tx1"/>
                </a:solidFill>
                <a:effectLst/>
              </a:rPr>
              <a:t> </a:t>
            </a:r>
            <a:endParaRPr kumimoji="0" lang="en-US" altLang="en-US" sz="5400" b="1"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92282725"/>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HQL-</a:t>
            </a:r>
            <a:r>
              <a:rPr lang="en-US" dirty="0"/>
              <a:t>INSERT </a:t>
            </a:r>
            <a:r>
              <a:rPr lang="en-US" dirty="0" smtClean="0"/>
              <a:t>Clause</a:t>
            </a:r>
            <a:endParaRPr lang="en-US" dirty="0"/>
          </a:p>
        </p:txBody>
      </p:sp>
      <p:sp>
        <p:nvSpPr>
          <p:cNvPr id="3" name="Content Placeholder 2"/>
          <p:cNvSpPr>
            <a:spLocks noGrp="1"/>
          </p:cNvSpPr>
          <p:nvPr>
            <p:ph idx="1"/>
          </p:nvPr>
        </p:nvSpPr>
        <p:spPr>
          <a:xfrm>
            <a:off x="680321" y="1752600"/>
            <a:ext cx="10940179" cy="964842"/>
          </a:xfrm>
        </p:spPr>
        <p:txBody>
          <a:bodyPr>
            <a:normAutofit/>
          </a:bodyPr>
          <a:lstStyle/>
          <a:p>
            <a:r>
              <a:rPr lang="en-US" sz="2800" b="1" dirty="0"/>
              <a:t>HQL supports INSERT INTO clause only where records can be inserted from one object to another object.</a:t>
            </a:r>
          </a:p>
        </p:txBody>
      </p:sp>
      <p:sp>
        <p:nvSpPr>
          <p:cNvPr id="4" name="Rectangle 1"/>
          <p:cNvSpPr>
            <a:spLocks noChangeArrowheads="1"/>
          </p:cNvSpPr>
          <p:nvPr/>
        </p:nvSpPr>
        <p:spPr bwMode="auto">
          <a:xfrm>
            <a:off x="940158" y="2923504"/>
            <a:ext cx="9826580" cy="2121065"/>
          </a:xfrm>
          <a:prstGeom prst="rect">
            <a:avLst/>
          </a:prstGeom>
          <a:ln/>
        </p:spPr>
        <p:style>
          <a:lnRef idx="1">
            <a:schemeClr val="accent4"/>
          </a:lnRef>
          <a:fillRef idx="2">
            <a:schemeClr val="accent4"/>
          </a:fillRef>
          <a:effectRef idx="1">
            <a:schemeClr val="accent4"/>
          </a:effectRef>
          <a:fontRef idx="minor">
            <a:schemeClr val="dk1"/>
          </a:fontRef>
        </p:style>
        <p:txBody>
          <a:bodyPr vert="horz" wrap="square" lIns="0" tIns="0" rIns="0" bIns="8887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smtClean="0">
                <a:ln>
                  <a:noFill/>
                </a:ln>
                <a:solidFill>
                  <a:srgbClr val="7F0055"/>
                </a:solidFill>
                <a:effectLst/>
                <a:latin typeface="Menlo"/>
              </a:rPr>
              <a:t>String</a:t>
            </a:r>
            <a:r>
              <a:rPr kumimoji="0" lang="en-US" altLang="en-US" sz="2400" b="1" i="0" u="none" strike="noStrike" cap="none" normalizeH="0" baseline="0" dirty="0" smtClean="0">
                <a:ln>
                  <a:noFill/>
                </a:ln>
                <a:solidFill>
                  <a:srgbClr val="313131"/>
                </a:solidFill>
                <a:effectLst/>
                <a:latin typeface="Menlo"/>
              </a:rPr>
              <a:t> </a:t>
            </a:r>
            <a:r>
              <a:rPr kumimoji="0" lang="en-US" altLang="en-US" sz="2400" b="1" i="0" u="none" strike="noStrike" cap="none" normalizeH="0" baseline="0" dirty="0" err="1" smtClean="0">
                <a:ln>
                  <a:noFill/>
                </a:ln>
                <a:solidFill>
                  <a:srgbClr val="313131"/>
                </a:solidFill>
                <a:effectLst/>
                <a:latin typeface="Menlo"/>
              </a:rPr>
              <a:t>hql</a:t>
            </a:r>
            <a:r>
              <a:rPr kumimoji="0" lang="en-US" altLang="en-US" sz="2400" b="1" i="0" u="none" strike="noStrike" cap="none" normalizeH="0" baseline="0" dirty="0" smtClean="0">
                <a:ln>
                  <a:noFill/>
                </a:ln>
                <a:solidFill>
                  <a:srgbClr val="313131"/>
                </a:solidFill>
                <a:effectLst/>
                <a:latin typeface="Menlo"/>
              </a:rPr>
              <a:t> </a:t>
            </a:r>
            <a:r>
              <a:rPr kumimoji="0" lang="en-US" altLang="en-US" sz="2400" b="1" i="0" u="none" strike="noStrike" cap="none" normalizeH="0" baseline="0" dirty="0" smtClean="0">
                <a:ln>
                  <a:noFill/>
                </a:ln>
                <a:solidFill>
                  <a:srgbClr val="666600"/>
                </a:solidFill>
                <a:effectLst/>
                <a:latin typeface="Menlo"/>
              </a:rPr>
              <a:t>=</a:t>
            </a:r>
            <a:r>
              <a:rPr kumimoji="0" lang="en-US" altLang="en-US" sz="2400" b="1" i="0" u="none" strike="noStrike" cap="none" normalizeH="0" baseline="0" dirty="0" smtClean="0">
                <a:ln>
                  <a:noFill/>
                </a:ln>
                <a:solidFill>
                  <a:srgbClr val="313131"/>
                </a:solidFill>
                <a:effectLst/>
                <a:latin typeface="Menlo"/>
              </a:rPr>
              <a:t> </a:t>
            </a:r>
            <a:r>
              <a:rPr kumimoji="0" lang="en-US" altLang="en-US" sz="2400" b="1" i="0" u="none" strike="noStrike" cap="none" normalizeH="0" baseline="0" dirty="0" smtClean="0">
                <a:ln>
                  <a:noFill/>
                </a:ln>
                <a:solidFill>
                  <a:srgbClr val="008800"/>
                </a:solidFill>
                <a:effectLst/>
                <a:latin typeface="Menlo"/>
              </a:rPr>
              <a:t>"INSERT INTO Employee(</a:t>
            </a:r>
            <a:r>
              <a:rPr kumimoji="0" lang="en-US" altLang="en-US" sz="2400" b="1" i="0" u="none" strike="noStrike" cap="none" normalizeH="0" baseline="0" dirty="0" err="1" smtClean="0">
                <a:ln>
                  <a:noFill/>
                </a:ln>
                <a:solidFill>
                  <a:srgbClr val="008800"/>
                </a:solidFill>
                <a:effectLst/>
                <a:latin typeface="Menlo"/>
              </a:rPr>
              <a:t>firstName</a:t>
            </a:r>
            <a:r>
              <a:rPr kumimoji="0" lang="en-US" altLang="en-US" sz="2400" b="1" i="0" u="none" strike="noStrike" cap="none" normalizeH="0" baseline="0" dirty="0" smtClean="0">
                <a:ln>
                  <a:noFill/>
                </a:ln>
                <a:solidFill>
                  <a:srgbClr val="008800"/>
                </a:solidFill>
                <a:effectLst/>
                <a:latin typeface="Menlo"/>
              </a:rPr>
              <a:t>, </a:t>
            </a:r>
            <a:r>
              <a:rPr kumimoji="0" lang="en-US" altLang="en-US" sz="2400" b="1" i="0" u="none" strike="noStrike" cap="none" normalizeH="0" baseline="0" dirty="0" err="1" smtClean="0">
                <a:ln>
                  <a:noFill/>
                </a:ln>
                <a:solidFill>
                  <a:srgbClr val="008800"/>
                </a:solidFill>
                <a:effectLst/>
                <a:latin typeface="Menlo"/>
              </a:rPr>
              <a:t>lastName</a:t>
            </a:r>
            <a:r>
              <a:rPr kumimoji="0" lang="en-US" altLang="en-US" sz="2400" b="1" i="0" u="none" strike="noStrike" cap="none" normalizeH="0" baseline="0" dirty="0" smtClean="0">
                <a:ln>
                  <a:noFill/>
                </a:ln>
                <a:solidFill>
                  <a:srgbClr val="008800"/>
                </a:solidFill>
                <a:effectLst/>
                <a:latin typeface="Menlo"/>
              </a:rPr>
              <a:t>, salary)"</a:t>
            </a:r>
            <a:r>
              <a:rPr kumimoji="0" lang="en-US" altLang="en-US" sz="2400" b="1" i="0" u="none" strike="noStrike" cap="none" normalizeH="0" baseline="0" dirty="0" smtClean="0">
                <a:ln>
                  <a:noFill/>
                </a:ln>
                <a:solidFill>
                  <a:srgbClr val="313131"/>
                </a:solidFill>
                <a:effectLst/>
                <a:latin typeface="Menlo"/>
              </a:rPr>
              <a:t> </a:t>
            </a:r>
            <a:r>
              <a:rPr kumimoji="0" lang="en-US" altLang="en-US" sz="2400" b="1" i="0" u="none" strike="noStrike" cap="none" normalizeH="0" baseline="0" dirty="0" smtClean="0">
                <a:ln>
                  <a:noFill/>
                </a:ln>
                <a:solidFill>
                  <a:srgbClr val="666600"/>
                </a:solidFill>
                <a:effectLst/>
                <a:latin typeface="Menlo"/>
              </a:rPr>
              <a:t>+</a:t>
            </a:r>
            <a:r>
              <a:rPr kumimoji="0" lang="en-US" altLang="en-US" sz="2400" b="1" i="0" u="none" strike="noStrike" cap="none" normalizeH="0" baseline="0" dirty="0" smtClean="0">
                <a:ln>
                  <a:noFill/>
                </a:ln>
                <a:solidFill>
                  <a:srgbClr val="313131"/>
                </a:solidFill>
                <a:effectLst/>
                <a:latin typeface="Menlo"/>
              </a:rPr>
              <a:t> </a:t>
            </a:r>
            <a:r>
              <a:rPr kumimoji="0" lang="en-US" altLang="en-US" sz="2400" b="1" i="0" u="none" strike="noStrike" cap="none" normalizeH="0" baseline="0" dirty="0" smtClean="0">
                <a:ln>
                  <a:noFill/>
                </a:ln>
                <a:solidFill>
                  <a:srgbClr val="008800"/>
                </a:solidFill>
                <a:effectLst/>
                <a:latin typeface="Menlo"/>
              </a:rPr>
              <a:t>"SELECT </a:t>
            </a:r>
            <a:r>
              <a:rPr kumimoji="0" lang="en-US" altLang="en-US" sz="2400" b="1" i="0" u="none" strike="noStrike" cap="none" normalizeH="0" baseline="0" dirty="0" err="1" smtClean="0">
                <a:ln>
                  <a:noFill/>
                </a:ln>
                <a:solidFill>
                  <a:srgbClr val="008800"/>
                </a:solidFill>
                <a:effectLst/>
                <a:latin typeface="Menlo"/>
              </a:rPr>
              <a:t>firstName</a:t>
            </a:r>
            <a:r>
              <a:rPr kumimoji="0" lang="en-US" altLang="en-US" sz="2400" b="1" i="0" u="none" strike="noStrike" cap="none" normalizeH="0" baseline="0" dirty="0" smtClean="0">
                <a:ln>
                  <a:noFill/>
                </a:ln>
                <a:solidFill>
                  <a:srgbClr val="008800"/>
                </a:solidFill>
                <a:effectLst/>
                <a:latin typeface="Menlo"/>
              </a:rPr>
              <a:t>, </a:t>
            </a:r>
            <a:r>
              <a:rPr kumimoji="0" lang="en-US" altLang="en-US" sz="2400" b="1" i="0" u="none" strike="noStrike" cap="none" normalizeH="0" baseline="0" dirty="0" err="1" smtClean="0">
                <a:ln>
                  <a:noFill/>
                </a:ln>
                <a:solidFill>
                  <a:srgbClr val="008800"/>
                </a:solidFill>
                <a:effectLst/>
                <a:latin typeface="Menlo"/>
              </a:rPr>
              <a:t>lastName</a:t>
            </a:r>
            <a:r>
              <a:rPr kumimoji="0" lang="en-US" altLang="en-US" sz="2400" b="1" i="0" u="none" strike="noStrike" cap="none" normalizeH="0" baseline="0" dirty="0" smtClean="0">
                <a:ln>
                  <a:noFill/>
                </a:ln>
                <a:solidFill>
                  <a:srgbClr val="008800"/>
                </a:solidFill>
                <a:effectLst/>
                <a:latin typeface="Menlo"/>
              </a:rPr>
              <a:t>, salary FROM </a:t>
            </a:r>
            <a:r>
              <a:rPr kumimoji="0" lang="en-US" altLang="en-US" sz="2400" b="1" i="0" u="none" strike="noStrike" cap="none" normalizeH="0" baseline="0" dirty="0" err="1" smtClean="0">
                <a:ln>
                  <a:noFill/>
                </a:ln>
                <a:solidFill>
                  <a:srgbClr val="008800"/>
                </a:solidFill>
                <a:effectLst/>
                <a:latin typeface="Menlo"/>
              </a:rPr>
              <a:t>old_employee</a:t>
            </a:r>
            <a:r>
              <a:rPr kumimoji="0" lang="en-US" altLang="en-US" sz="2400" b="1" i="0" u="none" strike="noStrike" cap="none" normalizeH="0" baseline="0" dirty="0" smtClean="0">
                <a:ln>
                  <a:noFill/>
                </a:ln>
                <a:solidFill>
                  <a:srgbClr val="008800"/>
                </a:solidFill>
                <a:effectLst/>
                <a:latin typeface="Menlo"/>
              </a:rPr>
              <a:t>"</a:t>
            </a:r>
            <a:r>
              <a:rPr kumimoji="0" lang="en-US" altLang="en-US" sz="2400" b="1" i="0" u="none" strike="noStrike" cap="none" normalizeH="0" baseline="0" dirty="0" smtClean="0">
                <a:ln>
                  <a:noFill/>
                </a:ln>
                <a:solidFill>
                  <a:srgbClr val="666600"/>
                </a:solidFill>
                <a:effectLst/>
                <a:latin typeface="Menlo"/>
              </a:rPr>
              <a:t>;</a:t>
            </a:r>
            <a:r>
              <a:rPr kumimoji="0" lang="en-US" altLang="en-US" sz="2400" b="1" i="0" u="none" strike="noStrike" cap="none" normalizeH="0" baseline="0" dirty="0" smtClean="0">
                <a:ln>
                  <a:noFill/>
                </a:ln>
                <a:solidFill>
                  <a:srgbClr val="313131"/>
                </a:solidFill>
                <a:effectLst/>
                <a:latin typeface="Menlo"/>
              </a:rPr>
              <a:t> </a:t>
            </a:r>
            <a:r>
              <a:rPr kumimoji="0" lang="en-US" altLang="en-US" sz="2400" b="1" i="0" u="none" strike="noStrike" cap="none" normalizeH="0" baseline="0" dirty="0" smtClean="0">
                <a:ln>
                  <a:noFill/>
                </a:ln>
                <a:solidFill>
                  <a:srgbClr val="7F0055"/>
                </a:solidFill>
                <a:effectLst/>
                <a:latin typeface="Menlo"/>
              </a:rPr>
              <a:t>Query</a:t>
            </a:r>
            <a:r>
              <a:rPr kumimoji="0" lang="en-US" altLang="en-US" sz="2400" b="1" i="0" u="none" strike="noStrike" cap="none" normalizeH="0" baseline="0" dirty="0" smtClean="0">
                <a:ln>
                  <a:noFill/>
                </a:ln>
                <a:solidFill>
                  <a:srgbClr val="313131"/>
                </a:solidFill>
                <a:effectLst/>
                <a:latin typeface="Menlo"/>
              </a:rPr>
              <a:t> </a:t>
            </a:r>
            <a:r>
              <a:rPr kumimoji="0" lang="en-US" altLang="en-US" sz="2400" b="1" i="0" u="none" strike="noStrike" cap="none" normalizeH="0" baseline="0" dirty="0" err="1" smtClean="0">
                <a:ln>
                  <a:noFill/>
                </a:ln>
                <a:solidFill>
                  <a:srgbClr val="313131"/>
                </a:solidFill>
                <a:effectLst/>
                <a:latin typeface="Menlo"/>
              </a:rPr>
              <a:t>query</a:t>
            </a:r>
            <a:r>
              <a:rPr kumimoji="0" lang="en-US" altLang="en-US" sz="2400" b="1" i="0" u="none" strike="noStrike" cap="none" normalizeH="0" baseline="0" dirty="0" smtClean="0">
                <a:ln>
                  <a:noFill/>
                </a:ln>
                <a:solidFill>
                  <a:srgbClr val="313131"/>
                </a:solidFill>
                <a:effectLst/>
                <a:latin typeface="Menlo"/>
              </a:rPr>
              <a:t> </a:t>
            </a:r>
            <a:r>
              <a:rPr kumimoji="0" lang="en-US" altLang="en-US" sz="2400" b="1" i="0" u="none" strike="noStrike" cap="none" normalizeH="0" baseline="0" dirty="0" smtClean="0">
                <a:ln>
                  <a:noFill/>
                </a:ln>
                <a:solidFill>
                  <a:srgbClr val="666600"/>
                </a:solidFill>
                <a:effectLst/>
                <a:latin typeface="Menlo"/>
              </a:rPr>
              <a:t>=</a:t>
            </a:r>
            <a:r>
              <a:rPr kumimoji="0" lang="en-US" altLang="en-US" sz="2400" b="1" i="0" u="none" strike="noStrike" cap="none" normalizeH="0" baseline="0" dirty="0" smtClean="0">
                <a:ln>
                  <a:noFill/>
                </a:ln>
                <a:solidFill>
                  <a:srgbClr val="313131"/>
                </a:solidFill>
                <a:effectLst/>
                <a:latin typeface="Menlo"/>
              </a:rPr>
              <a:t> </a:t>
            </a:r>
            <a:r>
              <a:rPr kumimoji="0" lang="en-US" altLang="en-US" sz="2400" b="1" i="0" u="none" strike="noStrike" cap="none" normalizeH="0" baseline="0" dirty="0" err="1" smtClean="0">
                <a:ln>
                  <a:noFill/>
                </a:ln>
                <a:solidFill>
                  <a:srgbClr val="313131"/>
                </a:solidFill>
                <a:effectLst/>
                <a:latin typeface="Menlo"/>
              </a:rPr>
              <a:t>session</a:t>
            </a:r>
            <a:r>
              <a:rPr kumimoji="0" lang="en-US" altLang="en-US" sz="2400" b="1" i="0" u="none" strike="noStrike" cap="none" normalizeH="0" baseline="0" dirty="0" err="1" smtClean="0">
                <a:ln>
                  <a:noFill/>
                </a:ln>
                <a:solidFill>
                  <a:srgbClr val="666600"/>
                </a:solidFill>
                <a:effectLst/>
                <a:latin typeface="Menlo"/>
              </a:rPr>
              <a:t>.</a:t>
            </a:r>
            <a:r>
              <a:rPr kumimoji="0" lang="en-US" altLang="en-US" sz="2400" b="1" i="0" u="none" strike="noStrike" cap="none" normalizeH="0" baseline="0" dirty="0" err="1" smtClean="0">
                <a:ln>
                  <a:noFill/>
                </a:ln>
                <a:solidFill>
                  <a:srgbClr val="313131"/>
                </a:solidFill>
                <a:effectLst/>
                <a:latin typeface="Menlo"/>
              </a:rPr>
              <a:t>createQuery</a:t>
            </a:r>
            <a:r>
              <a:rPr kumimoji="0" lang="en-US" altLang="en-US" sz="2400" b="1" i="0" u="none" strike="noStrike" cap="none" normalizeH="0" baseline="0" dirty="0" smtClean="0">
                <a:ln>
                  <a:noFill/>
                </a:ln>
                <a:solidFill>
                  <a:srgbClr val="666600"/>
                </a:solidFill>
                <a:effectLst/>
                <a:latin typeface="Menlo"/>
              </a:rPr>
              <a:t>(</a:t>
            </a:r>
            <a:r>
              <a:rPr kumimoji="0" lang="en-US" altLang="en-US" sz="2400" b="1" i="0" u="none" strike="noStrike" cap="none" normalizeH="0" baseline="0" dirty="0" err="1" smtClean="0">
                <a:ln>
                  <a:noFill/>
                </a:ln>
                <a:solidFill>
                  <a:srgbClr val="313131"/>
                </a:solidFill>
                <a:effectLst/>
                <a:latin typeface="Menlo"/>
              </a:rPr>
              <a:t>hql</a:t>
            </a:r>
            <a:r>
              <a:rPr kumimoji="0" lang="en-US" altLang="en-US" sz="2400" b="1" i="0" u="none" strike="noStrike" cap="none" normalizeH="0" baseline="0" dirty="0" smtClean="0">
                <a:ln>
                  <a:noFill/>
                </a:ln>
                <a:solidFill>
                  <a:srgbClr val="666600"/>
                </a:solidFill>
                <a:effectLst/>
                <a:latin typeface="Menlo"/>
              </a:rPr>
              <a:t>);</a:t>
            </a:r>
            <a:r>
              <a:rPr kumimoji="0" lang="en-US" altLang="en-US" sz="2400" b="1" i="0" u="none" strike="noStrike" cap="none" normalizeH="0" baseline="0" dirty="0" smtClean="0">
                <a:ln>
                  <a:noFill/>
                </a:ln>
                <a:solidFill>
                  <a:srgbClr val="313131"/>
                </a:solidFill>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err="1" smtClean="0">
                <a:ln>
                  <a:noFill/>
                </a:ln>
                <a:solidFill>
                  <a:srgbClr val="000088"/>
                </a:solidFill>
                <a:effectLst/>
                <a:latin typeface="Menlo"/>
              </a:rPr>
              <a:t>int</a:t>
            </a:r>
            <a:r>
              <a:rPr kumimoji="0" lang="en-US" altLang="en-US" sz="2400" b="1" i="0" u="none" strike="noStrike" cap="none" normalizeH="0" baseline="0" dirty="0" smtClean="0">
                <a:ln>
                  <a:noFill/>
                </a:ln>
                <a:solidFill>
                  <a:srgbClr val="313131"/>
                </a:solidFill>
                <a:effectLst/>
                <a:latin typeface="Menlo"/>
              </a:rPr>
              <a:t> result </a:t>
            </a:r>
            <a:r>
              <a:rPr kumimoji="0" lang="en-US" altLang="en-US" sz="2400" b="1" i="0" u="none" strike="noStrike" cap="none" normalizeH="0" baseline="0" dirty="0" smtClean="0">
                <a:ln>
                  <a:noFill/>
                </a:ln>
                <a:solidFill>
                  <a:srgbClr val="666600"/>
                </a:solidFill>
                <a:effectLst/>
                <a:latin typeface="Menlo"/>
              </a:rPr>
              <a:t>=</a:t>
            </a:r>
            <a:r>
              <a:rPr kumimoji="0" lang="en-US" altLang="en-US" sz="2400" b="1" i="0" u="none" strike="noStrike" cap="none" normalizeH="0" baseline="0" dirty="0" smtClean="0">
                <a:ln>
                  <a:noFill/>
                </a:ln>
                <a:solidFill>
                  <a:srgbClr val="313131"/>
                </a:solidFill>
                <a:effectLst/>
                <a:latin typeface="Menlo"/>
              </a:rPr>
              <a:t> </a:t>
            </a:r>
            <a:r>
              <a:rPr kumimoji="0" lang="en-US" altLang="en-US" sz="2400" b="1" i="0" u="none" strike="noStrike" cap="none" normalizeH="0" baseline="0" dirty="0" err="1" smtClean="0">
                <a:ln>
                  <a:noFill/>
                </a:ln>
                <a:solidFill>
                  <a:srgbClr val="313131"/>
                </a:solidFill>
                <a:effectLst/>
                <a:latin typeface="Menlo"/>
              </a:rPr>
              <a:t>query</a:t>
            </a:r>
            <a:r>
              <a:rPr kumimoji="0" lang="en-US" altLang="en-US" sz="2400" b="1" i="0" u="none" strike="noStrike" cap="none" normalizeH="0" baseline="0" dirty="0" err="1" smtClean="0">
                <a:ln>
                  <a:noFill/>
                </a:ln>
                <a:solidFill>
                  <a:srgbClr val="666600"/>
                </a:solidFill>
                <a:effectLst/>
                <a:latin typeface="Menlo"/>
              </a:rPr>
              <a:t>.</a:t>
            </a:r>
            <a:r>
              <a:rPr kumimoji="0" lang="en-US" altLang="en-US" sz="2400" b="1" i="0" u="none" strike="noStrike" cap="none" normalizeH="0" baseline="0" dirty="0" err="1" smtClean="0">
                <a:ln>
                  <a:noFill/>
                </a:ln>
                <a:solidFill>
                  <a:srgbClr val="313131"/>
                </a:solidFill>
                <a:effectLst/>
                <a:latin typeface="Menlo"/>
              </a:rPr>
              <a:t>executeUpdate</a:t>
            </a:r>
            <a:r>
              <a:rPr kumimoji="0" lang="en-US" altLang="en-US" sz="2400" b="1" i="0" u="none" strike="noStrike" cap="none" normalizeH="0" baseline="0" dirty="0" smtClean="0">
                <a:ln>
                  <a:noFill/>
                </a:ln>
                <a:solidFill>
                  <a:srgbClr val="666600"/>
                </a:solidFill>
                <a:effectLst/>
                <a:latin typeface="Menlo"/>
              </a:rPr>
              <a:t>();</a:t>
            </a:r>
            <a:r>
              <a:rPr kumimoji="0" lang="en-US" altLang="en-US" sz="2400" b="1" i="0" u="none" strike="noStrike" cap="none" normalizeH="0" baseline="0" dirty="0" smtClean="0">
                <a:ln>
                  <a:noFill/>
                </a:ln>
                <a:solidFill>
                  <a:srgbClr val="313131"/>
                </a:solidFill>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err="1" smtClean="0">
                <a:ln>
                  <a:noFill/>
                </a:ln>
                <a:solidFill>
                  <a:srgbClr val="7F0055"/>
                </a:solidFill>
                <a:effectLst/>
                <a:latin typeface="Menlo"/>
              </a:rPr>
              <a:t>System</a:t>
            </a:r>
            <a:r>
              <a:rPr kumimoji="0" lang="en-US" altLang="en-US" sz="2400" b="1" i="0" u="none" strike="noStrike" cap="none" normalizeH="0" baseline="0" dirty="0" err="1" smtClean="0">
                <a:ln>
                  <a:noFill/>
                </a:ln>
                <a:solidFill>
                  <a:srgbClr val="666600"/>
                </a:solidFill>
                <a:effectLst/>
                <a:latin typeface="Menlo"/>
              </a:rPr>
              <a:t>.</a:t>
            </a:r>
            <a:r>
              <a:rPr kumimoji="0" lang="en-US" altLang="en-US" sz="2400" b="1" i="0" u="none" strike="noStrike" cap="none" normalizeH="0" baseline="0" dirty="0" err="1" smtClean="0">
                <a:ln>
                  <a:noFill/>
                </a:ln>
                <a:solidFill>
                  <a:srgbClr val="000088"/>
                </a:solidFill>
                <a:effectLst/>
                <a:latin typeface="Menlo"/>
              </a:rPr>
              <a:t>out</a:t>
            </a:r>
            <a:r>
              <a:rPr kumimoji="0" lang="en-US" altLang="en-US" sz="2400" b="1" i="0" u="none" strike="noStrike" cap="none" normalizeH="0" baseline="0" dirty="0" err="1" smtClean="0">
                <a:ln>
                  <a:noFill/>
                </a:ln>
                <a:solidFill>
                  <a:srgbClr val="666600"/>
                </a:solidFill>
                <a:effectLst/>
                <a:latin typeface="Menlo"/>
              </a:rPr>
              <a:t>.</a:t>
            </a:r>
            <a:r>
              <a:rPr kumimoji="0" lang="en-US" altLang="en-US" sz="2400" b="1" i="0" u="none" strike="noStrike" cap="none" normalizeH="0" baseline="0" dirty="0" err="1" smtClean="0">
                <a:ln>
                  <a:noFill/>
                </a:ln>
                <a:solidFill>
                  <a:srgbClr val="313131"/>
                </a:solidFill>
                <a:effectLst/>
                <a:latin typeface="Menlo"/>
              </a:rPr>
              <a:t>println</a:t>
            </a:r>
            <a:r>
              <a:rPr kumimoji="0" lang="en-US" altLang="en-US" sz="2400" b="1" i="0" u="none" strike="noStrike" cap="none" normalizeH="0" baseline="0" dirty="0" smtClean="0">
                <a:ln>
                  <a:noFill/>
                </a:ln>
                <a:solidFill>
                  <a:srgbClr val="666600"/>
                </a:solidFill>
                <a:effectLst/>
                <a:latin typeface="Menlo"/>
              </a:rPr>
              <a:t>(</a:t>
            </a:r>
            <a:r>
              <a:rPr kumimoji="0" lang="en-US" altLang="en-US" sz="2400" b="1" i="0" u="none" strike="noStrike" cap="none" normalizeH="0" baseline="0" dirty="0" smtClean="0">
                <a:ln>
                  <a:noFill/>
                </a:ln>
                <a:solidFill>
                  <a:srgbClr val="008800"/>
                </a:solidFill>
                <a:effectLst/>
                <a:latin typeface="Menlo"/>
              </a:rPr>
              <a:t>"Rows affected: "</a:t>
            </a:r>
            <a:r>
              <a:rPr kumimoji="0" lang="en-US" altLang="en-US" sz="2400" b="1" i="0" u="none" strike="noStrike" cap="none" normalizeH="0" baseline="0" dirty="0" smtClean="0">
                <a:ln>
                  <a:noFill/>
                </a:ln>
                <a:solidFill>
                  <a:srgbClr val="313131"/>
                </a:solidFill>
                <a:effectLst/>
                <a:latin typeface="Menlo"/>
              </a:rPr>
              <a:t> </a:t>
            </a:r>
            <a:r>
              <a:rPr kumimoji="0" lang="en-US" altLang="en-US" sz="2400" b="1" i="0" u="none" strike="noStrike" cap="none" normalizeH="0" baseline="0" dirty="0" smtClean="0">
                <a:ln>
                  <a:noFill/>
                </a:ln>
                <a:solidFill>
                  <a:srgbClr val="666600"/>
                </a:solidFill>
                <a:effectLst/>
                <a:latin typeface="Menlo"/>
              </a:rPr>
              <a:t>+</a:t>
            </a:r>
            <a:r>
              <a:rPr kumimoji="0" lang="en-US" altLang="en-US" sz="2400" b="1" i="0" u="none" strike="noStrike" cap="none" normalizeH="0" baseline="0" dirty="0" smtClean="0">
                <a:ln>
                  <a:noFill/>
                </a:ln>
                <a:solidFill>
                  <a:srgbClr val="313131"/>
                </a:solidFill>
                <a:effectLst/>
                <a:latin typeface="Menlo"/>
              </a:rPr>
              <a:t> result</a:t>
            </a:r>
            <a:r>
              <a:rPr kumimoji="0" lang="en-US" altLang="en-US" sz="2400" b="1" i="0" u="none" strike="noStrike" cap="none" normalizeH="0" baseline="0" dirty="0" smtClean="0">
                <a:ln>
                  <a:noFill/>
                </a:ln>
                <a:solidFill>
                  <a:srgbClr val="666600"/>
                </a:solidFill>
                <a:effectLst/>
                <a:latin typeface="Menlo"/>
              </a:rPr>
              <a:t>);</a:t>
            </a:r>
            <a:r>
              <a:rPr kumimoji="0" lang="en-US" altLang="en-US" sz="3600" b="1" i="0" u="none" strike="noStrike" cap="none" normalizeH="0" baseline="0" dirty="0" smtClean="0">
                <a:ln>
                  <a:noFill/>
                </a:ln>
                <a:solidFill>
                  <a:schemeClr val="tx1"/>
                </a:solidFill>
                <a:effectLst/>
              </a:rPr>
              <a:t> </a:t>
            </a:r>
            <a:endParaRPr kumimoji="0" lang="en-US" altLang="en-US" sz="5400" b="1"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99748658"/>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HQL-</a:t>
            </a:r>
            <a:r>
              <a:rPr lang="en-US" dirty="0"/>
              <a:t>Aggregate </a:t>
            </a:r>
            <a:r>
              <a:rPr lang="en-US" dirty="0" smtClean="0"/>
              <a:t>Methods</a:t>
            </a:r>
            <a:endParaRPr lang="en-US" dirty="0"/>
          </a:p>
        </p:txBody>
      </p:sp>
      <p:sp>
        <p:nvSpPr>
          <p:cNvPr id="3" name="Content Placeholder 2"/>
          <p:cNvSpPr>
            <a:spLocks noGrp="1"/>
          </p:cNvSpPr>
          <p:nvPr>
            <p:ph idx="1"/>
          </p:nvPr>
        </p:nvSpPr>
        <p:spPr>
          <a:xfrm>
            <a:off x="680321" y="1752600"/>
            <a:ext cx="10940179" cy="926206"/>
          </a:xfrm>
        </p:spPr>
        <p:txBody>
          <a:bodyPr>
            <a:normAutofit/>
          </a:bodyPr>
          <a:lstStyle/>
          <a:p>
            <a:r>
              <a:rPr lang="en-US" b="1" dirty="0"/>
              <a:t>HQL supports a range of aggregate methods, similar to SQL</a:t>
            </a:r>
            <a:r>
              <a:rPr lang="en-US" b="1" dirty="0" smtClean="0"/>
              <a:t>.</a:t>
            </a:r>
          </a:p>
          <a:p>
            <a:r>
              <a:rPr lang="en-US" dirty="0"/>
              <a:t>The </a:t>
            </a:r>
            <a:r>
              <a:rPr lang="en-US" b="1" dirty="0"/>
              <a:t>distinct</a:t>
            </a:r>
            <a:r>
              <a:rPr lang="en-US" dirty="0"/>
              <a:t> keyword only counts the unique values in the row set. </a:t>
            </a:r>
            <a:endParaRPr lang="en-US" b="1" dirty="0"/>
          </a:p>
        </p:txBody>
      </p:sp>
      <p:sp>
        <p:nvSpPr>
          <p:cNvPr id="4" name="Rectangle 1"/>
          <p:cNvSpPr>
            <a:spLocks noChangeArrowheads="1"/>
          </p:cNvSpPr>
          <p:nvPr/>
        </p:nvSpPr>
        <p:spPr bwMode="auto">
          <a:xfrm>
            <a:off x="1210614" y="2854511"/>
            <a:ext cx="9028090" cy="1197736"/>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8887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smtClean="0">
                <a:ln>
                  <a:noFill/>
                </a:ln>
                <a:solidFill>
                  <a:srgbClr val="7F0055"/>
                </a:solidFill>
                <a:effectLst/>
                <a:latin typeface="Menlo"/>
              </a:rPr>
              <a:t>String</a:t>
            </a:r>
            <a:r>
              <a:rPr kumimoji="0" lang="en-US" altLang="en-US" sz="2000" b="1" i="0" u="none" strike="noStrike" cap="none" normalizeH="0" baseline="0" dirty="0" smtClean="0">
                <a:ln>
                  <a:noFill/>
                </a:ln>
                <a:solidFill>
                  <a:srgbClr val="313131"/>
                </a:solidFill>
                <a:effectLst/>
                <a:latin typeface="Menlo"/>
              </a:rPr>
              <a:t> </a:t>
            </a:r>
            <a:r>
              <a:rPr kumimoji="0" lang="en-US" altLang="en-US" sz="2000" b="1" i="0" u="none" strike="noStrike" cap="none" normalizeH="0" baseline="0" dirty="0" err="1" smtClean="0">
                <a:ln>
                  <a:noFill/>
                </a:ln>
                <a:solidFill>
                  <a:srgbClr val="313131"/>
                </a:solidFill>
                <a:effectLst/>
                <a:latin typeface="Menlo"/>
              </a:rPr>
              <a:t>hql</a:t>
            </a:r>
            <a:r>
              <a:rPr kumimoji="0" lang="en-US" altLang="en-US" sz="2000" b="1" i="0" u="none" strike="noStrike" cap="none" normalizeH="0" baseline="0" dirty="0" smtClean="0">
                <a:ln>
                  <a:noFill/>
                </a:ln>
                <a:solidFill>
                  <a:srgbClr val="313131"/>
                </a:solidFill>
                <a:effectLst/>
                <a:latin typeface="Menlo"/>
              </a:rPr>
              <a:t> </a:t>
            </a:r>
            <a:r>
              <a:rPr kumimoji="0" lang="en-US" altLang="en-US" sz="2000" b="1" i="0" u="none" strike="noStrike" cap="none" normalizeH="0" baseline="0" dirty="0" smtClean="0">
                <a:ln>
                  <a:noFill/>
                </a:ln>
                <a:solidFill>
                  <a:srgbClr val="666600"/>
                </a:solidFill>
                <a:effectLst/>
                <a:latin typeface="Menlo"/>
              </a:rPr>
              <a:t>=</a:t>
            </a:r>
            <a:r>
              <a:rPr kumimoji="0" lang="en-US" altLang="en-US" sz="2000" b="1" i="0" u="none" strike="noStrike" cap="none" normalizeH="0" baseline="0" dirty="0" smtClean="0">
                <a:ln>
                  <a:noFill/>
                </a:ln>
                <a:solidFill>
                  <a:srgbClr val="313131"/>
                </a:solidFill>
                <a:effectLst/>
                <a:latin typeface="Menlo"/>
              </a:rPr>
              <a:t> </a:t>
            </a:r>
            <a:r>
              <a:rPr kumimoji="0" lang="en-US" altLang="en-US" sz="2000" b="1" i="0" u="none" strike="noStrike" cap="none" normalizeH="0" baseline="0" dirty="0" smtClean="0">
                <a:ln>
                  <a:noFill/>
                </a:ln>
                <a:solidFill>
                  <a:srgbClr val="008800"/>
                </a:solidFill>
                <a:effectLst/>
                <a:latin typeface="Menlo"/>
              </a:rPr>
              <a:t>"SELECT count(distinct </a:t>
            </a:r>
            <a:r>
              <a:rPr kumimoji="0" lang="en-US" altLang="en-US" sz="2000" b="1" i="0" u="none" strike="noStrike" cap="none" normalizeH="0" baseline="0" dirty="0" err="1" smtClean="0">
                <a:ln>
                  <a:noFill/>
                </a:ln>
                <a:solidFill>
                  <a:srgbClr val="008800"/>
                </a:solidFill>
                <a:effectLst/>
                <a:latin typeface="Menlo"/>
              </a:rPr>
              <a:t>E.firstName</a:t>
            </a:r>
            <a:r>
              <a:rPr kumimoji="0" lang="en-US" altLang="en-US" sz="2000" b="1" i="0" u="none" strike="noStrike" cap="none" normalizeH="0" baseline="0" dirty="0" smtClean="0">
                <a:ln>
                  <a:noFill/>
                </a:ln>
                <a:solidFill>
                  <a:srgbClr val="008800"/>
                </a:solidFill>
                <a:effectLst/>
                <a:latin typeface="Menlo"/>
              </a:rPr>
              <a:t>) FROM Employee E"</a:t>
            </a:r>
            <a:r>
              <a:rPr kumimoji="0" lang="en-US" altLang="en-US" sz="2000" b="1" i="0" u="none" strike="noStrike" cap="none" normalizeH="0" baseline="0" dirty="0" smtClean="0">
                <a:ln>
                  <a:noFill/>
                </a:ln>
                <a:solidFill>
                  <a:srgbClr val="666600"/>
                </a:solidFill>
                <a:effectLst/>
                <a:latin typeface="Menlo"/>
              </a:rPr>
              <a:t>;</a:t>
            </a:r>
            <a:r>
              <a:rPr kumimoji="0" lang="en-US" altLang="en-US" sz="2000" b="1" i="0" u="none" strike="noStrike" cap="none" normalizeH="0" baseline="0" dirty="0" smtClean="0">
                <a:ln>
                  <a:noFill/>
                </a:ln>
                <a:solidFill>
                  <a:srgbClr val="313131"/>
                </a:solidFill>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smtClean="0">
                <a:ln>
                  <a:noFill/>
                </a:ln>
                <a:solidFill>
                  <a:srgbClr val="7F0055"/>
                </a:solidFill>
                <a:effectLst/>
                <a:latin typeface="Menlo"/>
              </a:rPr>
              <a:t>Query</a:t>
            </a:r>
            <a:r>
              <a:rPr kumimoji="0" lang="en-US" altLang="en-US" sz="2000" b="1" i="0" u="none" strike="noStrike" cap="none" normalizeH="0" baseline="0" dirty="0" smtClean="0">
                <a:ln>
                  <a:noFill/>
                </a:ln>
                <a:solidFill>
                  <a:srgbClr val="313131"/>
                </a:solidFill>
                <a:effectLst/>
                <a:latin typeface="Menlo"/>
              </a:rPr>
              <a:t> </a:t>
            </a:r>
            <a:r>
              <a:rPr kumimoji="0" lang="en-US" altLang="en-US" sz="2000" b="1" i="0" u="none" strike="noStrike" cap="none" normalizeH="0" baseline="0" dirty="0" err="1" smtClean="0">
                <a:ln>
                  <a:noFill/>
                </a:ln>
                <a:solidFill>
                  <a:srgbClr val="313131"/>
                </a:solidFill>
                <a:effectLst/>
                <a:latin typeface="Menlo"/>
              </a:rPr>
              <a:t>query</a:t>
            </a:r>
            <a:r>
              <a:rPr kumimoji="0" lang="en-US" altLang="en-US" sz="2000" b="1" i="0" u="none" strike="noStrike" cap="none" normalizeH="0" baseline="0" dirty="0" smtClean="0">
                <a:ln>
                  <a:noFill/>
                </a:ln>
                <a:solidFill>
                  <a:srgbClr val="313131"/>
                </a:solidFill>
                <a:effectLst/>
                <a:latin typeface="Menlo"/>
              </a:rPr>
              <a:t> </a:t>
            </a:r>
            <a:r>
              <a:rPr kumimoji="0" lang="en-US" altLang="en-US" sz="2000" b="1" i="0" u="none" strike="noStrike" cap="none" normalizeH="0" baseline="0" dirty="0" smtClean="0">
                <a:ln>
                  <a:noFill/>
                </a:ln>
                <a:solidFill>
                  <a:srgbClr val="666600"/>
                </a:solidFill>
                <a:effectLst/>
                <a:latin typeface="Menlo"/>
              </a:rPr>
              <a:t>=</a:t>
            </a:r>
            <a:r>
              <a:rPr kumimoji="0" lang="en-US" altLang="en-US" sz="2000" b="1" i="0" u="none" strike="noStrike" cap="none" normalizeH="0" baseline="0" dirty="0" smtClean="0">
                <a:ln>
                  <a:noFill/>
                </a:ln>
                <a:solidFill>
                  <a:srgbClr val="313131"/>
                </a:solidFill>
                <a:effectLst/>
                <a:latin typeface="Menlo"/>
              </a:rPr>
              <a:t> </a:t>
            </a:r>
            <a:r>
              <a:rPr kumimoji="0" lang="en-US" altLang="en-US" sz="2000" b="1" i="0" u="none" strike="noStrike" cap="none" normalizeH="0" baseline="0" dirty="0" err="1" smtClean="0">
                <a:ln>
                  <a:noFill/>
                </a:ln>
                <a:solidFill>
                  <a:srgbClr val="313131"/>
                </a:solidFill>
                <a:effectLst/>
                <a:latin typeface="Menlo"/>
              </a:rPr>
              <a:t>session</a:t>
            </a:r>
            <a:r>
              <a:rPr kumimoji="0" lang="en-US" altLang="en-US" sz="2000" b="1" i="0" u="none" strike="noStrike" cap="none" normalizeH="0" baseline="0" dirty="0" err="1" smtClean="0">
                <a:ln>
                  <a:noFill/>
                </a:ln>
                <a:solidFill>
                  <a:srgbClr val="666600"/>
                </a:solidFill>
                <a:effectLst/>
                <a:latin typeface="Menlo"/>
              </a:rPr>
              <a:t>.</a:t>
            </a:r>
            <a:r>
              <a:rPr kumimoji="0" lang="en-US" altLang="en-US" sz="2000" b="1" i="0" u="none" strike="noStrike" cap="none" normalizeH="0" baseline="0" dirty="0" err="1" smtClean="0">
                <a:ln>
                  <a:noFill/>
                </a:ln>
                <a:solidFill>
                  <a:srgbClr val="313131"/>
                </a:solidFill>
                <a:effectLst/>
                <a:latin typeface="Menlo"/>
              </a:rPr>
              <a:t>createQuery</a:t>
            </a:r>
            <a:r>
              <a:rPr kumimoji="0" lang="en-US" altLang="en-US" sz="2000" b="1" i="0" u="none" strike="noStrike" cap="none" normalizeH="0" baseline="0" dirty="0" smtClean="0">
                <a:ln>
                  <a:noFill/>
                </a:ln>
                <a:solidFill>
                  <a:srgbClr val="666600"/>
                </a:solidFill>
                <a:effectLst/>
                <a:latin typeface="Menlo"/>
              </a:rPr>
              <a:t>(</a:t>
            </a:r>
            <a:r>
              <a:rPr kumimoji="0" lang="en-US" altLang="en-US" sz="2000" b="1" i="0" u="none" strike="noStrike" cap="none" normalizeH="0" baseline="0" dirty="0" err="1" smtClean="0">
                <a:ln>
                  <a:noFill/>
                </a:ln>
                <a:solidFill>
                  <a:srgbClr val="313131"/>
                </a:solidFill>
                <a:effectLst/>
                <a:latin typeface="Menlo"/>
              </a:rPr>
              <a:t>hql</a:t>
            </a:r>
            <a:r>
              <a:rPr kumimoji="0" lang="en-US" altLang="en-US" sz="2000" b="1" i="0" u="none" strike="noStrike" cap="none" normalizeH="0" baseline="0" dirty="0" smtClean="0">
                <a:ln>
                  <a:noFill/>
                </a:ln>
                <a:solidFill>
                  <a:srgbClr val="666600"/>
                </a:solidFill>
                <a:effectLst/>
                <a:latin typeface="Menlo"/>
              </a:rPr>
              <a:t>);</a:t>
            </a:r>
            <a:r>
              <a:rPr kumimoji="0" lang="en-US" altLang="en-US" sz="2000" b="1" i="0" u="none" strike="noStrike" cap="none" normalizeH="0" baseline="0" dirty="0" smtClean="0">
                <a:ln>
                  <a:noFill/>
                </a:ln>
                <a:solidFill>
                  <a:srgbClr val="313131"/>
                </a:solidFill>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smtClean="0">
                <a:ln>
                  <a:noFill/>
                </a:ln>
                <a:solidFill>
                  <a:srgbClr val="7F0055"/>
                </a:solidFill>
                <a:effectLst/>
                <a:latin typeface="Menlo"/>
              </a:rPr>
              <a:t>List</a:t>
            </a:r>
            <a:r>
              <a:rPr kumimoji="0" lang="en-US" altLang="en-US" sz="2000" b="1" i="0" u="none" strike="noStrike" cap="none" normalizeH="0" baseline="0" dirty="0" smtClean="0">
                <a:ln>
                  <a:noFill/>
                </a:ln>
                <a:solidFill>
                  <a:srgbClr val="313131"/>
                </a:solidFill>
                <a:effectLst/>
                <a:latin typeface="Menlo"/>
              </a:rPr>
              <a:t> results </a:t>
            </a:r>
            <a:r>
              <a:rPr kumimoji="0" lang="en-US" altLang="en-US" sz="2000" b="1" i="0" u="none" strike="noStrike" cap="none" normalizeH="0" baseline="0" dirty="0" smtClean="0">
                <a:ln>
                  <a:noFill/>
                </a:ln>
                <a:solidFill>
                  <a:srgbClr val="666600"/>
                </a:solidFill>
                <a:effectLst/>
                <a:latin typeface="Menlo"/>
              </a:rPr>
              <a:t>=</a:t>
            </a:r>
            <a:r>
              <a:rPr kumimoji="0" lang="en-US" altLang="en-US" sz="2000" b="1" i="0" u="none" strike="noStrike" cap="none" normalizeH="0" baseline="0" dirty="0" smtClean="0">
                <a:ln>
                  <a:noFill/>
                </a:ln>
                <a:solidFill>
                  <a:srgbClr val="313131"/>
                </a:solidFill>
                <a:effectLst/>
                <a:latin typeface="Menlo"/>
              </a:rPr>
              <a:t> </a:t>
            </a:r>
            <a:r>
              <a:rPr kumimoji="0" lang="en-US" altLang="en-US" sz="2000" b="1" i="0" u="none" strike="noStrike" cap="none" normalizeH="0" baseline="0" dirty="0" err="1" smtClean="0">
                <a:ln>
                  <a:noFill/>
                </a:ln>
                <a:solidFill>
                  <a:srgbClr val="313131"/>
                </a:solidFill>
                <a:effectLst/>
                <a:latin typeface="Menlo"/>
              </a:rPr>
              <a:t>query</a:t>
            </a:r>
            <a:r>
              <a:rPr kumimoji="0" lang="en-US" altLang="en-US" sz="2000" b="1" i="0" u="none" strike="noStrike" cap="none" normalizeH="0" baseline="0" dirty="0" err="1" smtClean="0">
                <a:ln>
                  <a:noFill/>
                </a:ln>
                <a:solidFill>
                  <a:srgbClr val="666600"/>
                </a:solidFill>
                <a:effectLst/>
                <a:latin typeface="Menlo"/>
              </a:rPr>
              <a:t>.</a:t>
            </a:r>
            <a:r>
              <a:rPr kumimoji="0" lang="en-US" altLang="en-US" sz="2000" b="1" i="0" u="none" strike="noStrike" cap="none" normalizeH="0" baseline="0" dirty="0" err="1" smtClean="0">
                <a:ln>
                  <a:noFill/>
                </a:ln>
                <a:solidFill>
                  <a:srgbClr val="313131"/>
                </a:solidFill>
                <a:effectLst/>
                <a:latin typeface="Menlo"/>
              </a:rPr>
              <a:t>list</a:t>
            </a:r>
            <a:r>
              <a:rPr kumimoji="0" lang="en-US" altLang="en-US" sz="2000" b="1" i="0" u="none" strike="noStrike" cap="none" normalizeH="0" baseline="0" dirty="0" smtClean="0">
                <a:ln>
                  <a:noFill/>
                </a:ln>
                <a:solidFill>
                  <a:srgbClr val="666600"/>
                </a:solidFill>
                <a:effectLst/>
                <a:latin typeface="Menlo"/>
              </a:rPr>
              <a:t>();</a:t>
            </a:r>
            <a:r>
              <a:rPr kumimoji="0" lang="en-US" altLang="en-US" sz="3200" b="1" i="0" u="none" strike="noStrike" cap="none" normalizeH="0" baseline="0" dirty="0" smtClean="0">
                <a:ln>
                  <a:noFill/>
                </a:ln>
                <a:solidFill>
                  <a:schemeClr val="tx1"/>
                </a:solidFill>
                <a:effectLst/>
              </a:rPr>
              <a:t> </a:t>
            </a:r>
            <a:endParaRPr kumimoji="0" lang="en-US" altLang="en-US" sz="4800" b="1" i="0" u="none" strike="noStrike" cap="none" normalizeH="0" baseline="0" dirty="0" smtClean="0">
              <a:ln>
                <a:noFill/>
              </a:ln>
              <a:solidFill>
                <a:schemeClr val="tx1"/>
              </a:solidFill>
              <a:effectLst/>
              <a:latin typeface="Arial" panose="020B0604020202020204" pitchFamily="34" charset="0"/>
            </a:endParaRPr>
          </a:p>
        </p:txBody>
      </p:sp>
      <p:sp>
        <p:nvSpPr>
          <p:cNvPr id="5" name="Rectangle 4"/>
          <p:cNvSpPr/>
          <p:nvPr/>
        </p:nvSpPr>
        <p:spPr>
          <a:xfrm>
            <a:off x="2958652" y="4519342"/>
            <a:ext cx="4520506" cy="1631216"/>
          </a:xfrm>
          <a:prstGeom prst="rect">
            <a:avLst/>
          </a:prstGeom>
        </p:spPr>
        <p:style>
          <a:lnRef idx="1">
            <a:schemeClr val="dk1"/>
          </a:lnRef>
          <a:fillRef idx="3">
            <a:schemeClr val="dk1"/>
          </a:fillRef>
          <a:effectRef idx="2">
            <a:schemeClr val="dk1"/>
          </a:effectRef>
          <a:fontRef idx="minor">
            <a:schemeClr val="lt1"/>
          </a:fontRef>
        </p:style>
        <p:txBody>
          <a:bodyPr wrap="square">
            <a:spAutoFit/>
          </a:bodyPr>
          <a:lstStyle/>
          <a:p>
            <a:pPr marL="285750" indent="-285750">
              <a:buFont typeface="Arial" panose="020B0604020202020204" pitchFamily="34" charset="0"/>
              <a:buChar char="•"/>
            </a:pPr>
            <a:r>
              <a:rPr lang="en-US" sz="2000" b="1" dirty="0" err="1">
                <a:solidFill>
                  <a:srgbClr val="FFFF00"/>
                </a:solidFill>
                <a:latin typeface="Open Sans"/>
              </a:rPr>
              <a:t>avg</a:t>
            </a:r>
            <a:r>
              <a:rPr lang="en-US" sz="2000" b="1" dirty="0">
                <a:solidFill>
                  <a:srgbClr val="FFFF00"/>
                </a:solidFill>
                <a:latin typeface="Open Sans"/>
              </a:rPr>
              <a:t>(property name</a:t>
            </a:r>
            <a:r>
              <a:rPr lang="en-US" sz="2000" b="1" dirty="0" smtClean="0">
                <a:solidFill>
                  <a:srgbClr val="FFFF00"/>
                </a:solidFill>
                <a:latin typeface="Open Sans"/>
              </a:rPr>
              <a:t>)</a:t>
            </a:r>
          </a:p>
          <a:p>
            <a:pPr marL="285750" indent="-285750">
              <a:buFont typeface="Arial" panose="020B0604020202020204" pitchFamily="34" charset="0"/>
              <a:buChar char="•"/>
            </a:pPr>
            <a:r>
              <a:rPr lang="en-US" sz="2000" b="1" dirty="0">
                <a:solidFill>
                  <a:srgbClr val="FFFF00"/>
                </a:solidFill>
              </a:rPr>
              <a:t>count(property name or </a:t>
            </a:r>
            <a:r>
              <a:rPr lang="en-US" sz="2000" b="1" dirty="0" smtClean="0">
                <a:solidFill>
                  <a:srgbClr val="FFFF00"/>
                </a:solidFill>
              </a:rPr>
              <a:t>*)</a:t>
            </a:r>
          </a:p>
          <a:p>
            <a:pPr marL="285750" indent="-285750">
              <a:buFont typeface="Arial" panose="020B0604020202020204" pitchFamily="34" charset="0"/>
              <a:buChar char="•"/>
            </a:pPr>
            <a:r>
              <a:rPr lang="en-US" sz="2000" b="1" dirty="0">
                <a:solidFill>
                  <a:srgbClr val="FFFF00"/>
                </a:solidFill>
              </a:rPr>
              <a:t>max(property name</a:t>
            </a:r>
            <a:r>
              <a:rPr lang="en-US" sz="2000" b="1" dirty="0" smtClean="0">
                <a:solidFill>
                  <a:srgbClr val="FFFF00"/>
                </a:solidFill>
              </a:rPr>
              <a:t>)</a:t>
            </a:r>
          </a:p>
          <a:p>
            <a:pPr marL="285750" indent="-285750">
              <a:buFont typeface="Arial" panose="020B0604020202020204" pitchFamily="34" charset="0"/>
              <a:buChar char="•"/>
            </a:pPr>
            <a:r>
              <a:rPr lang="en-US" sz="2000" b="1" dirty="0">
                <a:solidFill>
                  <a:srgbClr val="FFFF00"/>
                </a:solidFill>
              </a:rPr>
              <a:t>min(property name</a:t>
            </a:r>
            <a:r>
              <a:rPr lang="en-US" sz="2000" b="1" dirty="0" smtClean="0">
                <a:solidFill>
                  <a:srgbClr val="FFFF00"/>
                </a:solidFill>
              </a:rPr>
              <a:t>)</a:t>
            </a:r>
          </a:p>
          <a:p>
            <a:pPr marL="285750" indent="-285750">
              <a:buFont typeface="Arial" panose="020B0604020202020204" pitchFamily="34" charset="0"/>
              <a:buChar char="•"/>
            </a:pPr>
            <a:r>
              <a:rPr lang="en-US" sz="2000" b="1" dirty="0">
                <a:solidFill>
                  <a:srgbClr val="FFFF00"/>
                </a:solidFill>
              </a:rPr>
              <a:t>sum(property name)</a:t>
            </a:r>
          </a:p>
        </p:txBody>
      </p:sp>
    </p:spTree>
    <p:extLst>
      <p:ext uri="{BB962C8B-B14F-4D97-AF65-F5344CB8AC3E}">
        <p14:creationId xmlns:p14="http://schemas.microsoft.com/office/powerpoint/2010/main" val="1971568776"/>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Hibernate - Criteria </a:t>
            </a:r>
            <a:r>
              <a:rPr lang="en-US" dirty="0" smtClean="0"/>
              <a:t>Queries</a:t>
            </a:r>
            <a:endParaRPr lang="en-US" dirty="0"/>
          </a:p>
        </p:txBody>
      </p:sp>
      <p:sp>
        <p:nvSpPr>
          <p:cNvPr id="3" name="Content Placeholder 2"/>
          <p:cNvSpPr>
            <a:spLocks noGrp="1"/>
          </p:cNvSpPr>
          <p:nvPr>
            <p:ph idx="1"/>
          </p:nvPr>
        </p:nvSpPr>
        <p:spPr>
          <a:xfrm>
            <a:off x="605307" y="1585174"/>
            <a:ext cx="9803783" cy="5105400"/>
          </a:xfrm>
        </p:spPr>
        <p:txBody>
          <a:bodyPr>
            <a:normAutofit/>
          </a:bodyPr>
          <a:lstStyle/>
          <a:p>
            <a:r>
              <a:rPr lang="en-US" sz="3200" b="1" dirty="0"/>
              <a:t>Hibernate provides alternate ways of manipulating objects and in turn data available in RDBMS tables. </a:t>
            </a:r>
            <a:endParaRPr lang="en-US" sz="3200" b="1" dirty="0" smtClean="0"/>
          </a:p>
          <a:p>
            <a:r>
              <a:rPr lang="en-US" sz="3200" b="1" dirty="0" smtClean="0"/>
              <a:t>One </a:t>
            </a:r>
            <a:r>
              <a:rPr lang="en-US" sz="3200" b="1" dirty="0"/>
              <a:t>of the methods is </a:t>
            </a:r>
            <a:r>
              <a:rPr lang="en-US" sz="3200" b="1" dirty="0">
                <a:solidFill>
                  <a:srgbClr val="FFFF00"/>
                </a:solidFill>
              </a:rPr>
              <a:t>Criteria </a:t>
            </a:r>
            <a:r>
              <a:rPr lang="en-US" sz="3200" b="1" dirty="0" smtClean="0">
                <a:solidFill>
                  <a:srgbClr val="FFFF00"/>
                </a:solidFill>
              </a:rPr>
              <a:t>API</a:t>
            </a:r>
            <a:r>
              <a:rPr lang="en-US" sz="3200" b="1" dirty="0" smtClean="0"/>
              <a:t>.</a:t>
            </a:r>
          </a:p>
          <a:p>
            <a:r>
              <a:rPr lang="en-US" sz="3200" b="1" dirty="0" smtClean="0"/>
              <a:t>It </a:t>
            </a:r>
            <a:r>
              <a:rPr lang="en-US" sz="3200" b="1" dirty="0"/>
              <a:t>allows you to build up a criteria query object </a:t>
            </a:r>
            <a:r>
              <a:rPr lang="en-US" sz="3200" b="1" dirty="0" smtClean="0"/>
              <a:t>programmatically.</a:t>
            </a:r>
          </a:p>
          <a:p>
            <a:r>
              <a:rPr lang="en-US" sz="3200" b="1" dirty="0" smtClean="0"/>
              <a:t>You </a:t>
            </a:r>
            <a:r>
              <a:rPr lang="en-US" sz="3200" b="1" dirty="0"/>
              <a:t>can apply filtration rules and logical </a:t>
            </a:r>
            <a:r>
              <a:rPr lang="en-US" sz="3200" b="1" dirty="0" smtClean="0"/>
              <a:t>conditions .</a:t>
            </a:r>
          </a:p>
        </p:txBody>
      </p:sp>
    </p:spTree>
    <p:extLst>
      <p:ext uri="{BB962C8B-B14F-4D97-AF65-F5344CB8AC3E}">
        <p14:creationId xmlns:p14="http://schemas.microsoft.com/office/powerpoint/2010/main" val="258454635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ORM ?</a:t>
            </a:r>
          </a:p>
        </p:txBody>
      </p:sp>
      <p:sp>
        <p:nvSpPr>
          <p:cNvPr id="3" name="Content Placeholder 2"/>
          <p:cNvSpPr>
            <a:spLocks noGrp="1"/>
          </p:cNvSpPr>
          <p:nvPr>
            <p:ph idx="1"/>
          </p:nvPr>
        </p:nvSpPr>
        <p:spPr>
          <a:xfrm>
            <a:off x="680321" y="1752600"/>
            <a:ext cx="10940179" cy="964842"/>
          </a:xfrm>
        </p:spPr>
        <p:txBody>
          <a:bodyPr/>
          <a:lstStyle/>
          <a:p>
            <a:r>
              <a:rPr lang="en-US" sz="2800" b="1" dirty="0"/>
              <a:t>Consider above objects need to be stored and retrieved into the following RDBMS table</a:t>
            </a:r>
            <a:r>
              <a:rPr lang="en-US" sz="2800" b="1" dirty="0" smtClean="0"/>
              <a:t>:</a:t>
            </a:r>
          </a:p>
          <a:p>
            <a:endParaRPr lang="en-US" dirty="0"/>
          </a:p>
        </p:txBody>
      </p:sp>
      <p:sp>
        <p:nvSpPr>
          <p:cNvPr id="4" name="Rectangle 3"/>
          <p:cNvSpPr/>
          <p:nvPr/>
        </p:nvSpPr>
        <p:spPr>
          <a:xfrm>
            <a:off x="291921" y="2717442"/>
            <a:ext cx="5902817" cy="2677656"/>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r>
              <a:rPr lang="en-US" sz="2400" dirty="0"/>
              <a:t>create table EMPLOYEE (</a:t>
            </a:r>
          </a:p>
          <a:p>
            <a:r>
              <a:rPr lang="en-US" sz="2400" dirty="0"/>
              <a:t>   id INT NOT NULL </a:t>
            </a:r>
            <a:r>
              <a:rPr lang="en-US" sz="2400" dirty="0" err="1"/>
              <a:t>auto_increment</a:t>
            </a:r>
            <a:r>
              <a:rPr lang="en-US" sz="2400" dirty="0"/>
              <a:t>,</a:t>
            </a:r>
          </a:p>
          <a:p>
            <a:r>
              <a:rPr lang="en-US" sz="2400" dirty="0"/>
              <a:t>   </a:t>
            </a:r>
            <a:r>
              <a:rPr lang="en-US" sz="2400" dirty="0" err="1"/>
              <a:t>first_name</a:t>
            </a:r>
            <a:r>
              <a:rPr lang="en-US" sz="2400" dirty="0"/>
              <a:t> VARCHAR(20) default NULL,</a:t>
            </a:r>
          </a:p>
          <a:p>
            <a:r>
              <a:rPr lang="en-US" sz="2400" dirty="0"/>
              <a:t>   </a:t>
            </a:r>
            <a:r>
              <a:rPr lang="en-US" sz="2400" dirty="0" err="1"/>
              <a:t>last_name</a:t>
            </a:r>
            <a:r>
              <a:rPr lang="en-US" sz="2400" dirty="0"/>
              <a:t>  VARCHAR(20) default NULL,</a:t>
            </a:r>
          </a:p>
          <a:p>
            <a:r>
              <a:rPr lang="en-US" sz="2400" dirty="0"/>
              <a:t>   salary     INT  default NULL,</a:t>
            </a:r>
          </a:p>
          <a:p>
            <a:r>
              <a:rPr lang="en-US" sz="2400" dirty="0"/>
              <a:t>   PRIMARY KEY (id)</a:t>
            </a:r>
          </a:p>
          <a:p>
            <a:r>
              <a:rPr lang="en-US" sz="2400" dirty="0"/>
              <a:t>);</a:t>
            </a:r>
          </a:p>
        </p:txBody>
      </p:sp>
      <p:sp>
        <p:nvSpPr>
          <p:cNvPr id="5" name="Rectangle 4"/>
          <p:cNvSpPr/>
          <p:nvPr/>
        </p:nvSpPr>
        <p:spPr>
          <a:xfrm>
            <a:off x="6551053" y="2915819"/>
            <a:ext cx="4769477" cy="2246769"/>
          </a:xfrm>
          <a:prstGeom prst="rect">
            <a:avLst/>
          </a:prstGeom>
        </p:spPr>
        <p:style>
          <a:lnRef idx="1">
            <a:schemeClr val="accent1"/>
          </a:lnRef>
          <a:fillRef idx="3">
            <a:schemeClr val="accent1"/>
          </a:fillRef>
          <a:effectRef idx="2">
            <a:schemeClr val="accent1"/>
          </a:effectRef>
          <a:fontRef idx="minor">
            <a:schemeClr val="lt1"/>
          </a:fontRef>
        </p:style>
        <p:txBody>
          <a:bodyPr wrap="square">
            <a:spAutoFit/>
          </a:bodyPr>
          <a:lstStyle/>
          <a:p>
            <a:r>
              <a:rPr lang="en-US" sz="2800" b="1" dirty="0" smtClean="0">
                <a:solidFill>
                  <a:srgbClr val="FF0000"/>
                </a:solidFill>
              </a:rPr>
              <a:t>Problem </a:t>
            </a:r>
            <a:r>
              <a:rPr lang="en-US" sz="2800" b="1" dirty="0" smtClean="0"/>
              <a:t>- What </a:t>
            </a:r>
            <a:r>
              <a:rPr lang="en-US" sz="2800" b="1" dirty="0"/>
              <a:t>if we need to modify the design of our database after having developed few pages or our application?</a:t>
            </a:r>
          </a:p>
        </p:txBody>
      </p:sp>
    </p:spTree>
    <p:extLst>
      <p:ext uri="{BB962C8B-B14F-4D97-AF65-F5344CB8AC3E}">
        <p14:creationId xmlns:p14="http://schemas.microsoft.com/office/powerpoint/2010/main" val="3872782129"/>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Criteria Queries</a:t>
            </a:r>
          </a:p>
        </p:txBody>
      </p:sp>
      <p:sp>
        <p:nvSpPr>
          <p:cNvPr id="3" name="Content Placeholder 2"/>
          <p:cNvSpPr>
            <a:spLocks noGrp="1"/>
          </p:cNvSpPr>
          <p:nvPr>
            <p:ph idx="1"/>
          </p:nvPr>
        </p:nvSpPr>
        <p:spPr>
          <a:xfrm>
            <a:off x="680321" y="1752601"/>
            <a:ext cx="10940179" cy="2497428"/>
          </a:xfrm>
        </p:spPr>
        <p:txBody>
          <a:bodyPr/>
          <a:lstStyle/>
          <a:p>
            <a:r>
              <a:rPr lang="en-US" b="1" dirty="0"/>
              <a:t>The Hibernate Session interface provides </a:t>
            </a:r>
            <a:r>
              <a:rPr lang="en-US" b="1" dirty="0" err="1">
                <a:solidFill>
                  <a:srgbClr val="FFFF00"/>
                </a:solidFill>
              </a:rPr>
              <a:t>createCriteria</a:t>
            </a:r>
            <a:r>
              <a:rPr lang="en-US" b="1" dirty="0">
                <a:solidFill>
                  <a:srgbClr val="FFFF00"/>
                </a:solidFill>
              </a:rPr>
              <a:t>()</a:t>
            </a:r>
            <a:r>
              <a:rPr lang="en-US" b="1" dirty="0"/>
              <a:t> method which can be used to create a Criteria object.</a:t>
            </a:r>
          </a:p>
          <a:p>
            <a:r>
              <a:rPr lang="en-US" b="1" dirty="0"/>
              <a:t> It returns instances of the persistence object's class when your application executes a criteria query</a:t>
            </a:r>
            <a:r>
              <a:rPr lang="en-US" b="1" dirty="0" smtClean="0"/>
              <a:t>.</a:t>
            </a:r>
          </a:p>
          <a:p>
            <a:r>
              <a:rPr lang="en-US" b="1" dirty="0"/>
              <a:t>Criteria query is one which will simply return every object that corresponds to the Employee class.</a:t>
            </a:r>
          </a:p>
          <a:p>
            <a:endParaRPr lang="en-US" dirty="0"/>
          </a:p>
        </p:txBody>
      </p:sp>
      <p:sp>
        <p:nvSpPr>
          <p:cNvPr id="4" name="Rectangle 1"/>
          <p:cNvSpPr>
            <a:spLocks noChangeArrowheads="1"/>
          </p:cNvSpPr>
          <p:nvPr/>
        </p:nvSpPr>
        <p:spPr bwMode="auto">
          <a:xfrm>
            <a:off x="1751527" y="4433641"/>
            <a:ext cx="8448541" cy="1013070"/>
          </a:xfrm>
          <a:prstGeom prst="rect">
            <a:avLst/>
          </a:prstGeom>
          <a:ln/>
        </p:spPr>
        <p:style>
          <a:lnRef idx="1">
            <a:schemeClr val="accent4"/>
          </a:lnRef>
          <a:fillRef idx="2">
            <a:schemeClr val="accent4"/>
          </a:fillRef>
          <a:effectRef idx="1">
            <a:schemeClr val="accent4"/>
          </a:effectRef>
          <a:fontRef idx="minor">
            <a:schemeClr val="dk1"/>
          </a:fontRef>
        </p:style>
        <p:txBody>
          <a:bodyPr vert="horz" wrap="square" lIns="0" tIns="0" rIns="0" bIns="8887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smtClean="0">
                <a:ln>
                  <a:noFill/>
                </a:ln>
                <a:solidFill>
                  <a:srgbClr val="7F0055"/>
                </a:solidFill>
                <a:effectLst/>
                <a:latin typeface="Menlo"/>
              </a:rPr>
              <a:t>Criteria</a:t>
            </a:r>
            <a:r>
              <a:rPr kumimoji="0" lang="en-US" altLang="en-US" sz="2400" b="1" i="0" u="none" strike="noStrike" cap="none" normalizeH="0" baseline="0" dirty="0" smtClean="0">
                <a:ln>
                  <a:noFill/>
                </a:ln>
                <a:solidFill>
                  <a:srgbClr val="313131"/>
                </a:solidFill>
                <a:effectLst/>
                <a:latin typeface="Menlo"/>
              </a:rPr>
              <a:t> </a:t>
            </a:r>
            <a:r>
              <a:rPr kumimoji="0" lang="en-US" altLang="en-US" sz="2400" b="1" i="0" u="none" strike="noStrike" cap="none" normalizeH="0" baseline="0" dirty="0" err="1" smtClean="0">
                <a:ln>
                  <a:noFill/>
                </a:ln>
                <a:solidFill>
                  <a:srgbClr val="313131"/>
                </a:solidFill>
                <a:effectLst/>
                <a:latin typeface="Menlo"/>
              </a:rPr>
              <a:t>cr</a:t>
            </a:r>
            <a:r>
              <a:rPr kumimoji="0" lang="en-US" altLang="en-US" sz="2400" b="1" i="0" u="none" strike="noStrike" cap="none" normalizeH="0" baseline="0" dirty="0" smtClean="0">
                <a:ln>
                  <a:noFill/>
                </a:ln>
                <a:solidFill>
                  <a:srgbClr val="313131"/>
                </a:solidFill>
                <a:effectLst/>
                <a:latin typeface="Menlo"/>
              </a:rPr>
              <a:t> </a:t>
            </a:r>
            <a:r>
              <a:rPr kumimoji="0" lang="en-US" altLang="en-US" sz="2400" b="1" i="0" u="none" strike="noStrike" cap="none" normalizeH="0" baseline="0" dirty="0" smtClean="0">
                <a:ln>
                  <a:noFill/>
                </a:ln>
                <a:solidFill>
                  <a:srgbClr val="666600"/>
                </a:solidFill>
                <a:effectLst/>
                <a:latin typeface="Menlo"/>
              </a:rPr>
              <a:t>=</a:t>
            </a:r>
            <a:r>
              <a:rPr kumimoji="0" lang="en-US" altLang="en-US" sz="2400" b="1" i="0" u="none" strike="noStrike" cap="none" normalizeH="0" baseline="0" dirty="0" smtClean="0">
                <a:ln>
                  <a:noFill/>
                </a:ln>
                <a:solidFill>
                  <a:srgbClr val="313131"/>
                </a:solidFill>
                <a:effectLst/>
                <a:latin typeface="Menlo"/>
              </a:rPr>
              <a:t> </a:t>
            </a:r>
            <a:r>
              <a:rPr kumimoji="0" lang="en-US" altLang="en-US" sz="2400" b="1" i="0" u="none" strike="noStrike" cap="none" normalizeH="0" baseline="0" dirty="0" err="1" smtClean="0">
                <a:ln>
                  <a:noFill/>
                </a:ln>
                <a:solidFill>
                  <a:srgbClr val="313131"/>
                </a:solidFill>
                <a:effectLst/>
                <a:latin typeface="Menlo"/>
              </a:rPr>
              <a:t>session</a:t>
            </a:r>
            <a:r>
              <a:rPr kumimoji="0" lang="en-US" altLang="en-US" sz="2400" b="1" i="0" u="none" strike="noStrike" cap="none" normalizeH="0" baseline="0" dirty="0" err="1" smtClean="0">
                <a:ln>
                  <a:noFill/>
                </a:ln>
                <a:solidFill>
                  <a:srgbClr val="666600"/>
                </a:solidFill>
                <a:effectLst/>
                <a:latin typeface="Menlo"/>
              </a:rPr>
              <a:t>.</a:t>
            </a:r>
            <a:r>
              <a:rPr kumimoji="0" lang="en-US" altLang="en-US" sz="2400" b="1" i="0" u="none" strike="noStrike" cap="none" normalizeH="0" baseline="0" dirty="0" err="1" smtClean="0">
                <a:ln>
                  <a:noFill/>
                </a:ln>
                <a:solidFill>
                  <a:srgbClr val="313131"/>
                </a:solidFill>
                <a:effectLst/>
                <a:latin typeface="Menlo"/>
              </a:rPr>
              <a:t>createCriteria</a:t>
            </a:r>
            <a:r>
              <a:rPr kumimoji="0" lang="en-US" altLang="en-US" sz="2400" b="1" i="0" u="none" strike="noStrike" cap="none" normalizeH="0" baseline="0" dirty="0" smtClean="0">
                <a:ln>
                  <a:noFill/>
                </a:ln>
                <a:solidFill>
                  <a:srgbClr val="666600"/>
                </a:solidFill>
                <a:effectLst/>
                <a:latin typeface="Menlo"/>
              </a:rPr>
              <a:t>(</a:t>
            </a:r>
            <a:r>
              <a:rPr kumimoji="0" lang="en-US" altLang="en-US" sz="2400" b="1" i="0" u="none" strike="noStrike" cap="none" normalizeH="0" baseline="0" dirty="0" err="1" smtClean="0">
                <a:ln>
                  <a:noFill/>
                </a:ln>
                <a:solidFill>
                  <a:srgbClr val="7F0055"/>
                </a:solidFill>
                <a:effectLst/>
                <a:latin typeface="Menlo"/>
              </a:rPr>
              <a:t>Employee</a:t>
            </a:r>
            <a:r>
              <a:rPr kumimoji="0" lang="en-US" altLang="en-US" sz="2400" b="1" i="0" u="none" strike="noStrike" cap="none" normalizeH="0" baseline="0" dirty="0" err="1" smtClean="0">
                <a:ln>
                  <a:noFill/>
                </a:ln>
                <a:solidFill>
                  <a:srgbClr val="666600"/>
                </a:solidFill>
                <a:effectLst/>
                <a:latin typeface="Menlo"/>
              </a:rPr>
              <a:t>.</a:t>
            </a:r>
            <a:r>
              <a:rPr kumimoji="0" lang="en-US" altLang="en-US" sz="2400" b="1" i="0" u="none" strike="noStrike" cap="none" normalizeH="0" baseline="0" dirty="0" err="1" smtClean="0">
                <a:ln>
                  <a:noFill/>
                </a:ln>
                <a:solidFill>
                  <a:srgbClr val="000088"/>
                </a:solidFill>
                <a:effectLst/>
                <a:latin typeface="Menlo"/>
              </a:rPr>
              <a:t>class</a:t>
            </a:r>
            <a:r>
              <a:rPr kumimoji="0" lang="en-US" altLang="en-US" sz="2400" b="1" i="0" u="none" strike="noStrike" cap="none" normalizeH="0" baseline="0" dirty="0" smtClean="0">
                <a:ln>
                  <a:noFill/>
                </a:ln>
                <a:solidFill>
                  <a:srgbClr val="666600"/>
                </a:solidFill>
                <a:effectLst/>
                <a:latin typeface="Menlo"/>
              </a:rPr>
              <a:t>);</a:t>
            </a:r>
            <a:r>
              <a:rPr kumimoji="0" lang="en-US" altLang="en-US" sz="2400" b="1" i="0" u="none" strike="noStrike" cap="none" normalizeH="0" baseline="0" dirty="0" smtClean="0">
                <a:ln>
                  <a:noFill/>
                </a:ln>
                <a:solidFill>
                  <a:srgbClr val="313131"/>
                </a:solidFill>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smtClean="0">
                <a:ln>
                  <a:noFill/>
                </a:ln>
                <a:solidFill>
                  <a:srgbClr val="7F0055"/>
                </a:solidFill>
                <a:effectLst/>
                <a:latin typeface="Menlo"/>
              </a:rPr>
              <a:t>List</a:t>
            </a:r>
            <a:r>
              <a:rPr kumimoji="0" lang="en-US" altLang="en-US" sz="2400" b="1" i="0" u="none" strike="noStrike" cap="none" normalizeH="0" baseline="0" dirty="0" smtClean="0">
                <a:ln>
                  <a:noFill/>
                </a:ln>
                <a:solidFill>
                  <a:srgbClr val="313131"/>
                </a:solidFill>
                <a:effectLst/>
                <a:latin typeface="Menlo"/>
              </a:rPr>
              <a:t> results </a:t>
            </a:r>
            <a:r>
              <a:rPr kumimoji="0" lang="en-US" altLang="en-US" sz="2400" b="1" i="0" u="none" strike="noStrike" cap="none" normalizeH="0" baseline="0" dirty="0" smtClean="0">
                <a:ln>
                  <a:noFill/>
                </a:ln>
                <a:solidFill>
                  <a:srgbClr val="666600"/>
                </a:solidFill>
                <a:effectLst/>
                <a:latin typeface="Menlo"/>
              </a:rPr>
              <a:t>=</a:t>
            </a:r>
            <a:r>
              <a:rPr kumimoji="0" lang="en-US" altLang="en-US" sz="2400" b="1" i="0" u="none" strike="noStrike" cap="none" normalizeH="0" baseline="0" dirty="0" smtClean="0">
                <a:ln>
                  <a:noFill/>
                </a:ln>
                <a:solidFill>
                  <a:srgbClr val="313131"/>
                </a:solidFill>
                <a:effectLst/>
                <a:latin typeface="Menlo"/>
              </a:rPr>
              <a:t> </a:t>
            </a:r>
            <a:r>
              <a:rPr kumimoji="0" lang="en-US" altLang="en-US" sz="2400" b="1" i="0" u="none" strike="noStrike" cap="none" normalizeH="0" baseline="0" dirty="0" err="1" smtClean="0">
                <a:ln>
                  <a:noFill/>
                </a:ln>
                <a:solidFill>
                  <a:srgbClr val="313131"/>
                </a:solidFill>
                <a:effectLst/>
                <a:latin typeface="Menlo"/>
              </a:rPr>
              <a:t>cr</a:t>
            </a:r>
            <a:r>
              <a:rPr kumimoji="0" lang="en-US" altLang="en-US" sz="2400" b="1" i="0" u="none" strike="noStrike" cap="none" normalizeH="0" baseline="0" dirty="0" err="1" smtClean="0">
                <a:ln>
                  <a:noFill/>
                </a:ln>
                <a:solidFill>
                  <a:srgbClr val="666600"/>
                </a:solidFill>
                <a:effectLst/>
                <a:latin typeface="Menlo"/>
              </a:rPr>
              <a:t>.</a:t>
            </a:r>
            <a:r>
              <a:rPr kumimoji="0" lang="en-US" altLang="en-US" sz="2400" b="1" i="0" u="none" strike="noStrike" cap="none" normalizeH="0" baseline="0" dirty="0" err="1" smtClean="0">
                <a:ln>
                  <a:noFill/>
                </a:ln>
                <a:solidFill>
                  <a:srgbClr val="313131"/>
                </a:solidFill>
                <a:effectLst/>
                <a:latin typeface="Menlo"/>
              </a:rPr>
              <a:t>list</a:t>
            </a:r>
            <a:r>
              <a:rPr kumimoji="0" lang="en-US" altLang="en-US" sz="2400" b="1" i="0" u="none" strike="noStrike" cap="none" normalizeH="0" baseline="0" dirty="0" smtClean="0">
                <a:ln>
                  <a:noFill/>
                </a:ln>
                <a:solidFill>
                  <a:srgbClr val="666600"/>
                </a:solidFill>
                <a:effectLst/>
                <a:latin typeface="Menlo"/>
              </a:rPr>
              <a:t>();</a:t>
            </a:r>
            <a:r>
              <a:rPr kumimoji="0" lang="en-US" altLang="en-US" sz="3600" b="1" i="0" u="none" strike="noStrike" cap="none" normalizeH="0" baseline="0" dirty="0" smtClean="0">
                <a:ln>
                  <a:noFill/>
                </a:ln>
                <a:solidFill>
                  <a:schemeClr val="tx1"/>
                </a:solidFill>
                <a:effectLst/>
              </a:rPr>
              <a:t> </a:t>
            </a:r>
            <a:endParaRPr kumimoji="0" lang="en-US" altLang="en-US" sz="5400" b="1"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51587574"/>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Restrictions with </a:t>
            </a:r>
            <a:r>
              <a:rPr lang="en-US" dirty="0" smtClean="0"/>
              <a:t>Criteria</a:t>
            </a:r>
            <a:endParaRPr lang="en-US" dirty="0"/>
          </a:p>
        </p:txBody>
      </p:sp>
      <p:sp>
        <p:nvSpPr>
          <p:cNvPr id="3" name="Content Placeholder 2"/>
          <p:cNvSpPr>
            <a:spLocks noGrp="1"/>
          </p:cNvSpPr>
          <p:nvPr>
            <p:ph idx="1"/>
          </p:nvPr>
        </p:nvSpPr>
        <p:spPr>
          <a:xfrm>
            <a:off x="680321" y="1752600"/>
            <a:ext cx="10940179" cy="1905000"/>
          </a:xfrm>
        </p:spPr>
        <p:txBody>
          <a:bodyPr/>
          <a:lstStyle/>
          <a:p>
            <a:r>
              <a:rPr lang="en-US" b="1" dirty="0"/>
              <a:t>You can use add() method available for Criteria object to add restriction for a criteria query. </a:t>
            </a:r>
            <a:endParaRPr lang="en-US" b="1" dirty="0" smtClean="0"/>
          </a:p>
          <a:p>
            <a:r>
              <a:rPr lang="en-US" b="1" dirty="0" smtClean="0"/>
              <a:t>Example </a:t>
            </a:r>
            <a:r>
              <a:rPr lang="en-US" b="1" dirty="0"/>
              <a:t>to add a restriction to return the records with salary is equal to 2000</a:t>
            </a:r>
          </a:p>
        </p:txBody>
      </p:sp>
      <p:sp>
        <p:nvSpPr>
          <p:cNvPr id="4" name="Rectangle 1"/>
          <p:cNvSpPr>
            <a:spLocks noChangeArrowheads="1"/>
          </p:cNvSpPr>
          <p:nvPr/>
        </p:nvSpPr>
        <p:spPr bwMode="auto">
          <a:xfrm>
            <a:off x="1725620" y="3361044"/>
            <a:ext cx="7688837" cy="1382401"/>
          </a:xfrm>
          <a:prstGeom prst="rect">
            <a:avLst/>
          </a:prstGeom>
          <a:ln/>
        </p:spPr>
        <p:style>
          <a:lnRef idx="1">
            <a:schemeClr val="accent4"/>
          </a:lnRef>
          <a:fillRef idx="2">
            <a:schemeClr val="accent4"/>
          </a:fillRef>
          <a:effectRef idx="1">
            <a:schemeClr val="accent4"/>
          </a:effectRef>
          <a:fontRef idx="minor">
            <a:schemeClr val="dk1"/>
          </a:fontRef>
        </p:style>
        <p:txBody>
          <a:bodyPr vert="horz" wrap="square" lIns="0" tIns="0" rIns="0" bIns="8887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smtClean="0">
                <a:ln>
                  <a:noFill/>
                </a:ln>
                <a:solidFill>
                  <a:srgbClr val="7F0055"/>
                </a:solidFill>
                <a:effectLst/>
                <a:latin typeface="Menlo"/>
              </a:rPr>
              <a:t>Criteria</a:t>
            </a:r>
            <a:r>
              <a:rPr kumimoji="0" lang="en-US" altLang="en-US" sz="2400" b="1" i="0" u="none" strike="noStrike" cap="none" normalizeH="0" baseline="0" dirty="0" smtClean="0">
                <a:ln>
                  <a:noFill/>
                </a:ln>
                <a:solidFill>
                  <a:srgbClr val="313131"/>
                </a:solidFill>
                <a:effectLst/>
                <a:latin typeface="Menlo"/>
              </a:rPr>
              <a:t> </a:t>
            </a:r>
            <a:r>
              <a:rPr kumimoji="0" lang="en-US" altLang="en-US" sz="2400" b="1" i="0" u="none" strike="noStrike" cap="none" normalizeH="0" baseline="0" dirty="0" err="1" smtClean="0">
                <a:ln>
                  <a:noFill/>
                </a:ln>
                <a:solidFill>
                  <a:srgbClr val="313131"/>
                </a:solidFill>
                <a:effectLst/>
                <a:latin typeface="Menlo"/>
              </a:rPr>
              <a:t>cr</a:t>
            </a:r>
            <a:r>
              <a:rPr kumimoji="0" lang="en-US" altLang="en-US" sz="2400" b="1" i="0" u="none" strike="noStrike" cap="none" normalizeH="0" baseline="0" dirty="0" smtClean="0">
                <a:ln>
                  <a:noFill/>
                </a:ln>
                <a:solidFill>
                  <a:srgbClr val="313131"/>
                </a:solidFill>
                <a:effectLst/>
                <a:latin typeface="Menlo"/>
              </a:rPr>
              <a:t> </a:t>
            </a:r>
            <a:r>
              <a:rPr kumimoji="0" lang="en-US" altLang="en-US" sz="2400" b="1" i="0" u="none" strike="noStrike" cap="none" normalizeH="0" baseline="0" dirty="0" smtClean="0">
                <a:ln>
                  <a:noFill/>
                </a:ln>
                <a:solidFill>
                  <a:srgbClr val="666600"/>
                </a:solidFill>
                <a:effectLst/>
                <a:latin typeface="Menlo"/>
              </a:rPr>
              <a:t>=</a:t>
            </a:r>
            <a:r>
              <a:rPr kumimoji="0" lang="en-US" altLang="en-US" sz="2400" b="1" i="0" u="none" strike="noStrike" cap="none" normalizeH="0" baseline="0" dirty="0" smtClean="0">
                <a:ln>
                  <a:noFill/>
                </a:ln>
                <a:solidFill>
                  <a:srgbClr val="313131"/>
                </a:solidFill>
                <a:effectLst/>
                <a:latin typeface="Menlo"/>
              </a:rPr>
              <a:t> </a:t>
            </a:r>
            <a:r>
              <a:rPr kumimoji="0" lang="en-US" altLang="en-US" sz="2400" b="1" i="0" u="none" strike="noStrike" cap="none" normalizeH="0" baseline="0" dirty="0" err="1" smtClean="0">
                <a:ln>
                  <a:noFill/>
                </a:ln>
                <a:solidFill>
                  <a:srgbClr val="313131"/>
                </a:solidFill>
                <a:effectLst/>
                <a:latin typeface="Menlo"/>
              </a:rPr>
              <a:t>session</a:t>
            </a:r>
            <a:r>
              <a:rPr kumimoji="0" lang="en-US" altLang="en-US" sz="2400" b="1" i="0" u="none" strike="noStrike" cap="none" normalizeH="0" baseline="0" dirty="0" err="1" smtClean="0">
                <a:ln>
                  <a:noFill/>
                </a:ln>
                <a:solidFill>
                  <a:srgbClr val="666600"/>
                </a:solidFill>
                <a:effectLst/>
                <a:latin typeface="Menlo"/>
              </a:rPr>
              <a:t>.</a:t>
            </a:r>
            <a:r>
              <a:rPr kumimoji="0" lang="en-US" altLang="en-US" sz="2400" b="1" i="0" u="none" strike="noStrike" cap="none" normalizeH="0" baseline="0" dirty="0" err="1" smtClean="0">
                <a:ln>
                  <a:noFill/>
                </a:ln>
                <a:solidFill>
                  <a:srgbClr val="313131"/>
                </a:solidFill>
                <a:effectLst/>
                <a:latin typeface="Menlo"/>
              </a:rPr>
              <a:t>createCriteria</a:t>
            </a:r>
            <a:r>
              <a:rPr kumimoji="0" lang="en-US" altLang="en-US" sz="2400" b="1" i="0" u="none" strike="noStrike" cap="none" normalizeH="0" baseline="0" dirty="0" smtClean="0">
                <a:ln>
                  <a:noFill/>
                </a:ln>
                <a:solidFill>
                  <a:srgbClr val="666600"/>
                </a:solidFill>
                <a:effectLst/>
                <a:latin typeface="Menlo"/>
              </a:rPr>
              <a:t>(</a:t>
            </a:r>
            <a:r>
              <a:rPr kumimoji="0" lang="en-US" altLang="en-US" sz="2400" b="1" i="0" u="none" strike="noStrike" cap="none" normalizeH="0" baseline="0" dirty="0" err="1" smtClean="0">
                <a:ln>
                  <a:noFill/>
                </a:ln>
                <a:solidFill>
                  <a:srgbClr val="7F0055"/>
                </a:solidFill>
                <a:effectLst/>
                <a:latin typeface="Menlo"/>
              </a:rPr>
              <a:t>Employee</a:t>
            </a:r>
            <a:r>
              <a:rPr kumimoji="0" lang="en-US" altLang="en-US" sz="2400" b="1" i="0" u="none" strike="noStrike" cap="none" normalizeH="0" baseline="0" dirty="0" err="1" smtClean="0">
                <a:ln>
                  <a:noFill/>
                </a:ln>
                <a:solidFill>
                  <a:srgbClr val="666600"/>
                </a:solidFill>
                <a:effectLst/>
                <a:latin typeface="Menlo"/>
              </a:rPr>
              <a:t>.</a:t>
            </a:r>
            <a:r>
              <a:rPr kumimoji="0" lang="en-US" altLang="en-US" sz="2400" b="1" i="0" u="none" strike="noStrike" cap="none" normalizeH="0" baseline="0" dirty="0" err="1" smtClean="0">
                <a:ln>
                  <a:noFill/>
                </a:ln>
                <a:solidFill>
                  <a:srgbClr val="000088"/>
                </a:solidFill>
                <a:effectLst/>
                <a:latin typeface="Menlo"/>
              </a:rPr>
              <a:t>class</a:t>
            </a:r>
            <a:r>
              <a:rPr kumimoji="0" lang="en-US" altLang="en-US" sz="2400" b="1" i="0" u="none" strike="noStrike" cap="none" normalizeH="0" baseline="0" dirty="0" smtClean="0">
                <a:ln>
                  <a:noFill/>
                </a:ln>
                <a:solidFill>
                  <a:srgbClr val="666600"/>
                </a:solidFill>
                <a:effectLst/>
                <a:latin typeface="Menlo"/>
              </a:rPr>
              <a:t>);</a:t>
            </a:r>
            <a:r>
              <a:rPr kumimoji="0" lang="en-US" altLang="en-US" sz="2400" b="1" i="0" u="none" strike="noStrike" cap="none" normalizeH="0" baseline="0" dirty="0" smtClean="0">
                <a:ln>
                  <a:noFill/>
                </a:ln>
                <a:solidFill>
                  <a:srgbClr val="313131"/>
                </a:solidFill>
                <a:effectLst/>
                <a:latin typeface="Menlo"/>
              </a:rPr>
              <a:t> </a:t>
            </a:r>
            <a:r>
              <a:rPr kumimoji="0" lang="en-US" altLang="en-US" sz="2400" b="1" i="0" u="none" strike="noStrike" cap="none" normalizeH="0" baseline="0" dirty="0" err="1" smtClean="0">
                <a:ln>
                  <a:noFill/>
                </a:ln>
                <a:solidFill>
                  <a:srgbClr val="313131"/>
                </a:solidFill>
                <a:effectLst/>
                <a:latin typeface="Menlo"/>
              </a:rPr>
              <a:t>cr</a:t>
            </a:r>
            <a:r>
              <a:rPr kumimoji="0" lang="en-US" altLang="en-US" sz="2400" b="1" i="0" u="none" strike="noStrike" cap="none" normalizeH="0" baseline="0" dirty="0" err="1" smtClean="0">
                <a:ln>
                  <a:noFill/>
                </a:ln>
                <a:solidFill>
                  <a:srgbClr val="666600"/>
                </a:solidFill>
                <a:effectLst/>
                <a:latin typeface="Menlo"/>
              </a:rPr>
              <a:t>.</a:t>
            </a:r>
            <a:r>
              <a:rPr kumimoji="0" lang="en-US" altLang="en-US" sz="2400" b="1" i="0" u="none" strike="noStrike" cap="none" normalizeH="0" baseline="0" dirty="0" err="1" smtClean="0">
                <a:ln>
                  <a:noFill/>
                </a:ln>
                <a:solidFill>
                  <a:srgbClr val="313131"/>
                </a:solidFill>
                <a:effectLst/>
                <a:latin typeface="Menlo"/>
              </a:rPr>
              <a:t>add</a:t>
            </a:r>
            <a:r>
              <a:rPr kumimoji="0" lang="en-US" altLang="en-US" sz="2400" b="1" i="0" u="none" strike="noStrike" cap="none" normalizeH="0" baseline="0" dirty="0" smtClean="0">
                <a:ln>
                  <a:noFill/>
                </a:ln>
                <a:solidFill>
                  <a:srgbClr val="666600"/>
                </a:solidFill>
                <a:effectLst/>
                <a:latin typeface="Menlo"/>
              </a:rPr>
              <a:t>(</a:t>
            </a:r>
            <a:r>
              <a:rPr kumimoji="0" lang="en-US" altLang="en-US" sz="2400" b="1" i="0" u="none" strike="noStrike" cap="none" normalizeH="0" baseline="0" dirty="0" err="1" smtClean="0">
                <a:ln>
                  <a:noFill/>
                </a:ln>
                <a:solidFill>
                  <a:srgbClr val="7F0055"/>
                </a:solidFill>
                <a:effectLst/>
                <a:latin typeface="Menlo"/>
              </a:rPr>
              <a:t>Restrictions</a:t>
            </a:r>
            <a:r>
              <a:rPr kumimoji="0" lang="en-US" altLang="en-US" sz="2400" b="1" i="0" u="none" strike="noStrike" cap="none" normalizeH="0" baseline="0" dirty="0" err="1" smtClean="0">
                <a:ln>
                  <a:noFill/>
                </a:ln>
                <a:solidFill>
                  <a:srgbClr val="666600"/>
                </a:solidFill>
                <a:effectLst/>
                <a:latin typeface="Menlo"/>
              </a:rPr>
              <a:t>.</a:t>
            </a:r>
            <a:r>
              <a:rPr kumimoji="0" lang="en-US" altLang="en-US" sz="2400" b="1" i="0" u="none" strike="noStrike" cap="none" normalizeH="0" baseline="0" dirty="0" err="1" smtClean="0">
                <a:ln>
                  <a:noFill/>
                </a:ln>
                <a:solidFill>
                  <a:srgbClr val="313131"/>
                </a:solidFill>
                <a:effectLst/>
                <a:latin typeface="Menlo"/>
              </a:rPr>
              <a:t>eq</a:t>
            </a:r>
            <a:r>
              <a:rPr kumimoji="0" lang="en-US" altLang="en-US" sz="2400" b="1" i="0" u="none" strike="noStrike" cap="none" normalizeH="0" baseline="0" dirty="0" smtClean="0">
                <a:ln>
                  <a:noFill/>
                </a:ln>
                <a:solidFill>
                  <a:srgbClr val="666600"/>
                </a:solidFill>
                <a:effectLst/>
                <a:latin typeface="Menlo"/>
              </a:rPr>
              <a:t>(</a:t>
            </a:r>
            <a:r>
              <a:rPr kumimoji="0" lang="en-US" altLang="en-US" sz="2400" b="1" i="0" u="none" strike="noStrike" cap="none" normalizeH="0" baseline="0" dirty="0" smtClean="0">
                <a:ln>
                  <a:noFill/>
                </a:ln>
                <a:solidFill>
                  <a:srgbClr val="008800"/>
                </a:solidFill>
                <a:effectLst/>
                <a:latin typeface="Menlo"/>
              </a:rPr>
              <a:t>"salary"</a:t>
            </a:r>
            <a:r>
              <a:rPr kumimoji="0" lang="en-US" altLang="en-US" sz="2400" b="1" i="0" u="none" strike="noStrike" cap="none" normalizeH="0" baseline="0" dirty="0" smtClean="0">
                <a:ln>
                  <a:noFill/>
                </a:ln>
                <a:solidFill>
                  <a:srgbClr val="666600"/>
                </a:solidFill>
                <a:effectLst/>
                <a:latin typeface="Menlo"/>
              </a:rPr>
              <a:t>,</a:t>
            </a:r>
            <a:r>
              <a:rPr kumimoji="0" lang="en-US" altLang="en-US" sz="2400" b="1" i="0" u="none" strike="noStrike" cap="none" normalizeH="0" baseline="0" dirty="0" smtClean="0">
                <a:ln>
                  <a:noFill/>
                </a:ln>
                <a:solidFill>
                  <a:srgbClr val="313131"/>
                </a:solidFill>
                <a:effectLst/>
                <a:latin typeface="Menlo"/>
              </a:rPr>
              <a:t> </a:t>
            </a:r>
            <a:r>
              <a:rPr kumimoji="0" lang="en-US" altLang="en-US" sz="2400" b="1" i="0" u="none" strike="noStrike" cap="none" normalizeH="0" baseline="0" dirty="0" smtClean="0">
                <a:ln>
                  <a:noFill/>
                </a:ln>
                <a:solidFill>
                  <a:srgbClr val="006666"/>
                </a:solidFill>
                <a:effectLst/>
                <a:latin typeface="Menlo"/>
              </a:rPr>
              <a:t>2000</a:t>
            </a:r>
            <a:r>
              <a:rPr kumimoji="0" lang="en-US" altLang="en-US" sz="2400" b="1" i="0" u="none" strike="noStrike" cap="none" normalizeH="0" baseline="0" dirty="0" smtClean="0">
                <a:ln>
                  <a:noFill/>
                </a:ln>
                <a:solidFill>
                  <a:srgbClr val="666600"/>
                </a:solidFill>
                <a:effectLst/>
                <a:latin typeface="Menlo"/>
              </a:rPr>
              <a:t>));</a:t>
            </a:r>
            <a:r>
              <a:rPr kumimoji="0" lang="en-US" altLang="en-US" sz="2400" b="1" i="0" u="none" strike="noStrike" cap="none" normalizeH="0" baseline="0" dirty="0" smtClean="0">
                <a:ln>
                  <a:noFill/>
                </a:ln>
                <a:solidFill>
                  <a:srgbClr val="313131"/>
                </a:solidFill>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smtClean="0">
                <a:ln>
                  <a:noFill/>
                </a:ln>
                <a:solidFill>
                  <a:srgbClr val="7F0055"/>
                </a:solidFill>
                <a:effectLst/>
                <a:latin typeface="Menlo"/>
              </a:rPr>
              <a:t>List</a:t>
            </a:r>
            <a:r>
              <a:rPr kumimoji="0" lang="en-US" altLang="en-US" sz="2400" b="1" i="0" u="none" strike="noStrike" cap="none" normalizeH="0" baseline="0" dirty="0" smtClean="0">
                <a:ln>
                  <a:noFill/>
                </a:ln>
                <a:solidFill>
                  <a:srgbClr val="313131"/>
                </a:solidFill>
                <a:effectLst/>
                <a:latin typeface="Menlo"/>
              </a:rPr>
              <a:t> results </a:t>
            </a:r>
            <a:r>
              <a:rPr kumimoji="0" lang="en-US" altLang="en-US" sz="2400" b="1" i="0" u="none" strike="noStrike" cap="none" normalizeH="0" baseline="0" dirty="0" smtClean="0">
                <a:ln>
                  <a:noFill/>
                </a:ln>
                <a:solidFill>
                  <a:srgbClr val="666600"/>
                </a:solidFill>
                <a:effectLst/>
                <a:latin typeface="Menlo"/>
              </a:rPr>
              <a:t>=</a:t>
            </a:r>
            <a:r>
              <a:rPr kumimoji="0" lang="en-US" altLang="en-US" sz="2400" b="1" i="0" u="none" strike="noStrike" cap="none" normalizeH="0" baseline="0" dirty="0" smtClean="0">
                <a:ln>
                  <a:noFill/>
                </a:ln>
                <a:solidFill>
                  <a:srgbClr val="313131"/>
                </a:solidFill>
                <a:effectLst/>
                <a:latin typeface="Menlo"/>
              </a:rPr>
              <a:t> </a:t>
            </a:r>
            <a:r>
              <a:rPr kumimoji="0" lang="en-US" altLang="en-US" sz="2400" b="1" i="0" u="none" strike="noStrike" cap="none" normalizeH="0" baseline="0" dirty="0" err="1" smtClean="0">
                <a:ln>
                  <a:noFill/>
                </a:ln>
                <a:solidFill>
                  <a:srgbClr val="313131"/>
                </a:solidFill>
                <a:effectLst/>
                <a:latin typeface="Menlo"/>
              </a:rPr>
              <a:t>cr</a:t>
            </a:r>
            <a:r>
              <a:rPr kumimoji="0" lang="en-US" altLang="en-US" sz="2400" b="1" i="0" u="none" strike="noStrike" cap="none" normalizeH="0" baseline="0" dirty="0" err="1" smtClean="0">
                <a:ln>
                  <a:noFill/>
                </a:ln>
                <a:solidFill>
                  <a:srgbClr val="666600"/>
                </a:solidFill>
                <a:effectLst/>
                <a:latin typeface="Menlo"/>
              </a:rPr>
              <a:t>.</a:t>
            </a:r>
            <a:r>
              <a:rPr kumimoji="0" lang="en-US" altLang="en-US" sz="2400" b="1" i="0" u="none" strike="noStrike" cap="none" normalizeH="0" baseline="0" dirty="0" err="1" smtClean="0">
                <a:ln>
                  <a:noFill/>
                </a:ln>
                <a:solidFill>
                  <a:srgbClr val="313131"/>
                </a:solidFill>
                <a:effectLst/>
                <a:latin typeface="Menlo"/>
              </a:rPr>
              <a:t>list</a:t>
            </a:r>
            <a:r>
              <a:rPr kumimoji="0" lang="en-US" altLang="en-US" sz="2400" b="1" i="0" u="none" strike="noStrike" cap="none" normalizeH="0" baseline="0" dirty="0" smtClean="0">
                <a:ln>
                  <a:noFill/>
                </a:ln>
                <a:solidFill>
                  <a:srgbClr val="666600"/>
                </a:solidFill>
                <a:effectLst/>
                <a:latin typeface="Menlo"/>
              </a:rPr>
              <a:t>();</a:t>
            </a:r>
            <a:r>
              <a:rPr kumimoji="0" lang="en-US" altLang="en-US" sz="3600" b="1" i="0" u="none" strike="noStrike" cap="none" normalizeH="0" baseline="0" dirty="0" smtClean="0">
                <a:ln>
                  <a:noFill/>
                </a:ln>
                <a:solidFill>
                  <a:schemeClr val="tx1"/>
                </a:solidFill>
                <a:effectLst/>
              </a:rPr>
              <a:t> </a:t>
            </a:r>
            <a:endParaRPr kumimoji="0" lang="en-US" altLang="en-US" sz="5400" b="1" i="0" u="none" strike="noStrike" cap="none" normalizeH="0" baseline="0" dirty="0" smtClean="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1274859" y="5028648"/>
            <a:ext cx="4417603" cy="520627"/>
          </a:xfrm>
          <a:prstGeom prst="rect">
            <a:avLst/>
          </a:prstGeom>
          <a:ln/>
        </p:spPr>
        <p:style>
          <a:lnRef idx="1">
            <a:schemeClr val="accent4"/>
          </a:lnRef>
          <a:fillRef idx="2">
            <a:schemeClr val="accent4"/>
          </a:fillRef>
          <a:effectRef idx="1">
            <a:schemeClr val="accent4"/>
          </a:effectRef>
          <a:fontRef idx="minor">
            <a:schemeClr val="dk1"/>
          </a:fontRef>
        </p:style>
        <p:txBody>
          <a:bodyPr vert="horz" wrap="square" lIns="0" tIns="0" rIns="0" bIns="8887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err="1" smtClean="0">
                <a:ln>
                  <a:noFill/>
                </a:ln>
                <a:solidFill>
                  <a:srgbClr val="313131"/>
                </a:solidFill>
                <a:effectLst/>
                <a:latin typeface="Menlo"/>
              </a:rPr>
              <a:t>cr</a:t>
            </a:r>
            <a:r>
              <a:rPr kumimoji="0" lang="en-US" altLang="en-US" b="1" i="0" u="none" strike="noStrike" cap="none" normalizeH="0" baseline="0" dirty="0" err="1" smtClean="0">
                <a:ln>
                  <a:noFill/>
                </a:ln>
                <a:solidFill>
                  <a:srgbClr val="666600"/>
                </a:solidFill>
                <a:effectLst/>
                <a:latin typeface="Menlo"/>
              </a:rPr>
              <a:t>.</a:t>
            </a:r>
            <a:r>
              <a:rPr kumimoji="0" lang="en-US" altLang="en-US" b="1" i="0" u="none" strike="noStrike" cap="none" normalizeH="0" baseline="0" dirty="0" err="1" smtClean="0">
                <a:ln>
                  <a:noFill/>
                </a:ln>
                <a:solidFill>
                  <a:srgbClr val="313131"/>
                </a:solidFill>
                <a:effectLst/>
                <a:latin typeface="Menlo"/>
              </a:rPr>
              <a:t>add</a:t>
            </a:r>
            <a:r>
              <a:rPr kumimoji="0" lang="en-US" altLang="en-US" b="1" i="0" u="none" strike="noStrike" cap="none" normalizeH="0" baseline="0" dirty="0" smtClean="0">
                <a:ln>
                  <a:noFill/>
                </a:ln>
                <a:solidFill>
                  <a:srgbClr val="666600"/>
                </a:solidFill>
                <a:effectLst/>
                <a:latin typeface="Menlo"/>
              </a:rPr>
              <a:t>(</a:t>
            </a:r>
            <a:r>
              <a:rPr kumimoji="0" lang="en-US" altLang="en-US" b="1" i="0" u="none" strike="noStrike" cap="none" normalizeH="0" baseline="0" dirty="0" smtClean="0">
                <a:ln>
                  <a:noFill/>
                </a:ln>
                <a:solidFill>
                  <a:srgbClr val="7F0055"/>
                </a:solidFill>
                <a:effectLst/>
                <a:latin typeface="Menlo"/>
              </a:rPr>
              <a:t>Restrictions</a:t>
            </a:r>
            <a:r>
              <a:rPr kumimoji="0" lang="en-US" altLang="en-US" b="1" i="0" u="none" strike="noStrike" cap="none" normalizeH="0" baseline="0" dirty="0" smtClean="0">
                <a:ln>
                  <a:noFill/>
                </a:ln>
                <a:solidFill>
                  <a:srgbClr val="666600"/>
                </a:solidFill>
                <a:effectLst/>
                <a:latin typeface="Menlo"/>
              </a:rPr>
              <a:t>.</a:t>
            </a:r>
            <a:r>
              <a:rPr kumimoji="0" lang="en-US" altLang="en-US" b="1" i="0" u="none" strike="noStrike" cap="none" normalizeH="0" baseline="0" dirty="0" smtClean="0">
                <a:ln>
                  <a:noFill/>
                </a:ln>
                <a:solidFill>
                  <a:srgbClr val="313131"/>
                </a:solidFill>
                <a:effectLst/>
                <a:latin typeface="Menlo"/>
              </a:rPr>
              <a:t>gt</a:t>
            </a:r>
            <a:r>
              <a:rPr kumimoji="0" lang="en-US" altLang="en-US" b="1" i="0" u="none" strike="noStrike" cap="none" normalizeH="0" baseline="0" dirty="0" smtClean="0">
                <a:ln>
                  <a:noFill/>
                </a:ln>
                <a:solidFill>
                  <a:srgbClr val="666600"/>
                </a:solidFill>
                <a:effectLst/>
                <a:latin typeface="Menlo"/>
              </a:rPr>
              <a:t>(</a:t>
            </a:r>
            <a:r>
              <a:rPr kumimoji="0" lang="en-US" altLang="en-US" b="1" i="0" u="none" strike="noStrike" cap="none" normalizeH="0" baseline="0" dirty="0" smtClean="0">
                <a:ln>
                  <a:noFill/>
                </a:ln>
                <a:solidFill>
                  <a:srgbClr val="008800"/>
                </a:solidFill>
                <a:effectLst/>
                <a:latin typeface="Menlo"/>
              </a:rPr>
              <a:t>"salary"</a:t>
            </a:r>
            <a:r>
              <a:rPr kumimoji="0" lang="en-US" altLang="en-US" b="1" i="0" u="none" strike="noStrike" cap="none" normalizeH="0" baseline="0" dirty="0" smtClean="0">
                <a:ln>
                  <a:noFill/>
                </a:ln>
                <a:solidFill>
                  <a:srgbClr val="666600"/>
                </a:solidFill>
                <a:effectLst/>
                <a:latin typeface="Menlo"/>
              </a:rPr>
              <a:t>,</a:t>
            </a:r>
            <a:r>
              <a:rPr kumimoji="0" lang="en-US" altLang="en-US" b="1" i="0" u="none" strike="noStrike" cap="none" normalizeH="0" baseline="0" dirty="0" smtClean="0">
                <a:ln>
                  <a:noFill/>
                </a:ln>
                <a:solidFill>
                  <a:srgbClr val="313131"/>
                </a:solidFill>
                <a:effectLst/>
                <a:latin typeface="Menlo"/>
              </a:rPr>
              <a:t> </a:t>
            </a:r>
            <a:r>
              <a:rPr kumimoji="0" lang="en-US" altLang="en-US" b="1" i="0" u="none" strike="noStrike" cap="none" normalizeH="0" baseline="0" dirty="0" smtClean="0">
                <a:ln>
                  <a:noFill/>
                </a:ln>
                <a:solidFill>
                  <a:srgbClr val="006666"/>
                </a:solidFill>
                <a:effectLst/>
                <a:latin typeface="Menlo"/>
              </a:rPr>
              <a:t>2000</a:t>
            </a:r>
            <a:r>
              <a:rPr kumimoji="0" lang="en-US" altLang="en-US" b="1" i="0" u="none" strike="noStrike" cap="none" normalizeH="0" baseline="0" dirty="0" smtClean="0">
                <a:ln>
                  <a:noFill/>
                </a:ln>
                <a:solidFill>
                  <a:srgbClr val="666600"/>
                </a:solidFill>
                <a:effectLst/>
                <a:latin typeface="Menlo"/>
              </a:rPr>
              <a:t>));</a:t>
            </a:r>
            <a:r>
              <a:rPr kumimoji="0" lang="en-US" altLang="en-US" sz="2800" b="1" i="0" u="none" strike="noStrike" cap="none" normalizeH="0" baseline="0" dirty="0" smtClean="0">
                <a:ln>
                  <a:noFill/>
                </a:ln>
                <a:solidFill>
                  <a:schemeClr val="tx1"/>
                </a:solidFill>
                <a:effectLst/>
              </a:rPr>
              <a:t> </a:t>
            </a:r>
            <a:endParaRPr kumimoji="0" lang="en-US" altLang="en-US" sz="1800" b="1" i="0" u="none" strike="noStrike" cap="none" normalizeH="0" baseline="0" dirty="0" smtClean="0">
              <a:ln>
                <a:noFill/>
              </a:ln>
              <a:solidFill>
                <a:schemeClr val="tx1"/>
              </a:solidFill>
              <a:effectLst/>
              <a:latin typeface="Arial" panose="020B0604020202020204" pitchFamily="34" charset="0"/>
            </a:endParaRPr>
          </a:p>
        </p:txBody>
      </p:sp>
      <p:sp>
        <p:nvSpPr>
          <p:cNvPr id="7" name="Rectangle 4"/>
          <p:cNvSpPr>
            <a:spLocks noChangeArrowheads="1"/>
          </p:cNvSpPr>
          <p:nvPr/>
        </p:nvSpPr>
        <p:spPr bwMode="auto">
          <a:xfrm>
            <a:off x="5986741" y="5028648"/>
            <a:ext cx="5633759" cy="520627"/>
          </a:xfrm>
          <a:prstGeom prst="rect">
            <a:avLst/>
          </a:prstGeom>
          <a:ln/>
        </p:spPr>
        <p:style>
          <a:lnRef idx="1">
            <a:schemeClr val="accent4"/>
          </a:lnRef>
          <a:fillRef idx="2">
            <a:schemeClr val="accent4"/>
          </a:fillRef>
          <a:effectRef idx="1">
            <a:schemeClr val="accent4"/>
          </a:effectRef>
          <a:fontRef idx="minor">
            <a:schemeClr val="dk1"/>
          </a:fontRef>
        </p:style>
        <p:txBody>
          <a:bodyPr vert="horz" wrap="square" lIns="0" tIns="0" rIns="0" bIns="8887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err="1" smtClean="0">
                <a:ln>
                  <a:noFill/>
                </a:ln>
                <a:solidFill>
                  <a:srgbClr val="313131"/>
                </a:solidFill>
                <a:effectLst/>
                <a:latin typeface="Menlo"/>
              </a:rPr>
              <a:t>cr</a:t>
            </a:r>
            <a:r>
              <a:rPr kumimoji="0" lang="en-US" altLang="en-US" b="1" i="0" u="none" strike="noStrike" cap="none" normalizeH="0" baseline="0" dirty="0" err="1" smtClean="0">
                <a:ln>
                  <a:noFill/>
                </a:ln>
                <a:solidFill>
                  <a:srgbClr val="666600"/>
                </a:solidFill>
                <a:effectLst/>
                <a:latin typeface="Menlo"/>
              </a:rPr>
              <a:t>.</a:t>
            </a:r>
            <a:r>
              <a:rPr kumimoji="0" lang="en-US" altLang="en-US" b="1" i="0" u="none" strike="noStrike" cap="none" normalizeH="0" baseline="0" dirty="0" err="1" smtClean="0">
                <a:ln>
                  <a:noFill/>
                </a:ln>
                <a:solidFill>
                  <a:srgbClr val="313131"/>
                </a:solidFill>
                <a:effectLst/>
                <a:latin typeface="Menlo"/>
              </a:rPr>
              <a:t>add</a:t>
            </a:r>
            <a:r>
              <a:rPr kumimoji="0" lang="en-US" altLang="en-US" b="1" i="0" u="none" strike="noStrike" cap="none" normalizeH="0" baseline="0" dirty="0" smtClean="0">
                <a:ln>
                  <a:noFill/>
                </a:ln>
                <a:solidFill>
                  <a:srgbClr val="666600"/>
                </a:solidFill>
                <a:effectLst/>
                <a:latin typeface="Menlo"/>
              </a:rPr>
              <a:t>(</a:t>
            </a:r>
            <a:r>
              <a:rPr kumimoji="0" lang="en-US" altLang="en-US" b="1" i="0" u="none" strike="noStrike" cap="none" normalizeH="0" baseline="0" dirty="0" err="1" smtClean="0">
                <a:ln>
                  <a:noFill/>
                </a:ln>
                <a:solidFill>
                  <a:srgbClr val="7F0055"/>
                </a:solidFill>
                <a:effectLst/>
                <a:latin typeface="Menlo"/>
              </a:rPr>
              <a:t>Restrictions</a:t>
            </a:r>
            <a:r>
              <a:rPr kumimoji="0" lang="en-US" altLang="en-US" b="1" i="0" u="none" strike="noStrike" cap="none" normalizeH="0" baseline="0" dirty="0" err="1" smtClean="0">
                <a:ln>
                  <a:noFill/>
                </a:ln>
                <a:solidFill>
                  <a:srgbClr val="666600"/>
                </a:solidFill>
                <a:effectLst/>
                <a:latin typeface="Menlo"/>
              </a:rPr>
              <a:t>.</a:t>
            </a:r>
            <a:r>
              <a:rPr kumimoji="0" lang="en-US" altLang="en-US" b="1" i="0" u="none" strike="noStrike" cap="none" normalizeH="0" baseline="0" dirty="0" err="1" smtClean="0">
                <a:ln>
                  <a:noFill/>
                </a:ln>
                <a:solidFill>
                  <a:srgbClr val="313131"/>
                </a:solidFill>
                <a:effectLst/>
                <a:latin typeface="Menlo"/>
              </a:rPr>
              <a:t>between</a:t>
            </a:r>
            <a:r>
              <a:rPr kumimoji="0" lang="en-US" altLang="en-US" b="1" i="0" u="none" strike="noStrike" cap="none" normalizeH="0" baseline="0" dirty="0" smtClean="0">
                <a:ln>
                  <a:noFill/>
                </a:ln>
                <a:solidFill>
                  <a:srgbClr val="666600"/>
                </a:solidFill>
                <a:effectLst/>
                <a:latin typeface="Menlo"/>
              </a:rPr>
              <a:t>(</a:t>
            </a:r>
            <a:r>
              <a:rPr kumimoji="0" lang="en-US" altLang="en-US" b="1" i="0" u="none" strike="noStrike" cap="none" normalizeH="0" baseline="0" dirty="0" smtClean="0">
                <a:ln>
                  <a:noFill/>
                </a:ln>
                <a:solidFill>
                  <a:srgbClr val="008800"/>
                </a:solidFill>
                <a:effectLst/>
                <a:latin typeface="Menlo"/>
              </a:rPr>
              <a:t>"salary"</a:t>
            </a:r>
            <a:r>
              <a:rPr kumimoji="0" lang="en-US" altLang="en-US" b="1" i="0" u="none" strike="noStrike" cap="none" normalizeH="0" baseline="0" dirty="0" smtClean="0">
                <a:ln>
                  <a:noFill/>
                </a:ln>
                <a:solidFill>
                  <a:srgbClr val="666600"/>
                </a:solidFill>
                <a:effectLst/>
                <a:latin typeface="Menlo"/>
              </a:rPr>
              <a:t>,</a:t>
            </a:r>
            <a:r>
              <a:rPr kumimoji="0" lang="en-US" altLang="en-US" b="1" i="0" u="none" strike="noStrike" cap="none" normalizeH="0" baseline="0" dirty="0" smtClean="0">
                <a:ln>
                  <a:noFill/>
                </a:ln>
                <a:solidFill>
                  <a:srgbClr val="313131"/>
                </a:solidFill>
                <a:effectLst/>
                <a:latin typeface="Menlo"/>
              </a:rPr>
              <a:t> </a:t>
            </a:r>
            <a:r>
              <a:rPr kumimoji="0" lang="en-US" altLang="en-US" b="1" i="0" u="none" strike="noStrike" cap="none" normalizeH="0" baseline="0" dirty="0" smtClean="0">
                <a:ln>
                  <a:noFill/>
                </a:ln>
                <a:solidFill>
                  <a:srgbClr val="006666"/>
                </a:solidFill>
                <a:effectLst/>
                <a:latin typeface="Menlo"/>
              </a:rPr>
              <a:t>1000</a:t>
            </a:r>
            <a:r>
              <a:rPr kumimoji="0" lang="en-US" altLang="en-US" b="1" i="0" u="none" strike="noStrike" cap="none" normalizeH="0" baseline="0" dirty="0" smtClean="0">
                <a:ln>
                  <a:noFill/>
                </a:ln>
                <a:solidFill>
                  <a:srgbClr val="666600"/>
                </a:solidFill>
                <a:effectLst/>
                <a:latin typeface="Menlo"/>
              </a:rPr>
              <a:t>,</a:t>
            </a:r>
            <a:r>
              <a:rPr kumimoji="0" lang="en-US" altLang="en-US" b="1" i="0" u="none" strike="noStrike" cap="none" normalizeH="0" baseline="0" dirty="0" smtClean="0">
                <a:ln>
                  <a:noFill/>
                </a:ln>
                <a:solidFill>
                  <a:srgbClr val="313131"/>
                </a:solidFill>
                <a:effectLst/>
                <a:latin typeface="Menlo"/>
              </a:rPr>
              <a:t> </a:t>
            </a:r>
            <a:r>
              <a:rPr kumimoji="0" lang="en-US" altLang="en-US" b="1" i="0" u="none" strike="noStrike" cap="none" normalizeH="0" baseline="0" dirty="0" smtClean="0">
                <a:ln>
                  <a:noFill/>
                </a:ln>
                <a:solidFill>
                  <a:srgbClr val="006666"/>
                </a:solidFill>
                <a:effectLst/>
                <a:latin typeface="Menlo"/>
              </a:rPr>
              <a:t>2000</a:t>
            </a:r>
            <a:r>
              <a:rPr kumimoji="0" lang="en-US" altLang="en-US" b="1" i="0" u="none" strike="noStrike" cap="none" normalizeH="0" baseline="0" dirty="0" smtClean="0">
                <a:ln>
                  <a:noFill/>
                </a:ln>
                <a:solidFill>
                  <a:srgbClr val="666600"/>
                </a:solidFill>
                <a:effectLst/>
                <a:latin typeface="Menlo"/>
              </a:rPr>
              <a:t>));</a:t>
            </a:r>
            <a:r>
              <a:rPr kumimoji="0" lang="en-US" altLang="en-US" sz="2800" b="1" i="0" u="none" strike="noStrike" cap="none" normalizeH="0" baseline="0" dirty="0" smtClean="0">
                <a:ln>
                  <a:noFill/>
                </a:ln>
                <a:solidFill>
                  <a:schemeClr val="tx1"/>
                </a:solidFill>
                <a:effectLst/>
              </a:rPr>
              <a:t> </a:t>
            </a:r>
            <a:endParaRPr kumimoji="0" lang="en-US" altLang="en-US" sz="4400" b="1" i="0" u="none" strike="noStrike" cap="none" normalizeH="0" baseline="0" dirty="0" smtClean="0">
              <a:ln>
                <a:noFill/>
              </a:ln>
              <a:solidFill>
                <a:schemeClr val="tx1"/>
              </a:solidFill>
              <a:effectLst/>
              <a:latin typeface="Arial" panose="020B0604020202020204" pitchFamily="34" charset="0"/>
            </a:endParaRPr>
          </a:p>
        </p:txBody>
      </p:sp>
      <p:sp>
        <p:nvSpPr>
          <p:cNvPr id="8" name="Rectangle 5"/>
          <p:cNvSpPr>
            <a:spLocks noChangeArrowheads="1"/>
          </p:cNvSpPr>
          <p:nvPr/>
        </p:nvSpPr>
        <p:spPr bwMode="auto">
          <a:xfrm>
            <a:off x="3129566" y="5962071"/>
            <a:ext cx="5370489" cy="520627"/>
          </a:xfrm>
          <a:prstGeom prst="rect">
            <a:avLst/>
          </a:prstGeom>
          <a:ln/>
        </p:spPr>
        <p:style>
          <a:lnRef idx="1">
            <a:schemeClr val="accent4"/>
          </a:lnRef>
          <a:fillRef idx="2">
            <a:schemeClr val="accent4"/>
          </a:fillRef>
          <a:effectRef idx="1">
            <a:schemeClr val="accent4"/>
          </a:effectRef>
          <a:fontRef idx="minor">
            <a:schemeClr val="dk1"/>
          </a:fontRef>
        </p:style>
        <p:txBody>
          <a:bodyPr vert="horz" wrap="square" lIns="0" tIns="0" rIns="0" bIns="8887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err="1" smtClean="0">
                <a:ln>
                  <a:noFill/>
                </a:ln>
                <a:solidFill>
                  <a:srgbClr val="313131"/>
                </a:solidFill>
                <a:effectLst/>
                <a:latin typeface="Menlo"/>
              </a:rPr>
              <a:t>cr</a:t>
            </a:r>
            <a:r>
              <a:rPr kumimoji="0" lang="en-US" altLang="en-US" b="1" i="0" u="none" strike="noStrike" cap="none" normalizeH="0" baseline="0" dirty="0" err="1" smtClean="0">
                <a:ln>
                  <a:noFill/>
                </a:ln>
                <a:solidFill>
                  <a:srgbClr val="666600"/>
                </a:solidFill>
                <a:effectLst/>
                <a:latin typeface="Menlo"/>
              </a:rPr>
              <a:t>.</a:t>
            </a:r>
            <a:r>
              <a:rPr kumimoji="0" lang="en-US" altLang="en-US" b="1" i="0" u="none" strike="noStrike" cap="none" normalizeH="0" baseline="0" dirty="0" err="1" smtClean="0">
                <a:ln>
                  <a:noFill/>
                </a:ln>
                <a:solidFill>
                  <a:srgbClr val="313131"/>
                </a:solidFill>
                <a:effectLst/>
                <a:latin typeface="Menlo"/>
              </a:rPr>
              <a:t>add</a:t>
            </a:r>
            <a:r>
              <a:rPr kumimoji="0" lang="en-US" altLang="en-US" b="1" i="0" u="none" strike="noStrike" cap="none" normalizeH="0" baseline="0" dirty="0" smtClean="0">
                <a:ln>
                  <a:noFill/>
                </a:ln>
                <a:solidFill>
                  <a:srgbClr val="666600"/>
                </a:solidFill>
                <a:effectLst/>
                <a:latin typeface="Menlo"/>
              </a:rPr>
              <a:t>(</a:t>
            </a:r>
            <a:r>
              <a:rPr kumimoji="0" lang="en-US" altLang="en-US" b="1" i="0" u="none" strike="noStrike" cap="none" normalizeH="0" baseline="0" dirty="0" err="1" smtClean="0">
                <a:ln>
                  <a:noFill/>
                </a:ln>
                <a:solidFill>
                  <a:srgbClr val="7F0055"/>
                </a:solidFill>
                <a:effectLst/>
                <a:latin typeface="Menlo"/>
              </a:rPr>
              <a:t>Restrictions</a:t>
            </a:r>
            <a:r>
              <a:rPr kumimoji="0" lang="en-US" altLang="en-US" b="1" i="0" u="none" strike="noStrike" cap="none" normalizeH="0" baseline="0" dirty="0" err="1" smtClean="0">
                <a:ln>
                  <a:noFill/>
                </a:ln>
                <a:solidFill>
                  <a:srgbClr val="666600"/>
                </a:solidFill>
                <a:effectLst/>
                <a:latin typeface="Menlo"/>
              </a:rPr>
              <a:t>.</a:t>
            </a:r>
            <a:r>
              <a:rPr kumimoji="0" lang="en-US" altLang="en-US" b="1" i="0" u="none" strike="noStrike" cap="none" normalizeH="0" baseline="0" dirty="0" err="1" smtClean="0">
                <a:ln>
                  <a:noFill/>
                </a:ln>
                <a:solidFill>
                  <a:srgbClr val="313131"/>
                </a:solidFill>
                <a:effectLst/>
                <a:latin typeface="Menlo"/>
              </a:rPr>
              <a:t>like</a:t>
            </a:r>
            <a:r>
              <a:rPr kumimoji="0" lang="en-US" altLang="en-US" b="1" i="0" u="none" strike="noStrike" cap="none" normalizeH="0" baseline="0" dirty="0" smtClean="0">
                <a:ln>
                  <a:noFill/>
                </a:ln>
                <a:solidFill>
                  <a:srgbClr val="666600"/>
                </a:solidFill>
                <a:effectLst/>
                <a:latin typeface="Menlo"/>
              </a:rPr>
              <a:t>(</a:t>
            </a:r>
            <a:r>
              <a:rPr kumimoji="0" lang="en-US" altLang="en-US" b="1" i="0" u="none" strike="noStrike" cap="none" normalizeH="0" baseline="0" dirty="0" smtClean="0">
                <a:ln>
                  <a:noFill/>
                </a:ln>
                <a:solidFill>
                  <a:srgbClr val="008800"/>
                </a:solidFill>
                <a:effectLst/>
                <a:latin typeface="Menlo"/>
              </a:rPr>
              <a:t>"</a:t>
            </a:r>
            <a:r>
              <a:rPr kumimoji="0" lang="en-US" altLang="en-US" b="1" i="0" u="none" strike="noStrike" cap="none" normalizeH="0" baseline="0" dirty="0" err="1" smtClean="0">
                <a:ln>
                  <a:noFill/>
                </a:ln>
                <a:solidFill>
                  <a:srgbClr val="008800"/>
                </a:solidFill>
                <a:effectLst/>
                <a:latin typeface="Menlo"/>
              </a:rPr>
              <a:t>firstName</a:t>
            </a:r>
            <a:r>
              <a:rPr kumimoji="0" lang="en-US" altLang="en-US" b="1" i="0" u="none" strike="noStrike" cap="none" normalizeH="0" baseline="0" dirty="0" smtClean="0">
                <a:ln>
                  <a:noFill/>
                </a:ln>
                <a:solidFill>
                  <a:srgbClr val="008800"/>
                </a:solidFill>
                <a:effectLst/>
                <a:latin typeface="Menlo"/>
              </a:rPr>
              <a:t>"</a:t>
            </a:r>
            <a:r>
              <a:rPr kumimoji="0" lang="en-US" altLang="en-US" b="1" i="0" u="none" strike="noStrike" cap="none" normalizeH="0" baseline="0" dirty="0" smtClean="0">
                <a:ln>
                  <a:noFill/>
                </a:ln>
                <a:solidFill>
                  <a:srgbClr val="666600"/>
                </a:solidFill>
                <a:effectLst/>
                <a:latin typeface="Menlo"/>
              </a:rPr>
              <a:t>,</a:t>
            </a:r>
            <a:r>
              <a:rPr kumimoji="0" lang="en-US" altLang="en-US" b="1" i="0" u="none" strike="noStrike" cap="none" normalizeH="0" baseline="0" dirty="0" smtClean="0">
                <a:ln>
                  <a:noFill/>
                </a:ln>
                <a:solidFill>
                  <a:srgbClr val="313131"/>
                </a:solidFill>
                <a:effectLst/>
                <a:latin typeface="Menlo"/>
              </a:rPr>
              <a:t> </a:t>
            </a:r>
            <a:r>
              <a:rPr kumimoji="0" lang="en-US" altLang="en-US" b="1" i="0" u="none" strike="noStrike" cap="none" normalizeH="0" baseline="0" dirty="0" smtClean="0">
                <a:ln>
                  <a:noFill/>
                </a:ln>
                <a:solidFill>
                  <a:srgbClr val="008800"/>
                </a:solidFill>
                <a:effectLst/>
                <a:latin typeface="Menlo"/>
              </a:rPr>
              <a:t>“r%"</a:t>
            </a:r>
            <a:r>
              <a:rPr kumimoji="0" lang="en-US" altLang="en-US" b="1" i="0" u="none" strike="noStrike" cap="none" normalizeH="0" baseline="0" dirty="0" smtClean="0">
                <a:ln>
                  <a:noFill/>
                </a:ln>
                <a:solidFill>
                  <a:srgbClr val="666600"/>
                </a:solidFill>
                <a:effectLst/>
                <a:latin typeface="Menlo"/>
              </a:rPr>
              <a:t>));</a:t>
            </a:r>
            <a:r>
              <a:rPr kumimoji="0" lang="en-US" altLang="en-US" sz="2800" b="1" i="0" u="none" strike="noStrike" cap="none" normalizeH="0" baseline="0" dirty="0" smtClean="0">
                <a:ln>
                  <a:noFill/>
                </a:ln>
                <a:solidFill>
                  <a:schemeClr val="tx1"/>
                </a:solidFill>
                <a:effectLst/>
              </a:rPr>
              <a:t> </a:t>
            </a:r>
            <a:endParaRPr kumimoji="0" lang="en-US" altLang="en-US" sz="4400" b="1"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61455693"/>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Hibernate</a:t>
            </a:r>
            <a:endParaRPr lang="en-US" dirty="0"/>
          </a:p>
        </p:txBody>
      </p:sp>
      <p:pic>
        <p:nvPicPr>
          <p:cNvPr id="4" name="Picture 3"/>
          <p:cNvPicPr>
            <a:picLocks noChangeAspect="1"/>
          </p:cNvPicPr>
          <p:nvPr/>
        </p:nvPicPr>
        <p:blipFill>
          <a:blip r:embed="rId2"/>
          <a:stretch>
            <a:fillRect/>
          </a:stretch>
        </p:blipFill>
        <p:spPr>
          <a:xfrm>
            <a:off x="1094704" y="1893193"/>
            <a:ext cx="8537236" cy="4712863"/>
          </a:xfrm>
          <a:prstGeom prst="rect">
            <a:avLst/>
          </a:prstGeom>
        </p:spPr>
      </p:pic>
    </p:spTree>
    <p:extLst>
      <p:ext uri="{BB962C8B-B14F-4D97-AF65-F5344CB8AC3E}">
        <p14:creationId xmlns:p14="http://schemas.microsoft.com/office/powerpoint/2010/main" val="988498627"/>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JPA</a:t>
            </a:r>
            <a:endParaRPr lang="en-IN" b="1" dirty="0"/>
          </a:p>
        </p:txBody>
      </p:sp>
      <p:sp>
        <p:nvSpPr>
          <p:cNvPr id="3" name="Content Placeholder 2"/>
          <p:cNvSpPr>
            <a:spLocks noGrp="1"/>
          </p:cNvSpPr>
          <p:nvPr>
            <p:ph idx="1"/>
          </p:nvPr>
        </p:nvSpPr>
        <p:spPr/>
        <p:txBody>
          <a:bodyPr/>
          <a:lstStyle/>
          <a:p>
            <a:r>
              <a:rPr lang="en-IN" dirty="0"/>
              <a:t>Java Persistence API is a collection of classes and methods to persistently store the vast amounts of data into a database which is provided by the Oracle Corporation</a:t>
            </a:r>
            <a:r>
              <a:rPr lang="en-IN" dirty="0" smtClean="0"/>
              <a:t>.</a:t>
            </a:r>
          </a:p>
        </p:txBody>
      </p:sp>
    </p:spTree>
    <p:extLst>
      <p:ext uri="{BB962C8B-B14F-4D97-AF65-F5344CB8AC3E}">
        <p14:creationId xmlns:p14="http://schemas.microsoft.com/office/powerpoint/2010/main" val="8777712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Where to use JPA</a:t>
            </a:r>
            <a:endParaRPr lang="en-IN" b="1" dirty="0"/>
          </a:p>
        </p:txBody>
      </p:sp>
      <p:pic>
        <p:nvPicPr>
          <p:cNvPr id="4" name="Picture 3"/>
          <p:cNvPicPr>
            <a:picLocks noChangeAspect="1"/>
          </p:cNvPicPr>
          <p:nvPr/>
        </p:nvPicPr>
        <p:blipFill>
          <a:blip r:embed="rId2"/>
          <a:stretch>
            <a:fillRect/>
          </a:stretch>
        </p:blipFill>
        <p:spPr>
          <a:xfrm>
            <a:off x="4386262" y="2019299"/>
            <a:ext cx="7286625" cy="4138613"/>
          </a:xfrm>
          <a:prstGeom prst="rect">
            <a:avLst/>
          </a:prstGeom>
        </p:spPr>
      </p:pic>
      <p:sp>
        <p:nvSpPr>
          <p:cNvPr id="5" name="Rectangle 4"/>
          <p:cNvSpPr/>
          <p:nvPr/>
        </p:nvSpPr>
        <p:spPr>
          <a:xfrm>
            <a:off x="119063" y="1804511"/>
            <a:ext cx="4095750" cy="4524315"/>
          </a:xfrm>
          <a:prstGeom prst="rect">
            <a:avLst/>
          </a:prstGeom>
        </p:spPr>
        <p:txBody>
          <a:bodyPr wrap="square">
            <a:spAutoFit/>
          </a:bodyPr>
          <a:lstStyle/>
          <a:p>
            <a:pPr marL="285750" indent="-285750">
              <a:buFont typeface="Arial" panose="020B0604020202020204" pitchFamily="34" charset="0"/>
              <a:buChar char="•"/>
            </a:pPr>
            <a:r>
              <a:rPr lang="en-IN" sz="2400" dirty="0"/>
              <a:t>To reduce the burden of writing codes for relational object management, a programmer follows the ‘JPA Provider’ framework, which allows easy interaction with database instance. </a:t>
            </a:r>
            <a:endParaRPr lang="en-IN" sz="2400" dirty="0" smtClean="0"/>
          </a:p>
          <a:p>
            <a:pPr marL="285750" indent="-285750">
              <a:buFont typeface="Arial" panose="020B0604020202020204" pitchFamily="34" charset="0"/>
              <a:buChar char="•"/>
            </a:pPr>
            <a:r>
              <a:rPr lang="en-IN" sz="2400" dirty="0" smtClean="0"/>
              <a:t>Here </a:t>
            </a:r>
            <a:r>
              <a:rPr lang="en-IN" sz="2400" dirty="0"/>
              <a:t>the required framework is taken over by JPA.</a:t>
            </a:r>
          </a:p>
        </p:txBody>
      </p:sp>
    </p:spTree>
    <p:extLst>
      <p:ext uri="{BB962C8B-B14F-4D97-AF65-F5344CB8AC3E}">
        <p14:creationId xmlns:p14="http://schemas.microsoft.com/office/powerpoint/2010/main" val="101786251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JPA - </a:t>
            </a:r>
            <a:r>
              <a:rPr lang="en-IN" b="1" dirty="0" smtClean="0"/>
              <a:t>Architecture</a:t>
            </a:r>
            <a:endParaRPr lang="en-IN" b="1" dirty="0"/>
          </a:p>
        </p:txBody>
      </p:sp>
      <p:sp>
        <p:nvSpPr>
          <p:cNvPr id="3" name="Content Placeholder 2"/>
          <p:cNvSpPr>
            <a:spLocks noGrp="1"/>
          </p:cNvSpPr>
          <p:nvPr>
            <p:ph idx="1"/>
          </p:nvPr>
        </p:nvSpPr>
        <p:spPr>
          <a:xfrm>
            <a:off x="680321" y="1752600"/>
            <a:ext cx="10940179" cy="1862138"/>
          </a:xfrm>
        </p:spPr>
        <p:txBody>
          <a:bodyPr/>
          <a:lstStyle/>
          <a:p>
            <a:r>
              <a:rPr lang="en-IN" dirty="0"/>
              <a:t>Java Persistence API is a source to store business entities as relational entities. </a:t>
            </a:r>
            <a:endParaRPr lang="en-IN" dirty="0" smtClean="0"/>
          </a:p>
          <a:p>
            <a:r>
              <a:rPr lang="en-IN" dirty="0" smtClean="0"/>
              <a:t>It </a:t>
            </a:r>
            <a:r>
              <a:rPr lang="en-IN" dirty="0"/>
              <a:t>shows how to define a PLAIN OLD JAVA OBJECT (POJO) as an entity and how to manage entities with relations.</a:t>
            </a:r>
          </a:p>
        </p:txBody>
      </p:sp>
      <p:pic>
        <p:nvPicPr>
          <p:cNvPr id="4" name="Picture 3"/>
          <p:cNvPicPr>
            <a:picLocks noChangeAspect="1"/>
          </p:cNvPicPr>
          <p:nvPr/>
        </p:nvPicPr>
        <p:blipFill>
          <a:blip r:embed="rId2"/>
          <a:stretch>
            <a:fillRect/>
          </a:stretch>
        </p:blipFill>
        <p:spPr>
          <a:xfrm>
            <a:off x="2085975" y="3367087"/>
            <a:ext cx="6826685" cy="3267075"/>
          </a:xfrm>
          <a:prstGeom prst="rect">
            <a:avLst/>
          </a:prstGeom>
        </p:spPr>
      </p:pic>
    </p:spTree>
    <p:extLst>
      <p:ext uri="{BB962C8B-B14F-4D97-AF65-F5344CB8AC3E}">
        <p14:creationId xmlns:p14="http://schemas.microsoft.com/office/powerpoint/2010/main" val="320991315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Object Relational </a:t>
            </a:r>
            <a:r>
              <a:rPr lang="en-IN" b="1" dirty="0" smtClean="0"/>
              <a:t>Mapping</a:t>
            </a:r>
            <a:endParaRPr lang="en-IN" b="1" dirty="0"/>
          </a:p>
        </p:txBody>
      </p:sp>
      <p:sp>
        <p:nvSpPr>
          <p:cNvPr id="3" name="Content Placeholder 2"/>
          <p:cNvSpPr>
            <a:spLocks noGrp="1"/>
          </p:cNvSpPr>
          <p:nvPr>
            <p:ph idx="1"/>
          </p:nvPr>
        </p:nvSpPr>
        <p:spPr/>
        <p:txBody>
          <a:bodyPr>
            <a:normAutofit/>
          </a:bodyPr>
          <a:lstStyle/>
          <a:p>
            <a:r>
              <a:rPr lang="en-IN" sz="2800" dirty="0"/>
              <a:t>Object Relational Mapping (ORM) briefly tells you about what is ORM and how it works. </a:t>
            </a:r>
            <a:endParaRPr lang="en-IN" sz="2800" dirty="0" smtClean="0"/>
          </a:p>
          <a:p>
            <a:r>
              <a:rPr lang="en-IN" sz="2800" dirty="0" smtClean="0"/>
              <a:t>ORM </a:t>
            </a:r>
            <a:r>
              <a:rPr lang="en-IN" sz="2800" dirty="0"/>
              <a:t>is a programming ability to covert data from object type to relational type and vice versa.</a:t>
            </a:r>
          </a:p>
          <a:p>
            <a:r>
              <a:rPr lang="en-IN" sz="2800" dirty="0"/>
              <a:t>The main feature of ORM is mapping or binding an object to its data in the database. </a:t>
            </a:r>
            <a:endParaRPr lang="en-IN" sz="2800" dirty="0" smtClean="0"/>
          </a:p>
          <a:p>
            <a:r>
              <a:rPr lang="en-IN" sz="2800" dirty="0" smtClean="0"/>
              <a:t>While </a:t>
            </a:r>
            <a:r>
              <a:rPr lang="en-IN" sz="2800" dirty="0"/>
              <a:t>mapping we have to consider the data, type of data and its relations with its self-entity or entity in any other table.</a:t>
            </a:r>
          </a:p>
          <a:p>
            <a:endParaRPr lang="en-IN" sz="2800" dirty="0"/>
          </a:p>
        </p:txBody>
      </p:sp>
    </p:spTree>
    <p:extLst>
      <p:ext uri="{BB962C8B-B14F-4D97-AF65-F5344CB8AC3E}">
        <p14:creationId xmlns:p14="http://schemas.microsoft.com/office/powerpoint/2010/main" val="72632187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ORM </a:t>
            </a:r>
            <a:r>
              <a:rPr lang="en-IN" b="1" dirty="0" smtClean="0"/>
              <a:t>Architecture</a:t>
            </a:r>
            <a:endParaRPr lang="en-IN" b="1" dirty="0"/>
          </a:p>
        </p:txBody>
      </p:sp>
      <p:sp>
        <p:nvSpPr>
          <p:cNvPr id="3" name="Content Placeholder 2"/>
          <p:cNvSpPr>
            <a:spLocks noGrp="1"/>
          </p:cNvSpPr>
          <p:nvPr>
            <p:ph idx="1"/>
          </p:nvPr>
        </p:nvSpPr>
        <p:spPr>
          <a:xfrm>
            <a:off x="5186363" y="1752600"/>
            <a:ext cx="6434137" cy="4864100"/>
          </a:xfrm>
        </p:spPr>
        <p:txBody>
          <a:bodyPr/>
          <a:lstStyle/>
          <a:p>
            <a:r>
              <a:rPr lang="en-IN" dirty="0"/>
              <a:t>The first phase, named as the </a:t>
            </a:r>
            <a:r>
              <a:rPr lang="en-IN" b="1" dirty="0"/>
              <a:t>Object data</a:t>
            </a:r>
            <a:r>
              <a:rPr lang="en-IN" dirty="0"/>
              <a:t> phase contains POJO classes, service interfaces and classes</a:t>
            </a:r>
            <a:r>
              <a:rPr lang="en-IN" dirty="0" smtClean="0"/>
              <a:t>.</a:t>
            </a:r>
          </a:p>
          <a:p>
            <a:r>
              <a:rPr lang="en-IN" dirty="0" smtClean="0"/>
              <a:t> </a:t>
            </a:r>
            <a:r>
              <a:rPr lang="en-IN" dirty="0"/>
              <a:t>It is the main business component layer, which has business logic operations and attributes</a:t>
            </a:r>
            <a:r>
              <a:rPr lang="en-IN" dirty="0" smtClean="0"/>
              <a:t>.</a:t>
            </a:r>
          </a:p>
          <a:p>
            <a:r>
              <a:rPr lang="en-IN" dirty="0" smtClean="0"/>
              <a:t>The </a:t>
            </a:r>
            <a:r>
              <a:rPr lang="en-IN" dirty="0"/>
              <a:t>second phase named as </a:t>
            </a:r>
            <a:r>
              <a:rPr lang="en-IN" b="1" dirty="0"/>
              <a:t>mapping</a:t>
            </a:r>
            <a:r>
              <a:rPr lang="en-IN" dirty="0"/>
              <a:t> or </a:t>
            </a:r>
            <a:r>
              <a:rPr lang="en-IN" b="1" dirty="0"/>
              <a:t>persistence</a:t>
            </a:r>
            <a:r>
              <a:rPr lang="en-IN" dirty="0"/>
              <a:t> phase which contains JPA provider, mapping file (ORM.xml), JPA Loader, and Object Grid.</a:t>
            </a:r>
          </a:p>
        </p:txBody>
      </p:sp>
      <p:pic>
        <p:nvPicPr>
          <p:cNvPr id="4" name="Picture 3"/>
          <p:cNvPicPr>
            <a:picLocks noChangeAspect="1"/>
          </p:cNvPicPr>
          <p:nvPr/>
        </p:nvPicPr>
        <p:blipFill>
          <a:blip r:embed="rId2"/>
          <a:stretch>
            <a:fillRect/>
          </a:stretch>
        </p:blipFill>
        <p:spPr>
          <a:xfrm>
            <a:off x="680321" y="2190750"/>
            <a:ext cx="4334592" cy="3562350"/>
          </a:xfrm>
          <a:prstGeom prst="rect">
            <a:avLst/>
          </a:prstGeom>
        </p:spPr>
      </p:pic>
    </p:spTree>
    <p:extLst>
      <p:ext uri="{BB962C8B-B14F-4D97-AF65-F5344CB8AC3E}">
        <p14:creationId xmlns:p14="http://schemas.microsoft.com/office/powerpoint/2010/main" val="50511671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Mapping.xml</a:t>
            </a:r>
            <a:endParaRPr lang="en-IN" b="1" dirty="0"/>
          </a:p>
        </p:txBody>
      </p:sp>
      <p:sp>
        <p:nvSpPr>
          <p:cNvPr id="3" name="Content Placeholder 2"/>
          <p:cNvSpPr>
            <a:spLocks noGrp="1"/>
          </p:cNvSpPr>
          <p:nvPr>
            <p:ph idx="1"/>
          </p:nvPr>
        </p:nvSpPr>
        <p:spPr>
          <a:xfrm>
            <a:off x="680321" y="1752600"/>
            <a:ext cx="10940179" cy="4591050"/>
          </a:xfrm>
        </p:spPr>
        <p:txBody>
          <a:bodyPr/>
          <a:lstStyle/>
          <a:p>
            <a:r>
              <a:rPr lang="en-IN" dirty="0"/>
              <a:t>The mapping.xml file is to instruct the JPA vendor for mapping the Entity classes with database tables</a:t>
            </a:r>
            <a:r>
              <a:rPr lang="en-IN" dirty="0" smtClean="0"/>
              <a:t>.</a:t>
            </a:r>
          </a:p>
          <a:p>
            <a:r>
              <a:rPr lang="en-IN" b="1" dirty="0">
                <a:solidFill>
                  <a:srgbClr val="FFFF00"/>
                </a:solidFill>
              </a:rPr>
              <a:t>&lt;entity-mappings&gt;</a:t>
            </a:r>
            <a:r>
              <a:rPr lang="en-IN" dirty="0"/>
              <a:t> : tag defines the schema definition to allow entity tags into xml file</a:t>
            </a:r>
            <a:r>
              <a:rPr lang="en-IN" dirty="0" smtClean="0"/>
              <a:t>.</a:t>
            </a:r>
          </a:p>
          <a:p>
            <a:r>
              <a:rPr lang="en-IN" b="1" dirty="0">
                <a:solidFill>
                  <a:srgbClr val="FFFF00"/>
                </a:solidFill>
              </a:rPr>
              <a:t>&lt;entity&gt;</a:t>
            </a:r>
            <a:r>
              <a:rPr lang="en-IN" dirty="0">
                <a:solidFill>
                  <a:srgbClr val="FFFF00"/>
                </a:solidFill>
              </a:rPr>
              <a:t> : </a:t>
            </a:r>
            <a:r>
              <a:rPr lang="en-IN" dirty="0"/>
              <a:t>tag defines the entity class which you want to convert into table in a database. Attribute class defines the POJO entity class name</a:t>
            </a:r>
            <a:r>
              <a:rPr lang="en-IN" dirty="0" smtClean="0"/>
              <a:t>.</a:t>
            </a:r>
          </a:p>
          <a:p>
            <a:r>
              <a:rPr lang="en-IN" b="1" dirty="0">
                <a:solidFill>
                  <a:srgbClr val="FFFF00"/>
                </a:solidFill>
              </a:rPr>
              <a:t>&lt;id&gt;</a:t>
            </a:r>
            <a:r>
              <a:rPr lang="en-IN" dirty="0">
                <a:solidFill>
                  <a:srgbClr val="FFFF00"/>
                </a:solidFill>
              </a:rPr>
              <a:t> : </a:t>
            </a:r>
            <a:r>
              <a:rPr lang="en-IN" dirty="0"/>
              <a:t>tag defines the primary key of the table. </a:t>
            </a:r>
            <a:endParaRPr lang="en-IN" dirty="0" smtClean="0"/>
          </a:p>
          <a:p>
            <a:r>
              <a:rPr lang="en-IN" dirty="0" smtClean="0"/>
              <a:t>The</a:t>
            </a:r>
            <a:r>
              <a:rPr lang="en-IN" dirty="0"/>
              <a:t> </a:t>
            </a:r>
            <a:r>
              <a:rPr lang="en-IN" b="1" dirty="0">
                <a:solidFill>
                  <a:srgbClr val="FFFF00"/>
                </a:solidFill>
              </a:rPr>
              <a:t>&lt;generated-value&gt;</a:t>
            </a:r>
            <a:r>
              <a:rPr lang="en-IN" dirty="0"/>
              <a:t> tag defines how to assign the primary key value such as Automatic, Manual, or taken from Sequence.</a:t>
            </a:r>
          </a:p>
        </p:txBody>
      </p:sp>
    </p:spTree>
    <p:extLst>
      <p:ext uri="{BB962C8B-B14F-4D97-AF65-F5344CB8AC3E}">
        <p14:creationId xmlns:p14="http://schemas.microsoft.com/office/powerpoint/2010/main" val="124902029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Hibernate Annotations</a:t>
            </a:r>
            <a:endParaRPr lang="en-IN" b="1" dirty="0"/>
          </a:p>
        </p:txBody>
      </p:sp>
      <p:sp>
        <p:nvSpPr>
          <p:cNvPr id="3" name="Content Placeholder 2"/>
          <p:cNvSpPr>
            <a:spLocks noGrp="1"/>
          </p:cNvSpPr>
          <p:nvPr>
            <p:ph idx="1"/>
          </p:nvPr>
        </p:nvSpPr>
        <p:spPr/>
        <p:txBody>
          <a:bodyPr/>
          <a:lstStyle/>
          <a:p>
            <a:r>
              <a:rPr lang="en-IN" dirty="0" smtClean="0"/>
              <a:t>We have seen </a:t>
            </a:r>
            <a:r>
              <a:rPr lang="en-IN" dirty="0"/>
              <a:t>how Hibernate uses XML mapping file for the transformation of data from POJO to database tables and vice versa</a:t>
            </a:r>
            <a:r>
              <a:rPr lang="en-IN" dirty="0" smtClean="0"/>
              <a:t>.</a:t>
            </a:r>
          </a:p>
          <a:p>
            <a:r>
              <a:rPr lang="en-IN" dirty="0"/>
              <a:t>Hibernate annotations are the newest way to define mappings without the use of XML file. </a:t>
            </a:r>
            <a:endParaRPr lang="en-IN" dirty="0" smtClean="0"/>
          </a:p>
          <a:p>
            <a:r>
              <a:rPr lang="en-IN" dirty="0" smtClean="0"/>
              <a:t>You </a:t>
            </a:r>
            <a:r>
              <a:rPr lang="en-IN" dirty="0"/>
              <a:t>can use annotations in addition to or as a replacement of XML mapping metadata.</a:t>
            </a:r>
          </a:p>
          <a:p>
            <a:r>
              <a:rPr lang="en-IN" dirty="0"/>
              <a:t>Hibernate Annotations is the powerful way to provide the metadata for the Object and Relational Table mapping. </a:t>
            </a:r>
            <a:endParaRPr lang="en-IN" dirty="0" smtClean="0"/>
          </a:p>
          <a:p>
            <a:r>
              <a:rPr lang="en-IN" dirty="0" smtClean="0"/>
              <a:t>All </a:t>
            </a:r>
            <a:r>
              <a:rPr lang="en-IN" dirty="0"/>
              <a:t>the metadata is clubbed into the POJO java file along with the </a:t>
            </a:r>
            <a:r>
              <a:rPr lang="en-IN" dirty="0" smtClean="0"/>
              <a:t>code.</a:t>
            </a:r>
          </a:p>
          <a:p>
            <a:r>
              <a:rPr lang="en-IN" dirty="0" smtClean="0"/>
              <a:t>If </a:t>
            </a:r>
            <a:r>
              <a:rPr lang="en-IN" dirty="0"/>
              <a:t>you want greater flexibility, then you should go with XML-based mappings.</a:t>
            </a:r>
          </a:p>
          <a:p>
            <a:endParaRPr lang="en-IN" dirty="0"/>
          </a:p>
        </p:txBody>
      </p:sp>
    </p:spTree>
    <p:extLst>
      <p:ext uri="{BB962C8B-B14F-4D97-AF65-F5344CB8AC3E}">
        <p14:creationId xmlns:p14="http://schemas.microsoft.com/office/powerpoint/2010/main" val="259586698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1975" y="277017"/>
            <a:ext cx="9775214" cy="1080938"/>
          </a:xfrm>
        </p:spPr>
        <p:txBody>
          <a:bodyPr>
            <a:normAutofit/>
          </a:bodyPr>
          <a:lstStyle/>
          <a:p>
            <a:r>
              <a:rPr lang="en-US" dirty="0" smtClean="0"/>
              <a:t>ORM - is </a:t>
            </a:r>
            <a:r>
              <a:rPr lang="en-US" dirty="0"/>
              <a:t>the solution to handle </a:t>
            </a:r>
            <a:r>
              <a:rPr lang="en-US" dirty="0" smtClean="0"/>
              <a:t>below impedance </a:t>
            </a:r>
            <a:r>
              <a:rPr lang="en-US" dirty="0"/>
              <a:t>mismatches.</a:t>
            </a:r>
          </a:p>
        </p:txBody>
      </p:sp>
      <p:sp>
        <p:nvSpPr>
          <p:cNvPr id="3" name="Content Placeholder 2"/>
          <p:cNvSpPr>
            <a:spLocks noGrp="1"/>
          </p:cNvSpPr>
          <p:nvPr>
            <p:ph idx="1"/>
          </p:nvPr>
        </p:nvSpPr>
        <p:spPr>
          <a:xfrm>
            <a:off x="411975" y="1752600"/>
            <a:ext cx="10940179" cy="720144"/>
          </a:xfrm>
        </p:spPr>
        <p:txBody>
          <a:bodyPr>
            <a:normAutofit lnSpcReduction="10000"/>
          </a:bodyPr>
          <a:lstStyle/>
          <a:p>
            <a:r>
              <a:rPr lang="en-US" dirty="0"/>
              <a:t>Loading and storing objects in a relational database exposes us to the following five mismatch problems.</a:t>
            </a:r>
          </a:p>
        </p:txBody>
      </p:sp>
      <p:graphicFrame>
        <p:nvGraphicFramePr>
          <p:cNvPr id="4" name="Table 3"/>
          <p:cNvGraphicFramePr>
            <a:graphicFrameLocks noGrp="1"/>
          </p:cNvGraphicFramePr>
          <p:nvPr>
            <p:extLst>
              <p:ext uri="{D42A27DB-BD31-4B8C-83A1-F6EECF244321}">
                <p14:modId xmlns:p14="http://schemas.microsoft.com/office/powerpoint/2010/main" val="2949436012"/>
              </p:ext>
            </p:extLst>
          </p:nvPr>
        </p:nvGraphicFramePr>
        <p:xfrm>
          <a:off x="502276" y="2459865"/>
          <a:ext cx="11230377" cy="3731512"/>
        </p:xfrm>
        <a:graphic>
          <a:graphicData uri="http://schemas.openxmlformats.org/drawingml/2006/table">
            <a:tbl>
              <a:tblPr>
                <a:tableStyleId>{08FB837D-C827-4EFA-A057-4D05807E0F7C}</a:tableStyleId>
              </a:tblPr>
              <a:tblGrid>
                <a:gridCol w="1672115"/>
                <a:gridCol w="9558262"/>
              </a:tblGrid>
              <a:tr h="275323">
                <a:tc>
                  <a:txBody>
                    <a:bodyPr/>
                    <a:lstStyle/>
                    <a:p>
                      <a:pPr algn="ctr" fontAlgn="t"/>
                      <a:r>
                        <a:rPr lang="en-US" sz="1800" b="1" dirty="0">
                          <a:solidFill>
                            <a:srgbClr val="FF0000"/>
                          </a:solidFill>
                          <a:effectLst/>
                        </a:rPr>
                        <a:t>Mismatch</a:t>
                      </a:r>
                    </a:p>
                  </a:txBody>
                  <a:tcPr marL="49165" marR="49165" marT="49165" marB="49165"/>
                </a:tc>
                <a:tc>
                  <a:txBody>
                    <a:bodyPr/>
                    <a:lstStyle/>
                    <a:p>
                      <a:pPr algn="ctr" fontAlgn="t"/>
                      <a:r>
                        <a:rPr lang="en-US" sz="1800" b="1" dirty="0">
                          <a:solidFill>
                            <a:srgbClr val="FF0000"/>
                          </a:solidFill>
                          <a:effectLst/>
                        </a:rPr>
                        <a:t>Description</a:t>
                      </a:r>
                    </a:p>
                  </a:txBody>
                  <a:tcPr marL="49165" marR="49165" marT="49165" marB="49165"/>
                </a:tc>
              </a:tr>
              <a:tr h="629309">
                <a:tc>
                  <a:txBody>
                    <a:bodyPr/>
                    <a:lstStyle/>
                    <a:p>
                      <a:pPr fontAlgn="t"/>
                      <a:r>
                        <a:rPr lang="en-US" sz="1800" b="1" dirty="0">
                          <a:effectLst/>
                        </a:rPr>
                        <a:t>Granularity</a:t>
                      </a:r>
                    </a:p>
                  </a:txBody>
                  <a:tcPr marL="49165" marR="49165" marT="49165" marB="49165"/>
                </a:tc>
                <a:tc>
                  <a:txBody>
                    <a:bodyPr/>
                    <a:lstStyle/>
                    <a:p>
                      <a:pPr fontAlgn="t"/>
                      <a:r>
                        <a:rPr lang="en-US" sz="1800" dirty="0">
                          <a:effectLst/>
                        </a:rPr>
                        <a:t>Sometimes you will have an object model which has more classes than the number of corresponding tables in the database.</a:t>
                      </a:r>
                    </a:p>
                  </a:txBody>
                  <a:tcPr marL="49165" marR="49165" marT="49165" marB="49165"/>
                </a:tc>
              </a:tr>
              <a:tr h="629309">
                <a:tc>
                  <a:txBody>
                    <a:bodyPr/>
                    <a:lstStyle/>
                    <a:p>
                      <a:pPr fontAlgn="t"/>
                      <a:r>
                        <a:rPr lang="en-US" sz="1800" b="1">
                          <a:effectLst/>
                        </a:rPr>
                        <a:t>Inheritance</a:t>
                      </a:r>
                    </a:p>
                  </a:txBody>
                  <a:tcPr marL="49165" marR="49165" marT="49165" marB="49165"/>
                </a:tc>
                <a:tc>
                  <a:txBody>
                    <a:bodyPr/>
                    <a:lstStyle/>
                    <a:p>
                      <a:pPr fontAlgn="t"/>
                      <a:r>
                        <a:rPr lang="en-US" sz="1800" dirty="0">
                          <a:effectLst/>
                        </a:rPr>
                        <a:t>RDBMSs do not define anything similar to Inheritance which is a natural paradigm in object-oriented programming languages.</a:t>
                      </a:r>
                    </a:p>
                  </a:txBody>
                  <a:tcPr marL="49165" marR="49165" marT="49165" marB="49165"/>
                </a:tc>
              </a:tr>
              <a:tr h="806303">
                <a:tc>
                  <a:txBody>
                    <a:bodyPr/>
                    <a:lstStyle/>
                    <a:p>
                      <a:pPr fontAlgn="t"/>
                      <a:r>
                        <a:rPr lang="en-US" sz="1800" b="1">
                          <a:effectLst/>
                        </a:rPr>
                        <a:t>Identity</a:t>
                      </a:r>
                    </a:p>
                  </a:txBody>
                  <a:tcPr marL="49165" marR="49165" marT="49165" marB="49165"/>
                </a:tc>
                <a:tc>
                  <a:txBody>
                    <a:bodyPr/>
                    <a:lstStyle/>
                    <a:p>
                      <a:pPr fontAlgn="t"/>
                      <a:r>
                        <a:rPr lang="en-US" sz="1800" dirty="0">
                          <a:effectLst/>
                        </a:rPr>
                        <a:t>A RDBMS defines exactly one notion of 'sameness': the primary key. Java, however, defines both object identity (a==b) and object equality (</a:t>
                      </a:r>
                      <a:r>
                        <a:rPr lang="en-US" sz="1800" dirty="0" err="1">
                          <a:effectLst/>
                        </a:rPr>
                        <a:t>a.equals</a:t>
                      </a:r>
                      <a:r>
                        <a:rPr lang="en-US" sz="1800" dirty="0">
                          <a:effectLst/>
                        </a:rPr>
                        <a:t>(b)).</a:t>
                      </a:r>
                    </a:p>
                  </a:txBody>
                  <a:tcPr marL="49165" marR="49165" marT="49165" marB="49165"/>
                </a:tc>
              </a:tr>
              <a:tr h="806303">
                <a:tc>
                  <a:txBody>
                    <a:bodyPr/>
                    <a:lstStyle/>
                    <a:p>
                      <a:pPr fontAlgn="t"/>
                      <a:r>
                        <a:rPr lang="en-US" sz="1800" b="1" dirty="0">
                          <a:effectLst/>
                        </a:rPr>
                        <a:t>Associations</a:t>
                      </a:r>
                    </a:p>
                  </a:txBody>
                  <a:tcPr marL="49165" marR="49165" marT="49165" marB="49165"/>
                </a:tc>
                <a:tc>
                  <a:txBody>
                    <a:bodyPr/>
                    <a:lstStyle/>
                    <a:p>
                      <a:pPr fontAlgn="t"/>
                      <a:r>
                        <a:rPr lang="en-US" sz="1800" dirty="0">
                          <a:effectLst/>
                        </a:rPr>
                        <a:t>Object-oriented languages represent associations using object references where as am RDBMS represents an association as a foreign key column.</a:t>
                      </a:r>
                    </a:p>
                  </a:txBody>
                  <a:tcPr marL="49165" marR="49165" marT="49165" marB="49165"/>
                </a:tc>
              </a:tr>
              <a:tr h="452316">
                <a:tc>
                  <a:txBody>
                    <a:bodyPr/>
                    <a:lstStyle/>
                    <a:p>
                      <a:pPr fontAlgn="t"/>
                      <a:r>
                        <a:rPr lang="en-US" sz="1800" b="1" dirty="0">
                          <a:effectLst/>
                        </a:rPr>
                        <a:t>Navigation</a:t>
                      </a:r>
                    </a:p>
                  </a:txBody>
                  <a:tcPr marL="49165" marR="49165" marT="49165" marB="49165"/>
                </a:tc>
                <a:tc>
                  <a:txBody>
                    <a:bodyPr/>
                    <a:lstStyle/>
                    <a:p>
                      <a:pPr fontAlgn="t"/>
                      <a:r>
                        <a:rPr lang="en-US" sz="1800" dirty="0">
                          <a:effectLst/>
                        </a:rPr>
                        <a:t>The ways you access objects in Java and in a RDBMS are fundamentally different.</a:t>
                      </a:r>
                    </a:p>
                  </a:txBody>
                  <a:tcPr marL="49165" marR="49165" marT="49165" marB="49165"/>
                </a:tc>
              </a:tr>
            </a:tbl>
          </a:graphicData>
        </a:graphic>
      </p:graphicFrame>
    </p:spTree>
    <p:extLst>
      <p:ext uri="{BB962C8B-B14F-4D97-AF65-F5344CB8AC3E}">
        <p14:creationId xmlns:p14="http://schemas.microsoft.com/office/powerpoint/2010/main" val="1928933764"/>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Environment Setup for Hibernate </a:t>
            </a:r>
            <a:r>
              <a:rPr lang="en-IN" b="1" dirty="0" smtClean="0"/>
              <a:t>Annotation</a:t>
            </a:r>
            <a:endParaRPr lang="en-IN" b="1" dirty="0"/>
          </a:p>
        </p:txBody>
      </p:sp>
      <p:sp>
        <p:nvSpPr>
          <p:cNvPr id="3" name="Content Placeholder 2"/>
          <p:cNvSpPr>
            <a:spLocks noGrp="1"/>
          </p:cNvSpPr>
          <p:nvPr>
            <p:ph idx="1"/>
          </p:nvPr>
        </p:nvSpPr>
        <p:spPr/>
        <p:txBody>
          <a:bodyPr/>
          <a:lstStyle/>
          <a:p>
            <a:r>
              <a:rPr lang="en-IN" dirty="0" smtClean="0"/>
              <a:t>JDK 1.5 &amp; above</a:t>
            </a:r>
          </a:p>
          <a:p>
            <a:r>
              <a:rPr lang="en-IN" b="1" dirty="0"/>
              <a:t>hibernate-annotations.jar</a:t>
            </a:r>
            <a:r>
              <a:rPr lang="en-IN" b="1" dirty="0" smtClean="0"/>
              <a:t>,</a:t>
            </a:r>
          </a:p>
          <a:p>
            <a:r>
              <a:rPr lang="en-IN" b="1" dirty="0" smtClean="0"/>
              <a:t>hibernate-comons-annotations.jar</a:t>
            </a:r>
          </a:p>
          <a:p>
            <a:r>
              <a:rPr lang="en-IN" b="1" dirty="0" smtClean="0"/>
              <a:t>ejb3-persistence.jar</a:t>
            </a:r>
            <a:endParaRPr lang="en-IN" dirty="0"/>
          </a:p>
        </p:txBody>
      </p:sp>
    </p:spTree>
    <p:extLst>
      <p:ext uri="{BB962C8B-B14F-4D97-AF65-F5344CB8AC3E}">
        <p14:creationId xmlns:p14="http://schemas.microsoft.com/office/powerpoint/2010/main" val="2630158781"/>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Hibernate </a:t>
            </a:r>
            <a:r>
              <a:rPr lang="en-IN" b="1" dirty="0" smtClean="0"/>
              <a:t>using </a:t>
            </a:r>
            <a:r>
              <a:rPr lang="en-IN" b="1" dirty="0"/>
              <a:t>Annotation</a:t>
            </a:r>
          </a:p>
        </p:txBody>
      </p:sp>
      <p:sp>
        <p:nvSpPr>
          <p:cNvPr id="3" name="Content Placeholder 2"/>
          <p:cNvSpPr>
            <a:spLocks noGrp="1"/>
          </p:cNvSpPr>
          <p:nvPr>
            <p:ph idx="1"/>
          </p:nvPr>
        </p:nvSpPr>
        <p:spPr/>
        <p:txBody>
          <a:bodyPr>
            <a:normAutofit/>
          </a:bodyPr>
          <a:lstStyle/>
          <a:p>
            <a:r>
              <a:rPr lang="en-IN" dirty="0"/>
              <a:t>The hibernate application can be created with annotation. </a:t>
            </a:r>
            <a:endParaRPr lang="en-IN" dirty="0" smtClean="0"/>
          </a:p>
          <a:p>
            <a:r>
              <a:rPr lang="en-IN" dirty="0" smtClean="0"/>
              <a:t>There </a:t>
            </a:r>
            <a:r>
              <a:rPr lang="en-IN" dirty="0"/>
              <a:t>are many annotations that can be used to create hibernate application such as @Entity, @Id, @Table etc</a:t>
            </a:r>
            <a:r>
              <a:rPr lang="en-IN" dirty="0" smtClean="0"/>
              <a:t>.</a:t>
            </a:r>
            <a:endParaRPr lang="en-IN" dirty="0"/>
          </a:p>
          <a:p>
            <a:r>
              <a:rPr lang="en-IN" dirty="0"/>
              <a:t>Hibernate Annotations are based on the JPA 2 specification and supports all the features</a:t>
            </a:r>
            <a:r>
              <a:rPr lang="en-IN" dirty="0" smtClean="0"/>
              <a:t>.</a:t>
            </a:r>
            <a:endParaRPr lang="en-IN" dirty="0"/>
          </a:p>
          <a:p>
            <a:r>
              <a:rPr lang="en-IN" dirty="0"/>
              <a:t>All the JPA annotations are defined in the </a:t>
            </a:r>
            <a:r>
              <a:rPr lang="en-IN" b="1" dirty="0" err="1">
                <a:solidFill>
                  <a:srgbClr val="FFFF00"/>
                </a:solidFill>
              </a:rPr>
              <a:t>javax.persistence</a:t>
            </a:r>
            <a:r>
              <a:rPr lang="en-IN" b="1" dirty="0">
                <a:solidFill>
                  <a:srgbClr val="FFFF00"/>
                </a:solidFill>
              </a:rPr>
              <a:t> package</a:t>
            </a:r>
            <a:r>
              <a:rPr lang="en-IN" dirty="0" smtClean="0"/>
              <a:t>.</a:t>
            </a:r>
          </a:p>
          <a:p>
            <a:r>
              <a:rPr lang="en-IN" dirty="0" smtClean="0"/>
              <a:t> </a:t>
            </a:r>
            <a:r>
              <a:rPr lang="en-IN" dirty="0"/>
              <a:t>Hibernate </a:t>
            </a:r>
            <a:r>
              <a:rPr lang="en-IN" dirty="0" err="1"/>
              <a:t>EntityManager</a:t>
            </a:r>
            <a:r>
              <a:rPr lang="en-IN" dirty="0"/>
              <a:t> implements the interfaces and life cycle defined by the JPA specification</a:t>
            </a:r>
            <a:r>
              <a:rPr lang="en-IN" dirty="0" smtClean="0"/>
              <a:t>.</a:t>
            </a:r>
            <a:endParaRPr lang="en-IN" dirty="0"/>
          </a:p>
          <a:p>
            <a:r>
              <a:rPr lang="en-IN" dirty="0"/>
              <a:t>The core advantage of using hibernate annotation is that you don't need to create mapping (</a:t>
            </a:r>
            <a:r>
              <a:rPr lang="en-IN" dirty="0" err="1"/>
              <a:t>hbm</a:t>
            </a:r>
            <a:r>
              <a:rPr lang="en-IN" dirty="0"/>
              <a:t>) file. </a:t>
            </a:r>
            <a:endParaRPr lang="en-IN" dirty="0" smtClean="0"/>
          </a:p>
          <a:p>
            <a:r>
              <a:rPr lang="en-IN" dirty="0" smtClean="0"/>
              <a:t>Here</a:t>
            </a:r>
            <a:r>
              <a:rPr lang="en-IN" dirty="0"/>
              <a:t>, hibernate annotations are used to provide the meta data.</a:t>
            </a:r>
          </a:p>
        </p:txBody>
      </p:sp>
    </p:spTree>
    <p:extLst>
      <p:ext uri="{BB962C8B-B14F-4D97-AF65-F5344CB8AC3E}">
        <p14:creationId xmlns:p14="http://schemas.microsoft.com/office/powerpoint/2010/main" val="185933309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Annotations in Hibernate</a:t>
            </a:r>
            <a:endParaRPr lang="en-IN" b="1" dirty="0"/>
          </a:p>
        </p:txBody>
      </p:sp>
      <p:sp>
        <p:nvSpPr>
          <p:cNvPr id="3" name="Content Placeholder 2"/>
          <p:cNvSpPr>
            <a:spLocks noGrp="1"/>
          </p:cNvSpPr>
          <p:nvPr>
            <p:ph idx="1"/>
          </p:nvPr>
        </p:nvSpPr>
        <p:spPr/>
        <p:txBody>
          <a:bodyPr/>
          <a:lstStyle/>
          <a:p>
            <a:r>
              <a:rPr lang="en-IN" b="1" dirty="0">
                <a:solidFill>
                  <a:srgbClr val="FFFF00"/>
                </a:solidFill>
              </a:rPr>
              <a:t>@Entity Annotation- </a:t>
            </a:r>
            <a:r>
              <a:rPr lang="en-IN" dirty="0"/>
              <a:t>M</a:t>
            </a:r>
            <a:r>
              <a:rPr lang="en-IN" dirty="0" smtClean="0"/>
              <a:t>arks </a:t>
            </a:r>
            <a:r>
              <a:rPr lang="en-IN" dirty="0"/>
              <a:t>a</a:t>
            </a:r>
            <a:r>
              <a:rPr lang="en-IN" dirty="0" smtClean="0"/>
              <a:t> </a:t>
            </a:r>
            <a:r>
              <a:rPr lang="en-IN" dirty="0"/>
              <a:t>class as an entity bean, so it must have a no-argument constructor that is visible with at least protected scope</a:t>
            </a:r>
            <a:r>
              <a:rPr lang="en-IN" dirty="0" smtClean="0"/>
              <a:t>.</a:t>
            </a:r>
          </a:p>
          <a:p>
            <a:r>
              <a:rPr lang="en-IN" b="1" dirty="0">
                <a:solidFill>
                  <a:srgbClr val="FFFF00"/>
                </a:solidFill>
              </a:rPr>
              <a:t>@Table Annotation </a:t>
            </a:r>
            <a:r>
              <a:rPr lang="en-IN" dirty="0" smtClean="0"/>
              <a:t>– It allows </a:t>
            </a:r>
            <a:r>
              <a:rPr lang="en-IN" dirty="0"/>
              <a:t>you to specify the details of the table that will be used to persist the entity in the database</a:t>
            </a:r>
            <a:r>
              <a:rPr lang="en-IN" dirty="0" smtClean="0"/>
              <a:t>.</a:t>
            </a:r>
          </a:p>
          <a:p>
            <a:r>
              <a:rPr lang="en-IN" b="1" dirty="0">
                <a:solidFill>
                  <a:srgbClr val="FFFF00"/>
                </a:solidFill>
              </a:rPr>
              <a:t>@Id </a:t>
            </a:r>
            <a:r>
              <a:rPr lang="en-IN" dirty="0" smtClean="0"/>
              <a:t>- </a:t>
            </a:r>
            <a:r>
              <a:rPr lang="en-IN" dirty="0"/>
              <a:t>Each entity bean will have a primary key, which you annotate on the class with the </a:t>
            </a:r>
            <a:r>
              <a:rPr lang="en-IN" b="1" dirty="0"/>
              <a:t>@Id</a:t>
            </a:r>
            <a:r>
              <a:rPr lang="en-IN" dirty="0"/>
              <a:t> annotation. The primary key can be a single field or a combination of multiple fields depending on your table structure</a:t>
            </a:r>
            <a:r>
              <a:rPr lang="en-IN" dirty="0" smtClean="0"/>
              <a:t>.</a:t>
            </a:r>
          </a:p>
          <a:p>
            <a:r>
              <a:rPr lang="en-IN" b="1" dirty="0">
                <a:solidFill>
                  <a:srgbClr val="FFFF00"/>
                </a:solidFill>
              </a:rPr>
              <a:t>@</a:t>
            </a:r>
            <a:r>
              <a:rPr lang="en-IN" b="1" dirty="0" err="1">
                <a:solidFill>
                  <a:srgbClr val="FFFF00"/>
                </a:solidFill>
              </a:rPr>
              <a:t>GeneratedValue</a:t>
            </a:r>
            <a:r>
              <a:rPr lang="en-IN" b="1" dirty="0">
                <a:solidFill>
                  <a:srgbClr val="FFFF00"/>
                </a:solidFill>
              </a:rPr>
              <a:t> </a:t>
            </a:r>
            <a:r>
              <a:rPr lang="en-IN" b="1" dirty="0" smtClean="0"/>
              <a:t>- </a:t>
            </a:r>
            <a:r>
              <a:rPr lang="en-IN" dirty="0"/>
              <a:t>which takes two parameters </a:t>
            </a:r>
            <a:r>
              <a:rPr lang="en-IN" b="1" dirty="0"/>
              <a:t>strategy</a:t>
            </a:r>
            <a:r>
              <a:rPr lang="en-IN" dirty="0"/>
              <a:t> and </a:t>
            </a:r>
            <a:r>
              <a:rPr lang="en-IN" b="1" dirty="0" smtClean="0"/>
              <a:t>generator type.</a:t>
            </a:r>
          </a:p>
          <a:p>
            <a:r>
              <a:rPr lang="en-IN" b="1" dirty="0">
                <a:solidFill>
                  <a:srgbClr val="FFFF00"/>
                </a:solidFill>
              </a:rPr>
              <a:t>@Column Annotation </a:t>
            </a:r>
            <a:r>
              <a:rPr lang="en-IN" dirty="0" smtClean="0"/>
              <a:t>- </a:t>
            </a:r>
            <a:r>
              <a:rPr lang="en-IN" dirty="0"/>
              <a:t>is used to specify the details of the column to which a field or property will be mapped. </a:t>
            </a:r>
          </a:p>
          <a:p>
            <a:endParaRPr lang="en-IN" dirty="0"/>
          </a:p>
          <a:p>
            <a:endParaRPr lang="en-IN" dirty="0"/>
          </a:p>
          <a:p>
            <a:endParaRPr lang="en-IN" dirty="0"/>
          </a:p>
        </p:txBody>
      </p:sp>
    </p:spTree>
    <p:extLst>
      <p:ext uri="{BB962C8B-B14F-4D97-AF65-F5344CB8AC3E}">
        <p14:creationId xmlns:p14="http://schemas.microsoft.com/office/powerpoint/2010/main" val="676971205"/>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 </a:t>
            </a:r>
            <a:r>
              <a:rPr lang="en-IN" b="1" dirty="0"/>
              <a:t>Persistence class</a:t>
            </a:r>
          </a:p>
        </p:txBody>
      </p:sp>
      <p:sp>
        <p:nvSpPr>
          <p:cNvPr id="3" name="Content Placeholder 2"/>
          <p:cNvSpPr>
            <a:spLocks noGrp="1"/>
          </p:cNvSpPr>
          <p:nvPr>
            <p:ph idx="1"/>
          </p:nvPr>
        </p:nvSpPr>
        <p:spPr/>
        <p:txBody>
          <a:bodyPr>
            <a:normAutofit/>
          </a:bodyPr>
          <a:lstStyle/>
          <a:p>
            <a:pPr marL="0" indent="0">
              <a:buNone/>
            </a:pPr>
            <a:r>
              <a:rPr lang="en-IN" b="1" dirty="0"/>
              <a:t>import </a:t>
            </a:r>
            <a:r>
              <a:rPr lang="en-IN" b="1" dirty="0" err="1"/>
              <a:t>javax.persistence.Entity</a:t>
            </a:r>
            <a:r>
              <a:rPr lang="en-IN" b="1" dirty="0"/>
              <a:t>;  </a:t>
            </a:r>
          </a:p>
          <a:p>
            <a:pPr marL="0" indent="0">
              <a:buNone/>
            </a:pPr>
            <a:r>
              <a:rPr lang="en-IN" b="1" dirty="0"/>
              <a:t>import </a:t>
            </a:r>
            <a:r>
              <a:rPr lang="en-IN" b="1" dirty="0" err="1"/>
              <a:t>javax.persistence.Id</a:t>
            </a:r>
            <a:r>
              <a:rPr lang="en-IN" b="1" dirty="0"/>
              <a:t>;  </a:t>
            </a:r>
          </a:p>
          <a:p>
            <a:pPr marL="0" indent="0">
              <a:buNone/>
            </a:pPr>
            <a:r>
              <a:rPr lang="en-IN" b="1" dirty="0"/>
              <a:t>import </a:t>
            </a:r>
            <a:r>
              <a:rPr lang="en-IN" b="1" dirty="0" err="1"/>
              <a:t>javax.persistence.Table</a:t>
            </a:r>
            <a:r>
              <a:rPr lang="en-IN" b="1" dirty="0"/>
              <a:t>;  </a:t>
            </a:r>
          </a:p>
          <a:p>
            <a:pPr marL="0" indent="0">
              <a:buNone/>
            </a:pPr>
            <a:r>
              <a:rPr lang="en-IN" b="1" dirty="0">
                <a:solidFill>
                  <a:srgbClr val="FFFF00"/>
                </a:solidFill>
              </a:rPr>
              <a:t>  </a:t>
            </a:r>
          </a:p>
          <a:p>
            <a:pPr marL="0" indent="0">
              <a:buNone/>
            </a:pPr>
            <a:r>
              <a:rPr lang="en-IN" b="1" dirty="0">
                <a:solidFill>
                  <a:srgbClr val="FFFF00"/>
                </a:solidFill>
              </a:rPr>
              <a:t>@Entity  </a:t>
            </a:r>
          </a:p>
          <a:p>
            <a:pPr marL="0" indent="0">
              <a:buNone/>
            </a:pPr>
            <a:r>
              <a:rPr lang="en-IN" b="1" dirty="0">
                <a:solidFill>
                  <a:srgbClr val="FFFF00"/>
                </a:solidFill>
              </a:rPr>
              <a:t>@Table(name= "emp500")   </a:t>
            </a:r>
          </a:p>
          <a:p>
            <a:pPr marL="0" indent="0">
              <a:buNone/>
            </a:pPr>
            <a:r>
              <a:rPr lang="en-IN" b="1" dirty="0"/>
              <a:t>public class Employee {    </a:t>
            </a:r>
          </a:p>
          <a:p>
            <a:pPr marL="0" indent="0">
              <a:buNone/>
            </a:pPr>
            <a:r>
              <a:rPr lang="en-IN" b="1" dirty="0">
                <a:solidFill>
                  <a:srgbClr val="FFFF00"/>
                </a:solidFill>
              </a:rPr>
              <a:t>  </a:t>
            </a:r>
            <a:r>
              <a:rPr lang="en-IN" b="1" dirty="0" smtClean="0">
                <a:solidFill>
                  <a:srgbClr val="FFFF00"/>
                </a:solidFill>
              </a:rPr>
              <a:t>@</a:t>
            </a:r>
            <a:r>
              <a:rPr lang="en-IN" b="1" dirty="0">
                <a:solidFill>
                  <a:srgbClr val="FFFF00"/>
                </a:solidFill>
              </a:rPr>
              <a:t>Id   </a:t>
            </a:r>
          </a:p>
          <a:p>
            <a:pPr marL="0" indent="0">
              <a:buNone/>
            </a:pPr>
            <a:r>
              <a:rPr lang="en-IN" b="1" dirty="0">
                <a:solidFill>
                  <a:srgbClr val="FFFF00"/>
                </a:solidFill>
              </a:rPr>
              <a:t>private </a:t>
            </a:r>
            <a:r>
              <a:rPr lang="en-IN" b="1" dirty="0" err="1">
                <a:solidFill>
                  <a:srgbClr val="FFFF00"/>
                </a:solidFill>
              </a:rPr>
              <a:t>int</a:t>
            </a:r>
            <a:r>
              <a:rPr lang="en-IN" b="1" dirty="0">
                <a:solidFill>
                  <a:srgbClr val="FFFF00"/>
                </a:solidFill>
              </a:rPr>
              <a:t> id;    </a:t>
            </a:r>
          </a:p>
          <a:p>
            <a:pPr marL="0" indent="0">
              <a:buNone/>
            </a:pPr>
            <a:r>
              <a:rPr lang="en-IN" b="1" dirty="0">
                <a:solidFill>
                  <a:srgbClr val="FFFF00"/>
                </a:solidFill>
              </a:rPr>
              <a:t>private String </a:t>
            </a:r>
            <a:r>
              <a:rPr lang="en-IN" b="1" dirty="0" err="1">
                <a:solidFill>
                  <a:srgbClr val="FFFF00"/>
                </a:solidFill>
              </a:rPr>
              <a:t>firstName,lastName</a:t>
            </a:r>
            <a:r>
              <a:rPr lang="en-IN" b="1" dirty="0">
                <a:solidFill>
                  <a:srgbClr val="FFFF00"/>
                </a:solidFill>
              </a:rPr>
              <a:t>; </a:t>
            </a:r>
          </a:p>
        </p:txBody>
      </p:sp>
    </p:spTree>
    <p:extLst>
      <p:ext uri="{BB962C8B-B14F-4D97-AF65-F5344CB8AC3E}">
        <p14:creationId xmlns:p14="http://schemas.microsoft.com/office/powerpoint/2010/main" val="299100539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hibernate.cfg.xml</a:t>
            </a:r>
            <a:endParaRPr lang="en-IN" dirty="0"/>
          </a:p>
        </p:txBody>
      </p:sp>
      <p:sp>
        <p:nvSpPr>
          <p:cNvPr id="3" name="Content Placeholder 2"/>
          <p:cNvSpPr>
            <a:spLocks noGrp="1"/>
          </p:cNvSpPr>
          <p:nvPr>
            <p:ph idx="1"/>
          </p:nvPr>
        </p:nvSpPr>
        <p:spPr/>
        <p:txBody>
          <a:bodyPr>
            <a:normAutofit fontScale="70000" lnSpcReduction="20000"/>
          </a:bodyPr>
          <a:lstStyle/>
          <a:p>
            <a:r>
              <a:rPr lang="en-IN" dirty="0" smtClean="0"/>
              <a:t>The </a:t>
            </a:r>
            <a:r>
              <a:rPr lang="en-IN" b="1" dirty="0" smtClean="0"/>
              <a:t>hibernate.cfg.xml file should have </a:t>
            </a:r>
            <a:r>
              <a:rPr lang="en-IN" b="1" dirty="0" smtClean="0">
                <a:solidFill>
                  <a:srgbClr val="FFFF00"/>
                </a:solidFill>
              </a:rPr>
              <a:t>&lt;mapping class&gt;.</a:t>
            </a:r>
          </a:p>
          <a:p>
            <a:endParaRPr lang="en-IN" b="1" dirty="0">
              <a:solidFill>
                <a:srgbClr val="FFFF00"/>
              </a:solidFill>
            </a:endParaRPr>
          </a:p>
          <a:p>
            <a:pPr marL="0" indent="0">
              <a:buNone/>
            </a:pPr>
            <a:r>
              <a:rPr lang="en-IN" dirty="0"/>
              <a:t>&lt;hibernate-configuration&gt;  </a:t>
            </a:r>
          </a:p>
          <a:p>
            <a:pPr marL="0" indent="0">
              <a:buNone/>
            </a:pPr>
            <a:r>
              <a:rPr lang="en-IN" dirty="0"/>
              <a:t>    &lt;session-factory&gt;  </a:t>
            </a:r>
          </a:p>
          <a:p>
            <a:pPr marL="0" indent="0">
              <a:buNone/>
            </a:pPr>
            <a:r>
              <a:rPr lang="en-IN" dirty="0"/>
              <a:t>            </a:t>
            </a:r>
          </a:p>
          <a:p>
            <a:pPr marL="0" indent="0">
              <a:buNone/>
            </a:pPr>
            <a:r>
              <a:rPr lang="en-IN" dirty="0"/>
              <a:t>    &lt;property name="hbm2ddl.auto"&gt;update&lt;/property&gt;    </a:t>
            </a:r>
          </a:p>
          <a:p>
            <a:pPr marL="0" indent="0">
              <a:buNone/>
            </a:pPr>
            <a:r>
              <a:rPr lang="en-IN" dirty="0"/>
              <a:t>        &lt;property name="dialect"&gt;org.hibernate.dialect.Oracle9Dialect&lt;/property&gt;    </a:t>
            </a:r>
          </a:p>
          <a:p>
            <a:pPr marL="0" indent="0">
              <a:buNone/>
            </a:pPr>
            <a:r>
              <a:rPr lang="en-IN" dirty="0"/>
              <a:t>        &lt;property name="connection.url"&gt;</a:t>
            </a:r>
            <a:r>
              <a:rPr lang="en-IN" dirty="0" err="1"/>
              <a:t>jdbc:oracle:thin</a:t>
            </a:r>
            <a:r>
              <a:rPr lang="en-IN" dirty="0"/>
              <a:t>:@localhost:1521:xe&lt;/property&gt;    </a:t>
            </a:r>
          </a:p>
          <a:p>
            <a:pPr marL="0" indent="0">
              <a:buNone/>
            </a:pPr>
            <a:r>
              <a:rPr lang="en-IN" dirty="0"/>
              <a:t>        &lt;property name="</a:t>
            </a:r>
            <a:r>
              <a:rPr lang="en-IN" dirty="0" err="1"/>
              <a:t>connection.username</a:t>
            </a:r>
            <a:r>
              <a:rPr lang="en-IN" dirty="0"/>
              <a:t>"&gt;system&lt;/property&gt;    </a:t>
            </a:r>
          </a:p>
          <a:p>
            <a:pPr marL="0" indent="0">
              <a:buNone/>
            </a:pPr>
            <a:r>
              <a:rPr lang="en-IN" dirty="0"/>
              <a:t>        &lt;property name="</a:t>
            </a:r>
            <a:r>
              <a:rPr lang="en-IN" dirty="0" err="1"/>
              <a:t>connection.password</a:t>
            </a:r>
            <a:r>
              <a:rPr lang="en-IN" dirty="0" smtClean="0"/>
              <a:t>"&gt;tiger&lt;/</a:t>
            </a:r>
            <a:r>
              <a:rPr lang="en-IN" dirty="0"/>
              <a:t>property&gt;    </a:t>
            </a:r>
          </a:p>
          <a:p>
            <a:pPr marL="0" indent="0">
              <a:buNone/>
            </a:pPr>
            <a:r>
              <a:rPr lang="en-IN" dirty="0"/>
              <a:t>        &lt;property name="</a:t>
            </a:r>
            <a:r>
              <a:rPr lang="en-IN" dirty="0" err="1"/>
              <a:t>connection.driver_class</a:t>
            </a:r>
            <a:r>
              <a:rPr lang="en-IN" dirty="0"/>
              <a:t>"&gt;</a:t>
            </a:r>
            <a:r>
              <a:rPr lang="en-IN" dirty="0" err="1"/>
              <a:t>oracle.jdbc.driver.OracleDriver</a:t>
            </a:r>
            <a:r>
              <a:rPr lang="en-IN" dirty="0"/>
              <a:t>&lt;/property&gt;   </a:t>
            </a:r>
          </a:p>
          <a:p>
            <a:pPr marL="0" indent="0">
              <a:buNone/>
            </a:pPr>
            <a:r>
              <a:rPr lang="en-IN" dirty="0"/>
              <a:t>       </a:t>
            </a:r>
          </a:p>
          <a:p>
            <a:pPr marL="0" indent="0">
              <a:buNone/>
            </a:pPr>
            <a:r>
              <a:rPr lang="en-IN" b="1" dirty="0" smtClean="0">
                <a:solidFill>
                  <a:srgbClr val="FFFF00"/>
                </a:solidFill>
              </a:rPr>
              <a:t>        &lt;mapping class="</a:t>
            </a:r>
            <a:r>
              <a:rPr lang="en-IN" b="1" dirty="0" err="1" smtClean="0">
                <a:solidFill>
                  <a:srgbClr val="FFFF00"/>
                </a:solidFill>
              </a:rPr>
              <a:t>com.lti.HiberAnnotations.Employee</a:t>
            </a:r>
            <a:r>
              <a:rPr lang="en-IN" b="1" dirty="0" smtClean="0">
                <a:solidFill>
                  <a:srgbClr val="FFFF00"/>
                </a:solidFill>
              </a:rPr>
              <a:t>"/&gt;  </a:t>
            </a:r>
            <a:endParaRPr lang="en-IN" b="1" dirty="0">
              <a:solidFill>
                <a:srgbClr val="FFFF00"/>
              </a:solidFill>
            </a:endParaRPr>
          </a:p>
          <a:p>
            <a:pPr marL="0" indent="0">
              <a:buNone/>
            </a:pPr>
            <a:r>
              <a:rPr lang="en-IN" dirty="0"/>
              <a:t>    &lt;/session-factory&gt;  </a:t>
            </a:r>
          </a:p>
          <a:p>
            <a:pPr marL="0" indent="0">
              <a:buNone/>
            </a:pPr>
            <a:r>
              <a:rPr lang="en-IN" dirty="0"/>
              <a:t>&lt;/hibernate-configuration&gt; </a:t>
            </a:r>
          </a:p>
        </p:txBody>
      </p:sp>
    </p:spTree>
    <p:extLst>
      <p:ext uri="{BB962C8B-B14F-4D97-AF65-F5344CB8AC3E}">
        <p14:creationId xmlns:p14="http://schemas.microsoft.com/office/powerpoint/2010/main" val="392816777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Hibernate 5</a:t>
            </a:r>
            <a:endParaRPr lang="en-IN" b="1" dirty="0"/>
          </a:p>
        </p:txBody>
      </p:sp>
      <p:sp>
        <p:nvSpPr>
          <p:cNvPr id="3" name="Content Placeholder 2"/>
          <p:cNvSpPr>
            <a:spLocks noGrp="1"/>
          </p:cNvSpPr>
          <p:nvPr>
            <p:ph idx="1"/>
          </p:nvPr>
        </p:nvSpPr>
        <p:spPr/>
        <p:txBody>
          <a:bodyPr>
            <a:normAutofit/>
          </a:bodyPr>
          <a:lstStyle/>
          <a:p>
            <a:r>
              <a:rPr lang="en-IN" dirty="0"/>
              <a:t>Hibernate 5 is the major release of Hibernate framework, which provides the support for JDK 8 and Special database. </a:t>
            </a:r>
            <a:endParaRPr lang="en-IN" dirty="0" smtClean="0"/>
          </a:p>
          <a:p>
            <a:r>
              <a:rPr lang="en-IN" dirty="0"/>
              <a:t>Hibernate provides the JPA(Java Persistence) support for </a:t>
            </a:r>
            <a:r>
              <a:rPr lang="en-IN" dirty="0" err="1"/>
              <a:t>NoSQL</a:t>
            </a:r>
            <a:r>
              <a:rPr lang="en-IN" dirty="0"/>
              <a:t> databases. It </a:t>
            </a:r>
            <a:r>
              <a:rPr lang="en-IN" dirty="0" smtClean="0"/>
              <a:t>supports - </a:t>
            </a:r>
            <a:r>
              <a:rPr lang="en-IN" dirty="0" err="1" smtClean="0"/>
              <a:t>MongoDB</a:t>
            </a:r>
            <a:r>
              <a:rPr lang="en-IN" dirty="0" smtClean="0"/>
              <a:t>(</a:t>
            </a:r>
            <a:r>
              <a:rPr lang="en-IN" dirty="0" err="1" smtClean="0"/>
              <a:t>Fongo</a:t>
            </a:r>
            <a:r>
              <a:rPr lang="en-IN" dirty="0" smtClean="0"/>
              <a:t>)</a:t>
            </a:r>
          </a:p>
          <a:p>
            <a:r>
              <a:rPr lang="en-IN" dirty="0"/>
              <a:t>Bootstrap comes with release of Hibernate ORM. </a:t>
            </a:r>
            <a:endParaRPr lang="en-IN" dirty="0" smtClean="0"/>
          </a:p>
          <a:p>
            <a:r>
              <a:rPr lang="en-IN" dirty="0" smtClean="0"/>
              <a:t>New </a:t>
            </a:r>
            <a:r>
              <a:rPr lang="en-IN" dirty="0"/>
              <a:t>bootstrap mechanism of the Hibernate </a:t>
            </a:r>
            <a:r>
              <a:rPr lang="en-IN" dirty="0" err="1"/>
              <a:t>SessionFactory</a:t>
            </a:r>
            <a:r>
              <a:rPr lang="en-IN" dirty="0"/>
              <a:t> has been introduced with many features. </a:t>
            </a:r>
            <a:endParaRPr lang="en-IN" dirty="0" smtClean="0"/>
          </a:p>
          <a:p>
            <a:r>
              <a:rPr lang="en-IN" dirty="0"/>
              <a:t>Although method of creating </a:t>
            </a:r>
            <a:r>
              <a:rPr lang="en-IN" dirty="0" err="1"/>
              <a:t>SessionFactory</a:t>
            </a:r>
            <a:r>
              <a:rPr lang="en-IN" dirty="0"/>
              <a:t> used in Hibernate 4 is still compatible</a:t>
            </a:r>
            <a:r>
              <a:rPr lang="en-IN" dirty="0" smtClean="0"/>
              <a:t>.</a:t>
            </a:r>
          </a:p>
          <a:p>
            <a:r>
              <a:rPr lang="en-IN" dirty="0"/>
              <a:t>Java 8 Support</a:t>
            </a:r>
          </a:p>
          <a:p>
            <a:r>
              <a:rPr lang="en-IN" dirty="0"/>
              <a:t>Significant performance improvements</a:t>
            </a:r>
          </a:p>
          <a:p>
            <a:endParaRPr lang="en-IN" dirty="0"/>
          </a:p>
        </p:txBody>
      </p:sp>
    </p:spTree>
    <p:extLst>
      <p:ext uri="{BB962C8B-B14F-4D97-AF65-F5344CB8AC3E}">
        <p14:creationId xmlns:p14="http://schemas.microsoft.com/office/powerpoint/2010/main" val="55456769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Hibernate 5 Session Factory</a:t>
            </a:r>
            <a:endParaRPr lang="en-IN" b="1" dirty="0"/>
          </a:p>
        </p:txBody>
      </p:sp>
      <p:sp>
        <p:nvSpPr>
          <p:cNvPr id="3" name="Content Placeholder 2"/>
          <p:cNvSpPr>
            <a:spLocks noGrp="1"/>
          </p:cNvSpPr>
          <p:nvPr>
            <p:ph idx="1"/>
          </p:nvPr>
        </p:nvSpPr>
        <p:spPr/>
        <p:txBody>
          <a:bodyPr>
            <a:normAutofit/>
          </a:bodyPr>
          <a:lstStyle/>
          <a:p>
            <a:r>
              <a:rPr lang="en-IN" sz="2800" dirty="0" err="1"/>
              <a:t>SessionFactory</a:t>
            </a:r>
            <a:r>
              <a:rPr lang="en-IN" sz="2800" dirty="0"/>
              <a:t> plays a major role in Hibernate framework and takes the responsibility to provide session object to the client program in thread safe way. </a:t>
            </a:r>
            <a:endParaRPr lang="en-IN" sz="2800" dirty="0" smtClean="0"/>
          </a:p>
          <a:p>
            <a:r>
              <a:rPr lang="en-IN" sz="2800" dirty="0" err="1" smtClean="0"/>
              <a:t>SessionFactory</a:t>
            </a:r>
            <a:r>
              <a:rPr lang="en-IN" sz="2800" dirty="0" smtClean="0"/>
              <a:t>  </a:t>
            </a:r>
            <a:r>
              <a:rPr lang="en-IN" sz="2800" dirty="0"/>
              <a:t>is heavy weight object and it is usually initialized at the start-up of the application. </a:t>
            </a:r>
            <a:endParaRPr lang="en-IN" sz="2800" dirty="0" smtClean="0"/>
          </a:p>
          <a:p>
            <a:r>
              <a:rPr lang="en-IN" sz="2800" dirty="0" err="1" smtClean="0"/>
              <a:t>SessionFactory</a:t>
            </a:r>
            <a:r>
              <a:rPr lang="en-IN" sz="2800" dirty="0" smtClean="0"/>
              <a:t>  </a:t>
            </a:r>
            <a:r>
              <a:rPr lang="en-IN" sz="2800" dirty="0"/>
              <a:t>uses the information defined in the hibernate.cfg.xml file bootstrap Hibernate ORM environment</a:t>
            </a:r>
            <a:r>
              <a:rPr lang="en-IN" sz="2800" dirty="0" smtClean="0"/>
              <a:t>.</a:t>
            </a:r>
          </a:p>
          <a:p>
            <a:r>
              <a:rPr lang="en-IN" sz="2800" dirty="0" err="1"/>
              <a:t>SessionFactory</a:t>
            </a:r>
            <a:r>
              <a:rPr lang="en-IN" sz="2800" dirty="0"/>
              <a:t> provides the Session object to Java program in thread safe way.</a:t>
            </a:r>
          </a:p>
        </p:txBody>
      </p:sp>
    </p:spTree>
    <p:extLst>
      <p:ext uri="{BB962C8B-B14F-4D97-AF65-F5344CB8AC3E}">
        <p14:creationId xmlns:p14="http://schemas.microsoft.com/office/powerpoint/2010/main" val="909378445"/>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Package </a:t>
            </a:r>
            <a:r>
              <a:rPr lang="en-IN" b="1" dirty="0" err="1"/>
              <a:t>org.hibernate.boot</a:t>
            </a:r>
            <a:endParaRPr lang="en-IN" b="1" dirty="0"/>
          </a:p>
        </p:txBody>
      </p:sp>
      <p:sp>
        <p:nvSpPr>
          <p:cNvPr id="3" name="Content Placeholder 2"/>
          <p:cNvSpPr>
            <a:spLocks noGrp="1"/>
          </p:cNvSpPr>
          <p:nvPr>
            <p:ph idx="1"/>
          </p:nvPr>
        </p:nvSpPr>
        <p:spPr/>
        <p:txBody>
          <a:bodyPr/>
          <a:lstStyle/>
          <a:p>
            <a:r>
              <a:rPr lang="en-IN" dirty="0"/>
              <a:t>This package contains the contracts that make up the Hibernate native bootstrapping API (building a </a:t>
            </a:r>
            <a:r>
              <a:rPr lang="en-IN" dirty="0" err="1"/>
              <a:t>SessionFactory</a:t>
            </a:r>
            <a:r>
              <a:rPr lang="en-IN" dirty="0"/>
              <a:t>).</a:t>
            </a:r>
          </a:p>
        </p:txBody>
      </p:sp>
    </p:spTree>
    <p:extLst>
      <p:ext uri="{BB962C8B-B14F-4D97-AF65-F5344CB8AC3E}">
        <p14:creationId xmlns:p14="http://schemas.microsoft.com/office/powerpoint/2010/main" val="294082502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err="1" smtClean="0"/>
              <a:t>StandardServiceRegistry</a:t>
            </a:r>
            <a:r>
              <a:rPr lang="en-IN" b="1" dirty="0" smtClean="0"/>
              <a:t> Class</a:t>
            </a:r>
            <a:endParaRPr lang="en-IN" b="1" dirty="0"/>
          </a:p>
        </p:txBody>
      </p:sp>
      <p:sp>
        <p:nvSpPr>
          <p:cNvPr id="3" name="Content Placeholder 2"/>
          <p:cNvSpPr>
            <a:spLocks noGrp="1"/>
          </p:cNvSpPr>
          <p:nvPr>
            <p:ph idx="1"/>
          </p:nvPr>
        </p:nvSpPr>
        <p:spPr/>
        <p:txBody>
          <a:bodyPr/>
          <a:lstStyle/>
          <a:p>
            <a:r>
              <a:rPr lang="en-IN" dirty="0" smtClean="0"/>
              <a:t>In </a:t>
            </a:r>
            <a:r>
              <a:rPr lang="en-IN" dirty="0"/>
              <a:t>Hibernate 5 </a:t>
            </a:r>
            <a:r>
              <a:rPr lang="en-IN" dirty="0" err="1"/>
              <a:t>StandardServiceRegistry</a:t>
            </a:r>
            <a:r>
              <a:rPr lang="en-IN" dirty="0"/>
              <a:t> class is </a:t>
            </a:r>
            <a:r>
              <a:rPr lang="en-IN" dirty="0" smtClean="0"/>
              <a:t>used to create </a:t>
            </a:r>
            <a:r>
              <a:rPr lang="en-IN" dirty="0" err="1" smtClean="0"/>
              <a:t>SessioFactory</a:t>
            </a:r>
            <a:r>
              <a:rPr lang="en-IN" dirty="0" smtClean="0"/>
              <a:t> Object.</a:t>
            </a:r>
            <a:br>
              <a:rPr lang="en-IN" dirty="0" smtClean="0"/>
            </a:br>
            <a:endParaRPr lang="en-IN" dirty="0" smtClean="0"/>
          </a:p>
          <a:p>
            <a:pPr marL="0" indent="0">
              <a:buNone/>
            </a:pPr>
            <a:r>
              <a:rPr lang="en-IN" b="1" dirty="0">
                <a:solidFill>
                  <a:srgbClr val="FFFF00"/>
                </a:solidFill>
              </a:rPr>
              <a:t>Configuration </a:t>
            </a:r>
            <a:r>
              <a:rPr lang="en-IN" b="1" dirty="0" err="1">
                <a:solidFill>
                  <a:srgbClr val="FFFF00"/>
                </a:solidFill>
              </a:rPr>
              <a:t>configuration</a:t>
            </a:r>
            <a:r>
              <a:rPr lang="en-IN" b="1" dirty="0">
                <a:solidFill>
                  <a:srgbClr val="FFFF00"/>
                </a:solidFill>
              </a:rPr>
              <a:t> = new Configuration();</a:t>
            </a:r>
          </a:p>
          <a:p>
            <a:pPr marL="0" indent="0">
              <a:buNone/>
            </a:pPr>
            <a:r>
              <a:rPr lang="en-IN" b="1" dirty="0" err="1">
                <a:solidFill>
                  <a:srgbClr val="FFFF00"/>
                </a:solidFill>
              </a:rPr>
              <a:t>configuration.configure</a:t>
            </a:r>
            <a:r>
              <a:rPr lang="en-IN" b="1" dirty="0">
                <a:solidFill>
                  <a:srgbClr val="FFFF00"/>
                </a:solidFill>
              </a:rPr>
              <a:t>("hibernate.cfg.xml");</a:t>
            </a:r>
          </a:p>
          <a:p>
            <a:pPr marL="0" indent="0">
              <a:buNone/>
            </a:pPr>
            <a:r>
              <a:rPr lang="en-IN" b="1" dirty="0" err="1">
                <a:solidFill>
                  <a:srgbClr val="FFFF00"/>
                </a:solidFill>
              </a:rPr>
              <a:t>SessionFactory</a:t>
            </a:r>
            <a:r>
              <a:rPr lang="en-IN" b="1" dirty="0">
                <a:solidFill>
                  <a:srgbClr val="FFFF00"/>
                </a:solidFill>
              </a:rPr>
              <a:t> factory = </a:t>
            </a:r>
            <a:r>
              <a:rPr lang="en-IN" b="1" dirty="0" err="1">
                <a:solidFill>
                  <a:srgbClr val="FFFF00"/>
                </a:solidFill>
              </a:rPr>
              <a:t>configuration.buildSessionFactory</a:t>
            </a:r>
            <a:r>
              <a:rPr lang="en-IN" b="1" dirty="0">
                <a:solidFill>
                  <a:srgbClr val="FFFF00"/>
                </a:solidFill>
              </a:rPr>
              <a:t>(new </a:t>
            </a:r>
            <a:r>
              <a:rPr lang="en-IN" b="1" dirty="0" err="1">
                <a:solidFill>
                  <a:srgbClr val="FFFF00"/>
                </a:solidFill>
              </a:rPr>
              <a:t>StandardServiceRegistryBuilder</a:t>
            </a:r>
            <a:r>
              <a:rPr lang="en-IN" b="1" dirty="0">
                <a:solidFill>
                  <a:srgbClr val="FFFF00"/>
                </a:solidFill>
              </a:rPr>
              <a:t>().configure().build());</a:t>
            </a:r>
          </a:p>
          <a:p>
            <a:pPr marL="0" indent="0">
              <a:buNone/>
            </a:pPr>
            <a:r>
              <a:rPr lang="en-IN" b="1" dirty="0">
                <a:solidFill>
                  <a:srgbClr val="FFFF00"/>
                </a:solidFill>
              </a:rPr>
              <a:t>Session </a:t>
            </a:r>
            <a:r>
              <a:rPr lang="en-IN" b="1" dirty="0" err="1">
                <a:solidFill>
                  <a:srgbClr val="FFFF00"/>
                </a:solidFill>
              </a:rPr>
              <a:t>sess</a:t>
            </a:r>
            <a:r>
              <a:rPr lang="en-IN" b="1" dirty="0">
                <a:solidFill>
                  <a:srgbClr val="FFFF00"/>
                </a:solidFill>
              </a:rPr>
              <a:t>= </a:t>
            </a:r>
            <a:r>
              <a:rPr lang="en-IN" b="1" dirty="0" err="1">
                <a:solidFill>
                  <a:srgbClr val="FFFF00"/>
                </a:solidFill>
              </a:rPr>
              <a:t>factory.openSession</a:t>
            </a:r>
            <a:r>
              <a:rPr lang="en-IN" b="1" dirty="0">
                <a:solidFill>
                  <a:srgbClr val="FFFF00"/>
                </a:solidFill>
              </a:rPr>
              <a:t>();</a:t>
            </a:r>
          </a:p>
          <a:p>
            <a:pPr marL="0" indent="0">
              <a:buNone/>
            </a:pPr>
            <a:r>
              <a:rPr lang="en-IN" b="1" dirty="0">
                <a:solidFill>
                  <a:srgbClr val="FFFF00"/>
                </a:solidFill>
              </a:rPr>
              <a:t>Transaction </a:t>
            </a:r>
            <a:r>
              <a:rPr lang="en-IN" b="1" dirty="0" err="1">
                <a:solidFill>
                  <a:srgbClr val="FFFF00"/>
                </a:solidFill>
              </a:rPr>
              <a:t>tx</a:t>
            </a:r>
            <a:r>
              <a:rPr lang="en-IN" b="1" dirty="0">
                <a:solidFill>
                  <a:srgbClr val="FFFF00"/>
                </a:solidFill>
              </a:rPr>
              <a:t> = </a:t>
            </a:r>
            <a:r>
              <a:rPr lang="en-IN" b="1" dirty="0" err="1">
                <a:solidFill>
                  <a:srgbClr val="FFFF00"/>
                </a:solidFill>
              </a:rPr>
              <a:t>sess.getTransaction</a:t>
            </a:r>
            <a:r>
              <a:rPr lang="en-IN" b="1" dirty="0">
                <a:solidFill>
                  <a:srgbClr val="FFFF00"/>
                </a:solidFill>
              </a:rPr>
              <a:t>();</a:t>
            </a:r>
          </a:p>
          <a:p>
            <a:pPr marL="0" indent="0">
              <a:buNone/>
            </a:pPr>
            <a:r>
              <a:rPr lang="en-IN" b="1" dirty="0" err="1">
                <a:solidFill>
                  <a:srgbClr val="FFFF00"/>
                </a:solidFill>
              </a:rPr>
              <a:t>tx.begin</a:t>
            </a:r>
            <a:r>
              <a:rPr lang="en-IN" b="1" dirty="0">
                <a:solidFill>
                  <a:srgbClr val="FFFF00"/>
                </a:solidFill>
              </a:rPr>
              <a:t>();</a:t>
            </a:r>
          </a:p>
        </p:txBody>
      </p:sp>
    </p:spTree>
    <p:extLst>
      <p:ext uri="{BB962C8B-B14F-4D97-AF65-F5344CB8AC3E}">
        <p14:creationId xmlns:p14="http://schemas.microsoft.com/office/powerpoint/2010/main" val="2861279137"/>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Hibernate in Web Application</a:t>
            </a:r>
            <a:endParaRPr lang="en-US" dirty="0"/>
          </a:p>
        </p:txBody>
      </p:sp>
      <p:sp>
        <p:nvSpPr>
          <p:cNvPr id="3" name="Content Placeholder 2"/>
          <p:cNvSpPr>
            <a:spLocks noGrp="1"/>
          </p:cNvSpPr>
          <p:nvPr>
            <p:ph idx="1"/>
          </p:nvPr>
        </p:nvSpPr>
        <p:spPr>
          <a:xfrm>
            <a:off x="680321" y="1752600"/>
            <a:ext cx="10940179" cy="1505755"/>
          </a:xfrm>
        </p:spPr>
        <p:txBody>
          <a:bodyPr/>
          <a:lstStyle/>
          <a:p>
            <a:r>
              <a:rPr lang="en-US" b="1" dirty="0" smtClean="0"/>
              <a:t>Use </a:t>
            </a:r>
            <a:r>
              <a:rPr lang="en-US" b="1" dirty="0"/>
              <a:t>JSP for presentation </a:t>
            </a:r>
            <a:r>
              <a:rPr lang="en-US" b="1" dirty="0" smtClean="0"/>
              <a:t>logic.</a:t>
            </a:r>
          </a:p>
          <a:p>
            <a:r>
              <a:rPr lang="en-US" b="1" dirty="0" smtClean="0"/>
              <a:t>Bean </a:t>
            </a:r>
            <a:r>
              <a:rPr lang="en-US" b="1" dirty="0"/>
              <a:t>class for representing data and DAO class for database codes</a:t>
            </a:r>
            <a:r>
              <a:rPr lang="en-US" b="1" dirty="0" smtClean="0"/>
              <a:t>.</a:t>
            </a:r>
          </a:p>
          <a:p>
            <a:r>
              <a:rPr lang="en-US" b="1" dirty="0"/>
              <a:t>I</a:t>
            </a:r>
            <a:r>
              <a:rPr lang="en-US" b="1" dirty="0" smtClean="0"/>
              <a:t>nsert </a:t>
            </a:r>
            <a:r>
              <a:rPr lang="en-US" b="1" dirty="0"/>
              <a:t>the record of the user in the </a:t>
            </a:r>
            <a:r>
              <a:rPr lang="en-US" b="1" dirty="0" smtClean="0"/>
              <a:t>database.</a:t>
            </a:r>
          </a:p>
          <a:p>
            <a:endParaRPr lang="en-US" b="1" dirty="0"/>
          </a:p>
        </p:txBody>
      </p:sp>
      <p:sp>
        <p:nvSpPr>
          <p:cNvPr id="4" name="Rectangle 3"/>
          <p:cNvSpPr/>
          <p:nvPr/>
        </p:nvSpPr>
        <p:spPr>
          <a:xfrm>
            <a:off x="991672" y="3258355"/>
            <a:ext cx="9208395" cy="3139321"/>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r>
              <a:rPr lang="en-US" b="1" dirty="0" err="1">
                <a:solidFill>
                  <a:srgbClr val="610B4B"/>
                </a:solidFill>
                <a:latin typeface="erdana"/>
              </a:rPr>
              <a:t>index.jsp</a:t>
            </a:r>
            <a:endParaRPr lang="en-US" b="1" dirty="0">
              <a:solidFill>
                <a:srgbClr val="610B4B"/>
              </a:solidFill>
              <a:latin typeface="erdana"/>
            </a:endParaRPr>
          </a:p>
          <a:p>
            <a:r>
              <a:rPr lang="en-US" dirty="0">
                <a:solidFill>
                  <a:srgbClr val="FF0000"/>
                </a:solidFill>
                <a:latin typeface="verdana" panose="020B0604030504040204" pitchFamily="34" charset="0"/>
              </a:rPr>
              <a:t>This page gets input from the user and sends it to the </a:t>
            </a:r>
            <a:r>
              <a:rPr lang="en-US" dirty="0" err="1">
                <a:solidFill>
                  <a:srgbClr val="FF0000"/>
                </a:solidFill>
                <a:latin typeface="verdana" panose="020B0604030504040204" pitchFamily="34" charset="0"/>
              </a:rPr>
              <a:t>register.jsp</a:t>
            </a:r>
            <a:r>
              <a:rPr lang="en-US" dirty="0">
                <a:solidFill>
                  <a:srgbClr val="FF0000"/>
                </a:solidFill>
                <a:latin typeface="verdana" panose="020B0604030504040204" pitchFamily="34" charset="0"/>
              </a:rPr>
              <a:t> file using post method</a:t>
            </a:r>
            <a:r>
              <a:rPr lang="en-US" dirty="0" smtClean="0">
                <a:solidFill>
                  <a:srgbClr val="FF0000"/>
                </a:solidFill>
                <a:latin typeface="verdana" panose="020B0604030504040204" pitchFamily="34" charset="0"/>
              </a:rPr>
              <a:t>.</a:t>
            </a:r>
          </a:p>
          <a:p>
            <a:endParaRPr lang="en-US" dirty="0" smtClean="0">
              <a:solidFill>
                <a:srgbClr val="000000"/>
              </a:solidFill>
              <a:latin typeface="verdana" panose="020B0604030504040204" pitchFamily="34" charset="0"/>
            </a:endParaRPr>
          </a:p>
          <a:p>
            <a:r>
              <a:rPr lang="en-US" b="1" dirty="0" smtClean="0">
                <a:solidFill>
                  <a:schemeClr val="tx2">
                    <a:lumMod val="10000"/>
                  </a:schemeClr>
                </a:solidFill>
                <a:latin typeface="Verdana" panose="020B0604030504040204" pitchFamily="34" charset="0"/>
              </a:rPr>
              <a:t>&lt;form action="</a:t>
            </a:r>
            <a:r>
              <a:rPr lang="en-US" b="1" dirty="0" err="1" smtClean="0">
                <a:solidFill>
                  <a:schemeClr val="tx2">
                    <a:lumMod val="10000"/>
                  </a:schemeClr>
                </a:solidFill>
                <a:latin typeface="Verdana" panose="020B0604030504040204" pitchFamily="34" charset="0"/>
              </a:rPr>
              <a:t>register.jsp</a:t>
            </a:r>
            <a:r>
              <a:rPr lang="en-US" b="1" dirty="0" smtClean="0">
                <a:solidFill>
                  <a:schemeClr val="tx2">
                    <a:lumMod val="10000"/>
                  </a:schemeClr>
                </a:solidFill>
                <a:latin typeface="Verdana" panose="020B0604030504040204" pitchFamily="34" charset="0"/>
              </a:rPr>
              <a:t>" method="post"&gt;  </a:t>
            </a:r>
          </a:p>
          <a:p>
            <a:r>
              <a:rPr lang="en-US" b="1" dirty="0" smtClean="0">
                <a:solidFill>
                  <a:schemeClr val="tx2">
                    <a:lumMod val="10000"/>
                  </a:schemeClr>
                </a:solidFill>
                <a:latin typeface="Verdana" panose="020B0604030504040204" pitchFamily="34" charset="0"/>
              </a:rPr>
              <a:t>Name</a:t>
            </a:r>
            <a:r>
              <a:rPr lang="en-US" b="1" dirty="0">
                <a:solidFill>
                  <a:schemeClr val="tx2">
                    <a:lumMod val="10000"/>
                  </a:schemeClr>
                </a:solidFill>
                <a:latin typeface="Verdana" panose="020B0604030504040204" pitchFamily="34" charset="0"/>
              </a:rPr>
              <a:t>:&lt;input type="text" name="name"/&gt;&lt;</a:t>
            </a:r>
            <a:r>
              <a:rPr lang="en-US" b="1" dirty="0" err="1">
                <a:solidFill>
                  <a:schemeClr val="tx2">
                    <a:lumMod val="10000"/>
                  </a:schemeClr>
                </a:solidFill>
                <a:latin typeface="Verdana" panose="020B0604030504040204" pitchFamily="34" charset="0"/>
              </a:rPr>
              <a:t>br</a:t>
            </a:r>
            <a:r>
              <a:rPr lang="en-US" b="1" dirty="0">
                <a:solidFill>
                  <a:schemeClr val="tx2">
                    <a:lumMod val="10000"/>
                  </a:schemeClr>
                </a:solidFill>
                <a:latin typeface="Verdana" panose="020B0604030504040204" pitchFamily="34" charset="0"/>
              </a:rPr>
              <a:t>&gt;&lt;</a:t>
            </a:r>
            <a:r>
              <a:rPr lang="en-US" b="1" dirty="0" err="1">
                <a:solidFill>
                  <a:schemeClr val="tx2">
                    <a:lumMod val="10000"/>
                  </a:schemeClr>
                </a:solidFill>
                <a:latin typeface="Verdana" panose="020B0604030504040204" pitchFamily="34" charset="0"/>
              </a:rPr>
              <a:t>br</a:t>
            </a:r>
            <a:r>
              <a:rPr lang="en-US" b="1" dirty="0">
                <a:solidFill>
                  <a:schemeClr val="tx2">
                    <a:lumMod val="10000"/>
                  </a:schemeClr>
                </a:solidFill>
                <a:latin typeface="Verdana" panose="020B0604030504040204" pitchFamily="34" charset="0"/>
              </a:rPr>
              <a:t>/&gt;  </a:t>
            </a:r>
          </a:p>
          <a:p>
            <a:r>
              <a:rPr lang="en-US" b="1" dirty="0">
                <a:solidFill>
                  <a:schemeClr val="tx2">
                    <a:lumMod val="10000"/>
                  </a:schemeClr>
                </a:solidFill>
                <a:latin typeface="Verdana" panose="020B0604030504040204" pitchFamily="34" charset="0"/>
              </a:rPr>
              <a:t>Password:&lt;input type="password" name="password"/&gt;&lt;</a:t>
            </a:r>
            <a:r>
              <a:rPr lang="en-US" b="1" dirty="0" err="1">
                <a:solidFill>
                  <a:schemeClr val="tx2">
                    <a:lumMod val="10000"/>
                  </a:schemeClr>
                </a:solidFill>
                <a:latin typeface="Verdana" panose="020B0604030504040204" pitchFamily="34" charset="0"/>
              </a:rPr>
              <a:t>br</a:t>
            </a:r>
            <a:r>
              <a:rPr lang="en-US" b="1" dirty="0">
                <a:solidFill>
                  <a:schemeClr val="tx2">
                    <a:lumMod val="10000"/>
                  </a:schemeClr>
                </a:solidFill>
                <a:latin typeface="Verdana" panose="020B0604030504040204" pitchFamily="34" charset="0"/>
              </a:rPr>
              <a:t>&gt;&lt;</a:t>
            </a:r>
            <a:r>
              <a:rPr lang="en-US" b="1" dirty="0" err="1">
                <a:solidFill>
                  <a:schemeClr val="tx2">
                    <a:lumMod val="10000"/>
                  </a:schemeClr>
                </a:solidFill>
                <a:latin typeface="Verdana" panose="020B0604030504040204" pitchFamily="34" charset="0"/>
              </a:rPr>
              <a:t>br</a:t>
            </a:r>
            <a:r>
              <a:rPr lang="en-US" b="1" dirty="0">
                <a:solidFill>
                  <a:schemeClr val="tx2">
                    <a:lumMod val="10000"/>
                  </a:schemeClr>
                </a:solidFill>
                <a:latin typeface="Verdana" panose="020B0604030504040204" pitchFamily="34" charset="0"/>
              </a:rPr>
              <a:t>/&gt;  </a:t>
            </a:r>
          </a:p>
          <a:p>
            <a:r>
              <a:rPr lang="en-US" b="1" dirty="0">
                <a:solidFill>
                  <a:schemeClr val="tx2">
                    <a:lumMod val="10000"/>
                  </a:schemeClr>
                </a:solidFill>
                <a:latin typeface="Verdana" panose="020B0604030504040204" pitchFamily="34" charset="0"/>
              </a:rPr>
              <a:t>Email ID:&lt;input type="text" name="email"/&gt;&lt;</a:t>
            </a:r>
            <a:r>
              <a:rPr lang="en-US" b="1" dirty="0" err="1">
                <a:solidFill>
                  <a:schemeClr val="tx2">
                    <a:lumMod val="10000"/>
                  </a:schemeClr>
                </a:solidFill>
                <a:latin typeface="Verdana" panose="020B0604030504040204" pitchFamily="34" charset="0"/>
              </a:rPr>
              <a:t>br</a:t>
            </a:r>
            <a:r>
              <a:rPr lang="en-US" b="1" dirty="0">
                <a:solidFill>
                  <a:schemeClr val="tx2">
                    <a:lumMod val="10000"/>
                  </a:schemeClr>
                </a:solidFill>
                <a:latin typeface="Verdana" panose="020B0604030504040204" pitchFamily="34" charset="0"/>
              </a:rPr>
              <a:t>&gt;&lt;</a:t>
            </a:r>
            <a:r>
              <a:rPr lang="en-US" b="1" dirty="0" err="1">
                <a:solidFill>
                  <a:schemeClr val="tx2">
                    <a:lumMod val="10000"/>
                  </a:schemeClr>
                </a:solidFill>
                <a:latin typeface="Verdana" panose="020B0604030504040204" pitchFamily="34" charset="0"/>
              </a:rPr>
              <a:t>br</a:t>
            </a:r>
            <a:r>
              <a:rPr lang="en-US" b="1" dirty="0">
                <a:solidFill>
                  <a:schemeClr val="tx2">
                    <a:lumMod val="10000"/>
                  </a:schemeClr>
                </a:solidFill>
                <a:latin typeface="Verdana" panose="020B0604030504040204" pitchFamily="34" charset="0"/>
              </a:rPr>
              <a:t>/&gt;  </a:t>
            </a:r>
          </a:p>
          <a:p>
            <a:r>
              <a:rPr lang="en-US" b="1" dirty="0">
                <a:solidFill>
                  <a:schemeClr val="tx2">
                    <a:lumMod val="10000"/>
                  </a:schemeClr>
                </a:solidFill>
                <a:latin typeface="Verdana" panose="020B0604030504040204" pitchFamily="34" charset="0"/>
              </a:rPr>
              <a:t>&lt;input type="submit" value="register"/&gt;"  </a:t>
            </a:r>
          </a:p>
          <a:p>
            <a:r>
              <a:rPr lang="en-US" b="1" dirty="0">
                <a:solidFill>
                  <a:schemeClr val="tx2">
                    <a:lumMod val="10000"/>
                  </a:schemeClr>
                </a:solidFill>
                <a:latin typeface="Verdana" panose="020B0604030504040204" pitchFamily="34" charset="0"/>
              </a:rPr>
              <a:t>  </a:t>
            </a:r>
            <a:r>
              <a:rPr lang="en-US" b="1" dirty="0" smtClean="0">
                <a:solidFill>
                  <a:schemeClr val="tx2">
                    <a:lumMod val="10000"/>
                  </a:schemeClr>
                </a:solidFill>
                <a:latin typeface="Verdana" panose="020B0604030504040204" pitchFamily="34" charset="0"/>
              </a:rPr>
              <a:t>&lt;/</a:t>
            </a:r>
            <a:r>
              <a:rPr lang="en-US" b="1" dirty="0">
                <a:solidFill>
                  <a:schemeClr val="tx2">
                    <a:lumMod val="10000"/>
                  </a:schemeClr>
                </a:solidFill>
                <a:latin typeface="Verdana" panose="020B0604030504040204" pitchFamily="34" charset="0"/>
              </a:rPr>
              <a:t>form&gt;</a:t>
            </a:r>
            <a:r>
              <a:rPr lang="en-US" dirty="0">
                <a:solidFill>
                  <a:srgbClr val="000000"/>
                </a:solidFill>
                <a:latin typeface="Verdana" panose="020B0604030504040204" pitchFamily="34" charset="0"/>
              </a:rPr>
              <a:t>  </a:t>
            </a:r>
            <a:endParaRPr lang="en-US" b="0" i="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51034395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ORM</a:t>
            </a:r>
            <a:r>
              <a:rPr lang="en-US" dirty="0" smtClean="0"/>
              <a:t>?</a:t>
            </a:r>
            <a:endParaRPr lang="en-US" dirty="0"/>
          </a:p>
        </p:txBody>
      </p:sp>
      <p:sp>
        <p:nvSpPr>
          <p:cNvPr id="3" name="Content Placeholder 2"/>
          <p:cNvSpPr>
            <a:spLocks noGrp="1"/>
          </p:cNvSpPr>
          <p:nvPr>
            <p:ph idx="1"/>
          </p:nvPr>
        </p:nvSpPr>
        <p:spPr>
          <a:xfrm>
            <a:off x="411975" y="1609859"/>
            <a:ext cx="11385073" cy="5006841"/>
          </a:xfrm>
        </p:spPr>
        <p:txBody>
          <a:bodyPr>
            <a:normAutofit fontScale="92500" lnSpcReduction="10000"/>
          </a:bodyPr>
          <a:lstStyle/>
          <a:p>
            <a:r>
              <a:rPr lang="en-US" sz="2800" b="1" dirty="0"/>
              <a:t>ORM stands for Object-Relational Mapping </a:t>
            </a:r>
            <a:r>
              <a:rPr lang="en-US" sz="2800" b="1" dirty="0" smtClean="0"/>
              <a:t>.</a:t>
            </a:r>
          </a:p>
          <a:p>
            <a:r>
              <a:rPr lang="en-US" sz="2800" b="1" dirty="0" smtClean="0"/>
              <a:t>(</a:t>
            </a:r>
            <a:r>
              <a:rPr lang="en-US" sz="2800" b="1" dirty="0"/>
              <a:t>ORM) is a programming technique for converting data between relational databases and object oriented programming languages such as Java, C# etc. </a:t>
            </a:r>
          </a:p>
          <a:p>
            <a:pPr marL="0" indent="0">
              <a:buNone/>
            </a:pPr>
            <a:r>
              <a:rPr lang="en-US" sz="2800" b="1" dirty="0">
                <a:solidFill>
                  <a:srgbClr val="FFFF00"/>
                </a:solidFill>
              </a:rPr>
              <a:t>An ORM system has following advantages over plain JDBC</a:t>
            </a:r>
          </a:p>
          <a:p>
            <a:pPr lvl="1"/>
            <a:r>
              <a:rPr lang="en-US" sz="2800" b="1" dirty="0"/>
              <a:t>Lets business code access objects rather than DB tables.</a:t>
            </a:r>
          </a:p>
          <a:p>
            <a:pPr lvl="1"/>
            <a:r>
              <a:rPr lang="en-US" sz="2800" b="1" dirty="0" smtClean="0"/>
              <a:t>Hides </a:t>
            </a:r>
            <a:r>
              <a:rPr lang="en-US" sz="2800" b="1" dirty="0"/>
              <a:t>details of SQL queries from OO logic.</a:t>
            </a:r>
          </a:p>
          <a:p>
            <a:pPr lvl="1"/>
            <a:r>
              <a:rPr lang="en-US" sz="2800" b="1" dirty="0" smtClean="0"/>
              <a:t>Based </a:t>
            </a:r>
            <a:r>
              <a:rPr lang="en-US" sz="2800" b="1" dirty="0"/>
              <a:t>on JDBC 'under the hood'</a:t>
            </a:r>
          </a:p>
          <a:p>
            <a:pPr lvl="1"/>
            <a:r>
              <a:rPr lang="en-US" sz="2800" b="1" dirty="0" smtClean="0"/>
              <a:t>No </a:t>
            </a:r>
            <a:r>
              <a:rPr lang="en-US" sz="2800" b="1" dirty="0"/>
              <a:t>need to deal with the database implementation.</a:t>
            </a:r>
          </a:p>
          <a:p>
            <a:pPr lvl="1"/>
            <a:r>
              <a:rPr lang="en-US" sz="2800" b="1" dirty="0" smtClean="0"/>
              <a:t>Entities </a:t>
            </a:r>
            <a:r>
              <a:rPr lang="en-US" sz="2800" b="1" dirty="0"/>
              <a:t>based on business concepts rather than database structure.</a:t>
            </a:r>
          </a:p>
          <a:p>
            <a:pPr lvl="1"/>
            <a:r>
              <a:rPr lang="en-US" sz="2800" b="1" dirty="0" smtClean="0"/>
              <a:t>Transaction </a:t>
            </a:r>
            <a:r>
              <a:rPr lang="en-US" sz="2800" b="1" dirty="0"/>
              <a:t>management and automatic key generation.</a:t>
            </a:r>
          </a:p>
          <a:p>
            <a:pPr lvl="1"/>
            <a:r>
              <a:rPr lang="en-US" sz="2800" b="1" dirty="0" smtClean="0"/>
              <a:t>Fast </a:t>
            </a:r>
            <a:r>
              <a:rPr lang="en-US" sz="2800" b="1" dirty="0"/>
              <a:t>development of application.</a:t>
            </a:r>
            <a:endParaRPr lang="en-US" sz="2800" b="1" dirty="0" smtClean="0"/>
          </a:p>
          <a:p>
            <a:endParaRPr lang="en-US" dirty="0"/>
          </a:p>
        </p:txBody>
      </p:sp>
    </p:spTree>
    <p:extLst>
      <p:ext uri="{BB962C8B-B14F-4D97-AF65-F5344CB8AC3E}">
        <p14:creationId xmlns:p14="http://schemas.microsoft.com/office/powerpoint/2010/main" val="680902911"/>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Hibernate in Web </a:t>
            </a:r>
            <a:r>
              <a:rPr lang="en-US" dirty="0" smtClean="0"/>
              <a:t>Application-  </a:t>
            </a:r>
            <a:r>
              <a:rPr lang="en-US" b="1" dirty="0" err="1" smtClean="0"/>
              <a:t>register.jsp</a:t>
            </a:r>
            <a:endParaRPr lang="en-US" dirty="0"/>
          </a:p>
        </p:txBody>
      </p:sp>
      <p:sp>
        <p:nvSpPr>
          <p:cNvPr id="3" name="Content Placeholder 2"/>
          <p:cNvSpPr>
            <a:spLocks noGrp="1"/>
          </p:cNvSpPr>
          <p:nvPr>
            <p:ph idx="1"/>
          </p:nvPr>
        </p:nvSpPr>
        <p:spPr>
          <a:xfrm>
            <a:off x="680321" y="1752600"/>
            <a:ext cx="10940179" cy="1067873"/>
          </a:xfrm>
        </p:spPr>
        <p:txBody>
          <a:bodyPr>
            <a:normAutofit fontScale="92500" lnSpcReduction="20000"/>
          </a:bodyPr>
          <a:lstStyle/>
          <a:p>
            <a:r>
              <a:rPr lang="en-US" b="1" dirty="0"/>
              <a:t>This file gets all request parameters and stores this information into an object of User class. Further, it calls the register method of </a:t>
            </a:r>
            <a:r>
              <a:rPr lang="en-US" b="1" dirty="0" err="1"/>
              <a:t>UserDao</a:t>
            </a:r>
            <a:r>
              <a:rPr lang="en-US" b="1" dirty="0"/>
              <a:t> class passing the User class object.</a:t>
            </a:r>
            <a:r>
              <a:rPr lang="en-US" dirty="0"/>
              <a:t/>
            </a:r>
            <a:br>
              <a:rPr lang="en-US" dirty="0"/>
            </a:br>
            <a:endParaRPr lang="en-US" dirty="0"/>
          </a:p>
        </p:txBody>
      </p:sp>
      <p:sp>
        <p:nvSpPr>
          <p:cNvPr id="4" name="Rectangle 3"/>
          <p:cNvSpPr/>
          <p:nvPr/>
        </p:nvSpPr>
        <p:spPr>
          <a:xfrm>
            <a:off x="1097590" y="2670503"/>
            <a:ext cx="9153993" cy="3477875"/>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r>
              <a:rPr lang="en-US" sz="2000" b="1" dirty="0">
                <a:solidFill>
                  <a:srgbClr val="000000"/>
                </a:solidFill>
                <a:latin typeface="Verdana" panose="020B0604030504040204" pitchFamily="34" charset="0"/>
              </a:rPr>
              <a:t>&lt;%</a:t>
            </a:r>
            <a:r>
              <a:rPr lang="en-US" sz="2000" b="1" dirty="0">
                <a:solidFill>
                  <a:srgbClr val="646464"/>
                </a:solidFill>
                <a:latin typeface="Verdana" panose="020B0604030504040204" pitchFamily="34" charset="0"/>
              </a:rPr>
              <a:t>@page</a:t>
            </a:r>
            <a:r>
              <a:rPr lang="en-US" sz="2000" b="1" dirty="0">
                <a:solidFill>
                  <a:srgbClr val="000000"/>
                </a:solidFill>
                <a:latin typeface="Verdana" panose="020B0604030504040204" pitchFamily="34" charset="0"/>
              </a:rPr>
              <a:t> </a:t>
            </a:r>
            <a:r>
              <a:rPr lang="en-US" sz="2000" b="1" dirty="0">
                <a:solidFill>
                  <a:srgbClr val="006699"/>
                </a:solidFill>
                <a:latin typeface="Verdana" panose="020B0604030504040204" pitchFamily="34" charset="0"/>
              </a:rPr>
              <a:t>import</a:t>
            </a:r>
            <a:r>
              <a:rPr lang="en-US" sz="2000" b="1" dirty="0">
                <a:solidFill>
                  <a:srgbClr val="000000"/>
                </a:solidFill>
                <a:latin typeface="Verdana" panose="020B0604030504040204" pitchFamily="34" charset="0"/>
              </a:rPr>
              <a:t>=</a:t>
            </a:r>
            <a:r>
              <a:rPr lang="en-US" sz="2000" b="1" dirty="0">
                <a:solidFill>
                  <a:srgbClr val="0000FF"/>
                </a:solidFill>
                <a:latin typeface="Verdana" panose="020B0604030504040204" pitchFamily="34" charset="0"/>
              </a:rPr>
              <a:t>"</a:t>
            </a:r>
            <a:r>
              <a:rPr lang="en-US" sz="2000" b="1" dirty="0" err="1" smtClean="0">
                <a:solidFill>
                  <a:srgbClr val="0000FF"/>
                </a:solidFill>
                <a:latin typeface="Verdana" panose="020B0604030504040204" pitchFamily="34" charset="0"/>
              </a:rPr>
              <a:t>com.csc.hibernate</a:t>
            </a:r>
            <a:r>
              <a:rPr lang="en-US" sz="2000" b="1" dirty="0" smtClean="0">
                <a:solidFill>
                  <a:srgbClr val="0000FF"/>
                </a:solidFill>
                <a:latin typeface="Verdana" panose="020B0604030504040204" pitchFamily="34" charset="0"/>
              </a:rPr>
              <a:t>"</a:t>
            </a:r>
            <a:r>
              <a:rPr lang="en-US" sz="2000" b="1" dirty="0" smtClean="0">
                <a:solidFill>
                  <a:srgbClr val="000000"/>
                </a:solidFill>
                <a:latin typeface="Verdana" panose="020B0604030504040204" pitchFamily="34" charset="0"/>
              </a:rPr>
              <a:t>%&gt;</a:t>
            </a:r>
            <a:r>
              <a:rPr lang="en-US" sz="2000" b="1" dirty="0">
                <a:solidFill>
                  <a:srgbClr val="000000"/>
                </a:solidFill>
                <a:latin typeface="Verdana" panose="020B0604030504040204" pitchFamily="34" charset="0"/>
              </a:rPr>
              <a:t>  </a:t>
            </a:r>
          </a:p>
          <a:p>
            <a:r>
              <a:rPr lang="en-US" sz="2000" b="1" dirty="0">
                <a:solidFill>
                  <a:srgbClr val="000000"/>
                </a:solidFill>
                <a:latin typeface="Verdana" panose="020B0604030504040204" pitchFamily="34" charset="0"/>
              </a:rPr>
              <a:t>&lt;</a:t>
            </a:r>
            <a:r>
              <a:rPr lang="en-US" sz="2000" b="1" dirty="0" err="1">
                <a:solidFill>
                  <a:srgbClr val="000000"/>
                </a:solidFill>
                <a:latin typeface="Verdana" panose="020B0604030504040204" pitchFamily="34" charset="0"/>
              </a:rPr>
              <a:t>jsp:useBean</a:t>
            </a:r>
            <a:r>
              <a:rPr lang="en-US" sz="2000" b="1" dirty="0">
                <a:solidFill>
                  <a:srgbClr val="000000"/>
                </a:solidFill>
                <a:latin typeface="Verdana" panose="020B0604030504040204" pitchFamily="34" charset="0"/>
              </a:rPr>
              <a:t> id=</a:t>
            </a:r>
            <a:r>
              <a:rPr lang="en-US" sz="2000" b="1" dirty="0">
                <a:solidFill>
                  <a:srgbClr val="0000FF"/>
                </a:solidFill>
                <a:latin typeface="Verdana" panose="020B0604030504040204" pitchFamily="34" charset="0"/>
              </a:rPr>
              <a:t>"</a:t>
            </a:r>
            <a:r>
              <a:rPr lang="en-US" sz="2000" b="1" dirty="0" err="1">
                <a:solidFill>
                  <a:srgbClr val="0000FF"/>
                </a:solidFill>
                <a:latin typeface="Verdana" panose="020B0604030504040204" pitchFamily="34" charset="0"/>
              </a:rPr>
              <a:t>obj</a:t>
            </a:r>
            <a:r>
              <a:rPr lang="en-US" sz="2000" b="1" dirty="0">
                <a:solidFill>
                  <a:srgbClr val="0000FF"/>
                </a:solidFill>
                <a:latin typeface="Verdana" panose="020B0604030504040204" pitchFamily="34" charset="0"/>
              </a:rPr>
              <a:t>"</a:t>
            </a:r>
            <a:r>
              <a:rPr lang="en-US" sz="2000" b="1" dirty="0">
                <a:solidFill>
                  <a:srgbClr val="000000"/>
                </a:solidFill>
                <a:latin typeface="Verdana" panose="020B0604030504040204" pitchFamily="34" charset="0"/>
              </a:rPr>
              <a:t> </a:t>
            </a:r>
            <a:r>
              <a:rPr lang="en-US" sz="2000" b="1" dirty="0">
                <a:solidFill>
                  <a:srgbClr val="006699"/>
                </a:solidFill>
                <a:latin typeface="Verdana" panose="020B0604030504040204" pitchFamily="34" charset="0"/>
              </a:rPr>
              <a:t>class</a:t>
            </a:r>
            <a:r>
              <a:rPr lang="en-US" sz="2000" b="1" dirty="0">
                <a:solidFill>
                  <a:srgbClr val="000000"/>
                </a:solidFill>
                <a:latin typeface="Verdana" panose="020B0604030504040204" pitchFamily="34" charset="0"/>
              </a:rPr>
              <a:t>=</a:t>
            </a:r>
            <a:r>
              <a:rPr lang="en-US" sz="2000" b="1" dirty="0">
                <a:solidFill>
                  <a:srgbClr val="0000FF"/>
                </a:solidFill>
                <a:latin typeface="Verdana" panose="020B0604030504040204" pitchFamily="34" charset="0"/>
              </a:rPr>
              <a:t>"</a:t>
            </a:r>
            <a:r>
              <a:rPr lang="en-US" sz="2000" b="1" dirty="0" err="1" smtClean="0">
                <a:solidFill>
                  <a:srgbClr val="0000FF"/>
                </a:solidFill>
                <a:latin typeface="Verdana" panose="020B0604030504040204" pitchFamily="34" charset="0"/>
              </a:rPr>
              <a:t>com.csc.hibernate.User</a:t>
            </a:r>
            <a:r>
              <a:rPr lang="en-US" sz="2000" b="1" dirty="0">
                <a:solidFill>
                  <a:srgbClr val="0000FF"/>
                </a:solidFill>
                <a:latin typeface="Verdana" panose="020B0604030504040204" pitchFamily="34" charset="0"/>
              </a:rPr>
              <a:t>"</a:t>
            </a:r>
            <a:r>
              <a:rPr lang="en-US" sz="2000" b="1" dirty="0">
                <a:solidFill>
                  <a:srgbClr val="000000"/>
                </a:solidFill>
                <a:latin typeface="Verdana" panose="020B0604030504040204" pitchFamily="34" charset="0"/>
              </a:rPr>
              <a:t>&gt;  </a:t>
            </a:r>
          </a:p>
          <a:p>
            <a:r>
              <a:rPr lang="en-US" sz="2000" b="1" dirty="0">
                <a:solidFill>
                  <a:srgbClr val="000000"/>
                </a:solidFill>
                <a:latin typeface="Verdana" panose="020B0604030504040204" pitchFamily="34" charset="0"/>
              </a:rPr>
              <a:t>&lt;/</a:t>
            </a:r>
            <a:r>
              <a:rPr lang="en-US" sz="2000" b="1" dirty="0" err="1">
                <a:solidFill>
                  <a:srgbClr val="000000"/>
                </a:solidFill>
                <a:latin typeface="Verdana" panose="020B0604030504040204" pitchFamily="34" charset="0"/>
              </a:rPr>
              <a:t>jsp:useBean</a:t>
            </a:r>
            <a:r>
              <a:rPr lang="en-US" sz="2000" b="1" dirty="0">
                <a:solidFill>
                  <a:srgbClr val="000000"/>
                </a:solidFill>
                <a:latin typeface="Verdana" panose="020B0604030504040204" pitchFamily="34" charset="0"/>
              </a:rPr>
              <a:t>&gt;  </a:t>
            </a:r>
          </a:p>
          <a:p>
            <a:r>
              <a:rPr lang="en-US" sz="2000" b="1" dirty="0">
                <a:solidFill>
                  <a:srgbClr val="000000"/>
                </a:solidFill>
                <a:latin typeface="Verdana" panose="020B0604030504040204" pitchFamily="34" charset="0"/>
              </a:rPr>
              <a:t>&lt;</a:t>
            </a:r>
            <a:r>
              <a:rPr lang="en-US" sz="2000" b="1" dirty="0" err="1">
                <a:solidFill>
                  <a:srgbClr val="000000"/>
                </a:solidFill>
                <a:latin typeface="Verdana" panose="020B0604030504040204" pitchFamily="34" charset="0"/>
              </a:rPr>
              <a:t>jsp:setProperty</a:t>
            </a:r>
            <a:r>
              <a:rPr lang="en-US" sz="2000" b="1" dirty="0">
                <a:solidFill>
                  <a:srgbClr val="000000"/>
                </a:solidFill>
                <a:latin typeface="Verdana" panose="020B0604030504040204" pitchFamily="34" charset="0"/>
              </a:rPr>
              <a:t> property=</a:t>
            </a:r>
            <a:r>
              <a:rPr lang="en-US" sz="2000" b="1" dirty="0">
                <a:solidFill>
                  <a:srgbClr val="0000FF"/>
                </a:solidFill>
                <a:latin typeface="Verdana" panose="020B0604030504040204" pitchFamily="34" charset="0"/>
              </a:rPr>
              <a:t>"*"</a:t>
            </a:r>
            <a:r>
              <a:rPr lang="en-US" sz="2000" b="1" dirty="0">
                <a:solidFill>
                  <a:srgbClr val="000000"/>
                </a:solidFill>
                <a:latin typeface="Verdana" panose="020B0604030504040204" pitchFamily="34" charset="0"/>
              </a:rPr>
              <a:t> name=</a:t>
            </a:r>
            <a:r>
              <a:rPr lang="en-US" sz="2000" b="1" dirty="0">
                <a:solidFill>
                  <a:srgbClr val="0000FF"/>
                </a:solidFill>
                <a:latin typeface="Verdana" panose="020B0604030504040204" pitchFamily="34" charset="0"/>
              </a:rPr>
              <a:t>"</a:t>
            </a:r>
            <a:r>
              <a:rPr lang="en-US" sz="2000" b="1" dirty="0" err="1">
                <a:solidFill>
                  <a:srgbClr val="0000FF"/>
                </a:solidFill>
                <a:latin typeface="Verdana" panose="020B0604030504040204" pitchFamily="34" charset="0"/>
              </a:rPr>
              <a:t>obj</a:t>
            </a:r>
            <a:r>
              <a:rPr lang="en-US" sz="2000" b="1" dirty="0">
                <a:solidFill>
                  <a:srgbClr val="0000FF"/>
                </a:solidFill>
                <a:latin typeface="Verdana" panose="020B0604030504040204" pitchFamily="34" charset="0"/>
              </a:rPr>
              <a:t>"</a:t>
            </a:r>
            <a:r>
              <a:rPr lang="en-US" sz="2000" b="1" dirty="0">
                <a:solidFill>
                  <a:srgbClr val="000000"/>
                </a:solidFill>
                <a:latin typeface="Verdana" panose="020B0604030504040204" pitchFamily="34" charset="0"/>
              </a:rPr>
              <a:t>/&gt;  </a:t>
            </a:r>
          </a:p>
          <a:p>
            <a:r>
              <a:rPr lang="en-US" sz="2000" b="1" dirty="0">
                <a:solidFill>
                  <a:srgbClr val="000000"/>
                </a:solidFill>
                <a:latin typeface="Verdana" panose="020B0604030504040204" pitchFamily="34" charset="0"/>
              </a:rPr>
              <a:t>  </a:t>
            </a:r>
          </a:p>
          <a:p>
            <a:r>
              <a:rPr lang="en-US" sz="2000" b="1" dirty="0">
                <a:solidFill>
                  <a:srgbClr val="000000"/>
                </a:solidFill>
                <a:latin typeface="Verdana" panose="020B0604030504040204" pitchFamily="34" charset="0"/>
              </a:rPr>
              <a:t>&lt;%  </a:t>
            </a:r>
          </a:p>
          <a:p>
            <a:r>
              <a:rPr lang="en-US" sz="2000" b="1" dirty="0" err="1">
                <a:solidFill>
                  <a:srgbClr val="006699"/>
                </a:solidFill>
                <a:latin typeface="Verdana" panose="020B0604030504040204" pitchFamily="34" charset="0"/>
              </a:rPr>
              <a:t>int</a:t>
            </a:r>
            <a:r>
              <a:rPr lang="en-US" sz="2000" b="1" dirty="0">
                <a:solidFill>
                  <a:srgbClr val="000000"/>
                </a:solidFill>
                <a:latin typeface="Verdana" panose="020B0604030504040204" pitchFamily="34" charset="0"/>
              </a:rPr>
              <a:t> </a:t>
            </a:r>
            <a:r>
              <a:rPr lang="en-US" sz="2000" b="1" dirty="0" err="1">
                <a:solidFill>
                  <a:srgbClr val="000000"/>
                </a:solidFill>
                <a:latin typeface="Verdana" panose="020B0604030504040204" pitchFamily="34" charset="0"/>
              </a:rPr>
              <a:t>i</a:t>
            </a:r>
            <a:r>
              <a:rPr lang="en-US" sz="2000" b="1" dirty="0">
                <a:solidFill>
                  <a:srgbClr val="000000"/>
                </a:solidFill>
                <a:latin typeface="Verdana" panose="020B0604030504040204" pitchFamily="34" charset="0"/>
              </a:rPr>
              <a:t>=</a:t>
            </a:r>
            <a:r>
              <a:rPr lang="en-US" sz="2000" b="1" dirty="0" err="1">
                <a:solidFill>
                  <a:srgbClr val="000000"/>
                </a:solidFill>
                <a:latin typeface="Verdana" panose="020B0604030504040204" pitchFamily="34" charset="0"/>
              </a:rPr>
              <a:t>UserDao.register</a:t>
            </a:r>
            <a:r>
              <a:rPr lang="en-US" sz="2000" b="1" dirty="0">
                <a:solidFill>
                  <a:srgbClr val="000000"/>
                </a:solidFill>
                <a:latin typeface="Verdana" panose="020B0604030504040204" pitchFamily="34" charset="0"/>
              </a:rPr>
              <a:t>(</a:t>
            </a:r>
            <a:r>
              <a:rPr lang="en-US" sz="2000" b="1" dirty="0" err="1">
                <a:solidFill>
                  <a:srgbClr val="000000"/>
                </a:solidFill>
                <a:latin typeface="Verdana" panose="020B0604030504040204" pitchFamily="34" charset="0"/>
              </a:rPr>
              <a:t>obj</a:t>
            </a:r>
            <a:r>
              <a:rPr lang="en-US" sz="2000" b="1" dirty="0">
                <a:solidFill>
                  <a:srgbClr val="000000"/>
                </a:solidFill>
                <a:latin typeface="Verdana" panose="020B0604030504040204" pitchFamily="34" charset="0"/>
              </a:rPr>
              <a:t>);  </a:t>
            </a:r>
          </a:p>
          <a:p>
            <a:r>
              <a:rPr lang="en-US" sz="2000" b="1" dirty="0">
                <a:solidFill>
                  <a:srgbClr val="006699"/>
                </a:solidFill>
                <a:latin typeface="Verdana" panose="020B0604030504040204" pitchFamily="34" charset="0"/>
              </a:rPr>
              <a:t>if</a:t>
            </a:r>
            <a:r>
              <a:rPr lang="en-US" sz="2000" b="1" dirty="0">
                <a:solidFill>
                  <a:srgbClr val="000000"/>
                </a:solidFill>
                <a:latin typeface="Verdana" panose="020B0604030504040204" pitchFamily="34" charset="0"/>
              </a:rPr>
              <a:t>(</a:t>
            </a:r>
            <a:r>
              <a:rPr lang="en-US" sz="2000" b="1" dirty="0" err="1">
                <a:solidFill>
                  <a:srgbClr val="000000"/>
                </a:solidFill>
                <a:latin typeface="Verdana" panose="020B0604030504040204" pitchFamily="34" charset="0"/>
              </a:rPr>
              <a:t>i</a:t>
            </a:r>
            <a:r>
              <a:rPr lang="en-US" sz="2000" b="1" dirty="0">
                <a:solidFill>
                  <a:srgbClr val="000000"/>
                </a:solidFill>
                <a:latin typeface="Verdana" panose="020B0604030504040204" pitchFamily="34" charset="0"/>
              </a:rPr>
              <a:t>&gt;</a:t>
            </a:r>
            <a:r>
              <a:rPr lang="en-US" sz="2000" b="1" dirty="0">
                <a:solidFill>
                  <a:srgbClr val="C00000"/>
                </a:solidFill>
                <a:latin typeface="Verdana" panose="020B0604030504040204" pitchFamily="34" charset="0"/>
              </a:rPr>
              <a:t>0</a:t>
            </a:r>
            <a:r>
              <a:rPr lang="en-US" sz="2000" b="1" dirty="0">
                <a:solidFill>
                  <a:srgbClr val="000000"/>
                </a:solidFill>
                <a:latin typeface="Verdana" panose="020B0604030504040204" pitchFamily="34" charset="0"/>
              </a:rPr>
              <a:t>)  </a:t>
            </a:r>
          </a:p>
          <a:p>
            <a:r>
              <a:rPr lang="en-US" sz="2000" b="1" dirty="0" err="1">
                <a:solidFill>
                  <a:srgbClr val="000000"/>
                </a:solidFill>
                <a:latin typeface="Verdana" panose="020B0604030504040204" pitchFamily="34" charset="0"/>
              </a:rPr>
              <a:t>out.print</a:t>
            </a:r>
            <a:r>
              <a:rPr lang="en-US" sz="2000" b="1" dirty="0">
                <a:solidFill>
                  <a:srgbClr val="000000"/>
                </a:solidFill>
                <a:latin typeface="Verdana" panose="020B0604030504040204" pitchFamily="34" charset="0"/>
              </a:rPr>
              <a:t>(</a:t>
            </a:r>
            <a:r>
              <a:rPr lang="en-US" sz="2000" b="1" dirty="0">
                <a:solidFill>
                  <a:srgbClr val="0000FF"/>
                </a:solidFill>
                <a:latin typeface="Verdana" panose="020B0604030504040204" pitchFamily="34" charset="0"/>
              </a:rPr>
              <a:t>"You are successfully registered"</a:t>
            </a:r>
            <a:r>
              <a:rPr lang="en-US" sz="2000" b="1" dirty="0">
                <a:solidFill>
                  <a:srgbClr val="000000"/>
                </a:solidFill>
                <a:latin typeface="Verdana" panose="020B0604030504040204" pitchFamily="34" charset="0"/>
              </a:rPr>
              <a:t>);  </a:t>
            </a:r>
          </a:p>
          <a:p>
            <a:r>
              <a:rPr lang="en-US" sz="2000" b="1" dirty="0">
                <a:solidFill>
                  <a:srgbClr val="000000"/>
                </a:solidFill>
                <a:latin typeface="Verdana" panose="020B0604030504040204" pitchFamily="34" charset="0"/>
              </a:rPr>
              <a:t>  </a:t>
            </a:r>
          </a:p>
          <a:p>
            <a:r>
              <a:rPr lang="en-US" sz="2000" b="1" dirty="0">
                <a:solidFill>
                  <a:srgbClr val="000000"/>
                </a:solidFill>
                <a:latin typeface="Verdana" panose="020B0604030504040204" pitchFamily="34" charset="0"/>
              </a:rPr>
              <a:t>%&gt;  </a:t>
            </a:r>
            <a:endParaRPr lang="en-US" dirty="0"/>
          </a:p>
        </p:txBody>
      </p:sp>
    </p:spTree>
    <p:extLst>
      <p:ext uri="{BB962C8B-B14F-4D97-AF65-F5344CB8AC3E}">
        <p14:creationId xmlns:p14="http://schemas.microsoft.com/office/powerpoint/2010/main" val="3285873717"/>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Hibernate in Web Application- </a:t>
            </a:r>
            <a:r>
              <a:rPr lang="en-US" b="1" dirty="0" smtClean="0"/>
              <a:t>User.java</a:t>
            </a:r>
            <a:endParaRPr lang="en-US" dirty="0"/>
          </a:p>
        </p:txBody>
      </p:sp>
      <p:sp>
        <p:nvSpPr>
          <p:cNvPr id="3" name="Content Placeholder 2"/>
          <p:cNvSpPr>
            <a:spLocks noGrp="1"/>
          </p:cNvSpPr>
          <p:nvPr>
            <p:ph idx="1"/>
          </p:nvPr>
        </p:nvSpPr>
        <p:spPr>
          <a:xfrm>
            <a:off x="680321" y="1752600"/>
            <a:ext cx="10940179" cy="617113"/>
          </a:xfrm>
        </p:spPr>
        <p:txBody>
          <a:bodyPr/>
          <a:lstStyle/>
          <a:p>
            <a:r>
              <a:rPr lang="en-US" b="1" dirty="0"/>
              <a:t>It is the simple bean class representing the Persistent class in hibernate.</a:t>
            </a:r>
          </a:p>
        </p:txBody>
      </p:sp>
      <p:sp>
        <p:nvSpPr>
          <p:cNvPr id="4" name="Rectangle 3"/>
          <p:cNvSpPr/>
          <p:nvPr/>
        </p:nvSpPr>
        <p:spPr>
          <a:xfrm>
            <a:off x="1506829" y="2751479"/>
            <a:ext cx="7637172" cy="2862322"/>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r>
              <a:rPr lang="en-US" sz="2000" dirty="0">
                <a:solidFill>
                  <a:srgbClr val="006699"/>
                </a:solidFill>
                <a:latin typeface="Verdana" panose="020B0604030504040204" pitchFamily="34" charset="0"/>
              </a:rPr>
              <a:t>package</a:t>
            </a:r>
            <a:r>
              <a:rPr lang="en-US" sz="2000" dirty="0">
                <a:solidFill>
                  <a:srgbClr val="000000"/>
                </a:solidFill>
                <a:latin typeface="Verdana" panose="020B0604030504040204" pitchFamily="34" charset="0"/>
              </a:rPr>
              <a:t> </a:t>
            </a:r>
            <a:r>
              <a:rPr lang="en-US" sz="2000" dirty="0" err="1" smtClean="0">
                <a:solidFill>
                  <a:srgbClr val="000000"/>
                </a:solidFill>
                <a:latin typeface="Verdana" panose="020B0604030504040204" pitchFamily="34" charset="0"/>
              </a:rPr>
              <a:t>com.csc.hibernate</a:t>
            </a:r>
            <a:r>
              <a:rPr lang="en-US" sz="2000" dirty="0" smtClean="0">
                <a:solidFill>
                  <a:srgbClr val="000000"/>
                </a:solidFill>
                <a:latin typeface="Verdana" panose="020B0604030504040204" pitchFamily="34" charset="0"/>
              </a:rPr>
              <a:t>;</a:t>
            </a:r>
            <a:r>
              <a:rPr lang="en-US" sz="2000" dirty="0">
                <a:solidFill>
                  <a:srgbClr val="000000"/>
                </a:solidFill>
                <a:latin typeface="Verdana" panose="020B0604030504040204" pitchFamily="34" charset="0"/>
              </a:rPr>
              <a:t>  </a:t>
            </a:r>
          </a:p>
          <a:p>
            <a:r>
              <a:rPr lang="en-US" sz="2000" dirty="0">
                <a:solidFill>
                  <a:srgbClr val="000000"/>
                </a:solidFill>
                <a:latin typeface="Verdana" panose="020B0604030504040204" pitchFamily="34" charset="0"/>
              </a:rPr>
              <a:t>  </a:t>
            </a:r>
          </a:p>
          <a:p>
            <a:r>
              <a:rPr lang="en-US" sz="2000" dirty="0">
                <a:solidFill>
                  <a:srgbClr val="006699"/>
                </a:solidFill>
                <a:latin typeface="Verdana" panose="020B0604030504040204" pitchFamily="34" charset="0"/>
              </a:rPr>
              <a:t>public</a:t>
            </a:r>
            <a:r>
              <a:rPr lang="en-US" sz="2000" dirty="0">
                <a:solidFill>
                  <a:srgbClr val="000000"/>
                </a:solidFill>
                <a:latin typeface="Verdana" panose="020B0604030504040204" pitchFamily="34" charset="0"/>
              </a:rPr>
              <a:t> </a:t>
            </a:r>
            <a:r>
              <a:rPr lang="en-US" sz="2000" dirty="0">
                <a:solidFill>
                  <a:srgbClr val="006699"/>
                </a:solidFill>
                <a:latin typeface="Verdana" panose="020B0604030504040204" pitchFamily="34" charset="0"/>
              </a:rPr>
              <a:t>class</a:t>
            </a:r>
            <a:r>
              <a:rPr lang="en-US" sz="2000" dirty="0">
                <a:solidFill>
                  <a:srgbClr val="000000"/>
                </a:solidFill>
                <a:latin typeface="Verdana" panose="020B0604030504040204" pitchFamily="34" charset="0"/>
              </a:rPr>
              <a:t> User {  </a:t>
            </a:r>
          </a:p>
          <a:p>
            <a:r>
              <a:rPr lang="en-US" sz="2000" dirty="0">
                <a:solidFill>
                  <a:srgbClr val="006699"/>
                </a:solidFill>
                <a:latin typeface="Verdana" panose="020B0604030504040204" pitchFamily="34" charset="0"/>
              </a:rPr>
              <a:t>private</a:t>
            </a:r>
            <a:r>
              <a:rPr lang="en-US" sz="2000" dirty="0">
                <a:solidFill>
                  <a:srgbClr val="000000"/>
                </a:solidFill>
                <a:latin typeface="Verdana" panose="020B0604030504040204" pitchFamily="34" charset="0"/>
              </a:rPr>
              <a:t> </a:t>
            </a:r>
            <a:r>
              <a:rPr lang="en-US" sz="2000" dirty="0" err="1">
                <a:solidFill>
                  <a:srgbClr val="006699"/>
                </a:solidFill>
                <a:latin typeface="Verdana" panose="020B0604030504040204" pitchFamily="34" charset="0"/>
              </a:rPr>
              <a:t>int</a:t>
            </a:r>
            <a:r>
              <a:rPr lang="en-US" sz="2000" dirty="0">
                <a:solidFill>
                  <a:srgbClr val="000000"/>
                </a:solidFill>
                <a:latin typeface="Verdana" panose="020B0604030504040204" pitchFamily="34" charset="0"/>
              </a:rPr>
              <a:t> id;  </a:t>
            </a:r>
          </a:p>
          <a:p>
            <a:r>
              <a:rPr lang="en-US" sz="2000" dirty="0">
                <a:solidFill>
                  <a:srgbClr val="006699"/>
                </a:solidFill>
                <a:latin typeface="Verdana" panose="020B0604030504040204" pitchFamily="34" charset="0"/>
              </a:rPr>
              <a:t>private</a:t>
            </a:r>
            <a:r>
              <a:rPr lang="en-US" sz="2000" dirty="0">
                <a:solidFill>
                  <a:srgbClr val="000000"/>
                </a:solidFill>
                <a:latin typeface="Verdana" panose="020B0604030504040204" pitchFamily="34" charset="0"/>
              </a:rPr>
              <a:t> String </a:t>
            </a:r>
            <a:r>
              <a:rPr lang="en-US" sz="2000" dirty="0" err="1">
                <a:solidFill>
                  <a:srgbClr val="000000"/>
                </a:solidFill>
                <a:latin typeface="Verdana" panose="020B0604030504040204" pitchFamily="34" charset="0"/>
              </a:rPr>
              <a:t>name,password,email</a:t>
            </a:r>
            <a:r>
              <a:rPr lang="en-US" sz="2000" dirty="0">
                <a:solidFill>
                  <a:srgbClr val="000000"/>
                </a:solidFill>
                <a:latin typeface="Verdana" panose="020B0604030504040204" pitchFamily="34" charset="0"/>
              </a:rPr>
              <a:t>;  </a:t>
            </a:r>
          </a:p>
          <a:p>
            <a:r>
              <a:rPr lang="en-US" sz="2000" dirty="0">
                <a:solidFill>
                  <a:srgbClr val="000000"/>
                </a:solidFill>
                <a:latin typeface="Verdana" panose="020B0604030504040204" pitchFamily="34" charset="0"/>
              </a:rPr>
              <a:t>  </a:t>
            </a:r>
          </a:p>
          <a:p>
            <a:r>
              <a:rPr lang="en-US" sz="2000" dirty="0">
                <a:solidFill>
                  <a:srgbClr val="008200"/>
                </a:solidFill>
                <a:latin typeface="Verdana" panose="020B0604030504040204" pitchFamily="34" charset="0"/>
              </a:rPr>
              <a:t>//getters and setters</a:t>
            </a:r>
            <a:r>
              <a:rPr lang="en-US" sz="2000" dirty="0">
                <a:solidFill>
                  <a:srgbClr val="000000"/>
                </a:solidFill>
                <a:latin typeface="Verdana" panose="020B0604030504040204" pitchFamily="34" charset="0"/>
              </a:rPr>
              <a:t>  </a:t>
            </a:r>
          </a:p>
          <a:p>
            <a:r>
              <a:rPr lang="en-US" sz="2000" dirty="0">
                <a:solidFill>
                  <a:srgbClr val="000000"/>
                </a:solidFill>
                <a:latin typeface="Verdana" panose="020B0604030504040204" pitchFamily="34" charset="0"/>
              </a:rPr>
              <a:t>  </a:t>
            </a:r>
          </a:p>
          <a:p>
            <a:r>
              <a:rPr lang="en-US" sz="2000" dirty="0">
                <a:solidFill>
                  <a:srgbClr val="000000"/>
                </a:solidFill>
                <a:latin typeface="Verdana" panose="020B0604030504040204" pitchFamily="34" charset="0"/>
              </a:rPr>
              <a:t>}  </a:t>
            </a:r>
            <a:endParaRPr lang="en-US" sz="2000" i="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2711315095"/>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Hibernate in Web Application- </a:t>
            </a:r>
            <a:r>
              <a:rPr lang="en-US" b="1" dirty="0" smtClean="0"/>
              <a:t>user.hbm.xml</a:t>
            </a:r>
            <a:endParaRPr lang="en-US" dirty="0"/>
          </a:p>
        </p:txBody>
      </p:sp>
      <p:sp>
        <p:nvSpPr>
          <p:cNvPr id="3" name="Content Placeholder 2"/>
          <p:cNvSpPr>
            <a:spLocks noGrp="1"/>
          </p:cNvSpPr>
          <p:nvPr>
            <p:ph idx="1"/>
          </p:nvPr>
        </p:nvSpPr>
        <p:spPr>
          <a:xfrm>
            <a:off x="680321" y="1752600"/>
            <a:ext cx="10940179" cy="578476"/>
          </a:xfrm>
        </p:spPr>
        <p:txBody>
          <a:bodyPr/>
          <a:lstStyle/>
          <a:p>
            <a:r>
              <a:rPr lang="en-US" b="1" dirty="0"/>
              <a:t>It maps the User class with the table of the database</a:t>
            </a:r>
            <a:r>
              <a:rPr lang="en-US" dirty="0"/>
              <a:t>.</a:t>
            </a:r>
          </a:p>
        </p:txBody>
      </p:sp>
      <p:sp>
        <p:nvSpPr>
          <p:cNvPr id="4" name="Rectangle 3"/>
          <p:cNvSpPr/>
          <p:nvPr/>
        </p:nvSpPr>
        <p:spPr>
          <a:xfrm>
            <a:off x="1275009" y="2168020"/>
            <a:ext cx="8590208" cy="4524315"/>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r>
              <a:rPr lang="en-US" dirty="0">
                <a:solidFill>
                  <a:srgbClr val="000000"/>
                </a:solidFill>
                <a:latin typeface="Verdana" panose="020B0604030504040204" pitchFamily="34" charset="0"/>
              </a:rPr>
              <a:t>&lt;?xml version=</a:t>
            </a:r>
            <a:r>
              <a:rPr lang="en-US" dirty="0">
                <a:solidFill>
                  <a:srgbClr val="0000FF"/>
                </a:solidFill>
                <a:latin typeface="Verdana" panose="020B0604030504040204" pitchFamily="34" charset="0"/>
              </a:rPr>
              <a:t>'1.0'</a:t>
            </a:r>
            <a:r>
              <a:rPr lang="en-US" dirty="0">
                <a:solidFill>
                  <a:srgbClr val="000000"/>
                </a:solidFill>
                <a:latin typeface="Verdana" panose="020B0604030504040204" pitchFamily="34" charset="0"/>
              </a:rPr>
              <a:t> encoding=</a:t>
            </a:r>
            <a:r>
              <a:rPr lang="en-US" dirty="0">
                <a:solidFill>
                  <a:srgbClr val="0000FF"/>
                </a:solidFill>
                <a:latin typeface="Verdana" panose="020B0604030504040204" pitchFamily="34" charset="0"/>
              </a:rPr>
              <a:t>'UTF-8'</a:t>
            </a:r>
            <a:r>
              <a:rPr lang="en-US" dirty="0">
                <a:solidFill>
                  <a:srgbClr val="000000"/>
                </a:solidFill>
                <a:latin typeface="Verdana" panose="020B0604030504040204" pitchFamily="34" charset="0"/>
              </a:rPr>
              <a:t>?&gt;  </a:t>
            </a:r>
          </a:p>
          <a:p>
            <a:r>
              <a:rPr lang="en-US" dirty="0">
                <a:solidFill>
                  <a:srgbClr val="000000"/>
                </a:solidFill>
                <a:latin typeface="Verdana" panose="020B0604030504040204" pitchFamily="34" charset="0"/>
              </a:rPr>
              <a:t>&lt;!DOCTYPE hibernate-mapping PUBLIC  </a:t>
            </a:r>
          </a:p>
          <a:p>
            <a:r>
              <a:rPr lang="en-US" dirty="0">
                <a:solidFill>
                  <a:srgbClr val="000000"/>
                </a:solidFill>
                <a:latin typeface="Verdana" panose="020B0604030504040204" pitchFamily="34" charset="0"/>
              </a:rPr>
              <a:t> </a:t>
            </a:r>
            <a:r>
              <a:rPr lang="en-US" dirty="0">
                <a:solidFill>
                  <a:srgbClr val="0000FF"/>
                </a:solidFill>
                <a:latin typeface="Verdana" panose="020B0604030504040204" pitchFamily="34" charset="0"/>
              </a:rPr>
              <a:t>"-//Hibernate/Hibernate Mapping DTD 3.0//EN"</a:t>
            </a:r>
            <a:r>
              <a:rPr lang="en-US" dirty="0">
                <a:solidFill>
                  <a:srgbClr val="000000"/>
                </a:solidFill>
                <a:latin typeface="Verdana" panose="020B0604030504040204" pitchFamily="34" charset="0"/>
              </a:rPr>
              <a:t>  </a:t>
            </a:r>
          </a:p>
          <a:p>
            <a:r>
              <a:rPr lang="en-US" dirty="0">
                <a:solidFill>
                  <a:srgbClr val="000000"/>
                </a:solidFill>
                <a:latin typeface="Verdana" panose="020B0604030504040204" pitchFamily="34" charset="0"/>
              </a:rPr>
              <a:t> </a:t>
            </a:r>
            <a:r>
              <a:rPr lang="en-US" dirty="0">
                <a:solidFill>
                  <a:srgbClr val="0000FF"/>
                </a:solidFill>
                <a:latin typeface="Verdana" panose="020B0604030504040204" pitchFamily="34" charset="0"/>
              </a:rPr>
              <a:t>"http://hibernate.sourceforge.net/hibernate-mapping-3.0.dtd"</a:t>
            </a:r>
            <a:r>
              <a:rPr lang="en-US" dirty="0">
                <a:solidFill>
                  <a:srgbClr val="000000"/>
                </a:solidFill>
                <a:latin typeface="Verdana" panose="020B0604030504040204" pitchFamily="34" charset="0"/>
              </a:rPr>
              <a:t>&gt;  </a:t>
            </a:r>
          </a:p>
          <a:p>
            <a:r>
              <a:rPr lang="en-US" dirty="0">
                <a:solidFill>
                  <a:srgbClr val="000000"/>
                </a:solidFill>
                <a:latin typeface="Verdana" panose="020B0604030504040204" pitchFamily="34" charset="0"/>
              </a:rPr>
              <a:t>  </a:t>
            </a:r>
          </a:p>
          <a:p>
            <a:r>
              <a:rPr lang="en-US" dirty="0">
                <a:solidFill>
                  <a:srgbClr val="000000"/>
                </a:solidFill>
                <a:latin typeface="Verdana" panose="020B0604030504040204" pitchFamily="34" charset="0"/>
              </a:rPr>
              <a:t> &lt;hibernate-mapping&gt;  </a:t>
            </a:r>
          </a:p>
          <a:p>
            <a:r>
              <a:rPr lang="en-US" dirty="0">
                <a:solidFill>
                  <a:srgbClr val="000000"/>
                </a:solidFill>
                <a:latin typeface="Verdana" panose="020B0604030504040204" pitchFamily="34" charset="0"/>
              </a:rPr>
              <a:t> &lt;</a:t>
            </a:r>
            <a:r>
              <a:rPr lang="en-US" b="1" dirty="0">
                <a:solidFill>
                  <a:srgbClr val="006699"/>
                </a:solidFill>
                <a:latin typeface="Verdana" panose="020B0604030504040204" pitchFamily="34" charset="0"/>
              </a:rPr>
              <a:t>class</a:t>
            </a:r>
            <a:r>
              <a:rPr lang="en-US" dirty="0">
                <a:solidFill>
                  <a:srgbClr val="000000"/>
                </a:solidFill>
                <a:latin typeface="Verdana" panose="020B0604030504040204" pitchFamily="34" charset="0"/>
              </a:rPr>
              <a:t> name=</a:t>
            </a:r>
            <a:r>
              <a:rPr lang="en-US" dirty="0">
                <a:solidFill>
                  <a:srgbClr val="0000FF"/>
                </a:solidFill>
                <a:latin typeface="Verdana" panose="020B0604030504040204" pitchFamily="34" charset="0"/>
              </a:rPr>
              <a:t>"</a:t>
            </a:r>
            <a:r>
              <a:rPr lang="en-US" dirty="0" err="1" smtClean="0">
                <a:solidFill>
                  <a:srgbClr val="0000FF"/>
                </a:solidFill>
                <a:latin typeface="Verdana" panose="020B0604030504040204" pitchFamily="34" charset="0"/>
              </a:rPr>
              <a:t>com.csc.hibernate.User</a:t>
            </a:r>
            <a:r>
              <a:rPr lang="en-US" dirty="0">
                <a:solidFill>
                  <a:srgbClr val="0000FF"/>
                </a:solidFill>
                <a:latin typeface="Verdana" panose="020B0604030504040204" pitchFamily="34" charset="0"/>
              </a:rPr>
              <a:t>"</a:t>
            </a:r>
            <a:r>
              <a:rPr lang="en-US" dirty="0">
                <a:solidFill>
                  <a:srgbClr val="000000"/>
                </a:solidFill>
                <a:latin typeface="Verdana" panose="020B0604030504040204" pitchFamily="34" charset="0"/>
              </a:rPr>
              <a:t> table</a:t>
            </a:r>
            <a:r>
              <a:rPr lang="en-US" dirty="0" smtClean="0">
                <a:solidFill>
                  <a:srgbClr val="000000"/>
                </a:solidFill>
                <a:latin typeface="Verdana" panose="020B0604030504040204" pitchFamily="34" charset="0"/>
              </a:rPr>
              <a:t>=</a:t>
            </a:r>
            <a:r>
              <a:rPr lang="en-US" dirty="0" smtClean="0">
                <a:solidFill>
                  <a:srgbClr val="0000FF"/>
                </a:solidFill>
                <a:latin typeface="Verdana" panose="020B0604030504040204" pitchFamily="34" charset="0"/>
              </a:rPr>
              <a:t>“emp100"</a:t>
            </a:r>
            <a:r>
              <a:rPr lang="en-US" dirty="0" smtClean="0">
                <a:solidFill>
                  <a:srgbClr val="000000"/>
                </a:solidFill>
                <a:latin typeface="Verdana" panose="020B0604030504040204" pitchFamily="34" charset="0"/>
              </a:rPr>
              <a:t>&gt;</a:t>
            </a:r>
            <a:r>
              <a:rPr lang="en-US" dirty="0">
                <a:solidFill>
                  <a:srgbClr val="000000"/>
                </a:solidFill>
                <a:latin typeface="Verdana" panose="020B0604030504040204" pitchFamily="34" charset="0"/>
              </a:rPr>
              <a:t>  </a:t>
            </a:r>
          </a:p>
          <a:p>
            <a:r>
              <a:rPr lang="en-US" dirty="0">
                <a:solidFill>
                  <a:srgbClr val="000000"/>
                </a:solidFill>
                <a:latin typeface="Verdana" panose="020B0604030504040204" pitchFamily="34" charset="0"/>
              </a:rPr>
              <a:t> &lt;id name=</a:t>
            </a:r>
            <a:r>
              <a:rPr lang="en-US" dirty="0">
                <a:solidFill>
                  <a:srgbClr val="0000FF"/>
                </a:solidFill>
                <a:latin typeface="Verdana" panose="020B0604030504040204" pitchFamily="34" charset="0"/>
              </a:rPr>
              <a:t>"id"</a:t>
            </a:r>
            <a:r>
              <a:rPr lang="en-US" dirty="0">
                <a:solidFill>
                  <a:srgbClr val="000000"/>
                </a:solidFill>
                <a:latin typeface="Verdana" panose="020B0604030504040204" pitchFamily="34" charset="0"/>
              </a:rPr>
              <a:t>&gt;  </a:t>
            </a:r>
          </a:p>
          <a:p>
            <a:r>
              <a:rPr lang="en-US" dirty="0">
                <a:solidFill>
                  <a:srgbClr val="000000"/>
                </a:solidFill>
                <a:latin typeface="Verdana" panose="020B0604030504040204" pitchFamily="34" charset="0"/>
              </a:rPr>
              <a:t> &lt;generator </a:t>
            </a:r>
            <a:r>
              <a:rPr lang="en-US" b="1" dirty="0">
                <a:solidFill>
                  <a:srgbClr val="006699"/>
                </a:solidFill>
                <a:latin typeface="Verdana" panose="020B0604030504040204" pitchFamily="34" charset="0"/>
              </a:rPr>
              <a:t>class</a:t>
            </a:r>
            <a:r>
              <a:rPr lang="en-US" dirty="0">
                <a:solidFill>
                  <a:srgbClr val="000000"/>
                </a:solidFill>
                <a:latin typeface="Verdana" panose="020B0604030504040204" pitchFamily="34" charset="0"/>
              </a:rPr>
              <a:t>=</a:t>
            </a:r>
            <a:r>
              <a:rPr lang="en-US" dirty="0">
                <a:solidFill>
                  <a:srgbClr val="0000FF"/>
                </a:solidFill>
                <a:latin typeface="Verdana" panose="020B0604030504040204" pitchFamily="34" charset="0"/>
              </a:rPr>
              <a:t>"increment"</a:t>
            </a:r>
            <a:r>
              <a:rPr lang="en-US" dirty="0">
                <a:solidFill>
                  <a:srgbClr val="000000"/>
                </a:solidFill>
                <a:latin typeface="Verdana" panose="020B0604030504040204" pitchFamily="34" charset="0"/>
              </a:rPr>
              <a:t>&gt;&lt;/generator&gt;  </a:t>
            </a:r>
          </a:p>
          <a:p>
            <a:r>
              <a:rPr lang="en-US" dirty="0">
                <a:solidFill>
                  <a:srgbClr val="000000"/>
                </a:solidFill>
                <a:latin typeface="Verdana" panose="020B0604030504040204" pitchFamily="34" charset="0"/>
              </a:rPr>
              <a:t> &lt;/id&gt;  </a:t>
            </a:r>
          </a:p>
          <a:p>
            <a:r>
              <a:rPr lang="en-US" dirty="0">
                <a:solidFill>
                  <a:srgbClr val="000000"/>
                </a:solidFill>
                <a:latin typeface="Verdana" panose="020B0604030504040204" pitchFamily="34" charset="0"/>
              </a:rPr>
              <a:t> &lt;property name=</a:t>
            </a:r>
            <a:r>
              <a:rPr lang="en-US" dirty="0">
                <a:solidFill>
                  <a:srgbClr val="0000FF"/>
                </a:solidFill>
                <a:latin typeface="Verdana" panose="020B0604030504040204" pitchFamily="34" charset="0"/>
              </a:rPr>
              <a:t>"name"</a:t>
            </a:r>
            <a:r>
              <a:rPr lang="en-US" dirty="0">
                <a:solidFill>
                  <a:srgbClr val="000000"/>
                </a:solidFill>
                <a:latin typeface="Verdana" panose="020B0604030504040204" pitchFamily="34" charset="0"/>
              </a:rPr>
              <a:t>&gt;&lt;/property&gt;  </a:t>
            </a:r>
          </a:p>
          <a:p>
            <a:r>
              <a:rPr lang="en-US" dirty="0">
                <a:solidFill>
                  <a:srgbClr val="000000"/>
                </a:solidFill>
                <a:latin typeface="Verdana" panose="020B0604030504040204" pitchFamily="34" charset="0"/>
              </a:rPr>
              <a:t> &lt;property name=</a:t>
            </a:r>
            <a:r>
              <a:rPr lang="en-US" dirty="0">
                <a:solidFill>
                  <a:srgbClr val="0000FF"/>
                </a:solidFill>
                <a:latin typeface="Verdana" panose="020B0604030504040204" pitchFamily="34" charset="0"/>
              </a:rPr>
              <a:t>"password"</a:t>
            </a:r>
            <a:r>
              <a:rPr lang="en-US" dirty="0">
                <a:solidFill>
                  <a:srgbClr val="000000"/>
                </a:solidFill>
                <a:latin typeface="Verdana" panose="020B0604030504040204" pitchFamily="34" charset="0"/>
              </a:rPr>
              <a:t>&gt;&lt;/property&gt;  </a:t>
            </a:r>
          </a:p>
          <a:p>
            <a:r>
              <a:rPr lang="en-US" dirty="0">
                <a:solidFill>
                  <a:srgbClr val="000000"/>
                </a:solidFill>
                <a:latin typeface="Verdana" panose="020B0604030504040204" pitchFamily="34" charset="0"/>
              </a:rPr>
              <a:t> &lt;property name=</a:t>
            </a:r>
            <a:r>
              <a:rPr lang="en-US" dirty="0">
                <a:solidFill>
                  <a:srgbClr val="0000FF"/>
                </a:solidFill>
                <a:latin typeface="Verdana" panose="020B0604030504040204" pitchFamily="34" charset="0"/>
              </a:rPr>
              <a:t>"email"</a:t>
            </a:r>
            <a:r>
              <a:rPr lang="en-US" dirty="0">
                <a:solidFill>
                  <a:srgbClr val="000000"/>
                </a:solidFill>
                <a:latin typeface="Verdana" panose="020B0604030504040204" pitchFamily="34" charset="0"/>
              </a:rPr>
              <a:t>&gt;&lt;/property&gt;  </a:t>
            </a:r>
          </a:p>
          <a:p>
            <a:r>
              <a:rPr lang="en-US" dirty="0">
                <a:solidFill>
                  <a:srgbClr val="000000"/>
                </a:solidFill>
                <a:latin typeface="Verdana" panose="020B0604030504040204" pitchFamily="34" charset="0"/>
              </a:rPr>
              <a:t> &lt;/</a:t>
            </a:r>
            <a:r>
              <a:rPr lang="en-US" b="1" dirty="0">
                <a:solidFill>
                  <a:srgbClr val="006699"/>
                </a:solidFill>
                <a:latin typeface="Verdana" panose="020B0604030504040204" pitchFamily="34" charset="0"/>
              </a:rPr>
              <a:t>class</a:t>
            </a:r>
            <a:r>
              <a:rPr lang="en-US" dirty="0">
                <a:solidFill>
                  <a:srgbClr val="000000"/>
                </a:solidFill>
                <a:latin typeface="Verdana" panose="020B0604030504040204" pitchFamily="34" charset="0"/>
              </a:rPr>
              <a:t>&gt;  </a:t>
            </a:r>
          </a:p>
          <a:p>
            <a:r>
              <a:rPr lang="en-US" dirty="0">
                <a:solidFill>
                  <a:srgbClr val="000000"/>
                </a:solidFill>
                <a:latin typeface="Verdana" panose="020B0604030504040204" pitchFamily="34" charset="0"/>
              </a:rPr>
              <a:t>         </a:t>
            </a:r>
          </a:p>
          <a:p>
            <a:r>
              <a:rPr lang="en-US" dirty="0">
                <a:solidFill>
                  <a:srgbClr val="000000"/>
                </a:solidFill>
                <a:latin typeface="Verdana" panose="020B0604030504040204" pitchFamily="34" charset="0"/>
              </a:rPr>
              <a:t> &lt;/hibernate-mapping&gt;  </a:t>
            </a:r>
            <a:endParaRPr lang="en-US" b="0" i="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1622045846"/>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Hibernate in Web Application- </a:t>
            </a:r>
            <a:r>
              <a:rPr lang="en-US" b="1" dirty="0" smtClean="0"/>
              <a:t>UserDao.java</a:t>
            </a:r>
            <a:endParaRPr lang="en-US" dirty="0"/>
          </a:p>
        </p:txBody>
      </p:sp>
      <p:sp>
        <p:nvSpPr>
          <p:cNvPr id="3" name="Content Placeholder 2"/>
          <p:cNvSpPr>
            <a:spLocks noGrp="1"/>
          </p:cNvSpPr>
          <p:nvPr>
            <p:ph idx="1"/>
          </p:nvPr>
        </p:nvSpPr>
        <p:spPr>
          <a:xfrm>
            <a:off x="680321" y="1752600"/>
            <a:ext cx="10940179" cy="617113"/>
          </a:xfrm>
        </p:spPr>
        <p:txBody>
          <a:bodyPr/>
          <a:lstStyle/>
          <a:p>
            <a:r>
              <a:rPr lang="en-US" b="1" dirty="0"/>
              <a:t>A Dao class, containing method to store the instance of User class.</a:t>
            </a:r>
          </a:p>
        </p:txBody>
      </p:sp>
      <p:sp>
        <p:nvSpPr>
          <p:cNvPr id="4" name="Rectangle 3"/>
          <p:cNvSpPr/>
          <p:nvPr/>
        </p:nvSpPr>
        <p:spPr>
          <a:xfrm>
            <a:off x="279042" y="2369713"/>
            <a:ext cx="5580845" cy="3970318"/>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r>
              <a:rPr lang="en-US" b="1" dirty="0">
                <a:solidFill>
                  <a:srgbClr val="006699"/>
                </a:solidFill>
                <a:latin typeface="Verdana" panose="020B0604030504040204" pitchFamily="34" charset="0"/>
              </a:rPr>
              <a:t>package</a:t>
            </a:r>
            <a:r>
              <a:rPr lang="en-US" b="1" dirty="0">
                <a:solidFill>
                  <a:srgbClr val="000000"/>
                </a:solidFill>
                <a:latin typeface="Verdana" panose="020B0604030504040204" pitchFamily="34" charset="0"/>
              </a:rPr>
              <a:t> </a:t>
            </a:r>
            <a:r>
              <a:rPr lang="en-US" b="1" dirty="0" err="1" smtClean="0">
                <a:solidFill>
                  <a:srgbClr val="000000"/>
                </a:solidFill>
                <a:latin typeface="Verdana" panose="020B0604030504040204" pitchFamily="34" charset="0"/>
              </a:rPr>
              <a:t>com.com.hibernate</a:t>
            </a:r>
            <a:r>
              <a:rPr lang="en-US" b="1" dirty="0" smtClean="0">
                <a:solidFill>
                  <a:srgbClr val="000000"/>
                </a:solidFill>
                <a:latin typeface="Verdana" panose="020B0604030504040204" pitchFamily="34" charset="0"/>
              </a:rPr>
              <a:t>;</a:t>
            </a:r>
            <a:r>
              <a:rPr lang="en-US" b="1" dirty="0">
                <a:solidFill>
                  <a:srgbClr val="000000"/>
                </a:solidFill>
                <a:latin typeface="Verdana" panose="020B0604030504040204" pitchFamily="34" charset="0"/>
              </a:rPr>
              <a:t>  </a:t>
            </a:r>
          </a:p>
          <a:p>
            <a:r>
              <a:rPr lang="en-US" b="1" dirty="0">
                <a:solidFill>
                  <a:srgbClr val="000000"/>
                </a:solidFill>
                <a:latin typeface="Verdana" panose="020B0604030504040204" pitchFamily="34" charset="0"/>
              </a:rPr>
              <a:t>  </a:t>
            </a:r>
          </a:p>
          <a:p>
            <a:r>
              <a:rPr lang="en-US" b="1" dirty="0">
                <a:solidFill>
                  <a:srgbClr val="000000"/>
                </a:solidFill>
                <a:latin typeface="Verdana" panose="020B0604030504040204" pitchFamily="34" charset="0"/>
              </a:rPr>
              <a:t>  </a:t>
            </a:r>
          </a:p>
          <a:p>
            <a:r>
              <a:rPr lang="en-US" b="1" dirty="0">
                <a:solidFill>
                  <a:srgbClr val="006699"/>
                </a:solidFill>
                <a:latin typeface="Verdana" panose="020B0604030504040204" pitchFamily="34" charset="0"/>
              </a:rPr>
              <a:t>import</a:t>
            </a:r>
            <a:r>
              <a:rPr lang="en-US" b="1" dirty="0">
                <a:solidFill>
                  <a:srgbClr val="000000"/>
                </a:solidFill>
                <a:latin typeface="Verdana" panose="020B0604030504040204" pitchFamily="34" charset="0"/>
              </a:rPr>
              <a:t> </a:t>
            </a:r>
            <a:r>
              <a:rPr lang="en-US" b="1" dirty="0" err="1">
                <a:solidFill>
                  <a:srgbClr val="000000"/>
                </a:solidFill>
                <a:latin typeface="Verdana" panose="020B0604030504040204" pitchFamily="34" charset="0"/>
              </a:rPr>
              <a:t>org.hibernate.Session</a:t>
            </a:r>
            <a:r>
              <a:rPr lang="en-US" b="1" dirty="0">
                <a:solidFill>
                  <a:srgbClr val="000000"/>
                </a:solidFill>
                <a:latin typeface="Verdana" panose="020B0604030504040204" pitchFamily="34" charset="0"/>
              </a:rPr>
              <a:t>;  </a:t>
            </a:r>
          </a:p>
          <a:p>
            <a:r>
              <a:rPr lang="en-US" b="1" dirty="0">
                <a:solidFill>
                  <a:srgbClr val="006699"/>
                </a:solidFill>
                <a:latin typeface="Verdana" panose="020B0604030504040204" pitchFamily="34" charset="0"/>
              </a:rPr>
              <a:t>import</a:t>
            </a:r>
            <a:r>
              <a:rPr lang="en-US" b="1" dirty="0">
                <a:solidFill>
                  <a:srgbClr val="000000"/>
                </a:solidFill>
                <a:latin typeface="Verdana" panose="020B0604030504040204" pitchFamily="34" charset="0"/>
              </a:rPr>
              <a:t> </a:t>
            </a:r>
            <a:r>
              <a:rPr lang="en-US" b="1" dirty="0" err="1">
                <a:solidFill>
                  <a:srgbClr val="000000"/>
                </a:solidFill>
                <a:latin typeface="Verdana" panose="020B0604030504040204" pitchFamily="34" charset="0"/>
              </a:rPr>
              <a:t>org.hibernate.Transaction</a:t>
            </a:r>
            <a:r>
              <a:rPr lang="en-US" b="1" dirty="0">
                <a:solidFill>
                  <a:srgbClr val="000000"/>
                </a:solidFill>
                <a:latin typeface="Verdana" panose="020B0604030504040204" pitchFamily="34" charset="0"/>
              </a:rPr>
              <a:t>;  </a:t>
            </a:r>
          </a:p>
          <a:p>
            <a:r>
              <a:rPr lang="en-US" b="1" dirty="0">
                <a:solidFill>
                  <a:srgbClr val="006699"/>
                </a:solidFill>
                <a:latin typeface="Verdana" panose="020B0604030504040204" pitchFamily="34" charset="0"/>
              </a:rPr>
              <a:t>import</a:t>
            </a:r>
            <a:r>
              <a:rPr lang="en-US" b="1" dirty="0">
                <a:solidFill>
                  <a:srgbClr val="000000"/>
                </a:solidFill>
                <a:latin typeface="Verdana" panose="020B0604030504040204" pitchFamily="34" charset="0"/>
              </a:rPr>
              <a:t> </a:t>
            </a:r>
            <a:r>
              <a:rPr lang="en-US" b="1" dirty="0" err="1">
                <a:solidFill>
                  <a:srgbClr val="000000"/>
                </a:solidFill>
                <a:latin typeface="Verdana" panose="020B0604030504040204" pitchFamily="34" charset="0"/>
              </a:rPr>
              <a:t>org.hibernate.cfg.Configuration</a:t>
            </a:r>
            <a:r>
              <a:rPr lang="en-US" b="1" dirty="0">
                <a:solidFill>
                  <a:srgbClr val="000000"/>
                </a:solidFill>
                <a:latin typeface="Verdana" panose="020B0604030504040204" pitchFamily="34" charset="0"/>
              </a:rPr>
              <a:t>;  </a:t>
            </a:r>
          </a:p>
          <a:p>
            <a:r>
              <a:rPr lang="en-US" b="1" dirty="0">
                <a:solidFill>
                  <a:srgbClr val="000000"/>
                </a:solidFill>
                <a:latin typeface="Verdana" panose="020B0604030504040204" pitchFamily="34" charset="0"/>
              </a:rPr>
              <a:t>  </a:t>
            </a:r>
          </a:p>
          <a:p>
            <a:r>
              <a:rPr lang="en-US" b="1" dirty="0">
                <a:solidFill>
                  <a:srgbClr val="006699"/>
                </a:solidFill>
                <a:latin typeface="Verdana" panose="020B0604030504040204" pitchFamily="34" charset="0"/>
              </a:rPr>
              <a:t>public</a:t>
            </a:r>
            <a:r>
              <a:rPr lang="en-US" b="1"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class</a:t>
            </a:r>
            <a:r>
              <a:rPr lang="en-US" b="1" dirty="0">
                <a:solidFill>
                  <a:srgbClr val="000000"/>
                </a:solidFill>
                <a:latin typeface="Verdana" panose="020B0604030504040204" pitchFamily="34" charset="0"/>
              </a:rPr>
              <a:t> </a:t>
            </a:r>
            <a:r>
              <a:rPr lang="en-US" b="1" dirty="0" err="1">
                <a:solidFill>
                  <a:srgbClr val="000000"/>
                </a:solidFill>
                <a:latin typeface="Verdana" panose="020B0604030504040204" pitchFamily="34" charset="0"/>
              </a:rPr>
              <a:t>UserDao</a:t>
            </a:r>
            <a:r>
              <a:rPr lang="en-US" b="1" dirty="0">
                <a:solidFill>
                  <a:srgbClr val="000000"/>
                </a:solidFill>
                <a:latin typeface="Verdana" panose="020B0604030504040204" pitchFamily="34" charset="0"/>
              </a:rPr>
              <a:t> {  </a:t>
            </a:r>
          </a:p>
          <a:p>
            <a:r>
              <a:rPr lang="en-US" b="1" dirty="0">
                <a:solidFill>
                  <a:srgbClr val="000000"/>
                </a:solidFill>
                <a:latin typeface="Verdana" panose="020B0604030504040204" pitchFamily="34" charset="0"/>
              </a:rPr>
              <a:t>  </a:t>
            </a:r>
          </a:p>
          <a:p>
            <a:r>
              <a:rPr lang="en-US" b="1" dirty="0">
                <a:solidFill>
                  <a:srgbClr val="006699"/>
                </a:solidFill>
                <a:latin typeface="Verdana" panose="020B0604030504040204" pitchFamily="34" charset="0"/>
              </a:rPr>
              <a:t>public</a:t>
            </a:r>
            <a:r>
              <a:rPr lang="en-US" b="1"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static</a:t>
            </a:r>
            <a:r>
              <a:rPr lang="en-US" b="1" dirty="0">
                <a:solidFill>
                  <a:srgbClr val="000000"/>
                </a:solidFill>
                <a:latin typeface="Verdana" panose="020B0604030504040204" pitchFamily="34" charset="0"/>
              </a:rPr>
              <a:t> </a:t>
            </a:r>
            <a:r>
              <a:rPr lang="en-US" b="1" dirty="0" err="1">
                <a:solidFill>
                  <a:srgbClr val="006699"/>
                </a:solidFill>
                <a:latin typeface="Verdana" panose="020B0604030504040204" pitchFamily="34" charset="0"/>
              </a:rPr>
              <a:t>int</a:t>
            </a:r>
            <a:r>
              <a:rPr lang="en-US" b="1" dirty="0">
                <a:solidFill>
                  <a:srgbClr val="000000"/>
                </a:solidFill>
                <a:latin typeface="Verdana" panose="020B0604030504040204" pitchFamily="34" charset="0"/>
              </a:rPr>
              <a:t> register(User u){  </a:t>
            </a:r>
          </a:p>
          <a:p>
            <a:r>
              <a:rPr lang="en-US" b="1" dirty="0">
                <a:solidFill>
                  <a:srgbClr val="000000"/>
                </a:solidFill>
                <a:latin typeface="Verdana" panose="020B0604030504040204" pitchFamily="34" charset="0"/>
              </a:rPr>
              <a:t> </a:t>
            </a:r>
            <a:r>
              <a:rPr lang="en-US" b="1" dirty="0" err="1">
                <a:solidFill>
                  <a:srgbClr val="006699"/>
                </a:solidFill>
                <a:latin typeface="Verdana" panose="020B0604030504040204" pitchFamily="34" charset="0"/>
              </a:rPr>
              <a:t>int</a:t>
            </a:r>
            <a:r>
              <a:rPr lang="en-US" b="1" dirty="0">
                <a:solidFill>
                  <a:srgbClr val="000000"/>
                </a:solidFill>
                <a:latin typeface="Verdana" panose="020B0604030504040204" pitchFamily="34" charset="0"/>
              </a:rPr>
              <a:t> </a:t>
            </a:r>
            <a:r>
              <a:rPr lang="en-US" b="1" dirty="0" err="1">
                <a:solidFill>
                  <a:srgbClr val="000000"/>
                </a:solidFill>
                <a:latin typeface="Verdana" panose="020B0604030504040204" pitchFamily="34" charset="0"/>
              </a:rPr>
              <a:t>i</a:t>
            </a:r>
            <a:r>
              <a:rPr lang="en-US" b="1" dirty="0">
                <a:solidFill>
                  <a:srgbClr val="000000"/>
                </a:solidFill>
                <a:latin typeface="Verdana" panose="020B0604030504040204" pitchFamily="34" charset="0"/>
              </a:rPr>
              <a:t>=</a:t>
            </a:r>
            <a:r>
              <a:rPr lang="en-US" b="1" dirty="0">
                <a:solidFill>
                  <a:srgbClr val="C00000"/>
                </a:solidFill>
                <a:latin typeface="Verdana" panose="020B0604030504040204" pitchFamily="34" charset="0"/>
              </a:rPr>
              <a:t>0</a:t>
            </a:r>
            <a:r>
              <a:rPr lang="en-US" b="1" dirty="0">
                <a:solidFill>
                  <a:srgbClr val="000000"/>
                </a:solidFill>
                <a:latin typeface="Verdana" panose="020B0604030504040204" pitchFamily="34" charset="0"/>
              </a:rPr>
              <a:t>;  </a:t>
            </a:r>
          </a:p>
          <a:p>
            <a:r>
              <a:rPr lang="en-US" b="1" dirty="0">
                <a:solidFill>
                  <a:srgbClr val="000000"/>
                </a:solidFill>
                <a:latin typeface="Verdana" panose="020B0604030504040204" pitchFamily="34" charset="0"/>
              </a:rPr>
              <a:t> Session session=</a:t>
            </a:r>
            <a:r>
              <a:rPr lang="en-US" b="1" dirty="0">
                <a:solidFill>
                  <a:srgbClr val="006699"/>
                </a:solidFill>
                <a:latin typeface="Verdana" panose="020B0604030504040204" pitchFamily="34" charset="0"/>
              </a:rPr>
              <a:t>new</a:t>
            </a:r>
            <a:r>
              <a:rPr lang="en-US" b="1" dirty="0">
                <a:solidFill>
                  <a:srgbClr val="000000"/>
                </a:solidFill>
                <a:latin typeface="Verdana" panose="020B0604030504040204" pitchFamily="34" charset="0"/>
              </a:rPr>
              <a:t> Configuration().  </a:t>
            </a:r>
          </a:p>
          <a:p>
            <a:r>
              <a:rPr lang="en-US" b="1" dirty="0">
                <a:solidFill>
                  <a:srgbClr val="000000"/>
                </a:solidFill>
                <a:latin typeface="Verdana" panose="020B0604030504040204" pitchFamily="34" charset="0"/>
              </a:rPr>
              <a:t>  configure().</a:t>
            </a:r>
            <a:r>
              <a:rPr lang="en-US" b="1" dirty="0" err="1">
                <a:solidFill>
                  <a:srgbClr val="000000"/>
                </a:solidFill>
                <a:latin typeface="Verdana" panose="020B0604030504040204" pitchFamily="34" charset="0"/>
              </a:rPr>
              <a:t>buildSessionFactory</a:t>
            </a:r>
            <a:r>
              <a:rPr lang="en-US" b="1" dirty="0">
                <a:solidFill>
                  <a:srgbClr val="000000"/>
                </a:solidFill>
                <a:latin typeface="Verdana" panose="020B0604030504040204" pitchFamily="34" charset="0"/>
              </a:rPr>
              <a:t>().</a:t>
            </a:r>
            <a:r>
              <a:rPr lang="en-US" b="1" dirty="0" err="1">
                <a:solidFill>
                  <a:srgbClr val="000000"/>
                </a:solidFill>
                <a:latin typeface="Verdana" panose="020B0604030504040204" pitchFamily="34" charset="0"/>
              </a:rPr>
              <a:t>openSession</a:t>
            </a:r>
            <a:r>
              <a:rPr lang="en-US" b="1" dirty="0">
                <a:solidFill>
                  <a:srgbClr val="000000"/>
                </a:solidFill>
                <a:latin typeface="Verdana" panose="020B0604030504040204" pitchFamily="34" charset="0"/>
              </a:rPr>
              <a:t>();  </a:t>
            </a:r>
            <a:endParaRPr lang="en-US" b="1" i="0" dirty="0">
              <a:solidFill>
                <a:srgbClr val="000000"/>
              </a:solidFill>
              <a:effectLst/>
              <a:latin typeface="Verdana" panose="020B0604030504040204" pitchFamily="34" charset="0"/>
            </a:endParaRPr>
          </a:p>
        </p:txBody>
      </p:sp>
      <p:sp>
        <p:nvSpPr>
          <p:cNvPr id="5" name="Rectangle 4"/>
          <p:cNvSpPr/>
          <p:nvPr/>
        </p:nvSpPr>
        <p:spPr>
          <a:xfrm>
            <a:off x="6220497" y="2915408"/>
            <a:ext cx="5692462" cy="2862322"/>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r>
              <a:rPr lang="en-US" b="1" dirty="0">
                <a:solidFill>
                  <a:srgbClr val="000000"/>
                </a:solidFill>
                <a:latin typeface="Verdana" panose="020B0604030504040204" pitchFamily="34" charset="0"/>
              </a:rPr>
              <a:t>Transaction t=</a:t>
            </a:r>
            <a:r>
              <a:rPr lang="en-US" b="1" dirty="0" err="1">
                <a:solidFill>
                  <a:srgbClr val="000000"/>
                </a:solidFill>
                <a:latin typeface="Verdana" panose="020B0604030504040204" pitchFamily="34" charset="0"/>
              </a:rPr>
              <a:t>session.beginTransaction</a:t>
            </a:r>
            <a:r>
              <a:rPr lang="en-US" b="1" dirty="0">
                <a:solidFill>
                  <a:srgbClr val="000000"/>
                </a:solidFill>
                <a:latin typeface="Verdana" panose="020B0604030504040204" pitchFamily="34" charset="0"/>
              </a:rPr>
              <a:t>();  </a:t>
            </a:r>
          </a:p>
          <a:p>
            <a:r>
              <a:rPr lang="en-US" b="1" dirty="0">
                <a:solidFill>
                  <a:srgbClr val="000000"/>
                </a:solidFill>
                <a:latin typeface="Verdana" panose="020B0604030504040204" pitchFamily="34" charset="0"/>
              </a:rPr>
              <a:t>  </a:t>
            </a:r>
            <a:r>
              <a:rPr lang="en-US" b="1" dirty="0" err="1">
                <a:solidFill>
                  <a:srgbClr val="000000"/>
                </a:solidFill>
                <a:latin typeface="Verdana" panose="020B0604030504040204" pitchFamily="34" charset="0"/>
              </a:rPr>
              <a:t>t.begin</a:t>
            </a:r>
            <a:r>
              <a:rPr lang="en-US" b="1" dirty="0">
                <a:solidFill>
                  <a:srgbClr val="000000"/>
                </a:solidFill>
                <a:latin typeface="Verdana" panose="020B0604030504040204" pitchFamily="34" charset="0"/>
              </a:rPr>
              <a:t>();  </a:t>
            </a:r>
          </a:p>
          <a:p>
            <a:r>
              <a:rPr lang="en-US" b="1" dirty="0">
                <a:solidFill>
                  <a:srgbClr val="000000"/>
                </a:solidFill>
                <a:latin typeface="Verdana" panose="020B0604030504040204" pitchFamily="34" charset="0"/>
              </a:rPr>
              <a:t>                  </a:t>
            </a:r>
          </a:p>
          <a:p>
            <a:r>
              <a:rPr lang="en-US" b="1" dirty="0">
                <a:solidFill>
                  <a:srgbClr val="000000"/>
                </a:solidFill>
                <a:latin typeface="Verdana" panose="020B0604030504040204" pitchFamily="34" charset="0"/>
              </a:rPr>
              <a:t>  </a:t>
            </a:r>
            <a:r>
              <a:rPr lang="en-US" b="1" dirty="0" err="1">
                <a:solidFill>
                  <a:srgbClr val="000000"/>
                </a:solidFill>
                <a:latin typeface="Verdana" panose="020B0604030504040204" pitchFamily="34" charset="0"/>
              </a:rPr>
              <a:t>i</a:t>
            </a:r>
            <a:r>
              <a:rPr lang="en-US" b="1" dirty="0">
                <a:solidFill>
                  <a:srgbClr val="000000"/>
                </a:solidFill>
                <a:latin typeface="Verdana" panose="020B0604030504040204" pitchFamily="34" charset="0"/>
              </a:rPr>
              <a:t>=(Integer)</a:t>
            </a:r>
            <a:r>
              <a:rPr lang="en-US" b="1" dirty="0" err="1">
                <a:solidFill>
                  <a:srgbClr val="000000"/>
                </a:solidFill>
                <a:latin typeface="Verdana" panose="020B0604030504040204" pitchFamily="34" charset="0"/>
              </a:rPr>
              <a:t>session.save</a:t>
            </a:r>
            <a:r>
              <a:rPr lang="en-US" b="1" dirty="0">
                <a:solidFill>
                  <a:srgbClr val="000000"/>
                </a:solidFill>
                <a:latin typeface="Verdana" panose="020B0604030504040204" pitchFamily="34" charset="0"/>
              </a:rPr>
              <a:t>(u);  </a:t>
            </a:r>
          </a:p>
          <a:p>
            <a:r>
              <a:rPr lang="en-US" b="1" dirty="0">
                <a:solidFill>
                  <a:srgbClr val="000000"/>
                </a:solidFill>
                <a:latin typeface="Verdana" panose="020B0604030504040204" pitchFamily="34" charset="0"/>
              </a:rPr>
              <a:t>                  </a:t>
            </a:r>
          </a:p>
          <a:p>
            <a:r>
              <a:rPr lang="en-US" b="1" dirty="0">
                <a:solidFill>
                  <a:srgbClr val="000000"/>
                </a:solidFill>
                <a:latin typeface="Verdana" panose="020B0604030504040204" pitchFamily="34" charset="0"/>
              </a:rPr>
              <a:t>  </a:t>
            </a:r>
            <a:r>
              <a:rPr lang="en-US" b="1" dirty="0" err="1">
                <a:solidFill>
                  <a:srgbClr val="000000"/>
                </a:solidFill>
                <a:latin typeface="Verdana" panose="020B0604030504040204" pitchFamily="34" charset="0"/>
              </a:rPr>
              <a:t>t.commit</a:t>
            </a:r>
            <a:r>
              <a:rPr lang="en-US" b="1" dirty="0">
                <a:solidFill>
                  <a:srgbClr val="000000"/>
                </a:solidFill>
                <a:latin typeface="Verdana" panose="020B0604030504040204" pitchFamily="34" charset="0"/>
              </a:rPr>
              <a:t>();  </a:t>
            </a:r>
          </a:p>
          <a:p>
            <a:r>
              <a:rPr lang="en-US" b="1" dirty="0">
                <a:solidFill>
                  <a:srgbClr val="000000"/>
                </a:solidFill>
                <a:latin typeface="Verdana" panose="020B0604030504040204" pitchFamily="34" charset="0"/>
              </a:rPr>
              <a:t>  </a:t>
            </a:r>
            <a:r>
              <a:rPr lang="en-US" b="1" dirty="0" err="1">
                <a:solidFill>
                  <a:srgbClr val="000000"/>
                </a:solidFill>
                <a:latin typeface="Verdana" panose="020B0604030504040204" pitchFamily="34" charset="0"/>
              </a:rPr>
              <a:t>session.close</a:t>
            </a:r>
            <a:r>
              <a:rPr lang="en-US" b="1" dirty="0">
                <a:solidFill>
                  <a:srgbClr val="000000"/>
                </a:solidFill>
                <a:latin typeface="Verdana" panose="020B0604030504040204" pitchFamily="34" charset="0"/>
              </a:rPr>
              <a:t>();  </a:t>
            </a:r>
          </a:p>
          <a:p>
            <a:r>
              <a:rPr lang="en-US" b="1" dirty="0">
                <a:solidFill>
                  <a:srgbClr val="000000"/>
                </a:solidFill>
                <a:latin typeface="Verdana" panose="020B0604030504040204" pitchFamily="34" charset="0"/>
              </a:rPr>
              <a:t>    </a:t>
            </a:r>
          </a:p>
          <a:p>
            <a:r>
              <a:rPr lang="en-US" b="1"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return</a:t>
            </a:r>
            <a:r>
              <a:rPr lang="en-US" b="1" dirty="0">
                <a:solidFill>
                  <a:srgbClr val="000000"/>
                </a:solidFill>
                <a:latin typeface="Verdana" panose="020B0604030504040204" pitchFamily="34" charset="0"/>
              </a:rPr>
              <a:t> </a:t>
            </a:r>
            <a:r>
              <a:rPr lang="en-US" b="1" dirty="0" err="1">
                <a:solidFill>
                  <a:srgbClr val="000000"/>
                </a:solidFill>
                <a:latin typeface="Verdana" panose="020B0604030504040204" pitchFamily="34" charset="0"/>
              </a:rPr>
              <a:t>i</a:t>
            </a:r>
            <a:r>
              <a:rPr lang="en-US" b="1" dirty="0">
                <a:solidFill>
                  <a:srgbClr val="000000"/>
                </a:solidFill>
                <a:latin typeface="Verdana" panose="020B0604030504040204" pitchFamily="34" charset="0"/>
              </a:rPr>
              <a:t>;  }  </a:t>
            </a:r>
            <a:r>
              <a:rPr lang="en-US" b="1" dirty="0" smtClean="0">
                <a:solidFill>
                  <a:srgbClr val="000000"/>
                </a:solidFill>
                <a:latin typeface="Verdana" panose="020B0604030504040204" pitchFamily="34" charset="0"/>
              </a:rPr>
              <a:t>}</a:t>
            </a:r>
            <a:r>
              <a:rPr lang="en-US" b="1" dirty="0">
                <a:solidFill>
                  <a:srgbClr val="000000"/>
                </a:solidFill>
                <a:latin typeface="Verdana" panose="020B0604030504040204" pitchFamily="34" charset="0"/>
              </a:rPr>
              <a:t>  </a:t>
            </a:r>
            <a:endParaRPr lang="en-US" b="1" i="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1786712261"/>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Hibernate in Web Application- </a:t>
            </a:r>
            <a:r>
              <a:rPr lang="en-US" sz="3200" b="1" dirty="0" smtClean="0"/>
              <a:t>hibernate.cfg.xml</a:t>
            </a:r>
            <a:endParaRPr lang="en-US" sz="3200" dirty="0"/>
          </a:p>
        </p:txBody>
      </p:sp>
      <p:sp>
        <p:nvSpPr>
          <p:cNvPr id="3" name="Content Placeholder 2"/>
          <p:cNvSpPr>
            <a:spLocks noGrp="1"/>
          </p:cNvSpPr>
          <p:nvPr>
            <p:ph idx="1"/>
          </p:nvPr>
        </p:nvSpPr>
        <p:spPr>
          <a:xfrm>
            <a:off x="218941" y="1752601"/>
            <a:ext cx="11401559" cy="436808"/>
          </a:xfrm>
        </p:spPr>
        <p:txBody>
          <a:bodyPr>
            <a:normAutofit/>
          </a:bodyPr>
          <a:lstStyle/>
          <a:p>
            <a:r>
              <a:rPr lang="en-US" sz="2000" b="1" dirty="0"/>
              <a:t>It is a configuration file, containing informations about the database and mapping file.</a:t>
            </a:r>
          </a:p>
        </p:txBody>
      </p:sp>
      <p:sp>
        <p:nvSpPr>
          <p:cNvPr id="4" name="Rectangle 3"/>
          <p:cNvSpPr/>
          <p:nvPr/>
        </p:nvSpPr>
        <p:spPr>
          <a:xfrm>
            <a:off x="1171978" y="2584055"/>
            <a:ext cx="10109915" cy="3785652"/>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r>
              <a:rPr lang="en-US" sz="1600" b="1" dirty="0">
                <a:solidFill>
                  <a:srgbClr val="000000"/>
                </a:solidFill>
                <a:latin typeface="Verdana" panose="020B0604030504040204" pitchFamily="34" charset="0"/>
              </a:rPr>
              <a:t>&lt;?xml version=</a:t>
            </a:r>
            <a:r>
              <a:rPr lang="en-US" sz="1600" b="1" dirty="0">
                <a:solidFill>
                  <a:srgbClr val="0000FF"/>
                </a:solidFill>
                <a:latin typeface="Verdana" panose="020B0604030504040204" pitchFamily="34" charset="0"/>
              </a:rPr>
              <a:t>'1.0'</a:t>
            </a:r>
            <a:r>
              <a:rPr lang="en-US" sz="1600" b="1" dirty="0">
                <a:solidFill>
                  <a:srgbClr val="000000"/>
                </a:solidFill>
                <a:latin typeface="Verdana" panose="020B0604030504040204" pitchFamily="34" charset="0"/>
              </a:rPr>
              <a:t> encoding=</a:t>
            </a:r>
            <a:r>
              <a:rPr lang="en-US" sz="1600" b="1" dirty="0">
                <a:solidFill>
                  <a:srgbClr val="0000FF"/>
                </a:solidFill>
                <a:latin typeface="Verdana" panose="020B0604030504040204" pitchFamily="34" charset="0"/>
              </a:rPr>
              <a:t>'UTF-8'</a:t>
            </a:r>
            <a:r>
              <a:rPr lang="en-US" sz="1600" b="1" dirty="0">
                <a:solidFill>
                  <a:srgbClr val="000000"/>
                </a:solidFill>
                <a:latin typeface="Verdana" panose="020B0604030504040204" pitchFamily="34" charset="0"/>
              </a:rPr>
              <a:t>?&gt;  </a:t>
            </a:r>
          </a:p>
          <a:p>
            <a:r>
              <a:rPr lang="en-US" sz="1600" b="1" dirty="0">
                <a:solidFill>
                  <a:srgbClr val="000000"/>
                </a:solidFill>
                <a:latin typeface="Verdana" panose="020B0604030504040204" pitchFamily="34" charset="0"/>
              </a:rPr>
              <a:t>&lt;!DOCTYPE hibernate-configuration PUBLIC  </a:t>
            </a:r>
          </a:p>
          <a:p>
            <a:r>
              <a:rPr lang="en-US" sz="1600" b="1" dirty="0">
                <a:solidFill>
                  <a:srgbClr val="000000"/>
                </a:solidFill>
                <a:latin typeface="Verdana" panose="020B0604030504040204" pitchFamily="34" charset="0"/>
              </a:rPr>
              <a:t>          </a:t>
            </a:r>
            <a:r>
              <a:rPr lang="en-US" sz="1600" b="1" dirty="0">
                <a:solidFill>
                  <a:srgbClr val="0000FF"/>
                </a:solidFill>
                <a:latin typeface="Verdana" panose="020B0604030504040204" pitchFamily="34" charset="0"/>
              </a:rPr>
              <a:t>"-//Hibernate/Hibernate Configuration DTD 3.0//EN"</a:t>
            </a:r>
            <a:r>
              <a:rPr lang="en-US" sz="1600" b="1" dirty="0">
                <a:solidFill>
                  <a:srgbClr val="000000"/>
                </a:solidFill>
                <a:latin typeface="Verdana" panose="020B0604030504040204" pitchFamily="34" charset="0"/>
              </a:rPr>
              <a:t>  </a:t>
            </a:r>
          </a:p>
          <a:p>
            <a:r>
              <a:rPr lang="en-US" sz="1600" b="1" dirty="0">
                <a:solidFill>
                  <a:srgbClr val="000000"/>
                </a:solidFill>
                <a:latin typeface="Verdana" panose="020B0604030504040204" pitchFamily="34" charset="0"/>
              </a:rPr>
              <a:t>          </a:t>
            </a:r>
            <a:r>
              <a:rPr lang="en-US" sz="1600" b="1" dirty="0">
                <a:solidFill>
                  <a:srgbClr val="0000FF"/>
                </a:solidFill>
                <a:latin typeface="Verdana" panose="020B0604030504040204" pitchFamily="34" charset="0"/>
              </a:rPr>
              <a:t>"http://hibernate.sourceforge.net/hibernate-configuration-3.0.dtd"</a:t>
            </a:r>
            <a:r>
              <a:rPr lang="en-US" sz="1600" b="1" dirty="0">
                <a:solidFill>
                  <a:srgbClr val="000000"/>
                </a:solidFill>
                <a:latin typeface="Verdana" panose="020B0604030504040204" pitchFamily="34" charset="0"/>
              </a:rPr>
              <a:t>&gt;  </a:t>
            </a:r>
          </a:p>
          <a:p>
            <a:r>
              <a:rPr lang="en-US" sz="1600" b="1" dirty="0">
                <a:solidFill>
                  <a:srgbClr val="000000"/>
                </a:solidFill>
                <a:latin typeface="Verdana" panose="020B0604030504040204" pitchFamily="34" charset="0"/>
              </a:rPr>
              <a:t>  </a:t>
            </a:r>
            <a:r>
              <a:rPr lang="en-US" sz="1600" b="1" dirty="0" smtClean="0">
                <a:solidFill>
                  <a:srgbClr val="000000"/>
                </a:solidFill>
                <a:latin typeface="Verdana" panose="020B0604030504040204" pitchFamily="34" charset="0"/>
              </a:rPr>
              <a:t>&lt;</a:t>
            </a:r>
            <a:r>
              <a:rPr lang="en-US" sz="1600" b="1" dirty="0">
                <a:solidFill>
                  <a:srgbClr val="000000"/>
                </a:solidFill>
                <a:latin typeface="Verdana" panose="020B0604030504040204" pitchFamily="34" charset="0"/>
              </a:rPr>
              <a:t>hibernate-configuration&gt;  </a:t>
            </a:r>
          </a:p>
          <a:p>
            <a:r>
              <a:rPr lang="en-US" sz="1600" b="1" dirty="0">
                <a:solidFill>
                  <a:srgbClr val="000000"/>
                </a:solidFill>
                <a:latin typeface="Verdana" panose="020B0604030504040204" pitchFamily="34" charset="0"/>
              </a:rPr>
              <a:t>  </a:t>
            </a:r>
            <a:r>
              <a:rPr lang="en-US" sz="1600" b="1" dirty="0" smtClean="0">
                <a:solidFill>
                  <a:srgbClr val="000000"/>
                </a:solidFill>
                <a:latin typeface="Verdana" panose="020B0604030504040204" pitchFamily="34" charset="0"/>
              </a:rPr>
              <a:t>&lt;</a:t>
            </a:r>
            <a:r>
              <a:rPr lang="en-US" sz="1600" b="1" dirty="0">
                <a:solidFill>
                  <a:srgbClr val="000000"/>
                </a:solidFill>
                <a:latin typeface="Verdana" panose="020B0604030504040204" pitchFamily="34" charset="0"/>
              </a:rPr>
              <a:t>session-factory&gt;  </a:t>
            </a:r>
          </a:p>
          <a:p>
            <a:r>
              <a:rPr lang="en-US" sz="1600" b="1" dirty="0">
                <a:solidFill>
                  <a:srgbClr val="000000"/>
                </a:solidFill>
                <a:latin typeface="Verdana" panose="020B0604030504040204" pitchFamily="34" charset="0"/>
              </a:rPr>
              <a:t>   &lt;property name=</a:t>
            </a:r>
            <a:r>
              <a:rPr lang="en-US" sz="1600" b="1" dirty="0">
                <a:solidFill>
                  <a:srgbClr val="0000FF"/>
                </a:solidFill>
                <a:latin typeface="Verdana" panose="020B0604030504040204" pitchFamily="34" charset="0"/>
              </a:rPr>
              <a:t>"dialect"</a:t>
            </a:r>
            <a:r>
              <a:rPr lang="en-US" sz="1600" b="1" dirty="0">
                <a:solidFill>
                  <a:srgbClr val="000000"/>
                </a:solidFill>
                <a:latin typeface="Verdana" panose="020B0604030504040204" pitchFamily="34" charset="0"/>
              </a:rPr>
              <a:t>&gt;</a:t>
            </a:r>
            <a:r>
              <a:rPr lang="en-US" sz="1600" b="1" dirty="0" err="1" smtClean="0">
                <a:solidFill>
                  <a:srgbClr val="000000"/>
                </a:solidFill>
                <a:latin typeface="Verdana" panose="020B0604030504040204" pitchFamily="34" charset="0"/>
              </a:rPr>
              <a:t>org.hibernate.dialect.OracleDialect</a:t>
            </a:r>
            <a:r>
              <a:rPr lang="en-US" sz="1600" b="1" dirty="0">
                <a:solidFill>
                  <a:srgbClr val="000000"/>
                </a:solidFill>
                <a:latin typeface="Verdana" panose="020B0604030504040204" pitchFamily="34" charset="0"/>
              </a:rPr>
              <a:t>&lt;/property&gt;  </a:t>
            </a:r>
          </a:p>
          <a:p>
            <a:r>
              <a:rPr lang="en-US" sz="1600" b="1" dirty="0">
                <a:solidFill>
                  <a:srgbClr val="000000"/>
                </a:solidFill>
                <a:latin typeface="Verdana" panose="020B0604030504040204" pitchFamily="34" charset="0"/>
              </a:rPr>
              <a:t> &lt;property name=</a:t>
            </a:r>
            <a:r>
              <a:rPr lang="en-US" sz="1600" b="1" dirty="0">
                <a:solidFill>
                  <a:srgbClr val="0000FF"/>
                </a:solidFill>
                <a:latin typeface="Verdana" panose="020B0604030504040204" pitchFamily="34" charset="0"/>
              </a:rPr>
              <a:t>"connection.url"</a:t>
            </a:r>
            <a:r>
              <a:rPr lang="en-US" sz="1600" b="1" dirty="0">
                <a:solidFill>
                  <a:srgbClr val="000000"/>
                </a:solidFill>
                <a:latin typeface="Verdana" panose="020B0604030504040204" pitchFamily="34" charset="0"/>
              </a:rPr>
              <a:t>&gt;</a:t>
            </a:r>
            <a:r>
              <a:rPr lang="en-US" sz="1600" b="1" dirty="0" err="1">
                <a:solidFill>
                  <a:srgbClr val="000000"/>
                </a:solidFill>
                <a:latin typeface="Verdana" panose="020B0604030504040204" pitchFamily="34" charset="0"/>
              </a:rPr>
              <a:t>jdbc:oracle:thin</a:t>
            </a:r>
            <a:r>
              <a:rPr lang="en-US" sz="1600" b="1" dirty="0">
                <a:solidFill>
                  <a:srgbClr val="000000"/>
                </a:solidFill>
                <a:latin typeface="Verdana" panose="020B0604030504040204" pitchFamily="34" charset="0"/>
              </a:rPr>
              <a:t>:</a:t>
            </a:r>
            <a:r>
              <a:rPr lang="en-US" sz="1600" b="1" dirty="0">
                <a:solidFill>
                  <a:srgbClr val="646464"/>
                </a:solidFill>
                <a:latin typeface="Verdana" panose="020B0604030504040204" pitchFamily="34" charset="0"/>
              </a:rPr>
              <a:t>@</a:t>
            </a:r>
            <a:r>
              <a:rPr lang="en-US" sz="1600" b="1" dirty="0" smtClean="0">
                <a:solidFill>
                  <a:srgbClr val="646464"/>
                </a:solidFill>
                <a:latin typeface="Verdana" panose="020B0604030504040204" pitchFamily="34" charset="0"/>
              </a:rPr>
              <a:t>localhost</a:t>
            </a:r>
            <a:r>
              <a:rPr lang="en-US" sz="1600" b="1" dirty="0" smtClean="0">
                <a:solidFill>
                  <a:srgbClr val="000000"/>
                </a:solidFill>
                <a:latin typeface="Verdana" panose="020B0604030504040204" pitchFamily="34" charset="0"/>
              </a:rPr>
              <a:t>:</a:t>
            </a:r>
            <a:r>
              <a:rPr lang="en-US" sz="1600" b="1" dirty="0" smtClean="0">
                <a:solidFill>
                  <a:srgbClr val="C00000"/>
                </a:solidFill>
                <a:latin typeface="Verdana" panose="020B0604030504040204" pitchFamily="34" charset="0"/>
              </a:rPr>
              <a:t>1521</a:t>
            </a:r>
            <a:r>
              <a:rPr lang="en-US" sz="1600" b="1" dirty="0" smtClean="0">
                <a:solidFill>
                  <a:srgbClr val="000000"/>
                </a:solidFill>
                <a:latin typeface="Verdana" panose="020B0604030504040204" pitchFamily="34" charset="0"/>
              </a:rPr>
              <a:t>:orcl&lt;/</a:t>
            </a:r>
            <a:r>
              <a:rPr lang="en-US" sz="1600" b="1" dirty="0">
                <a:solidFill>
                  <a:srgbClr val="000000"/>
                </a:solidFill>
                <a:latin typeface="Verdana" panose="020B0604030504040204" pitchFamily="34" charset="0"/>
              </a:rPr>
              <a:t>property&gt;  </a:t>
            </a:r>
          </a:p>
          <a:p>
            <a:r>
              <a:rPr lang="en-US" sz="1600" b="1" dirty="0">
                <a:solidFill>
                  <a:srgbClr val="000000"/>
                </a:solidFill>
                <a:latin typeface="Verdana" panose="020B0604030504040204" pitchFamily="34" charset="0"/>
              </a:rPr>
              <a:t> &lt;property name=</a:t>
            </a:r>
            <a:r>
              <a:rPr lang="en-US" sz="1600" b="1" dirty="0">
                <a:solidFill>
                  <a:srgbClr val="0000FF"/>
                </a:solidFill>
                <a:latin typeface="Verdana" panose="020B0604030504040204" pitchFamily="34" charset="0"/>
              </a:rPr>
              <a:t>"</a:t>
            </a:r>
            <a:r>
              <a:rPr lang="en-US" sz="1600" b="1" dirty="0" err="1">
                <a:solidFill>
                  <a:srgbClr val="0000FF"/>
                </a:solidFill>
                <a:latin typeface="Verdana" panose="020B0604030504040204" pitchFamily="34" charset="0"/>
              </a:rPr>
              <a:t>connection.username</a:t>
            </a:r>
            <a:r>
              <a:rPr lang="en-US" sz="1600" b="1" dirty="0">
                <a:solidFill>
                  <a:srgbClr val="0000FF"/>
                </a:solidFill>
                <a:latin typeface="Verdana" panose="020B0604030504040204" pitchFamily="34" charset="0"/>
              </a:rPr>
              <a:t>"</a:t>
            </a:r>
            <a:r>
              <a:rPr lang="en-US" sz="1600" b="1" dirty="0">
                <a:solidFill>
                  <a:srgbClr val="000000"/>
                </a:solidFill>
                <a:latin typeface="Verdana" panose="020B0604030504040204" pitchFamily="34" charset="0"/>
              </a:rPr>
              <a:t>&gt;system&lt;/property&gt;  </a:t>
            </a:r>
          </a:p>
          <a:p>
            <a:r>
              <a:rPr lang="en-US" sz="1600" b="1" dirty="0">
                <a:solidFill>
                  <a:srgbClr val="000000"/>
                </a:solidFill>
                <a:latin typeface="Verdana" panose="020B0604030504040204" pitchFamily="34" charset="0"/>
              </a:rPr>
              <a:t> &lt;property name=</a:t>
            </a:r>
            <a:r>
              <a:rPr lang="en-US" sz="1600" b="1" dirty="0">
                <a:solidFill>
                  <a:srgbClr val="0000FF"/>
                </a:solidFill>
                <a:latin typeface="Verdana" panose="020B0604030504040204" pitchFamily="34" charset="0"/>
              </a:rPr>
              <a:t>"</a:t>
            </a:r>
            <a:r>
              <a:rPr lang="en-US" sz="1600" b="1" dirty="0" err="1">
                <a:solidFill>
                  <a:srgbClr val="0000FF"/>
                </a:solidFill>
                <a:latin typeface="Verdana" panose="020B0604030504040204" pitchFamily="34" charset="0"/>
              </a:rPr>
              <a:t>connection.password</a:t>
            </a:r>
            <a:r>
              <a:rPr lang="en-US" sz="1600" b="1" dirty="0">
                <a:solidFill>
                  <a:srgbClr val="0000FF"/>
                </a:solidFill>
                <a:latin typeface="Verdana" panose="020B0604030504040204" pitchFamily="34" charset="0"/>
              </a:rPr>
              <a:t>"</a:t>
            </a:r>
            <a:r>
              <a:rPr lang="en-US" sz="1600" b="1" dirty="0">
                <a:solidFill>
                  <a:srgbClr val="000000"/>
                </a:solidFill>
                <a:latin typeface="Verdana" panose="020B0604030504040204" pitchFamily="34" charset="0"/>
              </a:rPr>
              <a:t>&gt;oracle&lt;/property&gt;  </a:t>
            </a:r>
          </a:p>
          <a:p>
            <a:r>
              <a:rPr lang="en-US" sz="1600" b="1" dirty="0">
                <a:solidFill>
                  <a:srgbClr val="000000"/>
                </a:solidFill>
                <a:latin typeface="Verdana" panose="020B0604030504040204" pitchFamily="34" charset="0"/>
              </a:rPr>
              <a:t> &lt;property name=</a:t>
            </a:r>
            <a:r>
              <a:rPr lang="en-US" sz="1600" b="1" dirty="0">
                <a:solidFill>
                  <a:srgbClr val="0000FF"/>
                </a:solidFill>
                <a:latin typeface="Verdana" panose="020B0604030504040204" pitchFamily="34" charset="0"/>
              </a:rPr>
              <a:t>"</a:t>
            </a:r>
            <a:r>
              <a:rPr lang="en-US" sz="1600" b="1" dirty="0" err="1">
                <a:solidFill>
                  <a:srgbClr val="0000FF"/>
                </a:solidFill>
                <a:latin typeface="Verdana" panose="020B0604030504040204" pitchFamily="34" charset="0"/>
              </a:rPr>
              <a:t>connection.driver_class</a:t>
            </a:r>
            <a:r>
              <a:rPr lang="en-US" sz="1600" b="1" dirty="0">
                <a:solidFill>
                  <a:srgbClr val="0000FF"/>
                </a:solidFill>
                <a:latin typeface="Verdana" panose="020B0604030504040204" pitchFamily="34" charset="0"/>
              </a:rPr>
              <a:t>"</a:t>
            </a:r>
            <a:r>
              <a:rPr lang="en-US" sz="1600" b="1" dirty="0">
                <a:solidFill>
                  <a:srgbClr val="000000"/>
                </a:solidFill>
                <a:latin typeface="Verdana" panose="020B0604030504040204" pitchFamily="34" charset="0"/>
              </a:rPr>
              <a:t>&gt;</a:t>
            </a:r>
            <a:r>
              <a:rPr lang="en-US" sz="1600" b="1" dirty="0" err="1">
                <a:solidFill>
                  <a:srgbClr val="000000"/>
                </a:solidFill>
                <a:latin typeface="Verdana" panose="020B0604030504040204" pitchFamily="34" charset="0"/>
              </a:rPr>
              <a:t>oracle.jdbc.driver.OracleDriver</a:t>
            </a:r>
            <a:r>
              <a:rPr lang="en-US" sz="1600" b="1" dirty="0">
                <a:solidFill>
                  <a:srgbClr val="000000"/>
                </a:solidFill>
                <a:latin typeface="Verdana" panose="020B0604030504040204" pitchFamily="34" charset="0"/>
              </a:rPr>
              <a:t>&lt;/</a:t>
            </a:r>
            <a:r>
              <a:rPr lang="en-US" sz="1600" b="1" dirty="0" smtClean="0">
                <a:solidFill>
                  <a:srgbClr val="000000"/>
                </a:solidFill>
                <a:latin typeface="Verdana" panose="020B0604030504040204" pitchFamily="34" charset="0"/>
              </a:rPr>
              <a:t>property</a:t>
            </a:r>
            <a:r>
              <a:rPr lang="en-US" sz="1600" b="1" dirty="0">
                <a:solidFill>
                  <a:srgbClr val="000000"/>
                </a:solidFill>
                <a:latin typeface="Verdana" panose="020B0604030504040204" pitchFamily="34" charset="0"/>
              </a:rPr>
              <a:t> &lt;mapping resource=</a:t>
            </a:r>
            <a:r>
              <a:rPr lang="en-US" sz="1600" b="1" dirty="0">
                <a:solidFill>
                  <a:srgbClr val="0000FF"/>
                </a:solidFill>
                <a:latin typeface="Verdana" panose="020B0604030504040204" pitchFamily="34" charset="0"/>
              </a:rPr>
              <a:t>"user.hbm.xml"</a:t>
            </a:r>
            <a:r>
              <a:rPr lang="en-US" sz="1600" b="1" dirty="0">
                <a:solidFill>
                  <a:srgbClr val="000000"/>
                </a:solidFill>
                <a:latin typeface="Verdana" panose="020B0604030504040204" pitchFamily="34" charset="0"/>
              </a:rPr>
              <a:t>/&gt;  </a:t>
            </a:r>
          </a:p>
          <a:p>
            <a:r>
              <a:rPr lang="en-US" sz="1600" b="1" dirty="0">
                <a:solidFill>
                  <a:srgbClr val="000000"/>
                </a:solidFill>
                <a:latin typeface="Verdana" panose="020B0604030504040204" pitchFamily="34" charset="0"/>
              </a:rPr>
              <a:t> &lt;/session-factory&gt;  </a:t>
            </a:r>
          </a:p>
          <a:p>
            <a:r>
              <a:rPr lang="en-US" sz="1600" b="1" dirty="0">
                <a:solidFill>
                  <a:srgbClr val="000000"/>
                </a:solidFill>
                <a:latin typeface="Verdana" panose="020B0604030504040204" pitchFamily="34" charset="0"/>
              </a:rPr>
              <a:t> </a:t>
            </a:r>
            <a:r>
              <a:rPr lang="en-US" sz="1600" b="1" dirty="0" smtClean="0">
                <a:solidFill>
                  <a:srgbClr val="000000"/>
                </a:solidFill>
                <a:latin typeface="Verdana" panose="020B0604030504040204" pitchFamily="34" charset="0"/>
              </a:rPr>
              <a:t>&lt;/</a:t>
            </a:r>
            <a:r>
              <a:rPr lang="en-US" sz="1600" b="1" dirty="0">
                <a:solidFill>
                  <a:srgbClr val="000000"/>
                </a:solidFill>
                <a:latin typeface="Verdana" panose="020B0604030504040204" pitchFamily="34" charset="0"/>
              </a:rPr>
              <a:t>hibernate-configuration&gt;  </a:t>
            </a:r>
            <a:endParaRPr lang="en-US" sz="1600" b="1" i="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2047256377"/>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16687" y="2967335"/>
            <a:ext cx="4494313" cy="923330"/>
          </a:xfrm>
          <a:prstGeom prst="rect">
            <a:avLst/>
          </a:prstGeom>
          <a:noFill/>
        </p:spPr>
        <p:txBody>
          <a:bodyPr wrap="square" lIns="91440" tIns="45720" rIns="91440" bIns="45720">
            <a:spAutoFit/>
          </a:bodyPr>
          <a:lstStyle/>
          <a:p>
            <a:pPr algn="ctr"/>
            <a:r>
              <a:rPr lang="en-US" sz="5400" dirty="0" smtClean="0">
                <a:ln w="0"/>
                <a:solidFill>
                  <a:schemeClr val="accent1"/>
                </a:solidFill>
                <a:effectLst>
                  <a:outerShdw blurRad="38100" dist="25400" dir="5400000" algn="ctr" rotWithShape="0">
                    <a:srgbClr val="6E747A">
                      <a:alpha val="43000"/>
                    </a:srgbClr>
                  </a:outerShdw>
                </a:effectLst>
              </a:rPr>
              <a:t>THE END</a:t>
            </a:r>
            <a:endParaRPr lang="en-US" sz="540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2300055390"/>
      </p:ext>
    </p:extLst>
  </p:cSld>
  <p:clrMapOvr>
    <a:masterClrMapping/>
  </p:clrMapOvr>
  <p:timing>
    <p:tnLst>
      <p:par>
        <p:cTn id="1" dur="indefinite" restart="never" nodeType="tmRoot"/>
      </p:par>
    </p:tnLst>
  </p:timing>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Berlin</Template>
  <TotalTime>9688</TotalTime>
  <Words>5012</Words>
  <Application>Microsoft Office PowerPoint</Application>
  <PresentationFormat>Widescreen</PresentationFormat>
  <Paragraphs>771</Paragraphs>
  <Slides>95</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95</vt:i4>
      </vt:variant>
    </vt:vector>
  </HeadingPairs>
  <TitlesOfParts>
    <vt:vector size="104" baseType="lpstr">
      <vt:lpstr>Arial</vt:lpstr>
      <vt:lpstr>Calibri</vt:lpstr>
      <vt:lpstr>erdana</vt:lpstr>
      <vt:lpstr>Menlo</vt:lpstr>
      <vt:lpstr>Open Sans</vt:lpstr>
      <vt:lpstr>Trebuchet MS</vt:lpstr>
      <vt:lpstr>Verdana</vt:lpstr>
      <vt:lpstr>Verdana</vt:lpstr>
      <vt:lpstr>Berlin</vt:lpstr>
      <vt:lpstr>PowerPoint Presentation</vt:lpstr>
      <vt:lpstr>Hibernate 5.0.1 Introduction</vt:lpstr>
      <vt:lpstr>Hibernate Introduction…</vt:lpstr>
      <vt:lpstr>What is JDBC?</vt:lpstr>
      <vt:lpstr>Why Object Relational Mapping (ORM) ?</vt:lpstr>
      <vt:lpstr>Why ORM ? Consider a Java Class with proper constructors and associated public function</vt:lpstr>
      <vt:lpstr>Why ORM ?</vt:lpstr>
      <vt:lpstr>ORM - is the solution to handle below impedance mismatches.</vt:lpstr>
      <vt:lpstr>What is ORM?</vt:lpstr>
      <vt:lpstr>ORM Solution -4 Entities</vt:lpstr>
      <vt:lpstr>Java ORM Frameworks</vt:lpstr>
      <vt:lpstr>Hibernate - Overview</vt:lpstr>
      <vt:lpstr>Hibernate – Overview…</vt:lpstr>
      <vt:lpstr>Hibernate Advantages</vt:lpstr>
      <vt:lpstr>Hibernate Advantages</vt:lpstr>
      <vt:lpstr>Hibernate Advantages</vt:lpstr>
      <vt:lpstr>Hibernate Advantages</vt:lpstr>
      <vt:lpstr>Supported Databases</vt:lpstr>
      <vt:lpstr>Hibernate - Architecture</vt:lpstr>
      <vt:lpstr> Detailed view of the Hibernate Application Architecture</vt:lpstr>
      <vt:lpstr>Hibernate Architecture – API’s</vt:lpstr>
      <vt:lpstr>Configuration Object</vt:lpstr>
      <vt:lpstr>SessionFactory Object</vt:lpstr>
      <vt:lpstr>Session Object</vt:lpstr>
      <vt:lpstr>Transaction Object</vt:lpstr>
      <vt:lpstr>Query Object</vt:lpstr>
      <vt:lpstr>Criteria Object</vt:lpstr>
      <vt:lpstr>Hibernate - Environment</vt:lpstr>
      <vt:lpstr>Hibernate - Configuration</vt:lpstr>
      <vt:lpstr>hibernate.cfg.xml</vt:lpstr>
      <vt:lpstr>Hibernate Properties</vt:lpstr>
      <vt:lpstr>Hibernate with Oracle Database</vt:lpstr>
      <vt:lpstr>Databases dialect property</vt:lpstr>
      <vt:lpstr>Hibernate - Sessions</vt:lpstr>
      <vt:lpstr>Session object - Instance</vt:lpstr>
      <vt:lpstr>Session instance</vt:lpstr>
      <vt:lpstr>Hibernate - Persistent Class</vt:lpstr>
      <vt:lpstr>Rules of persistent classes</vt:lpstr>
      <vt:lpstr>A simple POJO example</vt:lpstr>
      <vt:lpstr>Hibernate - Mapping Files</vt:lpstr>
      <vt:lpstr>Employee.hbm.xml – Sample Mapping File</vt:lpstr>
      <vt:lpstr>Employee.hbm.xml - Properties</vt:lpstr>
      <vt:lpstr>Employee.hbm.xml - Properties</vt:lpstr>
      <vt:lpstr>Hibernate - Mapping Types</vt:lpstr>
      <vt:lpstr>Generator classes in Hibernate</vt:lpstr>
      <vt:lpstr> Hibernate hbm2ddl.auto  possible values and their uses </vt:lpstr>
      <vt:lpstr>Create Hibernate Application in Eclipse IDE</vt:lpstr>
      <vt:lpstr>Hibernate - O/R Mappings</vt:lpstr>
      <vt:lpstr>Collections Mappings</vt:lpstr>
      <vt:lpstr>Component Mappings</vt:lpstr>
      <vt:lpstr>Component Mapping - Example</vt:lpstr>
      <vt:lpstr>Inheritance Mapping In Hibernate</vt:lpstr>
      <vt:lpstr>Association Mappings</vt:lpstr>
      <vt:lpstr>Hibernate - Query Language</vt:lpstr>
      <vt:lpstr>Advantage of HQL</vt:lpstr>
      <vt:lpstr>Query Object</vt:lpstr>
      <vt:lpstr>Query Interface - Methods</vt:lpstr>
      <vt:lpstr>HQL- FROM Clause</vt:lpstr>
      <vt:lpstr>HQL- AS Clause</vt:lpstr>
      <vt:lpstr>HQL- SELECT Clause</vt:lpstr>
      <vt:lpstr>HQL-WHERE Clause</vt:lpstr>
      <vt:lpstr>HQL-ORDER BY Clause</vt:lpstr>
      <vt:lpstr>HQL-GROUP BY Clause</vt:lpstr>
      <vt:lpstr>HQL- Using Named Paramters</vt:lpstr>
      <vt:lpstr>HQL - UPDATE Clause</vt:lpstr>
      <vt:lpstr>HQL-DELETE Clause</vt:lpstr>
      <vt:lpstr>HQL-INSERT Clause</vt:lpstr>
      <vt:lpstr>HQL-Aggregate Methods</vt:lpstr>
      <vt:lpstr>Hibernate - Criteria Queries</vt:lpstr>
      <vt:lpstr>Criteria Queries</vt:lpstr>
      <vt:lpstr>Restrictions with Criteria</vt:lpstr>
      <vt:lpstr>Hibernate</vt:lpstr>
      <vt:lpstr>JPA</vt:lpstr>
      <vt:lpstr>Where to use JPA</vt:lpstr>
      <vt:lpstr>JPA - Architecture</vt:lpstr>
      <vt:lpstr>Object Relational Mapping</vt:lpstr>
      <vt:lpstr>ORM Architecture</vt:lpstr>
      <vt:lpstr>Mapping.xml</vt:lpstr>
      <vt:lpstr>Hibernate Annotations</vt:lpstr>
      <vt:lpstr>Environment Setup for Hibernate Annotation</vt:lpstr>
      <vt:lpstr>Hibernate using Annotation</vt:lpstr>
      <vt:lpstr>Annotations in Hibernate</vt:lpstr>
      <vt:lpstr> Persistence class</vt:lpstr>
      <vt:lpstr>hibernate.cfg.xml</vt:lpstr>
      <vt:lpstr>Hibernate 5</vt:lpstr>
      <vt:lpstr>Hibernate 5 Session Factory</vt:lpstr>
      <vt:lpstr>Package org.hibernate.boot</vt:lpstr>
      <vt:lpstr>StandardServiceRegistry Class</vt:lpstr>
      <vt:lpstr>Hibernate in Web Application</vt:lpstr>
      <vt:lpstr>Hibernate in Web Application-  register.jsp</vt:lpstr>
      <vt:lpstr>Hibernate in Web Application- User.java</vt:lpstr>
      <vt:lpstr>Hibernate in Web Application- user.hbm.xml</vt:lpstr>
      <vt:lpstr>Hibernate in Web Application- UserDao.java</vt:lpstr>
      <vt:lpstr>Hibernate in Web Application- hibernate.cfg.xml</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Rajashekar gs</cp:lastModifiedBy>
  <cp:revision>134</cp:revision>
  <dcterms:created xsi:type="dcterms:W3CDTF">2015-09-20T15:51:53Z</dcterms:created>
  <dcterms:modified xsi:type="dcterms:W3CDTF">2019-03-29T10:08:35Z</dcterms:modified>
</cp:coreProperties>
</file>