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4"/>
  </p:notesMasterIdLst>
  <p:sldIdLst>
    <p:sldId id="261" r:id="rId2"/>
    <p:sldId id="285" r:id="rId3"/>
    <p:sldId id="257" r:id="rId4"/>
    <p:sldId id="317" r:id="rId5"/>
    <p:sldId id="318" r:id="rId6"/>
    <p:sldId id="319" r:id="rId7"/>
    <p:sldId id="320" r:id="rId8"/>
    <p:sldId id="321" r:id="rId9"/>
    <p:sldId id="322" r:id="rId10"/>
    <p:sldId id="301" r:id="rId11"/>
    <p:sldId id="264" r:id="rId12"/>
    <p:sldId id="265" r:id="rId13"/>
    <p:sldId id="288"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 id="268" r:id="rId27"/>
    <p:sldId id="305" r:id="rId28"/>
    <p:sldId id="294" r:id="rId29"/>
    <p:sldId id="339" r:id="rId30"/>
    <p:sldId id="304" r:id="rId31"/>
    <p:sldId id="337" r:id="rId32"/>
    <p:sldId id="338" r:id="rId33"/>
    <p:sldId id="297" r:id="rId34"/>
    <p:sldId id="335" r:id="rId35"/>
    <p:sldId id="308" r:id="rId36"/>
    <p:sldId id="336" r:id="rId37"/>
    <p:sldId id="312" r:id="rId38"/>
    <p:sldId id="309" r:id="rId39"/>
    <p:sldId id="340" r:id="rId40"/>
    <p:sldId id="341" r:id="rId41"/>
    <p:sldId id="342" r:id="rId42"/>
    <p:sldId id="311" r:id="rId43"/>
    <p:sldId id="343" r:id="rId44"/>
    <p:sldId id="313" r:id="rId45"/>
    <p:sldId id="316" r:id="rId46"/>
    <p:sldId id="315" r:id="rId47"/>
    <p:sldId id="344" r:id="rId48"/>
    <p:sldId id="278" r:id="rId49"/>
    <p:sldId id="307" r:id="rId50"/>
    <p:sldId id="299" r:id="rId51"/>
    <p:sldId id="300" r:id="rId52"/>
    <p:sldId id="276" r:id="rId5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mita"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AE85"/>
    <a:srgbClr val="FFDEBD"/>
    <a:srgbClr val="E4C9FF"/>
    <a:srgbClr val="FF66FF"/>
    <a:srgbClr val="FF99FF"/>
    <a:srgbClr val="00CC00"/>
    <a:srgbClr val="FF0000"/>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83" autoAdjust="0"/>
    <p:restoredTop sz="94832" autoAdjust="0"/>
  </p:normalViewPr>
  <p:slideViewPr>
    <p:cSldViewPr>
      <p:cViewPr varScale="1">
        <p:scale>
          <a:sx n="39" d="100"/>
          <a:sy n="39" d="100"/>
        </p:scale>
        <p:origin x="1272"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419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9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19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DDB1D57-6463-4C0B-A79B-49BEA34B74E3}" type="slidenum">
              <a:rPr lang="en-US" altLang="zh-CN"/>
              <a:pPr/>
              <a:t>‹#›</a:t>
            </a:fld>
            <a:endParaRPr lang="en-US" altLang="zh-CN"/>
          </a:p>
        </p:txBody>
      </p:sp>
    </p:spTree>
    <p:extLst>
      <p:ext uri="{BB962C8B-B14F-4D97-AF65-F5344CB8AC3E}">
        <p14:creationId xmlns:p14="http://schemas.microsoft.com/office/powerpoint/2010/main" val="39849879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57623D-68C5-4BCF-8FAC-4D2C5E402066}" type="slidenum">
              <a:rPr lang="en-US" altLang="zh-CN"/>
              <a:pPr/>
              <a:t>1</a:t>
            </a:fld>
            <a:endParaRPr lang="en-US" altLang="zh-CN"/>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95728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2FBFBF-60B5-481D-B1AE-425F5651C00F}" type="slidenum">
              <a:rPr lang="en-US" altLang="zh-CN"/>
              <a:pPr/>
              <a:t>28</a:t>
            </a:fld>
            <a:endParaRPr lang="en-US" altLang="zh-CN"/>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51226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D6BED8-0033-48F1-9E7F-AD85F5529049}" type="slidenum">
              <a:rPr lang="en-US" altLang="zh-CN"/>
              <a:pPr/>
              <a:t>30</a:t>
            </a:fld>
            <a:endParaRPr lang="en-US" altLang="zh-CN"/>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32454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6E30D6-4AE0-441F-92EA-AE4A70B1FC04}" type="slidenum">
              <a:rPr lang="en-US" altLang="zh-CN"/>
              <a:pPr/>
              <a:t>33</a:t>
            </a:fld>
            <a:endParaRPr lang="en-US" altLang="zh-CN"/>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91547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69FEE-E4E8-4444-863F-894635599165}" type="slidenum">
              <a:rPr lang="en-US" altLang="zh-CN"/>
              <a:pPr/>
              <a:t>35</a:t>
            </a:fld>
            <a:endParaRPr lang="en-US" altLang="zh-CN"/>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8996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54BA8F-2635-41AB-A2AB-702854EF5F84}" type="slidenum">
              <a:rPr lang="en-US" altLang="zh-CN"/>
              <a:pPr/>
              <a:t>37</a:t>
            </a:fld>
            <a:endParaRPr lang="en-US" altLang="zh-CN"/>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79575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ED8844-A8A6-4904-8238-691A6CB02CFD}" type="slidenum">
              <a:rPr lang="en-US" altLang="zh-CN"/>
              <a:pPr/>
              <a:t>38</a:t>
            </a:fld>
            <a:endParaRPr lang="en-US" altLang="zh-CN"/>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1619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3437B0-92DE-4E1C-A6D3-70BE78BA5B20}" type="slidenum">
              <a:rPr lang="en-US" altLang="zh-CN"/>
              <a:pPr/>
              <a:t>42</a:t>
            </a:fld>
            <a:endParaRPr lang="en-US" altLang="zh-CN"/>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38820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2F4EA1-C307-490C-8385-C2B65A05B74C}" type="slidenum">
              <a:rPr lang="en-US" altLang="zh-CN"/>
              <a:pPr/>
              <a:t>45</a:t>
            </a:fld>
            <a:endParaRPr lang="en-US" altLang="zh-CN"/>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8050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EED26C-000F-4434-A44D-1CCBFA7A78BB}" type="slidenum">
              <a:rPr lang="en-US" altLang="zh-CN"/>
              <a:pPr/>
              <a:t>48</a:t>
            </a:fld>
            <a:endParaRPr lang="en-US" altLang="zh-CN"/>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788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36B37E-66F5-48FD-8E1E-ED59F1FAD61E}" type="slidenum">
              <a:rPr lang="en-US" altLang="zh-CN"/>
              <a:pPr/>
              <a:t>49</a:t>
            </a:fld>
            <a:endParaRPr lang="en-US" altLang="zh-CN"/>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73650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B6679-3DC7-4FEC-92CE-BE8AC6E6184C}" type="slidenum">
              <a:rPr lang="en-US" altLang="zh-CN"/>
              <a:pPr/>
              <a:t>2</a:t>
            </a:fld>
            <a:endParaRPr lang="en-US" altLang="zh-CN"/>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884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57BA63-D712-4C3D-B491-BB6617927368}" type="slidenum">
              <a:rPr lang="en-US" altLang="zh-CN"/>
              <a:pPr/>
              <a:t>50</a:t>
            </a:fld>
            <a:endParaRPr lang="en-US" altLang="zh-CN"/>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71356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B57DB3-9284-4FC3-8B87-C2D699C49307}" type="slidenum">
              <a:rPr lang="en-US" altLang="zh-CN"/>
              <a:pPr/>
              <a:t>51</a:t>
            </a:fld>
            <a:endParaRPr lang="en-US" altLang="zh-CN"/>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4229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D54DB2-BFBC-4C5E-8FDC-2627852F0259}" type="slidenum">
              <a:rPr lang="en-US" altLang="zh-CN"/>
              <a:pPr/>
              <a:t>52</a:t>
            </a:fld>
            <a:endParaRPr lang="en-US" altLang="zh-CN"/>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1975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B753A9-988E-42C4-9F4D-07D4E6394DD9}" type="slidenum">
              <a:rPr lang="en-US" altLang="zh-CN"/>
              <a:pPr/>
              <a:t>3</a:t>
            </a:fld>
            <a:endParaRPr lang="en-US" altLang="zh-CN"/>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64870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517DDE-967C-4FA6-B018-BF5A03146DB9}" type="slidenum">
              <a:rPr lang="en-US" altLang="zh-CN"/>
              <a:pPr/>
              <a:t>10</a:t>
            </a:fld>
            <a:endParaRPr lang="en-US" altLang="zh-CN"/>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20437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F0043B-F42A-4460-801D-A0E9C8A7A9DC}" type="slidenum">
              <a:rPr lang="en-US" altLang="zh-CN"/>
              <a:pPr/>
              <a:t>11</a:t>
            </a:fld>
            <a:endParaRPr lang="en-US" altLang="zh-CN"/>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21559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8C1736-F33A-4EF2-97D0-DA25FEC0EBFE}" type="slidenum">
              <a:rPr lang="en-US" altLang="zh-CN"/>
              <a:pPr/>
              <a:t>12</a:t>
            </a:fld>
            <a:endParaRPr lang="en-US" altLang="zh-CN"/>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132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E9D6D3-7AEE-490F-BB88-7AD84D5CBEA8}" type="slidenum">
              <a:rPr lang="en-US" altLang="zh-CN"/>
              <a:pPr/>
              <a:t>13</a:t>
            </a:fld>
            <a:endParaRPr lang="en-US" altLang="zh-CN"/>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17848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A0DC4-42DF-4477-85B1-1885EF802BCF}" type="slidenum">
              <a:rPr lang="en-US" altLang="zh-CN"/>
              <a:pPr/>
              <a:t>26</a:t>
            </a:fld>
            <a:endParaRPr lang="en-US" altLang="zh-CN"/>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76188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C0275C-1D18-434D-A5F4-D04EB8AD5501}" type="slidenum">
              <a:rPr lang="en-US" altLang="zh-CN"/>
              <a:pPr/>
              <a:t>27</a:t>
            </a:fld>
            <a:endParaRPr lang="en-US" altLang="zh-CN"/>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57822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0962" name="Picture 2" descr="pic01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52800" y="2227263"/>
            <a:ext cx="5791200" cy="4630737"/>
          </a:xfrm>
          <a:prstGeom prst="rect">
            <a:avLst/>
          </a:prstGeom>
          <a:noFill/>
          <a:extLst>
            <a:ext uri="{909E8E84-426E-40DD-AFC4-6F175D3DCCD1}">
              <a14:hiddenFill xmlns:a14="http://schemas.microsoft.com/office/drawing/2010/main">
                <a:solidFill>
                  <a:srgbClr val="FFFFFF"/>
                </a:solidFill>
              </a14:hiddenFill>
            </a:ext>
          </a:extLst>
        </p:spPr>
      </p:pic>
      <p:sp>
        <p:nvSpPr>
          <p:cNvPr id="40965" name="Rectangle 5"/>
          <p:cNvSpPr>
            <a:spLocks noChangeArrowheads="1"/>
          </p:cNvSpPr>
          <p:nvPr userDrawn="1"/>
        </p:nvSpPr>
        <p:spPr bwMode="auto">
          <a:xfrm>
            <a:off x="0" y="0"/>
            <a:ext cx="533400" cy="6858000"/>
          </a:xfrm>
          <a:prstGeom prst="rect">
            <a:avLst/>
          </a:prstGeom>
          <a:gradFill rotWithShape="0">
            <a:gsLst>
              <a:gs pos="0">
                <a:srgbClr val="339966"/>
              </a:gs>
              <a:gs pos="100000">
                <a:srgbClr val="FFFFFF"/>
              </a:gs>
            </a:gsLst>
            <a:lin ang="5400000" scaled="1"/>
          </a:gra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7" name="Rectangle 7"/>
          <p:cNvSpPr>
            <a:spLocks noGrp="1" noChangeArrowheads="1"/>
          </p:cNvSpPr>
          <p:nvPr>
            <p:ph type="ctrTitle"/>
          </p:nvPr>
        </p:nvSpPr>
        <p:spPr>
          <a:xfrm>
            <a:off x="755650" y="2130425"/>
            <a:ext cx="7772400" cy="1470025"/>
          </a:xfrm>
        </p:spPr>
        <p:txBody>
          <a:bodyPr/>
          <a:lstStyle>
            <a:lvl1pPr algn="ctr">
              <a:defRPr/>
            </a:lvl1pPr>
          </a:lstStyle>
          <a:p>
            <a:pPr lvl="0"/>
            <a:r>
              <a:rPr lang="en-US" altLang="en-US" noProof="0" smtClean="0"/>
              <a:t>Click to edit Master title style</a:t>
            </a:r>
            <a:endParaRPr lang="en-US" altLang="zh-CN" noProof="0" smtClean="0"/>
          </a:p>
        </p:txBody>
      </p:sp>
      <p:sp>
        <p:nvSpPr>
          <p:cNvPr id="40968" name="Rectangle 8"/>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smtClean="0"/>
              <a:t>Click to edit Master subtitle style</a:t>
            </a:r>
            <a:endParaRPr lang="en-US" altLang="zh-CN"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4223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4513" y="260350"/>
            <a:ext cx="2070100" cy="56784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260350"/>
            <a:ext cx="6057900" cy="56784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980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036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415035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412875"/>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5213" y="1412875"/>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8564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3735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265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7310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53912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068209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pic01c"/>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352800" y="2227263"/>
            <a:ext cx="5791200" cy="4630737"/>
          </a:xfrm>
          <a:prstGeom prst="rect">
            <a:avLst/>
          </a:prstGeom>
          <a:noFill/>
          <a:extLst>
            <a:ext uri="{909E8E84-426E-40DD-AFC4-6F175D3DCCD1}">
              <a14:hiddenFill xmlns:a14="http://schemas.microsoft.com/office/drawing/2010/main">
                <a:solidFill>
                  <a:srgbClr val="FFFFFF"/>
                </a:solidFill>
              </a14:hiddenFill>
            </a:ext>
          </a:extLst>
        </p:spPr>
      </p:pic>
      <p:sp>
        <p:nvSpPr>
          <p:cNvPr id="1034" name="Rectangle 10"/>
          <p:cNvSpPr>
            <a:spLocks noChangeArrowheads="1"/>
          </p:cNvSpPr>
          <p:nvPr userDrawn="1"/>
        </p:nvSpPr>
        <p:spPr bwMode="auto">
          <a:xfrm>
            <a:off x="0" y="0"/>
            <a:ext cx="533400" cy="6858000"/>
          </a:xfrm>
          <a:prstGeom prst="rect">
            <a:avLst/>
          </a:prstGeom>
          <a:gradFill rotWithShape="0">
            <a:gsLst>
              <a:gs pos="0">
                <a:srgbClr val="339966"/>
              </a:gs>
              <a:gs pos="100000">
                <a:srgbClr val="FFFFFF"/>
              </a:gs>
            </a:gsLst>
            <a:lin ang="5400000" scaled="1"/>
          </a:gra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Rectangle 14"/>
          <p:cNvSpPr>
            <a:spLocks noGrp="1" noChangeArrowheads="1"/>
          </p:cNvSpPr>
          <p:nvPr>
            <p:ph type="title"/>
          </p:nvPr>
        </p:nvSpPr>
        <p:spPr bwMode="auto">
          <a:xfrm>
            <a:off x="735013" y="260350"/>
            <a:ext cx="82296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zh-CN" smtClean="0"/>
          </a:p>
        </p:txBody>
      </p:sp>
      <p:sp>
        <p:nvSpPr>
          <p:cNvPr id="1039" name="Rectangle 15"/>
          <p:cNvSpPr>
            <a:spLocks noGrp="1" noChangeArrowheads="1"/>
          </p:cNvSpPr>
          <p:nvPr>
            <p:ph type="body" idx="1"/>
          </p:nvPr>
        </p:nvSpPr>
        <p:spPr bwMode="auto">
          <a:xfrm>
            <a:off x="684213" y="1412875"/>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endParaRPr lang="en-US" altLang="zh-CN" smtClean="0"/>
          </a:p>
          <a:p>
            <a:pPr lvl="1"/>
            <a:r>
              <a:rPr lang="en-US" altLang="en-US" smtClean="0"/>
              <a:t>Second level</a:t>
            </a:r>
            <a:endParaRPr lang="en-US" altLang="zh-CN" smtClean="0"/>
          </a:p>
          <a:p>
            <a:pPr lvl="2"/>
            <a:r>
              <a:rPr lang="en-US" altLang="en-US" smtClean="0"/>
              <a:t>Third level</a:t>
            </a:r>
            <a:endParaRPr lang="en-US" altLang="zh-CN" smtClean="0"/>
          </a:p>
        </p:txBody>
      </p:sp>
      <p:sp>
        <p:nvSpPr>
          <p:cNvPr id="1041" name="Text Box 17"/>
          <p:cNvSpPr txBox="1">
            <a:spLocks noChangeArrowheads="1"/>
          </p:cNvSpPr>
          <p:nvPr userDrawn="1"/>
        </p:nvSpPr>
        <p:spPr bwMode="auto">
          <a:xfrm>
            <a:off x="6643688" y="6453188"/>
            <a:ext cx="2413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altLang="en-US" sz="1000">
                <a:latin typeface="Tahoma" panose="020B0604030504040204" pitchFamily="34" charset="0"/>
              </a:rPr>
              <a:t>JSP and Servlets / Session 5 / </a:t>
            </a:r>
            <a:fld id="{5D2C3837-453A-45D7-BC8B-913A71477EC6}" type="slidenum">
              <a:rPr lang="en-US" altLang="en-US" sz="1000">
                <a:latin typeface="Tahoma" panose="020B0604030504040204" pitchFamily="34" charset="0"/>
              </a:rPr>
              <a:pPr eaLnBrk="0" hangingPunct="0">
                <a:spcBef>
                  <a:spcPct val="50000"/>
                </a:spcBef>
              </a:pPr>
              <a:t>‹#›</a:t>
            </a:fld>
            <a:r>
              <a:rPr lang="en-US" altLang="en-US" sz="1000">
                <a:latin typeface="Tahoma" panose="020B0604030504040204" pitchFamily="34" charset="0"/>
              </a:rPr>
              <a:t> of 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rtl="0" fontAlgn="base">
        <a:spcBef>
          <a:spcPct val="0"/>
        </a:spcBef>
        <a:spcAft>
          <a:spcPct val="0"/>
        </a:spcAft>
        <a:defRPr sz="4400" kern="1200">
          <a:solidFill>
            <a:srgbClr val="3333CC"/>
          </a:solidFill>
          <a:latin typeface="+mj-lt"/>
          <a:ea typeface="+mj-ea"/>
          <a:cs typeface="+mj-cs"/>
        </a:defRPr>
      </a:lvl1pPr>
      <a:lvl2pPr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2pPr>
      <a:lvl3pPr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3pPr>
      <a:lvl4pPr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4pPr>
      <a:lvl5pPr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5pPr>
      <a:lvl6pPr marL="457200"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6pPr>
      <a:lvl7pPr marL="914400"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7pPr>
      <a:lvl8pPr marL="1371600"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8pPr>
      <a:lvl9pPr marL="1828800"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9pPr>
    </p:titleStyle>
    <p:bodyStyle>
      <a:lvl1pPr marL="342900" indent="-342900" algn="l" rtl="0" fontAlgn="base">
        <a:spcBef>
          <a:spcPct val="20000"/>
        </a:spcBef>
        <a:spcAft>
          <a:spcPct val="0"/>
        </a:spcAft>
        <a:buClr>
          <a:srgbClr val="339966"/>
        </a:buClr>
        <a:buFont typeface="Wingdings" panose="05000000000000000000" pitchFamily="2" charset="2"/>
        <a:buChar char="q"/>
        <a:defRPr sz="2800" kern="1200">
          <a:solidFill>
            <a:schemeClr val="tx1"/>
          </a:solidFill>
          <a:latin typeface="+mn-lt"/>
          <a:ea typeface="+mn-ea"/>
          <a:cs typeface="+mn-cs"/>
        </a:defRPr>
      </a:lvl1pPr>
      <a:lvl2pPr marL="742950" indent="-285750" algn="l" rtl="0" fontAlgn="base">
        <a:spcBef>
          <a:spcPct val="20000"/>
        </a:spcBef>
        <a:spcAft>
          <a:spcPct val="0"/>
        </a:spcAft>
        <a:buClr>
          <a:srgbClr val="339966"/>
        </a:buClr>
        <a:buFont typeface="Wingdings" panose="05000000000000000000" pitchFamily="2" charset="2"/>
        <a:buChar char="q"/>
        <a:defRPr sz="2400" kern="1200">
          <a:solidFill>
            <a:schemeClr val="tx1"/>
          </a:solidFill>
          <a:latin typeface="+mn-lt"/>
          <a:ea typeface="+mn-ea"/>
          <a:cs typeface="+mn-cs"/>
        </a:defRPr>
      </a:lvl2pPr>
      <a:lvl3pPr marL="1143000" indent="-228600" algn="l" rtl="0" fontAlgn="base">
        <a:spcBef>
          <a:spcPct val="20000"/>
        </a:spcBef>
        <a:spcAft>
          <a:spcPct val="0"/>
        </a:spcAft>
        <a:buClr>
          <a:srgbClr val="339966"/>
        </a:buClr>
        <a:buFont typeface="Wingdings" panose="05000000000000000000" pitchFamily="2" charset="2"/>
        <a:buChar char="q"/>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fontAlgn="base">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Grp="1" noChangeArrowheads="1"/>
          </p:cNvSpPr>
          <p:nvPr>
            <p:ph type="ctrTitle"/>
          </p:nvPr>
        </p:nvSpPr>
        <p:spPr/>
        <p:txBody>
          <a:bodyPr/>
          <a:lstStyle/>
          <a:p>
            <a:r>
              <a:rPr lang="en-US" altLang="zh-CN" b="1">
                <a:solidFill>
                  <a:schemeClr val="accent2"/>
                </a:solidFill>
              </a:rPr>
              <a:t>Session 8</a:t>
            </a:r>
            <a:br>
              <a:rPr lang="en-US" altLang="zh-CN" b="1">
                <a:solidFill>
                  <a:schemeClr val="accent2"/>
                </a:solidFill>
              </a:rPr>
            </a:br>
            <a:endParaRPr lang="en-US" altLang="zh-CN" b="1">
              <a:solidFill>
                <a:schemeClr val="accent2"/>
              </a:solidFill>
            </a:endParaRPr>
          </a:p>
        </p:txBody>
      </p:sp>
      <p:sp>
        <p:nvSpPr>
          <p:cNvPr id="45061" name="Rectangle 5"/>
          <p:cNvSpPr>
            <a:spLocks noGrp="1" noChangeArrowheads="1"/>
          </p:cNvSpPr>
          <p:nvPr>
            <p:ph type="subTitle" idx="1"/>
          </p:nvPr>
        </p:nvSpPr>
        <p:spPr/>
        <p:txBody>
          <a:bodyPr/>
          <a:lstStyle/>
          <a:p>
            <a:r>
              <a:rPr lang="en-US" altLang="zh-CN">
                <a:solidFill>
                  <a:schemeClr val="accent2"/>
                </a:solidFill>
              </a:rPr>
              <a:t>Introduction to JSP</a:t>
            </a:r>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en-US" sz="3200"/>
              <a:t>Introduction to JSP</a:t>
            </a:r>
          </a:p>
        </p:txBody>
      </p:sp>
      <p:sp>
        <p:nvSpPr>
          <p:cNvPr id="110596" name="Rectangle 4"/>
          <p:cNvSpPr>
            <a:spLocks noChangeArrowheads="1"/>
          </p:cNvSpPr>
          <p:nvPr/>
        </p:nvSpPr>
        <p:spPr bwMode="auto">
          <a:xfrm>
            <a:off x="684213" y="1412875"/>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en-US"/>
              <a:t>Java Server Pages (JSP) are saved with the extension .jsp.</a:t>
            </a:r>
          </a:p>
          <a:p>
            <a:r>
              <a:rPr lang="en-US" altLang="en-US"/>
              <a:t>Efficiently controls dynamic content generation.</a:t>
            </a:r>
          </a:p>
          <a:p>
            <a:r>
              <a:rPr lang="en-US" altLang="en-US"/>
              <a:t>Uses Java programming language and class libraries.</a:t>
            </a:r>
          </a:p>
          <a:p>
            <a:r>
              <a:rPr lang="en-US" altLang="en-US"/>
              <a:t>Uses HTML for presentation of pages and Java code to access dynamic content.</a:t>
            </a:r>
          </a:p>
        </p:txBody>
      </p:sp>
      <p:sp>
        <p:nvSpPr>
          <p:cNvPr id="110597" name="AutoShape 5"/>
          <p:cNvSpPr>
            <a:spLocks noChangeArrowheads="1"/>
          </p:cNvSpPr>
          <p:nvPr/>
        </p:nvSpPr>
        <p:spPr bwMode="auto">
          <a:xfrm rot="-24231057">
            <a:off x="2952750" y="3581400"/>
            <a:ext cx="685800" cy="1562100"/>
          </a:xfrm>
          <a:prstGeom prst="downArrow">
            <a:avLst>
              <a:gd name="adj1" fmla="val 50000"/>
              <a:gd name="adj2" fmla="val 56944"/>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98" name="AutoShape 6"/>
          <p:cNvSpPr>
            <a:spLocks noChangeArrowheads="1"/>
          </p:cNvSpPr>
          <p:nvPr/>
        </p:nvSpPr>
        <p:spPr bwMode="auto">
          <a:xfrm rot="2542411">
            <a:off x="5754688" y="3573463"/>
            <a:ext cx="685800" cy="1524000"/>
          </a:xfrm>
          <a:prstGeom prst="upDownArrow">
            <a:avLst>
              <a:gd name="adj1" fmla="val 50000"/>
              <a:gd name="adj2" fmla="val 44444"/>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0599" name="Group 7"/>
          <p:cNvGrpSpPr>
            <a:grpSpLocks/>
          </p:cNvGrpSpPr>
          <p:nvPr/>
        </p:nvGrpSpPr>
        <p:grpSpPr bwMode="auto">
          <a:xfrm>
            <a:off x="1219200" y="2133600"/>
            <a:ext cx="6919913" cy="4052888"/>
            <a:chOff x="780" y="1344"/>
            <a:chExt cx="4359" cy="2553"/>
          </a:xfrm>
        </p:grpSpPr>
        <p:sp>
          <p:nvSpPr>
            <p:cNvPr id="110600" name="Rectangle 8"/>
            <p:cNvSpPr>
              <a:spLocks noChangeArrowheads="1"/>
            </p:cNvSpPr>
            <p:nvPr/>
          </p:nvSpPr>
          <p:spPr bwMode="auto">
            <a:xfrm>
              <a:off x="2081" y="3225"/>
              <a:ext cx="1905" cy="672"/>
            </a:xfrm>
            <a:prstGeom prst="rect">
              <a:avLst/>
            </a:prstGeom>
            <a:solidFill>
              <a:srgbClr val="00FFFF">
                <a:alpha val="3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JSP page</a:t>
              </a:r>
            </a:p>
          </p:txBody>
        </p:sp>
        <p:sp>
          <p:nvSpPr>
            <p:cNvPr id="110601" name="Oval 9"/>
            <p:cNvSpPr>
              <a:spLocks noChangeArrowheads="1"/>
            </p:cNvSpPr>
            <p:nvPr/>
          </p:nvSpPr>
          <p:spPr bwMode="auto">
            <a:xfrm>
              <a:off x="780" y="1545"/>
              <a:ext cx="1056" cy="960"/>
            </a:xfrm>
            <a:prstGeom prst="ellipse">
              <a:avLst/>
            </a:prstGeom>
            <a:solidFill>
              <a:srgbClr val="99CCFF">
                <a:alpha val="81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JAVA</a:t>
              </a:r>
            </a:p>
          </p:txBody>
        </p:sp>
        <p:grpSp>
          <p:nvGrpSpPr>
            <p:cNvPr id="110602" name="Group 10"/>
            <p:cNvGrpSpPr>
              <a:grpSpLocks/>
            </p:cNvGrpSpPr>
            <p:nvPr/>
          </p:nvGrpSpPr>
          <p:grpSpPr bwMode="auto">
            <a:xfrm>
              <a:off x="4258" y="1344"/>
              <a:ext cx="881" cy="1383"/>
              <a:chOff x="4150" y="663"/>
              <a:chExt cx="881" cy="1383"/>
            </a:xfrm>
          </p:grpSpPr>
          <p:sp>
            <p:nvSpPr>
              <p:cNvPr id="110603" name="Text Box 11"/>
              <p:cNvSpPr txBox="1">
                <a:spLocks noChangeArrowheads="1"/>
              </p:cNvSpPr>
              <p:nvPr/>
            </p:nvSpPr>
            <p:spPr bwMode="auto">
              <a:xfrm>
                <a:off x="4246" y="1815"/>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Server</a:t>
                </a:r>
              </a:p>
            </p:txBody>
          </p:sp>
          <p:pic>
            <p:nvPicPr>
              <p:cNvPr id="110604" name="Picture 12" descr="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 y="663"/>
                <a:ext cx="881" cy="115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10605" name="AutoShape 13"/>
          <p:cNvSpPr>
            <a:spLocks noChangeArrowheads="1"/>
          </p:cNvSpPr>
          <p:nvPr/>
        </p:nvSpPr>
        <p:spPr bwMode="auto">
          <a:xfrm>
            <a:off x="2209800" y="1143000"/>
            <a:ext cx="2514600" cy="990600"/>
          </a:xfrm>
          <a:prstGeom prst="wedgeEllipseCallout">
            <a:avLst>
              <a:gd name="adj1" fmla="val -30491"/>
              <a:gd name="adj2" fmla="val 88463"/>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a:t>JSP uses JAVA to access dynamic content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10596">
                                            <p:txEl>
                                              <p:pRg st="1" end="1"/>
                                            </p:txEl>
                                          </p:spTgt>
                                        </p:tgtEl>
                                        <p:attrNameLst>
                                          <p:attrName>style.visibility</p:attrName>
                                        </p:attrNameLst>
                                      </p:cBhvr>
                                      <p:to>
                                        <p:strVal val="visible"/>
                                      </p:to>
                                    </p:set>
                                    <p:anim calcmode="lin" valueType="num">
                                      <p:cBhvr additive="base">
                                        <p:cTn id="7" dur="1000" fill="hold"/>
                                        <p:tgtEl>
                                          <p:spTgt spid="110596">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0596">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110596">
                                            <p:txEl>
                                              <p:pRg st="2" end="2"/>
                                            </p:txEl>
                                          </p:spTgt>
                                        </p:tgtEl>
                                        <p:attrNameLst>
                                          <p:attrName>style.visibility</p:attrName>
                                        </p:attrNameLst>
                                      </p:cBhvr>
                                      <p:to>
                                        <p:strVal val="visible"/>
                                      </p:to>
                                    </p:set>
                                    <p:anim calcmode="lin" valueType="num">
                                      <p:cBhvr additive="base">
                                        <p:cTn id="12" dur="1000" fill="hold"/>
                                        <p:tgtEl>
                                          <p:spTgt spid="110596">
                                            <p:txEl>
                                              <p:pRg st="2" end="2"/>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110596">
                                            <p:txEl>
                                              <p:pRg st="2" end="2"/>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nodeType="afterEffect">
                                  <p:stCondLst>
                                    <p:cond delay="0"/>
                                  </p:stCondLst>
                                  <p:childTnLst>
                                    <p:set>
                                      <p:cBhvr>
                                        <p:cTn id="16" dur="1" fill="hold">
                                          <p:stCondLst>
                                            <p:cond delay="0"/>
                                          </p:stCondLst>
                                        </p:cTn>
                                        <p:tgtEl>
                                          <p:spTgt spid="110596">
                                            <p:txEl>
                                              <p:pRg st="3" end="3"/>
                                            </p:txEl>
                                          </p:spTgt>
                                        </p:tgtEl>
                                        <p:attrNameLst>
                                          <p:attrName>style.visibility</p:attrName>
                                        </p:attrNameLst>
                                      </p:cBhvr>
                                      <p:to>
                                        <p:strVal val="visible"/>
                                      </p:to>
                                    </p:set>
                                    <p:anim calcmode="lin" valueType="num">
                                      <p:cBhvr additive="base">
                                        <p:cTn id="17" dur="1000" fill="hold"/>
                                        <p:tgtEl>
                                          <p:spTgt spid="110596">
                                            <p:txEl>
                                              <p:pRg st="3" end="3"/>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11059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mph" presetSubtype="0" nodeType="clickEffect">
                                  <p:stCondLst>
                                    <p:cond delay="0"/>
                                  </p:stCondLst>
                                  <p:childTnLst>
                                    <p:set>
                                      <p:cBhvr rctx="PPT">
                                        <p:cTn id="22" dur="indefinite"/>
                                        <p:tgtEl>
                                          <p:spTgt spid="110596">
                                            <p:txEl>
                                              <p:pRg st="0" end="0"/>
                                            </p:txEl>
                                          </p:spTgt>
                                        </p:tgtEl>
                                        <p:attrNameLst>
                                          <p:attrName>style.opacity</p:attrName>
                                        </p:attrNameLst>
                                      </p:cBhvr>
                                      <p:to>
                                        <p:strVal val="0.02"/>
                                      </p:to>
                                    </p:set>
                                    <p:animEffect filter="image" prLst="opacity: 0.02">
                                      <p:cBhvr rctx="IE">
                                        <p:cTn id="23" dur="indefinite"/>
                                        <p:tgtEl>
                                          <p:spTgt spid="110596">
                                            <p:txEl>
                                              <p:pRg st="0" end="0"/>
                                            </p:txEl>
                                          </p:spTgt>
                                        </p:tgtEl>
                                      </p:cBhvr>
                                    </p:animEffect>
                                  </p:childTnLst>
                                </p:cTn>
                              </p:par>
                              <p:par>
                                <p:cTn id="24" presetID="9" presetClass="emph" presetSubtype="0" nodeType="withEffect">
                                  <p:stCondLst>
                                    <p:cond delay="0"/>
                                  </p:stCondLst>
                                  <p:childTnLst>
                                    <p:set>
                                      <p:cBhvr rctx="PPT">
                                        <p:cTn id="25" dur="indefinite"/>
                                        <p:tgtEl>
                                          <p:spTgt spid="110596">
                                            <p:txEl>
                                              <p:pRg st="1" end="1"/>
                                            </p:txEl>
                                          </p:spTgt>
                                        </p:tgtEl>
                                        <p:attrNameLst>
                                          <p:attrName>style.opacity</p:attrName>
                                        </p:attrNameLst>
                                      </p:cBhvr>
                                      <p:to>
                                        <p:strVal val="0.02"/>
                                      </p:to>
                                    </p:set>
                                    <p:animEffect filter="image" prLst="opacity: 0.02">
                                      <p:cBhvr rctx="IE">
                                        <p:cTn id="26" dur="indefinite"/>
                                        <p:tgtEl>
                                          <p:spTgt spid="110596">
                                            <p:txEl>
                                              <p:pRg st="1" end="1"/>
                                            </p:txEl>
                                          </p:spTgt>
                                        </p:tgtEl>
                                      </p:cBhvr>
                                    </p:animEffect>
                                  </p:childTnLst>
                                </p:cTn>
                              </p:par>
                              <p:par>
                                <p:cTn id="27" presetID="9" presetClass="emph" presetSubtype="0" nodeType="withEffect">
                                  <p:stCondLst>
                                    <p:cond delay="0"/>
                                  </p:stCondLst>
                                  <p:childTnLst>
                                    <p:set>
                                      <p:cBhvr rctx="PPT">
                                        <p:cTn id="28" dur="indefinite"/>
                                        <p:tgtEl>
                                          <p:spTgt spid="110596">
                                            <p:txEl>
                                              <p:pRg st="2" end="2"/>
                                            </p:txEl>
                                          </p:spTgt>
                                        </p:tgtEl>
                                        <p:attrNameLst>
                                          <p:attrName>style.opacity</p:attrName>
                                        </p:attrNameLst>
                                      </p:cBhvr>
                                      <p:to>
                                        <p:strVal val="0.02"/>
                                      </p:to>
                                    </p:set>
                                    <p:animEffect filter="image" prLst="opacity: 0.02">
                                      <p:cBhvr rctx="IE">
                                        <p:cTn id="29" dur="indefinite"/>
                                        <p:tgtEl>
                                          <p:spTgt spid="110596">
                                            <p:txEl>
                                              <p:pRg st="2" end="2"/>
                                            </p:txEl>
                                          </p:spTgt>
                                        </p:tgtEl>
                                      </p:cBhvr>
                                    </p:animEffect>
                                  </p:childTnLst>
                                </p:cTn>
                              </p:par>
                              <p:par>
                                <p:cTn id="30" presetID="9" presetClass="emph" presetSubtype="0" nodeType="withEffect">
                                  <p:stCondLst>
                                    <p:cond delay="0"/>
                                  </p:stCondLst>
                                  <p:childTnLst>
                                    <p:set>
                                      <p:cBhvr rctx="PPT">
                                        <p:cTn id="31" dur="indefinite"/>
                                        <p:tgtEl>
                                          <p:spTgt spid="110596">
                                            <p:txEl>
                                              <p:pRg st="3" end="3"/>
                                            </p:txEl>
                                          </p:spTgt>
                                        </p:tgtEl>
                                        <p:attrNameLst>
                                          <p:attrName>style.opacity</p:attrName>
                                        </p:attrNameLst>
                                      </p:cBhvr>
                                      <p:to>
                                        <p:strVal val="0.02"/>
                                      </p:to>
                                    </p:set>
                                    <p:animEffect filter="image" prLst="opacity: 0.02">
                                      <p:cBhvr rctx="IE">
                                        <p:cTn id="32" dur="indefinite"/>
                                        <p:tgtEl>
                                          <p:spTgt spid="110596">
                                            <p:txEl>
                                              <p:pRg st="3" end="3"/>
                                            </p:txEl>
                                          </p:spTgt>
                                        </p:tgtEl>
                                      </p:cBhvr>
                                    </p:animEffect>
                                  </p:childTnLst>
                                </p:cTn>
                              </p:par>
                            </p:childTnLst>
                          </p:cTn>
                        </p:par>
                        <p:par>
                          <p:cTn id="33" fill="hold" nodeType="afterGroup">
                            <p:stCondLst>
                              <p:cond delay="0"/>
                            </p:stCondLst>
                            <p:childTnLst>
                              <p:par>
                                <p:cTn id="34" presetID="8" presetClass="entr" presetSubtype="16" fill="hold" nodeType="afterEffect">
                                  <p:stCondLst>
                                    <p:cond delay="0"/>
                                  </p:stCondLst>
                                  <p:childTnLst>
                                    <p:set>
                                      <p:cBhvr>
                                        <p:cTn id="35" dur="1" fill="hold">
                                          <p:stCondLst>
                                            <p:cond delay="0"/>
                                          </p:stCondLst>
                                        </p:cTn>
                                        <p:tgtEl>
                                          <p:spTgt spid="110599"/>
                                        </p:tgtEl>
                                        <p:attrNameLst>
                                          <p:attrName>style.visibility</p:attrName>
                                        </p:attrNameLst>
                                      </p:cBhvr>
                                      <p:to>
                                        <p:strVal val="visible"/>
                                      </p:to>
                                    </p:set>
                                    <p:animEffect transition="in" filter="diamond(in)">
                                      <p:cBhvr>
                                        <p:cTn id="36" dur="2000"/>
                                        <p:tgtEl>
                                          <p:spTgt spid="11059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10597"/>
                                        </p:tgtEl>
                                        <p:attrNameLst>
                                          <p:attrName>style.visibility</p:attrName>
                                        </p:attrNameLst>
                                      </p:cBhvr>
                                      <p:to>
                                        <p:strVal val="visible"/>
                                      </p:to>
                                    </p:set>
                                    <p:animEffect transition="in" filter="wipe(up)">
                                      <p:cBhvr>
                                        <p:cTn id="41" dur="500"/>
                                        <p:tgtEl>
                                          <p:spTgt spid="11059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10598"/>
                                        </p:tgtEl>
                                        <p:attrNameLst>
                                          <p:attrName>style.visibility</p:attrName>
                                        </p:attrNameLst>
                                      </p:cBhvr>
                                      <p:to>
                                        <p:strVal val="visible"/>
                                      </p:to>
                                    </p:set>
                                    <p:animEffect transition="in" filter="blinds(horizontal)">
                                      <p:cBhvr>
                                        <p:cTn id="46" dur="500"/>
                                        <p:tgtEl>
                                          <p:spTgt spid="11059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110605"/>
                                        </p:tgtEl>
                                        <p:attrNameLst>
                                          <p:attrName>style.visibility</p:attrName>
                                        </p:attrNameLst>
                                      </p:cBhvr>
                                      <p:to>
                                        <p:strVal val="visible"/>
                                      </p:to>
                                    </p:set>
                                    <p:animEffect transition="in" filter="blinds(horizontal)">
                                      <p:cBhvr>
                                        <p:cTn id="51" dur="1000"/>
                                        <p:tgtEl>
                                          <p:spTgt spid="110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animBg="1"/>
      <p:bldP spid="11059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sz="3200"/>
              <a:t>Benefits of JSP 3-1</a:t>
            </a:r>
          </a:p>
        </p:txBody>
      </p:sp>
      <p:sp>
        <p:nvSpPr>
          <p:cNvPr id="54309" name="Rectangle 37"/>
          <p:cNvSpPr>
            <a:spLocks noChangeArrowheads="1"/>
          </p:cNvSpPr>
          <p:nvPr/>
        </p:nvSpPr>
        <p:spPr bwMode="auto">
          <a:xfrm>
            <a:off x="684213" y="1412875"/>
            <a:ext cx="82296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a:t>Separates content from presentation</a:t>
            </a:r>
            <a:endParaRPr lang="en-US" altLang="zh-CN" i="1">
              <a:solidFill>
                <a:srgbClr val="DDDDDD"/>
              </a:solidFill>
            </a:endParaRPr>
          </a:p>
          <a:p>
            <a:pPr>
              <a:buFont typeface="Wingdings" panose="05000000000000000000" pitchFamily="2" charset="2"/>
              <a:buNone/>
            </a:pPr>
            <a:endParaRPr lang="en-US" altLang="zh-CN" i="1">
              <a:solidFill>
                <a:srgbClr val="DDDDDD"/>
              </a:solidFill>
            </a:endParaRPr>
          </a:p>
        </p:txBody>
      </p:sp>
      <p:grpSp>
        <p:nvGrpSpPr>
          <p:cNvPr id="54358" name="Group 86"/>
          <p:cNvGrpSpPr>
            <a:grpSpLocks/>
          </p:cNvGrpSpPr>
          <p:nvPr/>
        </p:nvGrpSpPr>
        <p:grpSpPr bwMode="auto">
          <a:xfrm>
            <a:off x="2914650" y="2846388"/>
            <a:ext cx="1512888" cy="511175"/>
            <a:chOff x="1836" y="1702"/>
            <a:chExt cx="953" cy="322"/>
          </a:xfrm>
        </p:grpSpPr>
        <p:sp>
          <p:nvSpPr>
            <p:cNvPr id="54353" name="Line 81"/>
            <p:cNvSpPr>
              <a:spLocks noChangeShapeType="1"/>
            </p:cNvSpPr>
            <p:nvPr/>
          </p:nvSpPr>
          <p:spPr bwMode="auto">
            <a:xfrm>
              <a:off x="1836" y="2024"/>
              <a:ext cx="95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55" name="Text Box 83"/>
            <p:cNvSpPr txBox="1">
              <a:spLocks noChangeArrowheads="1"/>
            </p:cNvSpPr>
            <p:nvPr/>
          </p:nvSpPr>
          <p:spPr bwMode="auto">
            <a:xfrm>
              <a:off x="1927" y="1702"/>
              <a:ext cx="7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Request</a:t>
              </a:r>
            </a:p>
          </p:txBody>
        </p:sp>
      </p:grpSp>
      <p:sp>
        <p:nvSpPr>
          <p:cNvPr id="54344" name="Line 72"/>
          <p:cNvSpPr>
            <a:spLocks noChangeShapeType="1"/>
          </p:cNvSpPr>
          <p:nvPr/>
        </p:nvSpPr>
        <p:spPr bwMode="auto">
          <a:xfrm>
            <a:off x="6084888" y="4221163"/>
            <a:ext cx="12700" cy="5762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4370" name="Group 98"/>
          <p:cNvGrpSpPr>
            <a:grpSpLocks/>
          </p:cNvGrpSpPr>
          <p:nvPr/>
        </p:nvGrpSpPr>
        <p:grpSpPr bwMode="auto">
          <a:xfrm>
            <a:off x="2914650" y="3500438"/>
            <a:ext cx="1512888" cy="431800"/>
            <a:chOff x="1776" y="2256"/>
            <a:chExt cx="953" cy="272"/>
          </a:xfrm>
        </p:grpSpPr>
        <p:sp>
          <p:nvSpPr>
            <p:cNvPr id="54354" name="Line 82"/>
            <p:cNvSpPr>
              <a:spLocks noChangeShapeType="1"/>
            </p:cNvSpPr>
            <p:nvPr/>
          </p:nvSpPr>
          <p:spPr bwMode="auto">
            <a:xfrm flipH="1">
              <a:off x="1776" y="2528"/>
              <a:ext cx="95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56" name="Text Box 84"/>
            <p:cNvSpPr txBox="1">
              <a:spLocks noChangeArrowheads="1"/>
            </p:cNvSpPr>
            <p:nvPr/>
          </p:nvSpPr>
          <p:spPr bwMode="auto">
            <a:xfrm>
              <a:off x="1867" y="2256"/>
              <a:ext cx="8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Response</a:t>
              </a:r>
            </a:p>
          </p:txBody>
        </p:sp>
      </p:grpSp>
      <p:grpSp>
        <p:nvGrpSpPr>
          <p:cNvPr id="54337" name="Group 65"/>
          <p:cNvGrpSpPr>
            <a:grpSpLocks/>
          </p:cNvGrpSpPr>
          <p:nvPr/>
        </p:nvGrpSpPr>
        <p:grpSpPr bwMode="auto">
          <a:xfrm>
            <a:off x="4427538" y="2997200"/>
            <a:ext cx="3168650" cy="1225550"/>
            <a:chOff x="2562" y="1706"/>
            <a:chExt cx="1996" cy="772"/>
          </a:xfrm>
        </p:grpSpPr>
        <p:sp>
          <p:nvSpPr>
            <p:cNvPr id="54330" name="Rectangle 58"/>
            <p:cNvSpPr>
              <a:spLocks noChangeArrowheads="1"/>
            </p:cNvSpPr>
            <p:nvPr/>
          </p:nvSpPr>
          <p:spPr bwMode="auto">
            <a:xfrm>
              <a:off x="2562" y="1706"/>
              <a:ext cx="1996" cy="7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32" name="Text Box 60"/>
            <p:cNvSpPr txBox="1">
              <a:spLocks noChangeArrowheads="1"/>
            </p:cNvSpPr>
            <p:nvPr/>
          </p:nvSpPr>
          <p:spPr bwMode="auto">
            <a:xfrm>
              <a:off x="3152" y="1752"/>
              <a:ext cx="86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JSP page</a:t>
              </a:r>
            </a:p>
          </p:txBody>
        </p:sp>
        <p:sp>
          <p:nvSpPr>
            <p:cNvPr id="54333" name="Rectangle 61"/>
            <p:cNvSpPr>
              <a:spLocks noChangeArrowheads="1"/>
            </p:cNvSpPr>
            <p:nvPr/>
          </p:nvSpPr>
          <p:spPr bwMode="auto">
            <a:xfrm>
              <a:off x="2653" y="2069"/>
              <a:ext cx="862" cy="363"/>
            </a:xfrm>
            <a:prstGeom prst="rect">
              <a:avLst/>
            </a:prstGeom>
            <a:solidFill>
              <a:srgbClr val="DEBD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Static </a:t>
              </a:r>
            </a:p>
            <a:p>
              <a:pPr algn="ctr"/>
              <a:r>
                <a:rPr lang="en-US" altLang="en-US" sz="1600"/>
                <a:t>Content</a:t>
              </a:r>
            </a:p>
          </p:txBody>
        </p:sp>
        <p:sp>
          <p:nvSpPr>
            <p:cNvPr id="54336" name="Rectangle 64"/>
            <p:cNvSpPr>
              <a:spLocks noChangeArrowheads="1"/>
            </p:cNvSpPr>
            <p:nvPr/>
          </p:nvSpPr>
          <p:spPr bwMode="auto">
            <a:xfrm>
              <a:off x="3606" y="2069"/>
              <a:ext cx="862" cy="363"/>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Dynamic</a:t>
              </a:r>
            </a:p>
            <a:p>
              <a:pPr algn="ctr"/>
              <a:r>
                <a:rPr lang="en-US" altLang="en-US" sz="1600"/>
                <a:t>Content</a:t>
              </a:r>
            </a:p>
          </p:txBody>
        </p:sp>
      </p:grpSp>
      <p:grpSp>
        <p:nvGrpSpPr>
          <p:cNvPr id="54357" name="Group 85"/>
          <p:cNvGrpSpPr>
            <a:grpSpLocks/>
          </p:cNvGrpSpPr>
          <p:nvPr/>
        </p:nvGrpSpPr>
        <p:grpSpPr bwMode="auto">
          <a:xfrm>
            <a:off x="5292725" y="4775200"/>
            <a:ext cx="1433513" cy="2109788"/>
            <a:chOff x="3324" y="2907"/>
            <a:chExt cx="903" cy="1329"/>
          </a:xfrm>
        </p:grpSpPr>
        <p:pic>
          <p:nvPicPr>
            <p:cNvPr id="54326" name="Picture 54" descr="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4" y="2907"/>
              <a:ext cx="903" cy="1089"/>
            </a:xfrm>
            <a:prstGeom prst="rect">
              <a:avLst/>
            </a:prstGeom>
            <a:noFill/>
            <a:extLst>
              <a:ext uri="{909E8E84-426E-40DD-AFC4-6F175D3DCCD1}">
                <a14:hiddenFill xmlns:a14="http://schemas.microsoft.com/office/drawing/2010/main">
                  <a:solidFill>
                    <a:srgbClr val="FFFFFF"/>
                  </a:solidFill>
                </a14:hiddenFill>
              </a:ext>
            </a:extLst>
          </p:spPr>
        </p:pic>
        <p:sp>
          <p:nvSpPr>
            <p:cNvPr id="54349" name="Text Box 77"/>
            <p:cNvSpPr txBox="1">
              <a:spLocks noChangeArrowheads="1"/>
            </p:cNvSpPr>
            <p:nvPr/>
          </p:nvSpPr>
          <p:spPr bwMode="auto">
            <a:xfrm>
              <a:off x="3466" y="4005"/>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Server</a:t>
              </a:r>
            </a:p>
          </p:txBody>
        </p:sp>
      </p:grpSp>
      <p:grpSp>
        <p:nvGrpSpPr>
          <p:cNvPr id="54352" name="Group 80"/>
          <p:cNvGrpSpPr>
            <a:grpSpLocks/>
          </p:cNvGrpSpPr>
          <p:nvPr/>
        </p:nvGrpSpPr>
        <p:grpSpPr bwMode="auto">
          <a:xfrm>
            <a:off x="1331913" y="3057525"/>
            <a:ext cx="1584325" cy="1879600"/>
            <a:chOff x="793" y="1706"/>
            <a:chExt cx="998" cy="1184"/>
          </a:xfrm>
        </p:grpSpPr>
        <p:pic>
          <p:nvPicPr>
            <p:cNvPr id="54327" name="Picture 55" descr="client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 y="1706"/>
              <a:ext cx="998" cy="890"/>
            </a:xfrm>
            <a:prstGeom prst="rect">
              <a:avLst/>
            </a:prstGeom>
            <a:noFill/>
            <a:extLst>
              <a:ext uri="{909E8E84-426E-40DD-AFC4-6F175D3DCCD1}">
                <a14:hiddenFill xmlns:a14="http://schemas.microsoft.com/office/drawing/2010/main">
                  <a:solidFill>
                    <a:srgbClr val="FFFFFF"/>
                  </a:solidFill>
                </a14:hiddenFill>
              </a:ext>
            </a:extLst>
          </p:spPr>
        </p:pic>
        <p:sp>
          <p:nvSpPr>
            <p:cNvPr id="54350" name="Text Box 78"/>
            <p:cNvSpPr txBox="1">
              <a:spLocks noChangeArrowheads="1"/>
            </p:cNvSpPr>
            <p:nvPr/>
          </p:nvSpPr>
          <p:spPr bwMode="auto">
            <a:xfrm>
              <a:off x="1029" y="2659"/>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Client</a:t>
              </a:r>
            </a:p>
          </p:txBody>
        </p:sp>
      </p:grpSp>
      <p:grpSp>
        <p:nvGrpSpPr>
          <p:cNvPr id="54369" name="Group 97"/>
          <p:cNvGrpSpPr>
            <a:grpSpLocks/>
          </p:cNvGrpSpPr>
          <p:nvPr/>
        </p:nvGrpSpPr>
        <p:grpSpPr bwMode="auto">
          <a:xfrm>
            <a:off x="4211638" y="1125538"/>
            <a:ext cx="4105275" cy="1085850"/>
            <a:chOff x="2653" y="709"/>
            <a:chExt cx="2586" cy="684"/>
          </a:xfrm>
        </p:grpSpPr>
        <p:grpSp>
          <p:nvGrpSpPr>
            <p:cNvPr id="54341" name="Group 69"/>
            <p:cNvGrpSpPr>
              <a:grpSpLocks/>
            </p:cNvGrpSpPr>
            <p:nvPr/>
          </p:nvGrpSpPr>
          <p:grpSpPr bwMode="auto">
            <a:xfrm>
              <a:off x="2653" y="709"/>
              <a:ext cx="1089" cy="684"/>
              <a:chOff x="2653" y="709"/>
              <a:chExt cx="1089" cy="684"/>
            </a:xfrm>
          </p:grpSpPr>
          <p:pic>
            <p:nvPicPr>
              <p:cNvPr id="54325" name="Picture 53" descr="programm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1" y="709"/>
                <a:ext cx="222" cy="438"/>
              </a:xfrm>
              <a:prstGeom prst="rect">
                <a:avLst/>
              </a:prstGeom>
              <a:noFill/>
              <a:extLst>
                <a:ext uri="{909E8E84-426E-40DD-AFC4-6F175D3DCCD1}">
                  <a14:hiddenFill xmlns:a14="http://schemas.microsoft.com/office/drawing/2010/main">
                    <a:solidFill>
                      <a:srgbClr val="FFFFFF"/>
                    </a:solidFill>
                  </a14:hiddenFill>
                </a:ext>
              </a:extLst>
            </p:spPr>
          </p:pic>
          <p:sp>
            <p:nvSpPr>
              <p:cNvPr id="54338" name="Text Box 66"/>
              <p:cNvSpPr txBox="1">
                <a:spLocks noChangeArrowheads="1"/>
              </p:cNvSpPr>
              <p:nvPr/>
            </p:nvSpPr>
            <p:spPr bwMode="auto">
              <a:xfrm>
                <a:off x="2653" y="1162"/>
                <a:ext cx="10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Web Designer</a:t>
                </a:r>
              </a:p>
            </p:txBody>
          </p:sp>
        </p:grpSp>
        <p:grpSp>
          <p:nvGrpSpPr>
            <p:cNvPr id="54340" name="Group 68"/>
            <p:cNvGrpSpPr>
              <a:grpSpLocks/>
            </p:cNvGrpSpPr>
            <p:nvPr/>
          </p:nvGrpSpPr>
          <p:grpSpPr bwMode="auto">
            <a:xfrm>
              <a:off x="3878" y="755"/>
              <a:ext cx="1361" cy="638"/>
              <a:chOff x="3923" y="755"/>
              <a:chExt cx="1361" cy="638"/>
            </a:xfrm>
          </p:grpSpPr>
          <p:pic>
            <p:nvPicPr>
              <p:cNvPr id="54329" name="Picture 57" descr="programm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1" y="755"/>
                <a:ext cx="222" cy="438"/>
              </a:xfrm>
              <a:prstGeom prst="rect">
                <a:avLst/>
              </a:prstGeom>
              <a:noFill/>
              <a:extLst>
                <a:ext uri="{909E8E84-426E-40DD-AFC4-6F175D3DCCD1}">
                  <a14:hiddenFill xmlns:a14="http://schemas.microsoft.com/office/drawing/2010/main">
                    <a:solidFill>
                      <a:srgbClr val="FFFFFF"/>
                    </a:solidFill>
                  </a14:hiddenFill>
                </a:ext>
              </a:extLst>
            </p:spPr>
          </p:pic>
          <p:sp>
            <p:nvSpPr>
              <p:cNvPr id="54339" name="Text Box 67"/>
              <p:cNvSpPr txBox="1">
                <a:spLocks noChangeArrowheads="1"/>
              </p:cNvSpPr>
              <p:nvPr/>
            </p:nvSpPr>
            <p:spPr bwMode="auto">
              <a:xfrm>
                <a:off x="3923" y="1162"/>
                <a:ext cx="136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JSP Programmer</a:t>
                </a:r>
              </a:p>
            </p:txBody>
          </p:sp>
        </p:grpSp>
      </p:grpSp>
      <p:grpSp>
        <p:nvGrpSpPr>
          <p:cNvPr id="54371" name="Group 99"/>
          <p:cNvGrpSpPr>
            <a:grpSpLocks/>
          </p:cNvGrpSpPr>
          <p:nvPr/>
        </p:nvGrpSpPr>
        <p:grpSpPr bwMode="auto">
          <a:xfrm>
            <a:off x="5003800" y="2133600"/>
            <a:ext cx="2016125" cy="1439863"/>
            <a:chOff x="3152" y="1344"/>
            <a:chExt cx="1270" cy="907"/>
          </a:xfrm>
        </p:grpSpPr>
        <p:sp>
          <p:nvSpPr>
            <p:cNvPr id="54351" name="Line 79"/>
            <p:cNvSpPr>
              <a:spLocks noChangeShapeType="1"/>
            </p:cNvSpPr>
            <p:nvPr/>
          </p:nvSpPr>
          <p:spPr bwMode="auto">
            <a:xfrm>
              <a:off x="4422" y="1344"/>
              <a:ext cx="0" cy="90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60" name="Line 88"/>
            <p:cNvSpPr>
              <a:spLocks noChangeShapeType="1"/>
            </p:cNvSpPr>
            <p:nvPr/>
          </p:nvSpPr>
          <p:spPr bwMode="auto">
            <a:xfrm>
              <a:off x="3152" y="1344"/>
              <a:ext cx="0" cy="90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54309">
                                            <p:txEl>
                                              <p:pRg st="0" end="0"/>
                                            </p:txEl>
                                          </p:spTgt>
                                        </p:tgtEl>
                                        <p:attrNameLst>
                                          <p:attrName>style.opacity</p:attrName>
                                        </p:attrNameLst>
                                      </p:cBhvr>
                                      <p:to>
                                        <p:strVal val="0.05"/>
                                      </p:to>
                                    </p:set>
                                    <p:animEffect filter="image" prLst="opacity: 0.05">
                                      <p:cBhvr rctx="IE">
                                        <p:cTn id="7" dur="indefinite"/>
                                        <p:tgtEl>
                                          <p:spTgt spid="54309">
                                            <p:txEl>
                                              <p:pRg st="0" end="0"/>
                                            </p:txEl>
                                          </p:spTgt>
                                        </p:tgtEl>
                                      </p:cBhvr>
                                    </p:animEffect>
                                  </p:childTnLst>
                                </p:cTn>
                              </p:par>
                            </p:childTnLst>
                          </p:cTn>
                        </p:par>
                        <p:par>
                          <p:cTn id="8" fill="hold" nodeType="afterGroup">
                            <p:stCondLst>
                              <p:cond delay="0"/>
                            </p:stCondLst>
                            <p:childTnLst>
                              <p:par>
                                <p:cTn id="9" presetID="2" presetClass="entr" presetSubtype="4" fill="hold" nodeType="afterEffect">
                                  <p:stCondLst>
                                    <p:cond delay="0"/>
                                  </p:stCondLst>
                                  <p:childTnLst>
                                    <p:set>
                                      <p:cBhvr>
                                        <p:cTn id="10" dur="1" fill="hold">
                                          <p:stCondLst>
                                            <p:cond delay="0"/>
                                          </p:stCondLst>
                                        </p:cTn>
                                        <p:tgtEl>
                                          <p:spTgt spid="54352"/>
                                        </p:tgtEl>
                                        <p:attrNameLst>
                                          <p:attrName>style.visibility</p:attrName>
                                        </p:attrNameLst>
                                      </p:cBhvr>
                                      <p:to>
                                        <p:strVal val="visible"/>
                                      </p:to>
                                    </p:set>
                                    <p:anim calcmode="lin" valueType="num">
                                      <p:cBhvr additive="base">
                                        <p:cTn id="11" dur="1000" fill="hold"/>
                                        <p:tgtEl>
                                          <p:spTgt spid="54352"/>
                                        </p:tgtEl>
                                        <p:attrNameLst>
                                          <p:attrName>ppt_x</p:attrName>
                                        </p:attrNameLst>
                                      </p:cBhvr>
                                      <p:tavLst>
                                        <p:tav tm="0">
                                          <p:val>
                                            <p:strVal val="#ppt_x"/>
                                          </p:val>
                                        </p:tav>
                                        <p:tav tm="100000">
                                          <p:val>
                                            <p:strVal val="#ppt_x"/>
                                          </p:val>
                                        </p:tav>
                                      </p:tavLst>
                                    </p:anim>
                                    <p:anim calcmode="lin" valueType="num">
                                      <p:cBhvr additive="base">
                                        <p:cTn id="12" dur="1000" fill="hold"/>
                                        <p:tgtEl>
                                          <p:spTgt spid="5435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4358"/>
                                        </p:tgtEl>
                                        <p:attrNameLst>
                                          <p:attrName>style.visibility</p:attrName>
                                        </p:attrNameLst>
                                      </p:cBhvr>
                                      <p:to>
                                        <p:strVal val="visible"/>
                                      </p:to>
                                    </p:set>
                                    <p:animEffect transition="in" filter="wipe(left)">
                                      <p:cBhvr>
                                        <p:cTn id="17" dur="500"/>
                                        <p:tgtEl>
                                          <p:spTgt spid="54358"/>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54337"/>
                                        </p:tgtEl>
                                        <p:attrNameLst>
                                          <p:attrName>style.visibility</p:attrName>
                                        </p:attrNameLst>
                                      </p:cBhvr>
                                      <p:to>
                                        <p:strVal val="visible"/>
                                      </p:to>
                                    </p:set>
                                    <p:animEffect transition="in" filter="blinds(horizontal)">
                                      <p:cBhvr>
                                        <p:cTn id="21" dur="1000"/>
                                        <p:tgtEl>
                                          <p:spTgt spid="5433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4369"/>
                                        </p:tgtEl>
                                        <p:attrNameLst>
                                          <p:attrName>style.visibility</p:attrName>
                                        </p:attrNameLst>
                                      </p:cBhvr>
                                      <p:to>
                                        <p:strVal val="visible"/>
                                      </p:to>
                                    </p:set>
                                    <p:animEffect transition="in" filter="blinds(horizontal)">
                                      <p:cBhvr>
                                        <p:cTn id="26" dur="1000"/>
                                        <p:tgtEl>
                                          <p:spTgt spid="5436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54371"/>
                                        </p:tgtEl>
                                        <p:attrNameLst>
                                          <p:attrName>style.visibility</p:attrName>
                                        </p:attrNameLst>
                                      </p:cBhvr>
                                      <p:to>
                                        <p:strVal val="visible"/>
                                      </p:to>
                                    </p:set>
                                    <p:animEffect transition="in" filter="wipe(up)">
                                      <p:cBhvr>
                                        <p:cTn id="31" dur="500"/>
                                        <p:tgtEl>
                                          <p:spTgt spid="5437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4344"/>
                                        </p:tgtEl>
                                        <p:attrNameLst>
                                          <p:attrName>style.visibility</p:attrName>
                                        </p:attrNameLst>
                                      </p:cBhvr>
                                      <p:to>
                                        <p:strVal val="visible"/>
                                      </p:to>
                                    </p:set>
                                    <p:animEffect transition="in" filter="blinds(horizontal)">
                                      <p:cBhvr>
                                        <p:cTn id="36" dur="1000"/>
                                        <p:tgtEl>
                                          <p:spTgt spid="54344"/>
                                        </p:tgtEl>
                                      </p:cBhvr>
                                    </p:animEffect>
                                  </p:childTnLst>
                                </p:cTn>
                              </p:par>
                            </p:childTnLst>
                          </p:cTn>
                        </p:par>
                        <p:par>
                          <p:cTn id="37" fill="hold" nodeType="afterGroup">
                            <p:stCondLst>
                              <p:cond delay="1000"/>
                            </p:stCondLst>
                            <p:childTnLst>
                              <p:par>
                                <p:cTn id="38" presetID="3" presetClass="entr" presetSubtype="10" fill="hold" nodeType="afterEffect">
                                  <p:stCondLst>
                                    <p:cond delay="0"/>
                                  </p:stCondLst>
                                  <p:childTnLst>
                                    <p:set>
                                      <p:cBhvr>
                                        <p:cTn id="39" dur="1" fill="hold">
                                          <p:stCondLst>
                                            <p:cond delay="0"/>
                                          </p:stCondLst>
                                        </p:cTn>
                                        <p:tgtEl>
                                          <p:spTgt spid="54357"/>
                                        </p:tgtEl>
                                        <p:attrNameLst>
                                          <p:attrName>style.visibility</p:attrName>
                                        </p:attrNameLst>
                                      </p:cBhvr>
                                      <p:to>
                                        <p:strVal val="visible"/>
                                      </p:to>
                                    </p:set>
                                    <p:animEffect transition="in" filter="blinds(horizontal)">
                                      <p:cBhvr>
                                        <p:cTn id="40" dur="1000"/>
                                        <p:tgtEl>
                                          <p:spTgt spid="5435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54370"/>
                                        </p:tgtEl>
                                        <p:attrNameLst>
                                          <p:attrName>style.visibility</p:attrName>
                                        </p:attrNameLst>
                                      </p:cBhvr>
                                      <p:to>
                                        <p:strVal val="visible"/>
                                      </p:to>
                                    </p:set>
                                    <p:animEffect transition="in" filter="wipe(right)">
                                      <p:cBhvr>
                                        <p:cTn id="45" dur="500"/>
                                        <p:tgtEl>
                                          <p:spTgt spid="54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4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sz="3200"/>
              <a:t>Benefits of JSP 3-2</a:t>
            </a:r>
          </a:p>
        </p:txBody>
      </p:sp>
      <p:sp>
        <p:nvSpPr>
          <p:cNvPr id="56353" name="Rectangle 33"/>
          <p:cNvSpPr>
            <a:spLocks noChangeArrowheads="1"/>
          </p:cNvSpPr>
          <p:nvPr/>
        </p:nvSpPr>
        <p:spPr bwMode="auto">
          <a:xfrm>
            <a:off x="684213" y="1412875"/>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t>Emphasizes reusable components </a:t>
            </a:r>
          </a:p>
          <a:p>
            <a:pPr>
              <a:spcBef>
                <a:spcPct val="0"/>
              </a:spcBef>
              <a:buFont typeface="Wingdings" panose="05000000000000000000" pitchFamily="2" charset="2"/>
              <a:buNone/>
            </a:pPr>
            <a:r>
              <a:rPr lang="en-US" altLang="zh-CN"/>
              <a:t>	</a:t>
            </a:r>
          </a:p>
        </p:txBody>
      </p:sp>
      <p:grpSp>
        <p:nvGrpSpPr>
          <p:cNvPr id="56380" name="Group 60"/>
          <p:cNvGrpSpPr>
            <a:grpSpLocks/>
          </p:cNvGrpSpPr>
          <p:nvPr/>
        </p:nvGrpSpPr>
        <p:grpSpPr bwMode="auto">
          <a:xfrm>
            <a:off x="755650" y="2276475"/>
            <a:ext cx="2447925" cy="1152525"/>
            <a:chOff x="703" y="1253"/>
            <a:chExt cx="1542" cy="726"/>
          </a:xfrm>
        </p:grpSpPr>
        <p:sp>
          <p:nvSpPr>
            <p:cNvPr id="56356" name="Rectangle 36"/>
            <p:cNvSpPr>
              <a:spLocks noChangeArrowheads="1"/>
            </p:cNvSpPr>
            <p:nvPr/>
          </p:nvSpPr>
          <p:spPr bwMode="auto">
            <a:xfrm>
              <a:off x="703" y="1253"/>
              <a:ext cx="1542" cy="7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57" name="Text Box 37"/>
            <p:cNvSpPr txBox="1">
              <a:spLocks noChangeArrowheads="1"/>
            </p:cNvSpPr>
            <p:nvPr/>
          </p:nvSpPr>
          <p:spPr bwMode="auto">
            <a:xfrm>
              <a:off x="1066" y="1298"/>
              <a:ext cx="10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JSP page 1</a:t>
              </a:r>
            </a:p>
          </p:txBody>
        </p:sp>
        <p:sp>
          <p:nvSpPr>
            <p:cNvPr id="56358" name="Rectangle 38"/>
            <p:cNvSpPr>
              <a:spLocks noChangeArrowheads="1"/>
            </p:cNvSpPr>
            <p:nvPr/>
          </p:nvSpPr>
          <p:spPr bwMode="auto">
            <a:xfrm>
              <a:off x="773" y="1594"/>
              <a:ext cx="666" cy="342"/>
            </a:xfrm>
            <a:prstGeom prst="rect">
              <a:avLst/>
            </a:prstGeom>
            <a:solidFill>
              <a:srgbClr val="DEBD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Static </a:t>
              </a:r>
            </a:p>
            <a:p>
              <a:pPr algn="ctr"/>
              <a:r>
                <a:rPr lang="en-US" altLang="en-US" sz="1600"/>
                <a:t>Content</a:t>
              </a:r>
            </a:p>
          </p:txBody>
        </p:sp>
        <p:sp>
          <p:nvSpPr>
            <p:cNvPr id="56359" name="Rectangle 39"/>
            <p:cNvSpPr>
              <a:spLocks noChangeArrowheads="1"/>
            </p:cNvSpPr>
            <p:nvPr/>
          </p:nvSpPr>
          <p:spPr bwMode="auto">
            <a:xfrm>
              <a:off x="1510" y="1594"/>
              <a:ext cx="665" cy="342"/>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Dynamic</a:t>
              </a:r>
            </a:p>
            <a:p>
              <a:pPr algn="ctr"/>
              <a:r>
                <a:rPr lang="en-US" altLang="en-US" sz="1600"/>
                <a:t>Content</a:t>
              </a:r>
            </a:p>
          </p:txBody>
        </p:sp>
      </p:grpSp>
      <p:grpSp>
        <p:nvGrpSpPr>
          <p:cNvPr id="56379" name="Group 59"/>
          <p:cNvGrpSpPr>
            <a:grpSpLocks/>
          </p:cNvGrpSpPr>
          <p:nvPr/>
        </p:nvGrpSpPr>
        <p:grpSpPr bwMode="auto">
          <a:xfrm>
            <a:off x="3635375" y="2276475"/>
            <a:ext cx="2447925" cy="1152525"/>
            <a:chOff x="839" y="1389"/>
            <a:chExt cx="1542" cy="726"/>
          </a:xfrm>
        </p:grpSpPr>
        <p:sp>
          <p:nvSpPr>
            <p:cNvPr id="56370" name="Rectangle 50"/>
            <p:cNvSpPr>
              <a:spLocks noChangeArrowheads="1"/>
            </p:cNvSpPr>
            <p:nvPr/>
          </p:nvSpPr>
          <p:spPr bwMode="auto">
            <a:xfrm>
              <a:off x="839" y="1389"/>
              <a:ext cx="1542" cy="7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71" name="Text Box 51"/>
            <p:cNvSpPr txBox="1">
              <a:spLocks noChangeArrowheads="1"/>
            </p:cNvSpPr>
            <p:nvPr/>
          </p:nvSpPr>
          <p:spPr bwMode="auto">
            <a:xfrm>
              <a:off x="1202" y="1434"/>
              <a:ext cx="10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JSP page 2</a:t>
              </a:r>
            </a:p>
          </p:txBody>
        </p:sp>
        <p:sp>
          <p:nvSpPr>
            <p:cNvPr id="56372" name="Rectangle 52"/>
            <p:cNvSpPr>
              <a:spLocks noChangeArrowheads="1"/>
            </p:cNvSpPr>
            <p:nvPr/>
          </p:nvSpPr>
          <p:spPr bwMode="auto">
            <a:xfrm>
              <a:off x="909" y="1730"/>
              <a:ext cx="666" cy="342"/>
            </a:xfrm>
            <a:prstGeom prst="rect">
              <a:avLst/>
            </a:prstGeom>
            <a:solidFill>
              <a:srgbClr val="DEBD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Static </a:t>
              </a:r>
            </a:p>
            <a:p>
              <a:pPr algn="ctr"/>
              <a:r>
                <a:rPr lang="en-US" altLang="en-US" sz="1600"/>
                <a:t>Content</a:t>
              </a:r>
            </a:p>
          </p:txBody>
        </p:sp>
        <p:sp>
          <p:nvSpPr>
            <p:cNvPr id="56373" name="Rectangle 53"/>
            <p:cNvSpPr>
              <a:spLocks noChangeArrowheads="1"/>
            </p:cNvSpPr>
            <p:nvPr/>
          </p:nvSpPr>
          <p:spPr bwMode="auto">
            <a:xfrm>
              <a:off x="1646" y="1730"/>
              <a:ext cx="665" cy="342"/>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Dynamic</a:t>
              </a:r>
            </a:p>
            <a:p>
              <a:pPr algn="ctr"/>
              <a:r>
                <a:rPr lang="en-US" altLang="en-US" sz="1600"/>
                <a:t>Content</a:t>
              </a:r>
            </a:p>
          </p:txBody>
        </p:sp>
      </p:grpSp>
      <p:grpSp>
        <p:nvGrpSpPr>
          <p:cNvPr id="56378" name="Group 58"/>
          <p:cNvGrpSpPr>
            <a:grpSpLocks/>
          </p:cNvGrpSpPr>
          <p:nvPr/>
        </p:nvGrpSpPr>
        <p:grpSpPr bwMode="auto">
          <a:xfrm>
            <a:off x="6443663" y="2276475"/>
            <a:ext cx="2447925" cy="1152525"/>
            <a:chOff x="975" y="1525"/>
            <a:chExt cx="1542" cy="726"/>
          </a:xfrm>
        </p:grpSpPr>
        <p:sp>
          <p:nvSpPr>
            <p:cNvPr id="56374" name="Rectangle 54"/>
            <p:cNvSpPr>
              <a:spLocks noChangeArrowheads="1"/>
            </p:cNvSpPr>
            <p:nvPr/>
          </p:nvSpPr>
          <p:spPr bwMode="auto">
            <a:xfrm>
              <a:off x="975" y="1525"/>
              <a:ext cx="1542" cy="7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75" name="Text Box 55"/>
            <p:cNvSpPr txBox="1">
              <a:spLocks noChangeArrowheads="1"/>
            </p:cNvSpPr>
            <p:nvPr/>
          </p:nvSpPr>
          <p:spPr bwMode="auto">
            <a:xfrm>
              <a:off x="1338" y="1570"/>
              <a:ext cx="10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JSP page 3</a:t>
              </a:r>
            </a:p>
          </p:txBody>
        </p:sp>
        <p:sp>
          <p:nvSpPr>
            <p:cNvPr id="56376" name="Rectangle 56"/>
            <p:cNvSpPr>
              <a:spLocks noChangeArrowheads="1"/>
            </p:cNvSpPr>
            <p:nvPr/>
          </p:nvSpPr>
          <p:spPr bwMode="auto">
            <a:xfrm>
              <a:off x="1045" y="1866"/>
              <a:ext cx="666" cy="342"/>
            </a:xfrm>
            <a:prstGeom prst="rect">
              <a:avLst/>
            </a:prstGeom>
            <a:solidFill>
              <a:srgbClr val="DEBD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Static </a:t>
              </a:r>
            </a:p>
            <a:p>
              <a:pPr algn="ctr"/>
              <a:r>
                <a:rPr lang="en-US" altLang="en-US" sz="1600"/>
                <a:t>Content</a:t>
              </a:r>
            </a:p>
          </p:txBody>
        </p:sp>
        <p:sp>
          <p:nvSpPr>
            <p:cNvPr id="56377" name="Rectangle 57"/>
            <p:cNvSpPr>
              <a:spLocks noChangeArrowheads="1"/>
            </p:cNvSpPr>
            <p:nvPr/>
          </p:nvSpPr>
          <p:spPr bwMode="auto">
            <a:xfrm>
              <a:off x="1791" y="1888"/>
              <a:ext cx="665" cy="342"/>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Dynamic</a:t>
              </a:r>
            </a:p>
            <a:p>
              <a:pPr algn="ctr"/>
              <a:r>
                <a:rPr lang="en-US" altLang="en-US" sz="1600"/>
                <a:t>Content</a:t>
              </a:r>
            </a:p>
          </p:txBody>
        </p:sp>
      </p:grpSp>
      <p:sp>
        <p:nvSpPr>
          <p:cNvPr id="56381" name="Oval 61"/>
          <p:cNvSpPr>
            <a:spLocks noChangeArrowheads="1"/>
          </p:cNvSpPr>
          <p:nvPr/>
        </p:nvSpPr>
        <p:spPr bwMode="auto">
          <a:xfrm>
            <a:off x="3492500" y="5229225"/>
            <a:ext cx="2952750" cy="1008063"/>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JavaBean</a:t>
            </a:r>
          </a:p>
        </p:txBody>
      </p:sp>
      <p:sp>
        <p:nvSpPr>
          <p:cNvPr id="56383" name="Line 63"/>
          <p:cNvSpPr>
            <a:spLocks noChangeShapeType="1"/>
          </p:cNvSpPr>
          <p:nvPr/>
        </p:nvSpPr>
        <p:spPr bwMode="auto">
          <a:xfrm>
            <a:off x="1979613" y="3500438"/>
            <a:ext cx="1871662" cy="172878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84" name="Line 64"/>
          <p:cNvSpPr>
            <a:spLocks noChangeShapeType="1"/>
          </p:cNvSpPr>
          <p:nvPr/>
        </p:nvSpPr>
        <p:spPr bwMode="auto">
          <a:xfrm flipH="1">
            <a:off x="4932363" y="3573463"/>
            <a:ext cx="0" cy="15113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85" name="Line 65"/>
          <p:cNvSpPr>
            <a:spLocks noChangeShapeType="1"/>
          </p:cNvSpPr>
          <p:nvPr/>
        </p:nvSpPr>
        <p:spPr bwMode="auto">
          <a:xfrm flipV="1">
            <a:off x="6011863" y="3573463"/>
            <a:ext cx="1584325" cy="16557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88" name="AutoShape 68"/>
          <p:cNvSpPr>
            <a:spLocks noChangeArrowheads="1"/>
          </p:cNvSpPr>
          <p:nvPr/>
        </p:nvSpPr>
        <p:spPr bwMode="auto">
          <a:xfrm>
            <a:off x="611188" y="4365625"/>
            <a:ext cx="2447925" cy="1008063"/>
          </a:xfrm>
          <a:prstGeom prst="cloudCallout">
            <a:avLst>
              <a:gd name="adj1" fmla="val 63296"/>
              <a:gd name="adj2" fmla="val 7488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b="1" i="1"/>
              <a:t>Multiple JSP pages use the same JavaBean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56380"/>
                                        </p:tgtEl>
                                        <p:attrNameLst>
                                          <p:attrName>style.visibility</p:attrName>
                                        </p:attrNameLst>
                                      </p:cBhvr>
                                      <p:to>
                                        <p:strVal val="visible"/>
                                      </p:to>
                                    </p:set>
                                    <p:animEffect transition="in" filter="blinds(vertical)">
                                      <p:cBhvr>
                                        <p:cTn id="7" dur="1000"/>
                                        <p:tgtEl>
                                          <p:spTgt spid="56380"/>
                                        </p:tgtEl>
                                      </p:cBhvr>
                                    </p:animEffect>
                                  </p:childTnLst>
                                </p:cTn>
                              </p:par>
                              <p:par>
                                <p:cTn id="8" presetID="3" presetClass="entr" presetSubtype="5" fill="hold" nodeType="withEffect">
                                  <p:stCondLst>
                                    <p:cond delay="0"/>
                                  </p:stCondLst>
                                  <p:childTnLst>
                                    <p:set>
                                      <p:cBhvr>
                                        <p:cTn id="9" dur="1" fill="hold">
                                          <p:stCondLst>
                                            <p:cond delay="0"/>
                                          </p:stCondLst>
                                        </p:cTn>
                                        <p:tgtEl>
                                          <p:spTgt spid="56379"/>
                                        </p:tgtEl>
                                        <p:attrNameLst>
                                          <p:attrName>style.visibility</p:attrName>
                                        </p:attrNameLst>
                                      </p:cBhvr>
                                      <p:to>
                                        <p:strVal val="visible"/>
                                      </p:to>
                                    </p:set>
                                    <p:animEffect transition="in" filter="blinds(vertical)">
                                      <p:cBhvr>
                                        <p:cTn id="10" dur="1000"/>
                                        <p:tgtEl>
                                          <p:spTgt spid="56379"/>
                                        </p:tgtEl>
                                      </p:cBhvr>
                                    </p:animEffect>
                                  </p:childTnLst>
                                </p:cTn>
                              </p:par>
                              <p:par>
                                <p:cTn id="11" presetID="3" presetClass="entr" presetSubtype="5" fill="hold" nodeType="withEffect">
                                  <p:stCondLst>
                                    <p:cond delay="0"/>
                                  </p:stCondLst>
                                  <p:childTnLst>
                                    <p:set>
                                      <p:cBhvr>
                                        <p:cTn id="12" dur="1" fill="hold">
                                          <p:stCondLst>
                                            <p:cond delay="0"/>
                                          </p:stCondLst>
                                        </p:cTn>
                                        <p:tgtEl>
                                          <p:spTgt spid="56378"/>
                                        </p:tgtEl>
                                        <p:attrNameLst>
                                          <p:attrName>style.visibility</p:attrName>
                                        </p:attrNameLst>
                                      </p:cBhvr>
                                      <p:to>
                                        <p:strVal val="visible"/>
                                      </p:to>
                                    </p:set>
                                    <p:animEffect transition="in" filter="blinds(vertical)">
                                      <p:cBhvr>
                                        <p:cTn id="13" dur="1000"/>
                                        <p:tgtEl>
                                          <p:spTgt spid="5637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56381"/>
                                        </p:tgtEl>
                                        <p:attrNameLst>
                                          <p:attrName>style.visibility</p:attrName>
                                        </p:attrNameLst>
                                      </p:cBhvr>
                                      <p:to>
                                        <p:strVal val="visible"/>
                                      </p:to>
                                    </p:set>
                                    <p:animEffect transition="in" filter="blinds(vertical)">
                                      <p:cBhvr>
                                        <p:cTn id="18" dur="1000"/>
                                        <p:tgtEl>
                                          <p:spTgt spid="5638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6383"/>
                                        </p:tgtEl>
                                        <p:attrNameLst>
                                          <p:attrName>style.visibility</p:attrName>
                                        </p:attrNameLst>
                                      </p:cBhvr>
                                      <p:to>
                                        <p:strVal val="visible"/>
                                      </p:to>
                                    </p:set>
                                    <p:animEffect transition="in" filter="checkerboard(across)">
                                      <p:cBhvr>
                                        <p:cTn id="23" dur="500"/>
                                        <p:tgtEl>
                                          <p:spTgt spid="56383"/>
                                        </p:tgtEl>
                                      </p:cBhvr>
                                    </p:animEffect>
                                  </p:childTnLst>
                                </p:cTn>
                              </p:par>
                            </p:childTnLst>
                          </p:cTn>
                        </p:par>
                        <p:par>
                          <p:cTn id="24" fill="hold" nodeType="afterGroup">
                            <p:stCondLst>
                              <p:cond delay="500"/>
                            </p:stCondLst>
                            <p:childTnLst>
                              <p:par>
                                <p:cTn id="25" presetID="5" presetClass="entr" presetSubtype="10" fill="hold" grpId="0" nodeType="afterEffect">
                                  <p:stCondLst>
                                    <p:cond delay="0"/>
                                  </p:stCondLst>
                                  <p:childTnLst>
                                    <p:set>
                                      <p:cBhvr>
                                        <p:cTn id="26" dur="1" fill="hold">
                                          <p:stCondLst>
                                            <p:cond delay="0"/>
                                          </p:stCondLst>
                                        </p:cTn>
                                        <p:tgtEl>
                                          <p:spTgt spid="56384"/>
                                        </p:tgtEl>
                                        <p:attrNameLst>
                                          <p:attrName>style.visibility</p:attrName>
                                        </p:attrNameLst>
                                      </p:cBhvr>
                                      <p:to>
                                        <p:strVal val="visible"/>
                                      </p:to>
                                    </p:set>
                                    <p:animEffect transition="in" filter="checkerboard(across)">
                                      <p:cBhvr>
                                        <p:cTn id="27" dur="500"/>
                                        <p:tgtEl>
                                          <p:spTgt spid="56384"/>
                                        </p:tgtEl>
                                      </p:cBhvr>
                                    </p:animEffect>
                                  </p:childTnLst>
                                </p:cTn>
                              </p:par>
                            </p:childTnLst>
                          </p:cTn>
                        </p:par>
                        <p:par>
                          <p:cTn id="28" fill="hold" nodeType="afterGroup">
                            <p:stCondLst>
                              <p:cond delay="1000"/>
                            </p:stCondLst>
                            <p:childTnLst>
                              <p:par>
                                <p:cTn id="29" presetID="5" presetClass="entr" presetSubtype="10" fill="hold" grpId="0" nodeType="afterEffect">
                                  <p:stCondLst>
                                    <p:cond delay="0"/>
                                  </p:stCondLst>
                                  <p:childTnLst>
                                    <p:set>
                                      <p:cBhvr>
                                        <p:cTn id="30" dur="1" fill="hold">
                                          <p:stCondLst>
                                            <p:cond delay="0"/>
                                          </p:stCondLst>
                                        </p:cTn>
                                        <p:tgtEl>
                                          <p:spTgt spid="56385"/>
                                        </p:tgtEl>
                                        <p:attrNameLst>
                                          <p:attrName>style.visibility</p:attrName>
                                        </p:attrNameLst>
                                      </p:cBhvr>
                                      <p:to>
                                        <p:strVal val="visible"/>
                                      </p:to>
                                    </p:set>
                                    <p:animEffect transition="in" filter="checkerboard(across)">
                                      <p:cBhvr>
                                        <p:cTn id="31" dur="500"/>
                                        <p:tgtEl>
                                          <p:spTgt spid="56385"/>
                                        </p:tgtEl>
                                      </p:cBhvr>
                                    </p:animEffect>
                                  </p:childTnLst>
                                </p:cTn>
                              </p:par>
                            </p:childTnLst>
                          </p:cTn>
                        </p:par>
                        <p:par>
                          <p:cTn id="32" fill="hold" nodeType="afterGroup">
                            <p:stCondLst>
                              <p:cond delay="1500"/>
                            </p:stCondLst>
                            <p:childTnLst>
                              <p:par>
                                <p:cTn id="33" presetID="8" presetClass="entr" presetSubtype="16" fill="hold" grpId="0" nodeType="afterEffect">
                                  <p:stCondLst>
                                    <p:cond delay="0"/>
                                  </p:stCondLst>
                                  <p:childTnLst>
                                    <p:set>
                                      <p:cBhvr>
                                        <p:cTn id="34" dur="1" fill="hold">
                                          <p:stCondLst>
                                            <p:cond delay="0"/>
                                          </p:stCondLst>
                                        </p:cTn>
                                        <p:tgtEl>
                                          <p:spTgt spid="56388"/>
                                        </p:tgtEl>
                                        <p:attrNameLst>
                                          <p:attrName>style.visibility</p:attrName>
                                        </p:attrNameLst>
                                      </p:cBhvr>
                                      <p:to>
                                        <p:strVal val="visible"/>
                                      </p:to>
                                    </p:set>
                                    <p:animEffect transition="in" filter="diamond(in)">
                                      <p:cBhvr>
                                        <p:cTn id="35" dur="2000"/>
                                        <p:tgtEl>
                                          <p:spTgt spid="5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81" grpId="0" animBg="1"/>
      <p:bldP spid="56383" grpId="0" animBg="1"/>
      <p:bldP spid="56384" grpId="0" animBg="1"/>
      <p:bldP spid="56385" grpId="0" animBg="1"/>
      <p:bldP spid="5638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sz="3200"/>
              <a:t>Benefits of JSP 3-3</a:t>
            </a:r>
          </a:p>
        </p:txBody>
      </p:sp>
      <p:sp>
        <p:nvSpPr>
          <p:cNvPr id="96259" name="Rectangle 3"/>
          <p:cNvSpPr>
            <a:spLocks noGrp="1" noChangeArrowheads="1"/>
          </p:cNvSpPr>
          <p:nvPr>
            <p:ph type="body" idx="1"/>
          </p:nvPr>
        </p:nvSpPr>
        <p:spPr/>
        <p:txBody>
          <a:bodyPr/>
          <a:lstStyle/>
          <a:p>
            <a:pPr>
              <a:spcBef>
                <a:spcPct val="0"/>
              </a:spcBef>
            </a:pPr>
            <a:r>
              <a:rPr lang="en-US" altLang="zh-CN"/>
              <a:t>Simplified page development - Web designer and Web programmer use Web development tools to develop a JSP page.</a:t>
            </a:r>
            <a:endParaRPr lang="en-US" altLang="en-US"/>
          </a:p>
          <a:p>
            <a:pPr>
              <a:spcBef>
                <a:spcPct val="0"/>
              </a:spcBef>
            </a:pPr>
            <a:endParaRPr lang="en-US" altLang="zh-CN"/>
          </a:p>
        </p:txBody>
      </p:sp>
      <p:grpSp>
        <p:nvGrpSpPr>
          <p:cNvPr id="96260" name="Group 4"/>
          <p:cNvGrpSpPr>
            <a:grpSpLocks/>
          </p:cNvGrpSpPr>
          <p:nvPr/>
        </p:nvGrpSpPr>
        <p:grpSpPr bwMode="auto">
          <a:xfrm>
            <a:off x="3132138" y="5373688"/>
            <a:ext cx="3168650" cy="1225550"/>
            <a:chOff x="2562" y="1706"/>
            <a:chExt cx="1996" cy="772"/>
          </a:xfrm>
        </p:grpSpPr>
        <p:sp>
          <p:nvSpPr>
            <p:cNvPr id="96261" name="Rectangle 5"/>
            <p:cNvSpPr>
              <a:spLocks noChangeArrowheads="1"/>
            </p:cNvSpPr>
            <p:nvPr/>
          </p:nvSpPr>
          <p:spPr bwMode="auto">
            <a:xfrm>
              <a:off x="2562" y="1706"/>
              <a:ext cx="1996" cy="7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2" name="Text Box 6"/>
            <p:cNvSpPr txBox="1">
              <a:spLocks noChangeArrowheads="1"/>
            </p:cNvSpPr>
            <p:nvPr/>
          </p:nvSpPr>
          <p:spPr bwMode="auto">
            <a:xfrm>
              <a:off x="3152" y="1752"/>
              <a:ext cx="86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JSP page</a:t>
              </a:r>
            </a:p>
          </p:txBody>
        </p:sp>
        <p:sp>
          <p:nvSpPr>
            <p:cNvPr id="96263" name="Rectangle 7"/>
            <p:cNvSpPr>
              <a:spLocks noChangeArrowheads="1"/>
            </p:cNvSpPr>
            <p:nvPr/>
          </p:nvSpPr>
          <p:spPr bwMode="auto">
            <a:xfrm>
              <a:off x="2653" y="2069"/>
              <a:ext cx="862" cy="363"/>
            </a:xfrm>
            <a:prstGeom prst="rect">
              <a:avLst/>
            </a:prstGeom>
            <a:solidFill>
              <a:srgbClr val="DEBD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Static </a:t>
              </a:r>
            </a:p>
            <a:p>
              <a:pPr algn="ctr"/>
              <a:r>
                <a:rPr lang="en-US" altLang="en-US" sz="1600"/>
                <a:t>Content</a:t>
              </a:r>
            </a:p>
          </p:txBody>
        </p:sp>
        <p:sp>
          <p:nvSpPr>
            <p:cNvPr id="96264" name="Rectangle 8"/>
            <p:cNvSpPr>
              <a:spLocks noChangeArrowheads="1"/>
            </p:cNvSpPr>
            <p:nvPr/>
          </p:nvSpPr>
          <p:spPr bwMode="auto">
            <a:xfrm>
              <a:off x="3606" y="2069"/>
              <a:ext cx="862" cy="363"/>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Dynamic</a:t>
              </a:r>
            </a:p>
            <a:p>
              <a:pPr algn="ctr"/>
              <a:r>
                <a:rPr lang="en-US" altLang="en-US" sz="1600"/>
                <a:t>Content</a:t>
              </a:r>
            </a:p>
          </p:txBody>
        </p:sp>
      </p:grpSp>
      <p:grpSp>
        <p:nvGrpSpPr>
          <p:cNvPr id="96265" name="Group 9"/>
          <p:cNvGrpSpPr>
            <a:grpSpLocks/>
          </p:cNvGrpSpPr>
          <p:nvPr/>
        </p:nvGrpSpPr>
        <p:grpSpPr bwMode="auto">
          <a:xfrm>
            <a:off x="2916238" y="1916113"/>
            <a:ext cx="4321175" cy="1087437"/>
            <a:chOff x="1837" y="1207"/>
            <a:chExt cx="2722" cy="685"/>
          </a:xfrm>
        </p:grpSpPr>
        <p:grpSp>
          <p:nvGrpSpPr>
            <p:cNvPr id="96266" name="Group 10"/>
            <p:cNvGrpSpPr>
              <a:grpSpLocks/>
            </p:cNvGrpSpPr>
            <p:nvPr/>
          </p:nvGrpSpPr>
          <p:grpSpPr bwMode="auto">
            <a:xfrm>
              <a:off x="1837" y="1207"/>
              <a:ext cx="1089" cy="684"/>
              <a:chOff x="2653" y="709"/>
              <a:chExt cx="1089" cy="684"/>
            </a:xfrm>
          </p:grpSpPr>
          <p:pic>
            <p:nvPicPr>
              <p:cNvPr id="96267" name="Picture 11" descr="programm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1" y="709"/>
                <a:ext cx="222" cy="438"/>
              </a:xfrm>
              <a:prstGeom prst="rect">
                <a:avLst/>
              </a:prstGeom>
              <a:noFill/>
              <a:extLst>
                <a:ext uri="{909E8E84-426E-40DD-AFC4-6F175D3DCCD1}">
                  <a14:hiddenFill xmlns:a14="http://schemas.microsoft.com/office/drawing/2010/main">
                    <a:solidFill>
                      <a:srgbClr val="FFFFFF"/>
                    </a:solidFill>
                  </a14:hiddenFill>
                </a:ext>
              </a:extLst>
            </p:spPr>
          </p:pic>
          <p:sp>
            <p:nvSpPr>
              <p:cNvPr id="96268" name="Text Box 12"/>
              <p:cNvSpPr txBox="1">
                <a:spLocks noChangeArrowheads="1"/>
              </p:cNvSpPr>
              <p:nvPr/>
            </p:nvSpPr>
            <p:spPr bwMode="auto">
              <a:xfrm>
                <a:off x="2653" y="1162"/>
                <a:ext cx="10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Web Designer</a:t>
                </a:r>
              </a:p>
            </p:txBody>
          </p:sp>
        </p:grpSp>
        <p:grpSp>
          <p:nvGrpSpPr>
            <p:cNvPr id="96269" name="Group 13"/>
            <p:cNvGrpSpPr>
              <a:grpSpLocks/>
            </p:cNvGrpSpPr>
            <p:nvPr/>
          </p:nvGrpSpPr>
          <p:grpSpPr bwMode="auto">
            <a:xfrm>
              <a:off x="3198" y="1207"/>
              <a:ext cx="1361" cy="685"/>
              <a:chOff x="3198" y="1207"/>
              <a:chExt cx="1361" cy="685"/>
            </a:xfrm>
          </p:grpSpPr>
          <p:pic>
            <p:nvPicPr>
              <p:cNvPr id="96270" name="Picture 14" descr="programm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6" y="1207"/>
                <a:ext cx="222" cy="438"/>
              </a:xfrm>
              <a:prstGeom prst="rect">
                <a:avLst/>
              </a:prstGeom>
              <a:noFill/>
              <a:extLst>
                <a:ext uri="{909E8E84-426E-40DD-AFC4-6F175D3DCCD1}">
                  <a14:hiddenFill xmlns:a14="http://schemas.microsoft.com/office/drawing/2010/main">
                    <a:solidFill>
                      <a:srgbClr val="FFFFFF"/>
                    </a:solidFill>
                  </a14:hiddenFill>
                </a:ext>
              </a:extLst>
            </p:spPr>
          </p:pic>
          <p:sp>
            <p:nvSpPr>
              <p:cNvPr id="96271" name="Text Box 15"/>
              <p:cNvSpPr txBox="1">
                <a:spLocks noChangeArrowheads="1"/>
              </p:cNvSpPr>
              <p:nvPr/>
            </p:nvSpPr>
            <p:spPr bwMode="auto">
              <a:xfrm>
                <a:off x="3198" y="1661"/>
                <a:ext cx="136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JSP Programmer</a:t>
                </a:r>
              </a:p>
            </p:txBody>
          </p:sp>
        </p:grpSp>
      </p:grpSp>
      <p:grpSp>
        <p:nvGrpSpPr>
          <p:cNvPr id="96272" name="Group 16"/>
          <p:cNvGrpSpPr>
            <a:grpSpLocks/>
          </p:cNvGrpSpPr>
          <p:nvPr/>
        </p:nvGrpSpPr>
        <p:grpSpPr bwMode="auto">
          <a:xfrm>
            <a:off x="3706813" y="2997200"/>
            <a:ext cx="2233612" cy="503238"/>
            <a:chOff x="3152" y="1344"/>
            <a:chExt cx="1270" cy="907"/>
          </a:xfrm>
        </p:grpSpPr>
        <p:sp>
          <p:nvSpPr>
            <p:cNvPr id="96273" name="Line 17"/>
            <p:cNvSpPr>
              <a:spLocks noChangeShapeType="1"/>
            </p:cNvSpPr>
            <p:nvPr/>
          </p:nvSpPr>
          <p:spPr bwMode="auto">
            <a:xfrm>
              <a:off x="4422" y="1344"/>
              <a:ext cx="0" cy="90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4" name="Line 18"/>
            <p:cNvSpPr>
              <a:spLocks noChangeShapeType="1"/>
            </p:cNvSpPr>
            <p:nvPr/>
          </p:nvSpPr>
          <p:spPr bwMode="auto">
            <a:xfrm>
              <a:off x="3152" y="1344"/>
              <a:ext cx="0" cy="90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6275" name="Group 19"/>
          <p:cNvGrpSpPr>
            <a:grpSpLocks/>
          </p:cNvGrpSpPr>
          <p:nvPr/>
        </p:nvGrpSpPr>
        <p:grpSpPr bwMode="auto">
          <a:xfrm>
            <a:off x="1954213" y="3500438"/>
            <a:ext cx="5570537" cy="1439862"/>
            <a:chOff x="1231" y="2205"/>
            <a:chExt cx="3509" cy="907"/>
          </a:xfrm>
        </p:grpSpPr>
        <p:sp>
          <p:nvSpPr>
            <p:cNvPr id="96276" name="Rectangle 20"/>
            <p:cNvSpPr>
              <a:spLocks noChangeArrowheads="1"/>
            </p:cNvSpPr>
            <p:nvPr/>
          </p:nvSpPr>
          <p:spPr bwMode="auto">
            <a:xfrm>
              <a:off x="1231" y="2205"/>
              <a:ext cx="3509" cy="907"/>
            </a:xfrm>
            <a:prstGeom prst="rect">
              <a:avLst/>
            </a:prstGeom>
            <a:solidFill>
              <a:srgbClr val="B3D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77" name="Text Box 21"/>
            <p:cNvSpPr txBox="1">
              <a:spLocks noChangeArrowheads="1"/>
            </p:cNvSpPr>
            <p:nvPr/>
          </p:nvSpPr>
          <p:spPr bwMode="auto">
            <a:xfrm>
              <a:off x="1973" y="2251"/>
              <a:ext cx="1996" cy="250"/>
            </a:xfrm>
            <a:prstGeom prst="rect">
              <a:avLst/>
            </a:prstGeom>
            <a:solidFill>
              <a:srgbClr val="B3D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Web Development Tools</a:t>
              </a:r>
            </a:p>
          </p:txBody>
        </p:sp>
      </p:grpSp>
      <p:grpSp>
        <p:nvGrpSpPr>
          <p:cNvPr id="96278" name="Group 22"/>
          <p:cNvGrpSpPr>
            <a:grpSpLocks/>
          </p:cNvGrpSpPr>
          <p:nvPr/>
        </p:nvGrpSpPr>
        <p:grpSpPr bwMode="auto">
          <a:xfrm>
            <a:off x="2195513" y="4076700"/>
            <a:ext cx="5040312" cy="719138"/>
            <a:chOff x="1383" y="2568"/>
            <a:chExt cx="3175" cy="453"/>
          </a:xfrm>
        </p:grpSpPr>
        <p:sp>
          <p:nvSpPr>
            <p:cNvPr id="96279" name="Rectangle 23"/>
            <p:cNvSpPr>
              <a:spLocks noChangeArrowheads="1"/>
            </p:cNvSpPr>
            <p:nvPr/>
          </p:nvSpPr>
          <p:spPr bwMode="auto">
            <a:xfrm>
              <a:off x="1383" y="2568"/>
              <a:ext cx="1336" cy="453"/>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t>Macromedia </a:t>
              </a:r>
            </a:p>
            <a:p>
              <a:pPr algn="ctr"/>
              <a:r>
                <a:rPr lang="en-US" altLang="en-US" sz="1600" b="1"/>
                <a:t>Dreamweaver</a:t>
              </a:r>
            </a:p>
          </p:txBody>
        </p:sp>
        <p:sp>
          <p:nvSpPr>
            <p:cNvPr id="96280" name="Rectangle 24"/>
            <p:cNvSpPr>
              <a:spLocks noChangeArrowheads="1"/>
            </p:cNvSpPr>
            <p:nvPr/>
          </p:nvSpPr>
          <p:spPr bwMode="auto">
            <a:xfrm>
              <a:off x="3222" y="2568"/>
              <a:ext cx="1336" cy="453"/>
            </a:xfrm>
            <a:prstGeom prst="rect">
              <a:avLst/>
            </a:prstGeom>
            <a:solidFill>
              <a:srgbClr val="FFCC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Java Studio </a:t>
              </a:r>
            </a:p>
            <a:p>
              <a:pPr algn="ctr"/>
              <a:r>
                <a:rPr lang="en-US" altLang="en-US" b="1"/>
                <a:t>Enterprise 8</a:t>
              </a:r>
              <a:r>
                <a:rPr lang="en-US" altLang="en-US" i="1"/>
                <a:t> </a:t>
              </a:r>
            </a:p>
          </p:txBody>
        </p:sp>
        <p:sp>
          <p:nvSpPr>
            <p:cNvPr id="96281" name="Text Box 25"/>
            <p:cNvSpPr txBox="1">
              <a:spLocks noChangeArrowheads="1"/>
            </p:cNvSpPr>
            <p:nvPr/>
          </p:nvSpPr>
          <p:spPr bwMode="auto">
            <a:xfrm>
              <a:off x="2789" y="2614"/>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t>..... </a:t>
              </a:r>
            </a:p>
          </p:txBody>
        </p:sp>
      </p:grpSp>
      <p:sp>
        <p:nvSpPr>
          <p:cNvPr id="96282" name="Line 26"/>
          <p:cNvSpPr>
            <a:spLocks noChangeShapeType="1"/>
          </p:cNvSpPr>
          <p:nvPr/>
        </p:nvSpPr>
        <p:spPr bwMode="auto">
          <a:xfrm>
            <a:off x="4716463" y="4941888"/>
            <a:ext cx="0" cy="431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1000" fill="hold"/>
                                        <p:tgtEl>
                                          <p:spTgt spid="9625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6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xit" presetSubtype="0" fill="hold" nodeType="clickEffect">
                                  <p:stCondLst>
                                    <p:cond delay="0"/>
                                  </p:stCondLst>
                                  <p:childTnLst>
                                    <p:animEffect transition="out" filter="fade">
                                      <p:cBhvr>
                                        <p:cTn id="12" dur="2000"/>
                                        <p:tgtEl>
                                          <p:spTgt spid="96259">
                                            <p:txEl>
                                              <p:pRg st="0" end="0"/>
                                            </p:txEl>
                                          </p:spTgt>
                                        </p:tgtEl>
                                      </p:cBhvr>
                                    </p:animEffect>
                                    <p:set>
                                      <p:cBhvr>
                                        <p:cTn id="13" dur="1" fill="hold">
                                          <p:stCondLst>
                                            <p:cond delay="1999"/>
                                          </p:stCondLst>
                                        </p:cTn>
                                        <p:tgtEl>
                                          <p:spTgt spid="96259">
                                            <p:txEl>
                                              <p:pRg st="0" end="0"/>
                                            </p:txEl>
                                          </p:spTgt>
                                        </p:tgtEl>
                                        <p:attrNameLst>
                                          <p:attrName>style.visibility</p:attrName>
                                        </p:attrNameLst>
                                      </p:cBhvr>
                                      <p:to>
                                        <p:strVal val="hidden"/>
                                      </p:to>
                                    </p:set>
                                  </p:childTnLst>
                                </p:cTn>
                              </p:par>
                            </p:childTnLst>
                          </p:cTn>
                        </p:par>
                        <p:par>
                          <p:cTn id="14" fill="hold" nodeType="afterGroup">
                            <p:stCondLst>
                              <p:cond delay="2000"/>
                            </p:stCondLst>
                            <p:childTnLst>
                              <p:par>
                                <p:cTn id="15" presetID="3" presetClass="entr" presetSubtype="10" fill="hold" nodeType="afterEffect">
                                  <p:stCondLst>
                                    <p:cond delay="0"/>
                                  </p:stCondLst>
                                  <p:childTnLst>
                                    <p:set>
                                      <p:cBhvr>
                                        <p:cTn id="16" dur="1" fill="hold">
                                          <p:stCondLst>
                                            <p:cond delay="0"/>
                                          </p:stCondLst>
                                        </p:cTn>
                                        <p:tgtEl>
                                          <p:spTgt spid="96265"/>
                                        </p:tgtEl>
                                        <p:attrNameLst>
                                          <p:attrName>style.visibility</p:attrName>
                                        </p:attrNameLst>
                                      </p:cBhvr>
                                      <p:to>
                                        <p:strVal val="visible"/>
                                      </p:to>
                                    </p:set>
                                    <p:animEffect transition="in" filter="blinds(horizontal)">
                                      <p:cBhvr>
                                        <p:cTn id="17" dur="1000"/>
                                        <p:tgtEl>
                                          <p:spTgt spid="962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6272"/>
                                        </p:tgtEl>
                                        <p:attrNameLst>
                                          <p:attrName>style.visibility</p:attrName>
                                        </p:attrNameLst>
                                      </p:cBhvr>
                                      <p:to>
                                        <p:strVal val="visible"/>
                                      </p:to>
                                    </p:set>
                                    <p:animEffect transition="in" filter="blinds(horizontal)">
                                      <p:cBhvr>
                                        <p:cTn id="22" dur="500"/>
                                        <p:tgtEl>
                                          <p:spTgt spid="96272"/>
                                        </p:tgtEl>
                                      </p:cBhvr>
                                    </p:animEffect>
                                  </p:childTnLst>
                                </p:cTn>
                              </p:par>
                              <p:par>
                                <p:cTn id="23" presetID="22" presetClass="entr" presetSubtype="4" fill="hold" nodeType="withEffect">
                                  <p:stCondLst>
                                    <p:cond delay="0"/>
                                  </p:stCondLst>
                                  <p:childTnLst>
                                    <p:set>
                                      <p:cBhvr>
                                        <p:cTn id="24" dur="1" fill="hold">
                                          <p:stCondLst>
                                            <p:cond delay="0"/>
                                          </p:stCondLst>
                                        </p:cTn>
                                        <p:tgtEl>
                                          <p:spTgt spid="96272"/>
                                        </p:tgtEl>
                                        <p:attrNameLst>
                                          <p:attrName>style.visibility</p:attrName>
                                        </p:attrNameLst>
                                      </p:cBhvr>
                                      <p:to>
                                        <p:strVal val="visible"/>
                                      </p:to>
                                    </p:set>
                                    <p:animEffect transition="in" filter="wipe(down)">
                                      <p:cBhvr>
                                        <p:cTn id="25" dur="500"/>
                                        <p:tgtEl>
                                          <p:spTgt spid="96272"/>
                                        </p:tgtEl>
                                      </p:cBhvr>
                                    </p:animEffect>
                                  </p:childTnLst>
                                </p:cTn>
                              </p:par>
                            </p:childTnLst>
                          </p:cTn>
                        </p:par>
                        <p:par>
                          <p:cTn id="26" fill="hold" nodeType="afterGroup">
                            <p:stCondLst>
                              <p:cond delay="500"/>
                            </p:stCondLst>
                            <p:childTnLst>
                              <p:par>
                                <p:cTn id="27" presetID="3" presetClass="entr" presetSubtype="10" fill="hold" nodeType="afterEffect">
                                  <p:stCondLst>
                                    <p:cond delay="0"/>
                                  </p:stCondLst>
                                  <p:childTnLst>
                                    <p:set>
                                      <p:cBhvr>
                                        <p:cTn id="28" dur="1" fill="hold">
                                          <p:stCondLst>
                                            <p:cond delay="0"/>
                                          </p:stCondLst>
                                        </p:cTn>
                                        <p:tgtEl>
                                          <p:spTgt spid="96275"/>
                                        </p:tgtEl>
                                        <p:attrNameLst>
                                          <p:attrName>style.visibility</p:attrName>
                                        </p:attrNameLst>
                                      </p:cBhvr>
                                      <p:to>
                                        <p:strVal val="visible"/>
                                      </p:to>
                                    </p:set>
                                    <p:animEffect transition="in" filter="blinds(horizontal)">
                                      <p:cBhvr>
                                        <p:cTn id="29" dur="1000"/>
                                        <p:tgtEl>
                                          <p:spTgt spid="96275"/>
                                        </p:tgtEl>
                                      </p:cBhvr>
                                    </p:animEffect>
                                  </p:childTnLst>
                                </p:cTn>
                              </p:par>
                            </p:childTnLst>
                          </p:cTn>
                        </p:par>
                        <p:par>
                          <p:cTn id="30" fill="hold" nodeType="afterGroup">
                            <p:stCondLst>
                              <p:cond delay="1500"/>
                            </p:stCondLst>
                            <p:childTnLst>
                              <p:par>
                                <p:cTn id="31" presetID="3" presetClass="entr" presetSubtype="10" fill="hold" nodeType="afterEffect">
                                  <p:stCondLst>
                                    <p:cond delay="0"/>
                                  </p:stCondLst>
                                  <p:childTnLst>
                                    <p:set>
                                      <p:cBhvr>
                                        <p:cTn id="32" dur="1" fill="hold">
                                          <p:stCondLst>
                                            <p:cond delay="0"/>
                                          </p:stCondLst>
                                        </p:cTn>
                                        <p:tgtEl>
                                          <p:spTgt spid="96278"/>
                                        </p:tgtEl>
                                        <p:attrNameLst>
                                          <p:attrName>style.visibility</p:attrName>
                                        </p:attrNameLst>
                                      </p:cBhvr>
                                      <p:to>
                                        <p:strVal val="visible"/>
                                      </p:to>
                                    </p:set>
                                    <p:animEffect transition="in" filter="blinds(horizontal)">
                                      <p:cBhvr>
                                        <p:cTn id="33" dur="1000"/>
                                        <p:tgtEl>
                                          <p:spTgt spid="9627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96282"/>
                                        </p:tgtEl>
                                        <p:attrNameLst>
                                          <p:attrName>style.visibility</p:attrName>
                                        </p:attrNameLst>
                                      </p:cBhvr>
                                      <p:to>
                                        <p:strVal val="visible"/>
                                      </p:to>
                                    </p:set>
                                    <p:animEffect transition="in" filter="wipe(up)">
                                      <p:cBhvr>
                                        <p:cTn id="38" dur="500"/>
                                        <p:tgtEl>
                                          <p:spTgt spid="96282"/>
                                        </p:tgtEl>
                                      </p:cBhvr>
                                    </p:animEffect>
                                  </p:childTnLst>
                                </p:cTn>
                              </p:par>
                            </p:childTnLst>
                          </p:cTn>
                        </p:par>
                        <p:par>
                          <p:cTn id="39" fill="hold" nodeType="afterGroup">
                            <p:stCondLst>
                              <p:cond delay="500"/>
                            </p:stCondLst>
                            <p:childTnLst>
                              <p:par>
                                <p:cTn id="40" presetID="3" presetClass="entr" presetSubtype="10" fill="hold" nodeType="afterEffect">
                                  <p:stCondLst>
                                    <p:cond delay="0"/>
                                  </p:stCondLst>
                                  <p:childTnLst>
                                    <p:set>
                                      <p:cBhvr>
                                        <p:cTn id="41" dur="1" fill="hold">
                                          <p:stCondLst>
                                            <p:cond delay="0"/>
                                          </p:stCondLst>
                                        </p:cTn>
                                        <p:tgtEl>
                                          <p:spTgt spid="96260"/>
                                        </p:tgtEl>
                                        <p:attrNameLst>
                                          <p:attrName>style.visibility</p:attrName>
                                        </p:attrNameLst>
                                      </p:cBhvr>
                                      <p:to>
                                        <p:strVal val="visible"/>
                                      </p:to>
                                    </p:set>
                                    <p:animEffect transition="in" filter="blinds(horizontal)">
                                      <p:cBhvr>
                                        <p:cTn id="42" dur="1000"/>
                                        <p:tgtEl>
                                          <p:spTgt spid="96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8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a:t>
            </a:r>
            <a:r>
              <a:rPr lang="en-US" dirty="0" smtClean="0"/>
              <a:t>Architecture</a:t>
            </a:r>
            <a:endParaRPr lang="en-US" dirty="0"/>
          </a:p>
        </p:txBody>
      </p:sp>
      <p:sp>
        <p:nvSpPr>
          <p:cNvPr id="3" name="Content Placeholder 2"/>
          <p:cNvSpPr>
            <a:spLocks noGrp="1"/>
          </p:cNvSpPr>
          <p:nvPr>
            <p:ph idx="1"/>
          </p:nvPr>
        </p:nvSpPr>
        <p:spPr/>
        <p:txBody>
          <a:bodyPr/>
          <a:lstStyle/>
          <a:p>
            <a:r>
              <a:rPr lang="en-US" dirty="0"/>
              <a:t>The web server needs a JSP engine </a:t>
            </a:r>
            <a:r>
              <a:rPr lang="en-US" dirty="0" err="1"/>
              <a:t>ie</a:t>
            </a:r>
            <a:r>
              <a:rPr lang="en-US" dirty="0"/>
              <a:t>. container to process JSP pages. </a:t>
            </a:r>
            <a:endParaRPr lang="en-US" dirty="0" smtClean="0"/>
          </a:p>
          <a:p>
            <a:r>
              <a:rPr lang="en-US" dirty="0" smtClean="0"/>
              <a:t>The </a:t>
            </a:r>
            <a:r>
              <a:rPr lang="en-US" dirty="0"/>
              <a:t>JSP container is responsible for intercepting requests for JSP pages. </a:t>
            </a:r>
            <a:endParaRPr lang="en-US" dirty="0" smtClean="0"/>
          </a:p>
          <a:p>
            <a:r>
              <a:rPr lang="en-US" dirty="0" smtClean="0"/>
              <a:t>A </a:t>
            </a:r>
            <a:r>
              <a:rPr lang="en-US" dirty="0"/>
              <a:t>JSP container works with the Web server to provide the runtime environment and other services a JSP needs</a:t>
            </a:r>
            <a:r>
              <a:rPr lang="en-US" dirty="0" smtClean="0"/>
              <a:t>.</a:t>
            </a:r>
          </a:p>
          <a:p>
            <a:r>
              <a:rPr lang="en-US" dirty="0" smtClean="0"/>
              <a:t> </a:t>
            </a:r>
            <a:r>
              <a:rPr lang="en-US" dirty="0"/>
              <a:t>It knows how to understand the special elements that are part of JSPs.</a:t>
            </a:r>
          </a:p>
          <a:p>
            <a:endParaRPr lang="en-US" dirty="0"/>
          </a:p>
        </p:txBody>
      </p:sp>
    </p:spTree>
    <p:extLst>
      <p:ext uri="{BB962C8B-B14F-4D97-AF65-F5344CB8AC3E}">
        <p14:creationId xmlns:p14="http://schemas.microsoft.com/office/powerpoint/2010/main" val="17287548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350"/>
            <a:ext cx="8497069" cy="792163"/>
          </a:xfrm>
        </p:spPr>
        <p:txBody>
          <a:bodyPr/>
          <a:lstStyle/>
          <a:p>
            <a:pPr algn="l"/>
            <a:r>
              <a:rPr lang="en-US" sz="2800" b="1" dirty="0"/>
              <a:t>JSP container and JSP files in a Web Application</a:t>
            </a:r>
          </a:p>
        </p:txBody>
      </p:sp>
      <p:pic>
        <p:nvPicPr>
          <p:cNvPr id="159746" name="Picture 2" descr="JSP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556792"/>
            <a:ext cx="7488832"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541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Processing</a:t>
            </a:r>
            <a:endParaRPr lang="en-US" dirty="0"/>
          </a:p>
        </p:txBody>
      </p:sp>
      <p:sp>
        <p:nvSpPr>
          <p:cNvPr id="3" name="Content Placeholder 2"/>
          <p:cNvSpPr>
            <a:spLocks noGrp="1"/>
          </p:cNvSpPr>
          <p:nvPr>
            <p:ph idx="1"/>
          </p:nvPr>
        </p:nvSpPr>
        <p:spPr>
          <a:xfrm>
            <a:off x="735013" y="1052513"/>
            <a:ext cx="8229600" cy="5472607"/>
          </a:xfrm>
        </p:spPr>
        <p:txBody>
          <a:bodyPr/>
          <a:lstStyle/>
          <a:p>
            <a:r>
              <a:rPr lang="en-US" sz="2400" dirty="0"/>
              <a:t>As with a normal page, your browser sends an HTTP request to the web server.</a:t>
            </a:r>
          </a:p>
          <a:p>
            <a:r>
              <a:rPr lang="en-US" sz="2400" dirty="0"/>
              <a:t>The web server recognizes that the HTTP request is for a JSP page and forwards it to a JSP engine. </a:t>
            </a:r>
            <a:endParaRPr lang="en-US" sz="2400" dirty="0" smtClean="0"/>
          </a:p>
          <a:p>
            <a:r>
              <a:rPr lang="en-US" sz="2400" dirty="0" smtClean="0"/>
              <a:t>This </a:t>
            </a:r>
            <a:r>
              <a:rPr lang="en-US" sz="2400" dirty="0"/>
              <a:t>is done by using the URL or JSP page which ends with </a:t>
            </a:r>
            <a:r>
              <a:rPr lang="en-US" sz="2400" b="1" dirty="0"/>
              <a:t>.</a:t>
            </a:r>
            <a:r>
              <a:rPr lang="en-US" sz="2400" b="1" dirty="0" err="1" smtClean="0"/>
              <a:t>jsp</a:t>
            </a:r>
            <a:r>
              <a:rPr lang="en-US" sz="2400" b="1" dirty="0" smtClean="0"/>
              <a:t> </a:t>
            </a:r>
            <a:r>
              <a:rPr lang="en-US" sz="2400" dirty="0" smtClean="0"/>
              <a:t>instead </a:t>
            </a:r>
            <a:r>
              <a:rPr lang="en-US" sz="2400" dirty="0"/>
              <a:t>of .html.</a:t>
            </a:r>
          </a:p>
          <a:p>
            <a:r>
              <a:rPr lang="en-US" sz="2400" dirty="0"/>
              <a:t>The JSP engine loads the JSP page from disk and converts it into a servlet content. </a:t>
            </a:r>
            <a:endParaRPr lang="en-US" sz="2400" dirty="0" smtClean="0"/>
          </a:p>
          <a:p>
            <a:r>
              <a:rPr lang="en-US" sz="2400" dirty="0" smtClean="0"/>
              <a:t>This </a:t>
            </a:r>
            <a:r>
              <a:rPr lang="en-US" sz="2400" dirty="0"/>
              <a:t>conversion is very simple in which all template text is converted to </a:t>
            </a:r>
            <a:r>
              <a:rPr lang="en-US" sz="2400" dirty="0" err="1"/>
              <a:t>println</a:t>
            </a:r>
            <a:r>
              <a:rPr lang="en-US" sz="2400" dirty="0"/>
              <a:t>( ) statements and all JSP elements are converted to Java code that implements the corresponding dynamic behavior of the page.</a:t>
            </a:r>
          </a:p>
          <a:p>
            <a:endParaRPr lang="en-US" dirty="0"/>
          </a:p>
        </p:txBody>
      </p:sp>
    </p:spTree>
    <p:extLst>
      <p:ext uri="{BB962C8B-B14F-4D97-AF65-F5344CB8AC3E}">
        <p14:creationId xmlns:p14="http://schemas.microsoft.com/office/powerpoint/2010/main" val="29965042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Processing</a:t>
            </a:r>
            <a:endParaRPr lang="en-US" dirty="0"/>
          </a:p>
        </p:txBody>
      </p:sp>
      <p:sp>
        <p:nvSpPr>
          <p:cNvPr id="3" name="Content Placeholder 2"/>
          <p:cNvSpPr>
            <a:spLocks noGrp="1"/>
          </p:cNvSpPr>
          <p:nvPr>
            <p:ph idx="1"/>
          </p:nvPr>
        </p:nvSpPr>
        <p:spPr>
          <a:xfrm>
            <a:off x="539552" y="1268761"/>
            <a:ext cx="8374261" cy="5256584"/>
          </a:xfrm>
        </p:spPr>
        <p:txBody>
          <a:bodyPr/>
          <a:lstStyle/>
          <a:p>
            <a:r>
              <a:rPr lang="en-US" sz="2400" dirty="0"/>
              <a:t>The JSP engine compiles the servlet into an executable class and forwards the original request to a servlet engine.</a:t>
            </a:r>
          </a:p>
          <a:p>
            <a:r>
              <a:rPr lang="en-US" sz="2400" dirty="0"/>
              <a:t>A part of the web server called the servlet engine loads the Servlet class and executes it</a:t>
            </a:r>
            <a:r>
              <a:rPr lang="en-US" sz="2400" dirty="0" smtClean="0"/>
              <a:t>.</a:t>
            </a:r>
          </a:p>
          <a:p>
            <a:r>
              <a:rPr lang="en-US" sz="2400" dirty="0" smtClean="0"/>
              <a:t> </a:t>
            </a:r>
            <a:r>
              <a:rPr lang="en-US" sz="2400" dirty="0"/>
              <a:t>During execution, the servlet produces an output in HTML format, which the servlet engine passes to the web server inside an HTTP response.</a:t>
            </a:r>
          </a:p>
          <a:p>
            <a:r>
              <a:rPr lang="en-US" sz="2400" dirty="0"/>
              <a:t>The web server forwards the HTTP response to your browser in terms of static HTML content.</a:t>
            </a:r>
          </a:p>
          <a:p>
            <a:r>
              <a:rPr lang="en-US" sz="2400" dirty="0"/>
              <a:t>Finally web browser handles the dynamically generated HTML page inside the HTTP response exactly as if it were a static page.</a:t>
            </a:r>
          </a:p>
          <a:p>
            <a:endParaRPr lang="en-US" dirty="0"/>
          </a:p>
        </p:txBody>
      </p:sp>
    </p:spTree>
    <p:extLst>
      <p:ext uri="{BB962C8B-B14F-4D97-AF65-F5344CB8AC3E}">
        <p14:creationId xmlns:p14="http://schemas.microsoft.com/office/powerpoint/2010/main" val="1857204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Processing</a:t>
            </a:r>
            <a:endParaRPr lang="en-US" dirty="0"/>
          </a:p>
        </p:txBody>
      </p:sp>
      <p:pic>
        <p:nvPicPr>
          <p:cNvPr id="160770" name="Picture 2" descr="JSP Proces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56792"/>
            <a:ext cx="7560840"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507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Processing</a:t>
            </a:r>
            <a:endParaRPr lang="en-US" dirty="0"/>
          </a:p>
        </p:txBody>
      </p:sp>
      <p:sp>
        <p:nvSpPr>
          <p:cNvPr id="3" name="Content Placeholder 2"/>
          <p:cNvSpPr>
            <a:spLocks noGrp="1"/>
          </p:cNvSpPr>
          <p:nvPr>
            <p:ph idx="1"/>
          </p:nvPr>
        </p:nvSpPr>
        <p:spPr>
          <a:xfrm>
            <a:off x="395536" y="1412875"/>
            <a:ext cx="8518277" cy="4896445"/>
          </a:xfrm>
        </p:spPr>
        <p:txBody>
          <a:bodyPr/>
          <a:lstStyle/>
          <a:p>
            <a:r>
              <a:rPr lang="en-US" sz="2400" dirty="0"/>
              <a:t>Typically, the JSP engine checks to see whether a servlet for a JSP file already exists and whether the modification date on the JSP is older than the servlet</a:t>
            </a:r>
            <a:r>
              <a:rPr lang="en-US" sz="2400" dirty="0" smtClean="0"/>
              <a:t>.</a:t>
            </a:r>
          </a:p>
          <a:p>
            <a:r>
              <a:rPr lang="en-US" sz="2400" dirty="0" smtClean="0"/>
              <a:t> </a:t>
            </a:r>
            <a:r>
              <a:rPr lang="en-US" sz="2400" dirty="0"/>
              <a:t>If the JSP is older than its generated servlet, the JSP container assumes that the JSP hasn't changed and that the generated servlet still matches the JSP's contents. </a:t>
            </a:r>
            <a:endParaRPr lang="en-US" sz="2400" dirty="0" smtClean="0"/>
          </a:p>
          <a:p>
            <a:r>
              <a:rPr lang="en-US" sz="2400" dirty="0" smtClean="0"/>
              <a:t>This </a:t>
            </a:r>
            <a:r>
              <a:rPr lang="en-US" sz="2400" dirty="0"/>
              <a:t>makes the process more efficient than with other scripting languages (such as PHP) and therefore faster.</a:t>
            </a:r>
          </a:p>
          <a:p>
            <a:r>
              <a:rPr lang="en-US" sz="2400" dirty="0"/>
              <a:t>So in a way, a JSP page is really just another way to write a servlet without having to be a Java programming wiz</a:t>
            </a:r>
            <a:r>
              <a:rPr lang="en-US" sz="2400" dirty="0" smtClean="0"/>
              <a:t>.</a:t>
            </a:r>
          </a:p>
          <a:p>
            <a:r>
              <a:rPr lang="en-US" sz="2400" dirty="0" smtClean="0"/>
              <a:t> </a:t>
            </a:r>
            <a:r>
              <a:rPr lang="en-US" sz="2400" dirty="0"/>
              <a:t>Except for the translation phase, a JSP page is handled exactly like a regular servlet</a:t>
            </a:r>
          </a:p>
          <a:p>
            <a:endParaRPr lang="en-US" dirty="0"/>
          </a:p>
        </p:txBody>
      </p:sp>
    </p:spTree>
    <p:extLst>
      <p:ext uri="{BB962C8B-B14F-4D97-AF65-F5344CB8AC3E}">
        <p14:creationId xmlns:p14="http://schemas.microsoft.com/office/powerpoint/2010/main" val="2763842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en-US" sz="3200"/>
              <a:t>Review</a:t>
            </a:r>
          </a:p>
        </p:txBody>
      </p:sp>
      <p:sp>
        <p:nvSpPr>
          <p:cNvPr id="92163" name="Rectangle 3"/>
          <p:cNvSpPr>
            <a:spLocks noGrp="1" noChangeArrowheads="1"/>
          </p:cNvSpPr>
          <p:nvPr>
            <p:ph type="body" idx="1"/>
          </p:nvPr>
        </p:nvSpPr>
        <p:spPr/>
        <p:txBody>
          <a:bodyPr/>
          <a:lstStyle/>
          <a:p>
            <a:pPr>
              <a:lnSpc>
                <a:spcPct val="90000"/>
              </a:lnSpc>
            </a:pPr>
            <a:r>
              <a:rPr lang="en-US" altLang="en-US" sz="2400"/>
              <a:t>JavaMail is a set of abstract classes.</a:t>
            </a:r>
          </a:p>
          <a:p>
            <a:pPr>
              <a:lnSpc>
                <a:spcPct val="90000"/>
              </a:lnSpc>
            </a:pPr>
            <a:r>
              <a:rPr lang="en-US" altLang="en-US" sz="2400"/>
              <a:t>JavaMail is platform and protocol independent and helps in sending and receiving mail messages.</a:t>
            </a:r>
          </a:p>
          <a:p>
            <a:pPr>
              <a:lnSpc>
                <a:spcPct val="90000"/>
              </a:lnSpc>
            </a:pPr>
            <a:r>
              <a:rPr lang="en-US" altLang="en-US" sz="2400">
                <a:latin typeface="Courier New" panose="02070309020205020404" pitchFamily="49" charset="0"/>
              </a:rPr>
              <a:t>Connect()</a:t>
            </a:r>
            <a:r>
              <a:rPr lang="en-US" altLang="en-US" sz="2400"/>
              <a:t> method of the store object is used to connect to view folders and messages.</a:t>
            </a:r>
          </a:p>
          <a:p>
            <a:pPr>
              <a:lnSpc>
                <a:spcPct val="90000"/>
              </a:lnSpc>
            </a:pPr>
            <a:r>
              <a:rPr lang="en-US" altLang="en-US" sz="2400"/>
              <a:t>Multipart message is an object of the </a:t>
            </a:r>
            <a:r>
              <a:rPr lang="en-US" altLang="en-US" sz="2400">
                <a:latin typeface="Courier New" panose="02070309020205020404" pitchFamily="49" charset="0"/>
              </a:rPr>
              <a:t>Message</a:t>
            </a:r>
            <a:r>
              <a:rPr lang="en-US" altLang="en-US" sz="2400"/>
              <a:t> class. The content type is set to multipart.</a:t>
            </a:r>
          </a:p>
          <a:p>
            <a:pPr>
              <a:lnSpc>
                <a:spcPct val="90000"/>
              </a:lnSpc>
            </a:pPr>
            <a:r>
              <a:rPr lang="en-US" altLang="en-US" sz="2400">
                <a:latin typeface="Courier New" panose="02070309020205020404" pitchFamily="49" charset="0"/>
              </a:rPr>
              <a:t>Session</a:t>
            </a:r>
            <a:r>
              <a:rPr lang="en-US" altLang="en-US" sz="2400"/>
              <a:t> is the highest level class which cannot be subclassed.</a:t>
            </a:r>
          </a:p>
          <a:p>
            <a:pPr>
              <a:lnSpc>
                <a:spcPct val="90000"/>
              </a:lnSpc>
            </a:pPr>
            <a:r>
              <a:rPr lang="en-US" altLang="en-US" sz="2400"/>
              <a:t>A bodypart can be plain text as well as an attachment.</a:t>
            </a:r>
          </a:p>
          <a:p>
            <a:pPr>
              <a:lnSpc>
                <a:spcPct val="90000"/>
              </a:lnSpc>
            </a:pPr>
            <a:r>
              <a:rPr lang="en-US" altLang="en-US" sz="2400"/>
              <a:t>Multipart message can have more than one bodypart.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Life </a:t>
            </a:r>
            <a:r>
              <a:rPr lang="en-US" dirty="0" smtClean="0"/>
              <a:t>Cycle</a:t>
            </a:r>
            <a:endParaRPr lang="en-US" dirty="0"/>
          </a:p>
        </p:txBody>
      </p:sp>
      <p:sp>
        <p:nvSpPr>
          <p:cNvPr id="3" name="Content Placeholder 2"/>
          <p:cNvSpPr>
            <a:spLocks noGrp="1"/>
          </p:cNvSpPr>
          <p:nvPr>
            <p:ph idx="1"/>
          </p:nvPr>
        </p:nvSpPr>
        <p:spPr/>
        <p:txBody>
          <a:bodyPr/>
          <a:lstStyle/>
          <a:p>
            <a:r>
              <a:rPr lang="en-US" dirty="0"/>
              <a:t>A JSP life cycle can be defined as the entire process from its creation till the destruction </a:t>
            </a:r>
            <a:r>
              <a:rPr lang="en-US" dirty="0" smtClean="0"/>
              <a:t>.</a:t>
            </a:r>
            <a:br>
              <a:rPr lang="en-US" dirty="0" smtClean="0"/>
            </a:br>
            <a:endParaRPr lang="en-US" dirty="0" smtClean="0"/>
          </a:p>
          <a:p>
            <a:pPr lvl="1"/>
            <a:r>
              <a:rPr lang="en-US" sz="3200" dirty="0"/>
              <a:t>Compilation</a:t>
            </a:r>
          </a:p>
          <a:p>
            <a:pPr lvl="1"/>
            <a:r>
              <a:rPr lang="en-US" sz="3200" dirty="0"/>
              <a:t>Initialization</a:t>
            </a:r>
          </a:p>
          <a:p>
            <a:pPr lvl="1"/>
            <a:r>
              <a:rPr lang="en-US" sz="3200" dirty="0"/>
              <a:t>Execution</a:t>
            </a:r>
          </a:p>
          <a:p>
            <a:pPr lvl="1"/>
            <a:r>
              <a:rPr lang="en-US" sz="3200" dirty="0"/>
              <a:t>Cleanup</a:t>
            </a:r>
          </a:p>
          <a:p>
            <a:endParaRPr lang="en-US" dirty="0"/>
          </a:p>
        </p:txBody>
      </p:sp>
    </p:spTree>
    <p:extLst>
      <p:ext uri="{BB962C8B-B14F-4D97-AF65-F5344CB8AC3E}">
        <p14:creationId xmlns:p14="http://schemas.microsoft.com/office/powerpoint/2010/main" val="17395751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a:t>
            </a:r>
            <a:r>
              <a:rPr lang="en-US" dirty="0"/>
              <a:t>of JSP life cycle</a:t>
            </a:r>
          </a:p>
        </p:txBody>
      </p:sp>
      <p:pic>
        <p:nvPicPr>
          <p:cNvPr id="161794" name="Picture 2" descr="JSP Life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7200800"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8444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Compilation</a:t>
            </a:r>
            <a:endParaRPr lang="en-US" dirty="0"/>
          </a:p>
        </p:txBody>
      </p:sp>
      <p:sp>
        <p:nvSpPr>
          <p:cNvPr id="3" name="Content Placeholder 2"/>
          <p:cNvSpPr>
            <a:spLocks noGrp="1"/>
          </p:cNvSpPr>
          <p:nvPr>
            <p:ph idx="1"/>
          </p:nvPr>
        </p:nvSpPr>
        <p:spPr>
          <a:xfrm>
            <a:off x="684213" y="1196753"/>
            <a:ext cx="8229600" cy="5328592"/>
          </a:xfrm>
        </p:spPr>
        <p:txBody>
          <a:bodyPr/>
          <a:lstStyle/>
          <a:p>
            <a:r>
              <a:rPr lang="en-US" dirty="0"/>
              <a:t>When a browser asks for a JSP, the JSP engine first checks to see whether it needs to compile the page</a:t>
            </a:r>
            <a:r>
              <a:rPr lang="en-US" dirty="0" smtClean="0"/>
              <a:t>.</a:t>
            </a:r>
          </a:p>
          <a:p>
            <a:r>
              <a:rPr lang="en-US" dirty="0" smtClean="0"/>
              <a:t> </a:t>
            </a:r>
            <a:r>
              <a:rPr lang="en-US" dirty="0"/>
              <a:t>If the page has never been compiled, or if the JSP has been modified since it was last compiled, the JSP engine compiles the page.</a:t>
            </a:r>
          </a:p>
          <a:p>
            <a:pPr marL="0" indent="0">
              <a:buNone/>
            </a:pPr>
            <a:r>
              <a:rPr lang="en-US" dirty="0"/>
              <a:t>The compilation process involves three steps:</a:t>
            </a:r>
          </a:p>
          <a:p>
            <a:r>
              <a:rPr lang="en-US" dirty="0"/>
              <a:t>Parsing the JSP.</a:t>
            </a:r>
          </a:p>
          <a:p>
            <a:r>
              <a:rPr lang="en-US" dirty="0"/>
              <a:t>Turning the JSP into a servlet.</a:t>
            </a:r>
          </a:p>
          <a:p>
            <a:r>
              <a:rPr lang="en-US" dirty="0"/>
              <a:t>Compiling the servlet.</a:t>
            </a:r>
          </a:p>
          <a:p>
            <a:endParaRPr lang="en-US" dirty="0"/>
          </a:p>
        </p:txBody>
      </p:sp>
    </p:spTree>
    <p:extLst>
      <p:ext uri="{BB962C8B-B14F-4D97-AF65-F5344CB8AC3E}">
        <p14:creationId xmlns:p14="http://schemas.microsoft.com/office/powerpoint/2010/main" val="38841989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Initialization</a:t>
            </a:r>
            <a:endParaRPr lang="en-US" dirty="0"/>
          </a:p>
        </p:txBody>
      </p:sp>
      <p:sp>
        <p:nvSpPr>
          <p:cNvPr id="4" name="Rectangle 1"/>
          <p:cNvSpPr>
            <a:spLocks noGrp="1" noChangeArrowheads="1"/>
          </p:cNvSpPr>
          <p:nvPr>
            <p:ph idx="1"/>
          </p:nvPr>
        </p:nvSpPr>
        <p:spPr bwMode="auto">
          <a:xfrm>
            <a:off x="735012" y="1568894"/>
            <a:ext cx="8085460" cy="421394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0"/>
              </a:spcBef>
              <a:buClrTx/>
            </a:pPr>
            <a:r>
              <a:rPr kumimoji="0" lang="en-US" altLang="zh-CN" b="0" i="0" u="none" strike="noStrike" cap="none" normalizeH="0" baseline="0" dirty="0" smtClean="0">
                <a:ln>
                  <a:noFill/>
                </a:ln>
                <a:solidFill>
                  <a:srgbClr val="000000"/>
                </a:solidFill>
                <a:effectLst/>
                <a:latin typeface="Open Sans"/>
                <a:ea typeface="宋体" panose="02010600030101010101" pitchFamily="2" charset="-122"/>
              </a:rPr>
              <a:t>When a container loads a JSP it invokes the </a:t>
            </a:r>
            <a:r>
              <a:rPr kumimoji="0" lang="en-US" altLang="zh-CN" b="0" i="0" u="none" strike="noStrike" cap="none" normalizeH="0" baseline="0" dirty="0" err="1" smtClean="0">
                <a:ln>
                  <a:noFill/>
                </a:ln>
                <a:solidFill>
                  <a:srgbClr val="000000"/>
                </a:solidFill>
                <a:effectLst/>
                <a:latin typeface="Open Sans"/>
                <a:ea typeface="宋体" panose="02010600030101010101" pitchFamily="2" charset="-122"/>
              </a:rPr>
              <a:t>jspInit</a:t>
            </a:r>
            <a:r>
              <a:rPr kumimoji="0" lang="en-US" altLang="zh-CN" b="0" i="0" u="none" strike="noStrike" cap="none" normalizeH="0" baseline="0" dirty="0" smtClean="0">
                <a:ln>
                  <a:noFill/>
                </a:ln>
                <a:solidFill>
                  <a:srgbClr val="000000"/>
                </a:solidFill>
                <a:effectLst/>
                <a:latin typeface="Open Sans"/>
                <a:ea typeface="宋体" panose="02010600030101010101" pitchFamily="2" charset="-122"/>
              </a:rPr>
              <a:t>() method before servicing any requests. </a:t>
            </a:r>
          </a:p>
          <a:p>
            <a:pPr algn="just">
              <a:spcBef>
                <a:spcPct val="0"/>
              </a:spcBef>
              <a:buClrTx/>
            </a:pPr>
            <a:r>
              <a:rPr kumimoji="0" lang="en-US" altLang="zh-CN" b="0" i="0" u="none" strike="noStrike" cap="none" normalizeH="0" baseline="0" dirty="0" smtClean="0">
                <a:ln>
                  <a:noFill/>
                </a:ln>
                <a:solidFill>
                  <a:srgbClr val="000000"/>
                </a:solidFill>
                <a:effectLst/>
                <a:latin typeface="Open Sans"/>
                <a:ea typeface="宋体" panose="02010600030101010101" pitchFamily="2" charset="-122"/>
              </a:rPr>
              <a:t>If you need to perform JSP-specific initialization, override the </a:t>
            </a:r>
            <a:r>
              <a:rPr kumimoji="0" lang="en-US" altLang="zh-CN" b="0" i="0" u="none" strike="noStrike" cap="none" normalizeH="0" baseline="0" dirty="0" err="1" smtClean="0">
                <a:ln>
                  <a:noFill/>
                </a:ln>
                <a:solidFill>
                  <a:srgbClr val="000000"/>
                </a:solidFill>
                <a:effectLst/>
                <a:latin typeface="Open Sans"/>
                <a:ea typeface="宋体" panose="02010600030101010101" pitchFamily="2" charset="-122"/>
              </a:rPr>
              <a:t>jspInit</a:t>
            </a:r>
            <a:r>
              <a:rPr kumimoji="0" lang="en-US" altLang="zh-CN" b="0" i="0" u="none" strike="noStrike" cap="none" normalizeH="0" baseline="0" dirty="0" smtClean="0">
                <a:ln>
                  <a:noFill/>
                </a:ln>
                <a:solidFill>
                  <a:srgbClr val="000000"/>
                </a:solidFill>
                <a:effectLst/>
                <a:latin typeface="Open Sans"/>
                <a:ea typeface="宋体" panose="02010600030101010101" pitchFamily="2" charset="-122"/>
              </a:rPr>
              <a:t>() method:</a:t>
            </a:r>
            <a:endParaRPr kumimoji="0" lang="en-US" altLang="zh-CN" sz="2400" b="0" i="0" u="none" strike="noStrike" cap="none" normalizeH="0" baseline="0" dirty="0" smtClean="0">
              <a:ln>
                <a:noFill/>
              </a:ln>
              <a:solidFill>
                <a:srgbClr val="000088"/>
              </a:solidFill>
              <a:effectLst/>
              <a:latin typeface="Menlo"/>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88"/>
                </a:solidFill>
                <a:effectLst/>
                <a:latin typeface="Menlo"/>
                <a:ea typeface="宋体" panose="02010600030101010101" pitchFamily="2" charset="-122"/>
              </a:rPr>
              <a:t>public</a:t>
            </a:r>
            <a:r>
              <a:rPr kumimoji="0" lang="en-US" altLang="zh-CN" sz="24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400" b="0" i="0" u="none" strike="noStrike" cap="none" normalizeH="0" baseline="0" dirty="0" smtClean="0">
                <a:ln>
                  <a:noFill/>
                </a:ln>
                <a:solidFill>
                  <a:srgbClr val="000088"/>
                </a:solidFill>
                <a:effectLst/>
                <a:latin typeface="Menlo"/>
                <a:ea typeface="宋体" panose="02010600030101010101" pitchFamily="2" charset="-122"/>
              </a:rPr>
              <a:t>void</a:t>
            </a:r>
            <a:r>
              <a:rPr kumimoji="0" lang="en-US" altLang="zh-CN" sz="24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400" b="0" i="0" u="none" strike="noStrike" cap="none" normalizeH="0" baseline="0" dirty="0" err="1" smtClean="0">
                <a:ln>
                  <a:noFill/>
                </a:ln>
                <a:solidFill>
                  <a:srgbClr val="313131"/>
                </a:solidFill>
                <a:effectLst/>
                <a:latin typeface="Menlo"/>
                <a:ea typeface="宋体" panose="02010600030101010101" pitchFamily="2" charset="-122"/>
              </a:rPr>
              <a:t>jspInit</a:t>
            </a:r>
            <a:r>
              <a:rPr kumimoji="0" lang="en-US" altLang="zh-CN" sz="2400" b="0" i="0" u="none" strike="noStrike" cap="none" normalizeH="0" baseline="0" dirty="0" smtClean="0">
                <a:ln>
                  <a:noFill/>
                </a:ln>
                <a:solidFill>
                  <a:srgbClr val="666600"/>
                </a:solidFill>
                <a:effectLst/>
                <a:latin typeface="Menlo"/>
                <a:ea typeface="宋体" panose="02010600030101010101" pitchFamily="2" charset="-122"/>
              </a:rPr>
              <a:t>(){</a:t>
            </a:r>
            <a:r>
              <a:rPr kumimoji="0" lang="en-US" altLang="zh-CN" sz="24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400" b="0" i="0" u="none" strike="noStrike" cap="none" normalizeH="0" baseline="0" dirty="0" smtClean="0">
                <a:ln>
                  <a:noFill/>
                </a:ln>
                <a:solidFill>
                  <a:srgbClr val="880000"/>
                </a:solidFill>
                <a:effectLst/>
                <a:latin typeface="Menlo"/>
                <a:ea typeface="宋体" panose="02010600030101010101" pitchFamily="2" charset="-122"/>
              </a:rPr>
              <a:t>// Initialization code...</a:t>
            </a:r>
            <a:r>
              <a:rPr kumimoji="0" lang="en-US" altLang="zh-CN" sz="24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400" b="0" i="0" u="none" strike="noStrike" cap="none" normalizeH="0" baseline="0" dirty="0" smtClean="0">
                <a:ln>
                  <a:noFill/>
                </a:ln>
                <a:solidFill>
                  <a:srgbClr val="666600"/>
                </a:solidFill>
                <a:effectLst/>
                <a:latin typeface="Menlo"/>
                <a:ea typeface="宋体" panose="02010600030101010101" pitchFamily="2" charset="-122"/>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algn="just" eaLnBrk="0" hangingPunct="0">
              <a:spcBef>
                <a:spcPct val="0"/>
              </a:spcBef>
              <a:buClrTx/>
            </a:pPr>
            <a:r>
              <a:rPr kumimoji="0" lang="en-US" altLang="zh-CN" b="0" i="0" u="none" strike="noStrike" cap="none" normalizeH="0" baseline="0" dirty="0" smtClean="0">
                <a:ln>
                  <a:noFill/>
                </a:ln>
                <a:solidFill>
                  <a:srgbClr val="000000"/>
                </a:solidFill>
                <a:effectLst/>
                <a:latin typeface="Open Sans"/>
                <a:ea typeface="宋体" panose="02010600030101010101" pitchFamily="2" charset="-122"/>
              </a:rPr>
              <a:t>Typically initialization is performed only once and as with the servlet </a:t>
            </a:r>
            <a:r>
              <a:rPr kumimoji="0" lang="en-US" altLang="zh-CN" b="0" i="0" u="none" strike="noStrike" cap="none" normalizeH="0" baseline="0" dirty="0" err="1" smtClean="0">
                <a:ln>
                  <a:noFill/>
                </a:ln>
                <a:solidFill>
                  <a:srgbClr val="000000"/>
                </a:solidFill>
                <a:effectLst/>
                <a:latin typeface="Open Sans"/>
                <a:ea typeface="宋体" panose="02010600030101010101" pitchFamily="2" charset="-122"/>
              </a:rPr>
              <a:t>init</a:t>
            </a:r>
            <a:r>
              <a:rPr kumimoji="0" lang="en-US" altLang="zh-CN" b="0" i="0" u="none" strike="noStrike" cap="none" normalizeH="0" baseline="0" dirty="0" smtClean="0">
                <a:ln>
                  <a:noFill/>
                </a:ln>
                <a:solidFill>
                  <a:srgbClr val="000000"/>
                </a:solidFill>
                <a:effectLst/>
                <a:latin typeface="Open Sans"/>
                <a:ea typeface="宋体" panose="02010600030101010101" pitchFamily="2" charset="-122"/>
              </a:rPr>
              <a:t> method, you generally initialize database connections, open files, and create lookup tables in the </a:t>
            </a:r>
            <a:r>
              <a:rPr kumimoji="0" lang="en-US" altLang="zh-CN" b="0" i="0" u="none" strike="noStrike" cap="none" normalizeH="0" baseline="0" dirty="0" err="1" smtClean="0">
                <a:ln>
                  <a:noFill/>
                </a:ln>
                <a:solidFill>
                  <a:srgbClr val="000000"/>
                </a:solidFill>
                <a:effectLst/>
                <a:latin typeface="Open Sans"/>
                <a:ea typeface="宋体" panose="02010600030101010101" pitchFamily="2" charset="-122"/>
              </a:rPr>
              <a:t>jspInit</a:t>
            </a:r>
            <a:r>
              <a:rPr kumimoji="0" lang="en-US" altLang="zh-CN" b="0" i="0" u="none" strike="noStrike" cap="none" normalizeH="0" baseline="0" dirty="0" smtClean="0">
                <a:ln>
                  <a:noFill/>
                </a:ln>
                <a:solidFill>
                  <a:srgbClr val="000000"/>
                </a:solidFill>
                <a:effectLst/>
                <a:latin typeface="Open Sans"/>
                <a:ea typeface="宋体" panose="02010600030101010101" pitchFamily="2" charset="-122"/>
              </a:rPr>
              <a:t> method.</a:t>
            </a:r>
            <a:endParaRPr kumimoji="0" lang="en-US" altLang="zh-CN" sz="5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118544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Execution</a:t>
            </a:r>
            <a:endParaRPr lang="en-US" dirty="0"/>
          </a:p>
        </p:txBody>
      </p:sp>
      <p:sp>
        <p:nvSpPr>
          <p:cNvPr id="3" name="Content Placeholder 2"/>
          <p:cNvSpPr>
            <a:spLocks noGrp="1"/>
          </p:cNvSpPr>
          <p:nvPr>
            <p:ph idx="1"/>
          </p:nvPr>
        </p:nvSpPr>
        <p:spPr/>
        <p:txBody>
          <a:bodyPr/>
          <a:lstStyle/>
          <a:p>
            <a:r>
              <a:rPr lang="en-US" dirty="0"/>
              <a:t>This phase of the JSP life cycle represents all interactions with requests until the JSP is destroyed.</a:t>
            </a:r>
          </a:p>
          <a:p>
            <a:r>
              <a:rPr lang="en-US" dirty="0"/>
              <a:t>Whenever a browser requests a JSP and the page has been loaded and initialized, the JSP engine invokes the </a:t>
            </a:r>
            <a:r>
              <a:rPr lang="en-US" b="1" dirty="0"/>
              <a:t>_</a:t>
            </a:r>
            <a:r>
              <a:rPr lang="en-US" b="1" dirty="0" err="1"/>
              <a:t>jspService</a:t>
            </a:r>
            <a:r>
              <a:rPr lang="en-US" b="1" dirty="0"/>
              <a:t>()</a:t>
            </a:r>
            <a:r>
              <a:rPr lang="en-US" dirty="0"/>
              <a:t> method in the JSP.</a:t>
            </a:r>
          </a:p>
          <a:p>
            <a:endParaRPr lang="en-US" dirty="0"/>
          </a:p>
        </p:txBody>
      </p:sp>
    </p:spTree>
    <p:extLst>
      <p:ext uri="{BB962C8B-B14F-4D97-AF65-F5344CB8AC3E}">
        <p14:creationId xmlns:p14="http://schemas.microsoft.com/office/powerpoint/2010/main" val="3964171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Cleanup</a:t>
            </a:r>
            <a:endParaRPr lang="en-US" dirty="0"/>
          </a:p>
        </p:txBody>
      </p:sp>
      <p:sp>
        <p:nvSpPr>
          <p:cNvPr id="3" name="Content Placeholder 2"/>
          <p:cNvSpPr>
            <a:spLocks noGrp="1"/>
          </p:cNvSpPr>
          <p:nvPr>
            <p:ph idx="1"/>
          </p:nvPr>
        </p:nvSpPr>
        <p:spPr/>
        <p:txBody>
          <a:bodyPr/>
          <a:lstStyle/>
          <a:p>
            <a:r>
              <a:rPr lang="en-US" dirty="0"/>
              <a:t>The destruction phase of the JSP life cycle represents when a JSP is being removed from use by a container.</a:t>
            </a:r>
          </a:p>
          <a:p>
            <a:r>
              <a:rPr lang="en-US" dirty="0"/>
              <a:t>The </a:t>
            </a:r>
            <a:r>
              <a:rPr lang="en-US" b="1" dirty="0" err="1"/>
              <a:t>jspDestroy</a:t>
            </a:r>
            <a:r>
              <a:rPr lang="en-US" b="1" dirty="0"/>
              <a:t>()</a:t>
            </a:r>
            <a:r>
              <a:rPr lang="en-US" dirty="0"/>
              <a:t> method is the JSP equivalent of the destroy method for servlets. </a:t>
            </a:r>
            <a:endParaRPr lang="en-US" dirty="0" smtClean="0"/>
          </a:p>
          <a:p>
            <a:r>
              <a:rPr lang="en-US" dirty="0" smtClean="0"/>
              <a:t>Override </a:t>
            </a:r>
            <a:r>
              <a:rPr lang="en-US" dirty="0" err="1"/>
              <a:t>jspDestroy</a:t>
            </a:r>
            <a:r>
              <a:rPr lang="en-US" dirty="0"/>
              <a:t> when you need to perform any cleanup, such as releasing database connections or closing open files.</a:t>
            </a:r>
          </a:p>
          <a:p>
            <a:endParaRPr lang="en-US" dirty="0"/>
          </a:p>
        </p:txBody>
      </p:sp>
    </p:spTree>
    <p:extLst>
      <p:ext uri="{BB962C8B-B14F-4D97-AF65-F5344CB8AC3E}">
        <p14:creationId xmlns:p14="http://schemas.microsoft.com/office/powerpoint/2010/main" val="37608930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sz="3200"/>
              <a:t>Elements of JSP 2-1</a:t>
            </a:r>
          </a:p>
        </p:txBody>
      </p:sp>
      <p:sp>
        <p:nvSpPr>
          <p:cNvPr id="61499" name="Rectangle 59"/>
          <p:cNvSpPr>
            <a:spLocks noGrp="1" noChangeArrowheads="1"/>
          </p:cNvSpPr>
          <p:nvPr>
            <p:ph type="body" idx="1"/>
          </p:nvPr>
        </p:nvSpPr>
        <p:spPr>
          <a:xfrm>
            <a:off x="684213" y="1268413"/>
            <a:ext cx="8229600" cy="576262"/>
          </a:xfrm>
          <a:noFill/>
          <a:ln/>
        </p:spPr>
        <p:txBody>
          <a:bodyPr/>
          <a:lstStyle/>
          <a:p>
            <a:r>
              <a:rPr lang="en-US" altLang="en-US"/>
              <a:t>Elements of a JSP page</a:t>
            </a:r>
          </a:p>
        </p:txBody>
      </p:sp>
      <p:sp>
        <p:nvSpPr>
          <p:cNvPr id="61500" name="Rectangle 60"/>
          <p:cNvSpPr>
            <a:spLocks noChangeArrowheads="1"/>
          </p:cNvSpPr>
          <p:nvPr/>
        </p:nvSpPr>
        <p:spPr bwMode="auto">
          <a:xfrm>
            <a:off x="611188" y="1773238"/>
            <a:ext cx="3208337" cy="48244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b="1"/>
          </a:p>
        </p:txBody>
      </p:sp>
      <p:sp>
        <p:nvSpPr>
          <p:cNvPr id="61501" name="Rectangle 61"/>
          <p:cNvSpPr>
            <a:spLocks noChangeArrowheads="1"/>
          </p:cNvSpPr>
          <p:nvPr/>
        </p:nvSpPr>
        <p:spPr bwMode="auto">
          <a:xfrm>
            <a:off x="1058863" y="1919288"/>
            <a:ext cx="2376487" cy="504825"/>
          </a:xfrm>
          <a:prstGeom prst="rect">
            <a:avLst/>
          </a:prstGeom>
          <a:solidFill>
            <a:srgbClr val="D2E7B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Static Content</a:t>
            </a:r>
          </a:p>
        </p:txBody>
      </p:sp>
      <p:sp>
        <p:nvSpPr>
          <p:cNvPr id="61502" name="Rectangle 62"/>
          <p:cNvSpPr>
            <a:spLocks noChangeArrowheads="1"/>
          </p:cNvSpPr>
          <p:nvPr/>
        </p:nvSpPr>
        <p:spPr bwMode="auto">
          <a:xfrm>
            <a:off x="1035050" y="2709863"/>
            <a:ext cx="2376488" cy="504825"/>
          </a:xfrm>
          <a:prstGeom prst="rect">
            <a:avLst/>
          </a:prstGeom>
          <a:solidFill>
            <a:srgbClr val="D2E7B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Directives</a:t>
            </a:r>
          </a:p>
        </p:txBody>
      </p:sp>
      <p:sp>
        <p:nvSpPr>
          <p:cNvPr id="61503" name="Rectangle 63"/>
          <p:cNvSpPr>
            <a:spLocks noChangeArrowheads="1"/>
          </p:cNvSpPr>
          <p:nvPr/>
        </p:nvSpPr>
        <p:spPr bwMode="auto">
          <a:xfrm>
            <a:off x="1058863" y="3573463"/>
            <a:ext cx="2376487" cy="504825"/>
          </a:xfrm>
          <a:prstGeom prst="rect">
            <a:avLst/>
          </a:prstGeom>
          <a:solidFill>
            <a:srgbClr val="D2E7B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Expressions</a:t>
            </a:r>
          </a:p>
        </p:txBody>
      </p:sp>
      <p:sp>
        <p:nvSpPr>
          <p:cNvPr id="61504" name="Rectangle 64"/>
          <p:cNvSpPr>
            <a:spLocks noChangeArrowheads="1"/>
          </p:cNvSpPr>
          <p:nvPr/>
        </p:nvSpPr>
        <p:spPr bwMode="auto">
          <a:xfrm>
            <a:off x="1058863" y="4365625"/>
            <a:ext cx="2376487" cy="504825"/>
          </a:xfrm>
          <a:prstGeom prst="rect">
            <a:avLst/>
          </a:prstGeom>
          <a:solidFill>
            <a:srgbClr val="D2E7B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Scriptlets</a:t>
            </a:r>
          </a:p>
        </p:txBody>
      </p:sp>
      <p:sp>
        <p:nvSpPr>
          <p:cNvPr id="61505" name="Text Box 65"/>
          <p:cNvSpPr txBox="1">
            <a:spLocks noChangeArrowheads="1"/>
          </p:cNvSpPr>
          <p:nvPr/>
        </p:nvSpPr>
        <p:spPr bwMode="auto">
          <a:xfrm>
            <a:off x="1403350" y="3860800"/>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JSP Page</a:t>
            </a:r>
          </a:p>
        </p:txBody>
      </p:sp>
      <p:sp>
        <p:nvSpPr>
          <p:cNvPr id="61510" name="Line 70"/>
          <p:cNvSpPr>
            <a:spLocks noChangeShapeType="1"/>
          </p:cNvSpPr>
          <p:nvPr/>
        </p:nvSpPr>
        <p:spPr bwMode="auto">
          <a:xfrm flipV="1">
            <a:off x="3419475" y="1989138"/>
            <a:ext cx="576263" cy="865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12" name="Line 72"/>
          <p:cNvSpPr>
            <a:spLocks noChangeShapeType="1"/>
          </p:cNvSpPr>
          <p:nvPr/>
        </p:nvSpPr>
        <p:spPr bwMode="auto">
          <a:xfrm>
            <a:off x="3419475" y="3070225"/>
            <a:ext cx="576263"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22" name="Line 82"/>
          <p:cNvSpPr>
            <a:spLocks noChangeShapeType="1"/>
          </p:cNvSpPr>
          <p:nvPr/>
        </p:nvSpPr>
        <p:spPr bwMode="auto">
          <a:xfrm>
            <a:off x="3419475" y="2925763"/>
            <a:ext cx="6080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27" name="Rectangle 87"/>
          <p:cNvSpPr>
            <a:spLocks noChangeArrowheads="1"/>
          </p:cNvSpPr>
          <p:nvPr/>
        </p:nvSpPr>
        <p:spPr bwMode="auto">
          <a:xfrm>
            <a:off x="3995738" y="3648075"/>
            <a:ext cx="4679950" cy="720725"/>
          </a:xfrm>
          <a:prstGeom prst="rect">
            <a:avLst/>
          </a:prstGeom>
          <a:solidFill>
            <a:srgbClr val="FFCC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pPr>
            <a:r>
              <a:rPr lang="en-US" altLang="en-US" b="1"/>
              <a:t>Taglib</a:t>
            </a:r>
            <a:r>
              <a:rPr lang="en-US" altLang="en-US"/>
              <a:t>: </a:t>
            </a:r>
          </a:p>
          <a:p>
            <a:pPr>
              <a:lnSpc>
                <a:spcPct val="90000"/>
              </a:lnSpc>
            </a:pPr>
            <a:r>
              <a:rPr lang="en-US" altLang="en-US">
                <a:latin typeface="Courier New" panose="02070309020205020404" pitchFamily="49" charset="0"/>
              </a:rPr>
              <a:t>&lt;%@ taglib uri= </a:t>
            </a:r>
            <a:r>
              <a:rPr lang="en-GB" altLang="zh-CN"/>
              <a:t>"</a:t>
            </a:r>
            <a:r>
              <a:rPr lang="en-US" altLang="en-US">
                <a:latin typeface="Courier New" panose="02070309020205020404" pitchFamily="49" charset="0"/>
              </a:rPr>
              <a:t>tagLibraryURI</a:t>
            </a:r>
            <a:r>
              <a:rPr lang="en-GB" altLang="zh-CN"/>
              <a:t>"</a:t>
            </a:r>
            <a:r>
              <a:rPr lang="en-US" altLang="en-US">
                <a:latin typeface="Courier New" panose="02070309020205020404" pitchFamily="49" charset="0"/>
              </a:rPr>
              <a:t> </a:t>
            </a:r>
          </a:p>
          <a:p>
            <a:pPr>
              <a:lnSpc>
                <a:spcPct val="90000"/>
              </a:lnSpc>
            </a:pPr>
            <a:r>
              <a:rPr lang="en-US" altLang="en-US">
                <a:latin typeface="Courier New" panose="02070309020205020404" pitchFamily="49" charset="0"/>
              </a:rPr>
              <a:t>prefix= </a:t>
            </a:r>
            <a:r>
              <a:rPr lang="en-GB" altLang="zh-CN"/>
              <a:t>"</a:t>
            </a:r>
            <a:r>
              <a:rPr lang="en-US" altLang="en-US">
                <a:latin typeface="Courier New" panose="02070309020205020404" pitchFamily="49" charset="0"/>
              </a:rPr>
              <a:t>tagPrefix</a:t>
            </a:r>
            <a:r>
              <a:rPr lang="en-GB" altLang="zh-CN"/>
              <a:t>"</a:t>
            </a:r>
            <a:r>
              <a:rPr lang="en-US" altLang="en-US">
                <a:latin typeface="Courier New" panose="02070309020205020404" pitchFamily="49" charset="0"/>
              </a:rPr>
              <a:t> %&gt;</a:t>
            </a:r>
          </a:p>
        </p:txBody>
      </p:sp>
      <p:sp>
        <p:nvSpPr>
          <p:cNvPr id="61533" name="Rectangle 93"/>
          <p:cNvSpPr>
            <a:spLocks noChangeArrowheads="1"/>
          </p:cNvSpPr>
          <p:nvPr/>
        </p:nvSpPr>
        <p:spPr bwMode="auto">
          <a:xfrm>
            <a:off x="3924300" y="4365625"/>
            <a:ext cx="3671888" cy="431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pPr>
            <a:r>
              <a:rPr lang="en-US" altLang="en-US">
                <a:latin typeface="Courier New" panose="02070309020205020404" pitchFamily="49" charset="0"/>
              </a:rPr>
              <a:t>&lt;%valid Java code block%&gt;</a:t>
            </a:r>
          </a:p>
        </p:txBody>
      </p:sp>
      <p:sp>
        <p:nvSpPr>
          <p:cNvPr id="61535" name="Rectangle 95"/>
          <p:cNvSpPr>
            <a:spLocks noChangeArrowheads="1"/>
          </p:cNvSpPr>
          <p:nvPr/>
        </p:nvSpPr>
        <p:spPr bwMode="auto">
          <a:xfrm>
            <a:off x="3989388" y="3573463"/>
            <a:ext cx="3244850" cy="454025"/>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pPr>
            <a:r>
              <a:rPr lang="en-US" altLang="en-US">
                <a:latin typeface="Courier New" panose="02070309020205020404" pitchFamily="49" charset="0"/>
              </a:rPr>
              <a:t>&lt;%= Java Expression %&gt;</a:t>
            </a:r>
          </a:p>
        </p:txBody>
      </p:sp>
      <p:sp>
        <p:nvSpPr>
          <p:cNvPr id="61536" name="Rectangle 96"/>
          <p:cNvSpPr>
            <a:spLocks noChangeArrowheads="1"/>
          </p:cNvSpPr>
          <p:nvPr/>
        </p:nvSpPr>
        <p:spPr bwMode="auto">
          <a:xfrm>
            <a:off x="3995738" y="1773238"/>
            <a:ext cx="4679950" cy="649287"/>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pPr>
            <a:r>
              <a:rPr lang="en-US" altLang="en-US" b="1"/>
              <a:t>Page</a:t>
            </a:r>
            <a:r>
              <a:rPr lang="en-US" altLang="en-US"/>
              <a:t> :</a:t>
            </a:r>
          </a:p>
          <a:p>
            <a:pPr>
              <a:lnSpc>
                <a:spcPct val="90000"/>
              </a:lnSpc>
            </a:pPr>
            <a:r>
              <a:rPr lang="en-US" altLang="en-US"/>
              <a:t> </a:t>
            </a:r>
            <a:r>
              <a:rPr lang="en-US" altLang="en-US">
                <a:latin typeface="Courier New" panose="02070309020205020404" pitchFamily="49" charset="0"/>
              </a:rPr>
              <a:t>&lt;%@ page ATTRIBUTES %&gt;</a:t>
            </a:r>
          </a:p>
        </p:txBody>
      </p:sp>
      <p:sp>
        <p:nvSpPr>
          <p:cNvPr id="61538" name="Rectangle 98"/>
          <p:cNvSpPr>
            <a:spLocks noChangeArrowheads="1"/>
          </p:cNvSpPr>
          <p:nvPr/>
        </p:nvSpPr>
        <p:spPr bwMode="auto">
          <a:xfrm>
            <a:off x="3995738" y="2636838"/>
            <a:ext cx="4679950" cy="649287"/>
          </a:xfrm>
          <a:prstGeom prst="rect">
            <a:avLst/>
          </a:prstGeom>
          <a:solidFill>
            <a:srgbClr val="FFCC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pPr>
            <a:r>
              <a:rPr lang="en-US" altLang="en-US" b="1"/>
              <a:t>Include</a:t>
            </a:r>
            <a:r>
              <a:rPr lang="en-US" altLang="en-US"/>
              <a:t>:</a:t>
            </a:r>
          </a:p>
          <a:p>
            <a:pPr>
              <a:lnSpc>
                <a:spcPct val="90000"/>
              </a:lnSpc>
            </a:pPr>
            <a:r>
              <a:rPr lang="en-US" altLang="en-US">
                <a:latin typeface="Courier New" panose="02070309020205020404" pitchFamily="49" charset="0"/>
              </a:rPr>
              <a:t>&lt;%@ include file = </a:t>
            </a:r>
            <a:r>
              <a:rPr lang="fr-FR" altLang="zh-CN"/>
              <a:t>"</a:t>
            </a:r>
            <a:r>
              <a:rPr lang="en-GB" altLang="zh-CN" i="1"/>
              <a:t> </a:t>
            </a:r>
            <a:r>
              <a:rPr lang="en-US" altLang="en-US">
                <a:latin typeface="Courier New" panose="02070309020205020404" pitchFamily="49" charset="0"/>
              </a:rPr>
              <a:t>Filename</a:t>
            </a:r>
            <a:r>
              <a:rPr lang="en-GB" altLang="zh-CN"/>
              <a:t>"</a:t>
            </a:r>
            <a:r>
              <a:rPr lang="en-US" altLang="en-US">
                <a:latin typeface="Courier New" panose="02070309020205020404" pitchFamily="49" charset="0"/>
              </a:rPr>
              <a:t> %&gt;</a:t>
            </a:r>
          </a:p>
        </p:txBody>
      </p:sp>
      <p:sp>
        <p:nvSpPr>
          <p:cNvPr id="61540" name="Line 100"/>
          <p:cNvSpPr>
            <a:spLocks noChangeShapeType="1"/>
          </p:cNvSpPr>
          <p:nvPr/>
        </p:nvSpPr>
        <p:spPr bwMode="auto">
          <a:xfrm>
            <a:off x="3459163" y="3789363"/>
            <a:ext cx="5365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1" name="Line 101"/>
          <p:cNvSpPr>
            <a:spLocks noChangeShapeType="1"/>
          </p:cNvSpPr>
          <p:nvPr/>
        </p:nvSpPr>
        <p:spPr bwMode="auto">
          <a:xfrm>
            <a:off x="3419475" y="4581525"/>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2" name="Rectangle 102"/>
          <p:cNvSpPr>
            <a:spLocks noChangeArrowheads="1"/>
          </p:cNvSpPr>
          <p:nvPr/>
        </p:nvSpPr>
        <p:spPr bwMode="auto">
          <a:xfrm>
            <a:off x="1042988" y="5156200"/>
            <a:ext cx="2376487" cy="504825"/>
          </a:xfrm>
          <a:prstGeom prst="rect">
            <a:avLst/>
          </a:prstGeom>
          <a:solidFill>
            <a:srgbClr val="D2E7B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Declarations</a:t>
            </a:r>
          </a:p>
        </p:txBody>
      </p:sp>
      <p:sp>
        <p:nvSpPr>
          <p:cNvPr id="61543" name="Rectangle 103"/>
          <p:cNvSpPr>
            <a:spLocks noChangeArrowheads="1"/>
          </p:cNvSpPr>
          <p:nvPr/>
        </p:nvSpPr>
        <p:spPr bwMode="auto">
          <a:xfrm>
            <a:off x="1042988" y="5876925"/>
            <a:ext cx="2376487" cy="504825"/>
          </a:xfrm>
          <a:prstGeom prst="rect">
            <a:avLst/>
          </a:prstGeom>
          <a:solidFill>
            <a:srgbClr val="D2E7B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Actions</a:t>
            </a:r>
          </a:p>
        </p:txBody>
      </p:sp>
      <p:sp>
        <p:nvSpPr>
          <p:cNvPr id="61546" name="Rectangle 106"/>
          <p:cNvSpPr>
            <a:spLocks noChangeArrowheads="1"/>
          </p:cNvSpPr>
          <p:nvPr/>
        </p:nvSpPr>
        <p:spPr bwMode="auto">
          <a:xfrm>
            <a:off x="3995738" y="5157788"/>
            <a:ext cx="3671887" cy="431800"/>
          </a:xfrm>
          <a:prstGeom prst="rect">
            <a:avLst/>
          </a:prstGeom>
          <a:solidFill>
            <a:srgbClr val="00FFFF">
              <a:alpha val="42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pPr>
            <a:r>
              <a:rPr lang="en-US" altLang="en-US">
                <a:latin typeface="Courier New" panose="02070309020205020404" pitchFamily="49" charset="0"/>
              </a:rPr>
              <a:t>&lt;%! declaration(s) %&gt;</a:t>
            </a:r>
          </a:p>
        </p:txBody>
      </p:sp>
      <p:sp>
        <p:nvSpPr>
          <p:cNvPr id="61547" name="Line 107"/>
          <p:cNvSpPr>
            <a:spLocks noChangeShapeType="1"/>
          </p:cNvSpPr>
          <p:nvPr/>
        </p:nvSpPr>
        <p:spPr bwMode="auto">
          <a:xfrm>
            <a:off x="3419475" y="5373688"/>
            <a:ext cx="5762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8" name="Rectangle 108"/>
          <p:cNvSpPr>
            <a:spLocks noChangeArrowheads="1"/>
          </p:cNvSpPr>
          <p:nvPr/>
        </p:nvSpPr>
        <p:spPr bwMode="auto">
          <a:xfrm>
            <a:off x="3995738" y="4797425"/>
            <a:ext cx="1800225" cy="431800"/>
          </a:xfrm>
          <a:prstGeom prst="rect">
            <a:avLst/>
          </a:prstGeom>
          <a:solidFill>
            <a:srgbClr val="FFDEBD">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r>
              <a:rPr lang="en-US" altLang="en-US">
                <a:latin typeface="Courier New" panose="02070309020205020404" pitchFamily="49" charset="0"/>
              </a:rPr>
              <a:t>Forward</a:t>
            </a:r>
          </a:p>
        </p:txBody>
      </p:sp>
      <p:sp>
        <p:nvSpPr>
          <p:cNvPr id="61549" name="Line 109"/>
          <p:cNvSpPr>
            <a:spLocks noChangeShapeType="1"/>
          </p:cNvSpPr>
          <p:nvPr/>
        </p:nvSpPr>
        <p:spPr bwMode="auto">
          <a:xfrm flipV="1">
            <a:off x="3419475" y="4868863"/>
            <a:ext cx="576263" cy="12969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0" name="Rectangle 110"/>
          <p:cNvSpPr>
            <a:spLocks noChangeArrowheads="1"/>
          </p:cNvSpPr>
          <p:nvPr/>
        </p:nvSpPr>
        <p:spPr bwMode="auto">
          <a:xfrm>
            <a:off x="3995738" y="5300663"/>
            <a:ext cx="1800225" cy="431800"/>
          </a:xfrm>
          <a:prstGeom prst="rect">
            <a:avLst/>
          </a:prstGeom>
          <a:solidFill>
            <a:srgbClr val="FFDEBD">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r>
              <a:rPr lang="en-US" altLang="en-US">
                <a:latin typeface="Courier New" panose="02070309020205020404" pitchFamily="49" charset="0"/>
              </a:rPr>
              <a:t>Include</a:t>
            </a:r>
          </a:p>
        </p:txBody>
      </p:sp>
      <p:sp>
        <p:nvSpPr>
          <p:cNvPr id="61551" name="Line 111"/>
          <p:cNvSpPr>
            <a:spLocks noChangeShapeType="1"/>
          </p:cNvSpPr>
          <p:nvPr/>
        </p:nvSpPr>
        <p:spPr bwMode="auto">
          <a:xfrm flipV="1">
            <a:off x="3419475" y="5373688"/>
            <a:ext cx="576263"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2" name="Rectangle 112"/>
          <p:cNvSpPr>
            <a:spLocks noChangeArrowheads="1"/>
          </p:cNvSpPr>
          <p:nvPr/>
        </p:nvSpPr>
        <p:spPr bwMode="auto">
          <a:xfrm>
            <a:off x="3995738" y="5805488"/>
            <a:ext cx="1800225" cy="431800"/>
          </a:xfrm>
          <a:prstGeom prst="rect">
            <a:avLst/>
          </a:prstGeom>
          <a:solidFill>
            <a:srgbClr val="FFDEBD">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r>
              <a:rPr lang="en-US" altLang="en-US">
                <a:latin typeface="Courier New" panose="02070309020205020404" pitchFamily="49" charset="0"/>
              </a:rPr>
              <a:t>Plug-ins</a:t>
            </a:r>
          </a:p>
        </p:txBody>
      </p:sp>
      <p:sp>
        <p:nvSpPr>
          <p:cNvPr id="61553" name="Line 113"/>
          <p:cNvSpPr>
            <a:spLocks noChangeShapeType="1"/>
          </p:cNvSpPr>
          <p:nvPr/>
        </p:nvSpPr>
        <p:spPr bwMode="auto">
          <a:xfrm flipV="1">
            <a:off x="3419475" y="6021388"/>
            <a:ext cx="576263" cy="144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4" name="Rectangle 114"/>
          <p:cNvSpPr>
            <a:spLocks noChangeArrowheads="1"/>
          </p:cNvSpPr>
          <p:nvPr/>
        </p:nvSpPr>
        <p:spPr bwMode="auto">
          <a:xfrm>
            <a:off x="3995738" y="6308725"/>
            <a:ext cx="1800225" cy="431800"/>
          </a:xfrm>
          <a:prstGeom prst="rect">
            <a:avLst/>
          </a:prstGeom>
          <a:solidFill>
            <a:srgbClr val="FFDEBD">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r>
              <a:rPr lang="en-US" altLang="en-US">
                <a:latin typeface="Courier New" panose="02070309020205020404" pitchFamily="49" charset="0"/>
              </a:rPr>
              <a:t>Bean tags</a:t>
            </a:r>
          </a:p>
        </p:txBody>
      </p:sp>
      <p:sp>
        <p:nvSpPr>
          <p:cNvPr id="61555" name="Line 115"/>
          <p:cNvSpPr>
            <a:spLocks noChangeShapeType="1"/>
          </p:cNvSpPr>
          <p:nvPr/>
        </p:nvSpPr>
        <p:spPr bwMode="auto">
          <a:xfrm>
            <a:off x="3419475" y="6165850"/>
            <a:ext cx="576263"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1500"/>
                                        </p:tgtEl>
                                        <p:attrNameLst>
                                          <p:attrName>style.visibility</p:attrName>
                                        </p:attrNameLst>
                                      </p:cBhvr>
                                      <p:to>
                                        <p:strVal val="visible"/>
                                      </p:to>
                                    </p:set>
                                    <p:animEffect transition="in" filter="blinds(horizontal)">
                                      <p:cBhvr>
                                        <p:cTn id="7" dur="1000"/>
                                        <p:tgtEl>
                                          <p:spTgt spid="6150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505"/>
                                        </p:tgtEl>
                                        <p:attrNameLst>
                                          <p:attrName>style.visibility</p:attrName>
                                        </p:attrNameLst>
                                      </p:cBhvr>
                                      <p:to>
                                        <p:strVal val="visible"/>
                                      </p:to>
                                    </p:set>
                                    <p:animEffect transition="in" filter="blinds(horizontal)">
                                      <p:cBhvr>
                                        <p:cTn id="10" dur="500"/>
                                        <p:tgtEl>
                                          <p:spTgt spid="615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xit" presetSubtype="10" fill="hold" grpId="1" nodeType="clickEffect">
                                  <p:stCondLst>
                                    <p:cond delay="0"/>
                                  </p:stCondLst>
                                  <p:childTnLst>
                                    <p:animEffect transition="out" filter="blinds(horizontal)">
                                      <p:cBhvr>
                                        <p:cTn id="14" dur="1000"/>
                                        <p:tgtEl>
                                          <p:spTgt spid="61505"/>
                                        </p:tgtEl>
                                      </p:cBhvr>
                                    </p:animEffect>
                                    <p:set>
                                      <p:cBhvr>
                                        <p:cTn id="15" dur="1" fill="hold">
                                          <p:stCondLst>
                                            <p:cond delay="999"/>
                                          </p:stCondLst>
                                        </p:cTn>
                                        <p:tgtEl>
                                          <p:spTgt spid="61505"/>
                                        </p:tgtEl>
                                        <p:attrNameLst>
                                          <p:attrName>style.visibility</p:attrName>
                                        </p:attrNameLst>
                                      </p:cBhvr>
                                      <p:to>
                                        <p:strVal val="hidden"/>
                                      </p:to>
                                    </p:set>
                                  </p:childTnLst>
                                </p:cTn>
                              </p:par>
                              <p:par>
                                <p:cTn id="16" presetID="3" presetClass="entr" presetSubtype="10" fill="hold" grpId="0" nodeType="withEffect">
                                  <p:stCondLst>
                                    <p:cond delay="0"/>
                                  </p:stCondLst>
                                  <p:childTnLst>
                                    <p:set>
                                      <p:cBhvr>
                                        <p:cTn id="17" dur="1" fill="hold">
                                          <p:stCondLst>
                                            <p:cond delay="0"/>
                                          </p:stCondLst>
                                        </p:cTn>
                                        <p:tgtEl>
                                          <p:spTgt spid="61501"/>
                                        </p:tgtEl>
                                        <p:attrNameLst>
                                          <p:attrName>style.visibility</p:attrName>
                                        </p:attrNameLst>
                                      </p:cBhvr>
                                      <p:to>
                                        <p:strVal val="visible"/>
                                      </p:to>
                                    </p:set>
                                    <p:animEffect transition="in" filter="blinds(horizontal)">
                                      <p:cBhvr>
                                        <p:cTn id="18" dur="500"/>
                                        <p:tgtEl>
                                          <p:spTgt spid="61501"/>
                                        </p:tgtEl>
                                      </p:cBhvr>
                                    </p:animEffect>
                                  </p:childTnLst>
                                </p:cTn>
                              </p:par>
                            </p:childTnLst>
                          </p:cTn>
                        </p:par>
                        <p:par>
                          <p:cTn id="19" fill="hold" nodeType="afterGroup">
                            <p:stCondLst>
                              <p:cond delay="1000"/>
                            </p:stCondLst>
                            <p:childTnLst>
                              <p:par>
                                <p:cTn id="20" presetID="3" presetClass="entr" presetSubtype="10" fill="hold" grpId="0" nodeType="afterEffect">
                                  <p:stCondLst>
                                    <p:cond delay="0"/>
                                  </p:stCondLst>
                                  <p:childTnLst>
                                    <p:set>
                                      <p:cBhvr>
                                        <p:cTn id="21" dur="1" fill="hold">
                                          <p:stCondLst>
                                            <p:cond delay="0"/>
                                          </p:stCondLst>
                                        </p:cTn>
                                        <p:tgtEl>
                                          <p:spTgt spid="61502"/>
                                        </p:tgtEl>
                                        <p:attrNameLst>
                                          <p:attrName>style.visibility</p:attrName>
                                        </p:attrNameLst>
                                      </p:cBhvr>
                                      <p:to>
                                        <p:strVal val="visible"/>
                                      </p:to>
                                    </p:set>
                                    <p:animEffect transition="in" filter="blinds(horizontal)">
                                      <p:cBhvr>
                                        <p:cTn id="22" dur="500"/>
                                        <p:tgtEl>
                                          <p:spTgt spid="61502"/>
                                        </p:tgtEl>
                                      </p:cBhvr>
                                    </p:animEffect>
                                  </p:childTnLst>
                                </p:cTn>
                              </p:par>
                            </p:childTnLst>
                          </p:cTn>
                        </p:par>
                        <p:par>
                          <p:cTn id="23" fill="hold" nodeType="afterGroup">
                            <p:stCondLst>
                              <p:cond delay="1500"/>
                            </p:stCondLst>
                            <p:childTnLst>
                              <p:par>
                                <p:cTn id="24" presetID="3" presetClass="entr" presetSubtype="10" fill="hold" grpId="0" nodeType="afterEffect">
                                  <p:stCondLst>
                                    <p:cond delay="0"/>
                                  </p:stCondLst>
                                  <p:childTnLst>
                                    <p:set>
                                      <p:cBhvr>
                                        <p:cTn id="25" dur="1" fill="hold">
                                          <p:stCondLst>
                                            <p:cond delay="0"/>
                                          </p:stCondLst>
                                        </p:cTn>
                                        <p:tgtEl>
                                          <p:spTgt spid="61503"/>
                                        </p:tgtEl>
                                        <p:attrNameLst>
                                          <p:attrName>style.visibility</p:attrName>
                                        </p:attrNameLst>
                                      </p:cBhvr>
                                      <p:to>
                                        <p:strVal val="visible"/>
                                      </p:to>
                                    </p:set>
                                    <p:animEffect transition="in" filter="blinds(horizontal)">
                                      <p:cBhvr>
                                        <p:cTn id="26" dur="500"/>
                                        <p:tgtEl>
                                          <p:spTgt spid="61503"/>
                                        </p:tgtEl>
                                      </p:cBhvr>
                                    </p:animEffect>
                                  </p:childTnLst>
                                </p:cTn>
                              </p:par>
                            </p:childTnLst>
                          </p:cTn>
                        </p:par>
                        <p:par>
                          <p:cTn id="27" fill="hold" nodeType="afterGroup">
                            <p:stCondLst>
                              <p:cond delay="2000"/>
                            </p:stCondLst>
                            <p:childTnLst>
                              <p:par>
                                <p:cTn id="28" presetID="3" presetClass="entr" presetSubtype="10" fill="hold" grpId="0" nodeType="afterEffect">
                                  <p:stCondLst>
                                    <p:cond delay="0"/>
                                  </p:stCondLst>
                                  <p:childTnLst>
                                    <p:set>
                                      <p:cBhvr>
                                        <p:cTn id="29" dur="1" fill="hold">
                                          <p:stCondLst>
                                            <p:cond delay="0"/>
                                          </p:stCondLst>
                                        </p:cTn>
                                        <p:tgtEl>
                                          <p:spTgt spid="61504"/>
                                        </p:tgtEl>
                                        <p:attrNameLst>
                                          <p:attrName>style.visibility</p:attrName>
                                        </p:attrNameLst>
                                      </p:cBhvr>
                                      <p:to>
                                        <p:strVal val="visible"/>
                                      </p:to>
                                    </p:set>
                                    <p:animEffect transition="in" filter="blinds(horizontal)">
                                      <p:cBhvr>
                                        <p:cTn id="30" dur="500"/>
                                        <p:tgtEl>
                                          <p:spTgt spid="61504"/>
                                        </p:tgtEl>
                                      </p:cBhvr>
                                    </p:animEffect>
                                  </p:childTnLst>
                                </p:cTn>
                              </p:par>
                            </p:childTnLst>
                          </p:cTn>
                        </p:par>
                        <p:par>
                          <p:cTn id="31" fill="hold" nodeType="afterGroup">
                            <p:stCondLst>
                              <p:cond delay="2500"/>
                            </p:stCondLst>
                            <p:childTnLst>
                              <p:par>
                                <p:cTn id="32" presetID="3" presetClass="entr" presetSubtype="10" fill="hold" grpId="0" nodeType="afterEffect">
                                  <p:stCondLst>
                                    <p:cond delay="0"/>
                                  </p:stCondLst>
                                  <p:childTnLst>
                                    <p:set>
                                      <p:cBhvr>
                                        <p:cTn id="33" dur="1" fill="hold">
                                          <p:stCondLst>
                                            <p:cond delay="0"/>
                                          </p:stCondLst>
                                        </p:cTn>
                                        <p:tgtEl>
                                          <p:spTgt spid="61542"/>
                                        </p:tgtEl>
                                        <p:attrNameLst>
                                          <p:attrName>style.visibility</p:attrName>
                                        </p:attrNameLst>
                                      </p:cBhvr>
                                      <p:to>
                                        <p:strVal val="visible"/>
                                      </p:to>
                                    </p:set>
                                    <p:animEffect transition="in" filter="blinds(horizontal)">
                                      <p:cBhvr>
                                        <p:cTn id="34" dur="500"/>
                                        <p:tgtEl>
                                          <p:spTgt spid="61542"/>
                                        </p:tgtEl>
                                      </p:cBhvr>
                                    </p:animEffect>
                                  </p:childTnLst>
                                </p:cTn>
                              </p:par>
                            </p:childTnLst>
                          </p:cTn>
                        </p:par>
                        <p:par>
                          <p:cTn id="35" fill="hold" nodeType="afterGroup">
                            <p:stCondLst>
                              <p:cond delay="3000"/>
                            </p:stCondLst>
                            <p:childTnLst>
                              <p:par>
                                <p:cTn id="36" presetID="3" presetClass="entr" presetSubtype="10" fill="hold" grpId="0" nodeType="afterEffect">
                                  <p:stCondLst>
                                    <p:cond delay="0"/>
                                  </p:stCondLst>
                                  <p:childTnLst>
                                    <p:set>
                                      <p:cBhvr>
                                        <p:cTn id="37" dur="1" fill="hold">
                                          <p:stCondLst>
                                            <p:cond delay="0"/>
                                          </p:stCondLst>
                                        </p:cTn>
                                        <p:tgtEl>
                                          <p:spTgt spid="61543"/>
                                        </p:tgtEl>
                                        <p:attrNameLst>
                                          <p:attrName>style.visibility</p:attrName>
                                        </p:attrNameLst>
                                      </p:cBhvr>
                                      <p:to>
                                        <p:strVal val="visible"/>
                                      </p:to>
                                    </p:set>
                                    <p:animEffect transition="in" filter="blinds(horizontal)">
                                      <p:cBhvr>
                                        <p:cTn id="38" dur="500"/>
                                        <p:tgtEl>
                                          <p:spTgt spid="6154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61510"/>
                                        </p:tgtEl>
                                        <p:attrNameLst>
                                          <p:attrName>style.visibility</p:attrName>
                                        </p:attrNameLst>
                                      </p:cBhvr>
                                      <p:to>
                                        <p:strVal val="visible"/>
                                      </p:to>
                                    </p:set>
                                    <p:animEffect transition="in" filter="wipe(down)">
                                      <p:cBhvr>
                                        <p:cTn id="43" dur="500"/>
                                        <p:tgtEl>
                                          <p:spTgt spid="61510"/>
                                        </p:tgtEl>
                                      </p:cBhvr>
                                    </p:animEffect>
                                  </p:childTnLst>
                                </p:cTn>
                              </p:par>
                            </p:childTnLst>
                          </p:cTn>
                        </p:par>
                        <p:par>
                          <p:cTn id="44" fill="hold" nodeType="afterGroup">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61536"/>
                                        </p:tgtEl>
                                        <p:attrNameLst>
                                          <p:attrName>style.visibility</p:attrName>
                                        </p:attrNameLst>
                                      </p:cBhvr>
                                      <p:to>
                                        <p:strVal val="visible"/>
                                      </p:to>
                                    </p:set>
                                    <p:animEffect transition="in" filter="wipe(left)">
                                      <p:cBhvr>
                                        <p:cTn id="47" dur="1000"/>
                                        <p:tgtEl>
                                          <p:spTgt spid="61536"/>
                                        </p:tgtEl>
                                      </p:cBhvr>
                                    </p:animEffect>
                                  </p:childTnLst>
                                </p:cTn>
                              </p:par>
                            </p:childTnLst>
                          </p:cTn>
                        </p:par>
                        <p:par>
                          <p:cTn id="48" fill="hold" nodeType="afterGroup">
                            <p:stCondLst>
                              <p:cond delay="1500"/>
                            </p:stCondLst>
                            <p:childTnLst>
                              <p:par>
                                <p:cTn id="49" presetID="22" presetClass="entr" presetSubtype="8" fill="hold" grpId="0" nodeType="afterEffect">
                                  <p:stCondLst>
                                    <p:cond delay="0"/>
                                  </p:stCondLst>
                                  <p:childTnLst>
                                    <p:set>
                                      <p:cBhvr>
                                        <p:cTn id="50" dur="1" fill="hold">
                                          <p:stCondLst>
                                            <p:cond delay="0"/>
                                          </p:stCondLst>
                                        </p:cTn>
                                        <p:tgtEl>
                                          <p:spTgt spid="61522"/>
                                        </p:tgtEl>
                                        <p:attrNameLst>
                                          <p:attrName>style.visibility</p:attrName>
                                        </p:attrNameLst>
                                      </p:cBhvr>
                                      <p:to>
                                        <p:strVal val="visible"/>
                                      </p:to>
                                    </p:set>
                                    <p:animEffect transition="in" filter="wipe(left)">
                                      <p:cBhvr>
                                        <p:cTn id="51" dur="1000"/>
                                        <p:tgtEl>
                                          <p:spTgt spid="61522"/>
                                        </p:tgtEl>
                                      </p:cBhvr>
                                    </p:animEffect>
                                  </p:childTnLst>
                                </p:cTn>
                              </p:par>
                            </p:childTnLst>
                          </p:cTn>
                        </p:par>
                        <p:par>
                          <p:cTn id="52" fill="hold" nodeType="afterGroup">
                            <p:stCondLst>
                              <p:cond delay="2500"/>
                            </p:stCondLst>
                            <p:childTnLst>
                              <p:par>
                                <p:cTn id="53" presetID="22" presetClass="entr" presetSubtype="8" fill="hold" grpId="0" nodeType="afterEffect">
                                  <p:stCondLst>
                                    <p:cond delay="0"/>
                                  </p:stCondLst>
                                  <p:childTnLst>
                                    <p:set>
                                      <p:cBhvr>
                                        <p:cTn id="54" dur="1" fill="hold">
                                          <p:stCondLst>
                                            <p:cond delay="0"/>
                                          </p:stCondLst>
                                        </p:cTn>
                                        <p:tgtEl>
                                          <p:spTgt spid="61538"/>
                                        </p:tgtEl>
                                        <p:attrNameLst>
                                          <p:attrName>style.visibility</p:attrName>
                                        </p:attrNameLst>
                                      </p:cBhvr>
                                      <p:to>
                                        <p:strVal val="visible"/>
                                      </p:to>
                                    </p:set>
                                    <p:animEffect transition="in" filter="wipe(left)">
                                      <p:cBhvr>
                                        <p:cTn id="55" dur="1000"/>
                                        <p:tgtEl>
                                          <p:spTgt spid="61538"/>
                                        </p:tgtEl>
                                      </p:cBhvr>
                                    </p:animEffect>
                                  </p:childTnLst>
                                </p:cTn>
                              </p:par>
                            </p:childTnLst>
                          </p:cTn>
                        </p:par>
                        <p:par>
                          <p:cTn id="56" fill="hold" nodeType="afterGroup">
                            <p:stCondLst>
                              <p:cond delay="3500"/>
                            </p:stCondLst>
                            <p:childTnLst>
                              <p:par>
                                <p:cTn id="57" presetID="22" presetClass="entr" presetSubtype="1" fill="hold" grpId="0" nodeType="afterEffect">
                                  <p:stCondLst>
                                    <p:cond delay="0"/>
                                  </p:stCondLst>
                                  <p:childTnLst>
                                    <p:set>
                                      <p:cBhvr>
                                        <p:cTn id="58" dur="1" fill="hold">
                                          <p:stCondLst>
                                            <p:cond delay="0"/>
                                          </p:stCondLst>
                                        </p:cTn>
                                        <p:tgtEl>
                                          <p:spTgt spid="61512"/>
                                        </p:tgtEl>
                                        <p:attrNameLst>
                                          <p:attrName>style.visibility</p:attrName>
                                        </p:attrNameLst>
                                      </p:cBhvr>
                                      <p:to>
                                        <p:strVal val="visible"/>
                                      </p:to>
                                    </p:set>
                                    <p:animEffect transition="in" filter="wipe(up)">
                                      <p:cBhvr>
                                        <p:cTn id="59" dur="1000"/>
                                        <p:tgtEl>
                                          <p:spTgt spid="61512"/>
                                        </p:tgtEl>
                                      </p:cBhvr>
                                    </p:animEffect>
                                  </p:childTnLst>
                                </p:cTn>
                              </p:par>
                            </p:childTnLst>
                          </p:cTn>
                        </p:par>
                        <p:par>
                          <p:cTn id="60" fill="hold" nodeType="afterGroup">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61527"/>
                                        </p:tgtEl>
                                        <p:attrNameLst>
                                          <p:attrName>style.visibility</p:attrName>
                                        </p:attrNameLst>
                                      </p:cBhvr>
                                      <p:to>
                                        <p:strVal val="visible"/>
                                      </p:to>
                                    </p:set>
                                    <p:animEffect transition="in" filter="wipe(left)">
                                      <p:cBhvr>
                                        <p:cTn id="63" dur="1000"/>
                                        <p:tgtEl>
                                          <p:spTgt spid="6152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xit" presetSubtype="1" fill="hold" grpId="1" nodeType="clickEffect">
                                  <p:stCondLst>
                                    <p:cond delay="0"/>
                                  </p:stCondLst>
                                  <p:childTnLst>
                                    <p:animEffect transition="out" filter="wipe(up)">
                                      <p:cBhvr>
                                        <p:cTn id="67" dur="1000"/>
                                        <p:tgtEl>
                                          <p:spTgt spid="61536"/>
                                        </p:tgtEl>
                                      </p:cBhvr>
                                    </p:animEffect>
                                    <p:set>
                                      <p:cBhvr>
                                        <p:cTn id="68" dur="1" fill="hold">
                                          <p:stCondLst>
                                            <p:cond delay="999"/>
                                          </p:stCondLst>
                                        </p:cTn>
                                        <p:tgtEl>
                                          <p:spTgt spid="61536"/>
                                        </p:tgtEl>
                                        <p:attrNameLst>
                                          <p:attrName>style.visibility</p:attrName>
                                        </p:attrNameLst>
                                      </p:cBhvr>
                                      <p:to>
                                        <p:strVal val="hidden"/>
                                      </p:to>
                                    </p:set>
                                  </p:childTnLst>
                                </p:cTn>
                              </p:par>
                              <p:par>
                                <p:cTn id="69" presetID="22" presetClass="exit" presetSubtype="1" fill="hold" grpId="1" nodeType="withEffect">
                                  <p:stCondLst>
                                    <p:cond delay="0"/>
                                  </p:stCondLst>
                                  <p:childTnLst>
                                    <p:animEffect transition="out" filter="wipe(up)">
                                      <p:cBhvr>
                                        <p:cTn id="70" dur="1000"/>
                                        <p:tgtEl>
                                          <p:spTgt spid="61510"/>
                                        </p:tgtEl>
                                      </p:cBhvr>
                                    </p:animEffect>
                                    <p:set>
                                      <p:cBhvr>
                                        <p:cTn id="71" dur="1" fill="hold">
                                          <p:stCondLst>
                                            <p:cond delay="999"/>
                                          </p:stCondLst>
                                        </p:cTn>
                                        <p:tgtEl>
                                          <p:spTgt spid="61510"/>
                                        </p:tgtEl>
                                        <p:attrNameLst>
                                          <p:attrName>style.visibility</p:attrName>
                                        </p:attrNameLst>
                                      </p:cBhvr>
                                      <p:to>
                                        <p:strVal val="hidden"/>
                                      </p:to>
                                    </p:set>
                                  </p:childTnLst>
                                </p:cTn>
                              </p:par>
                              <p:par>
                                <p:cTn id="72" presetID="22" presetClass="exit" presetSubtype="1" fill="hold" grpId="1" nodeType="withEffect">
                                  <p:stCondLst>
                                    <p:cond delay="0"/>
                                  </p:stCondLst>
                                  <p:childTnLst>
                                    <p:animEffect transition="out" filter="wipe(up)">
                                      <p:cBhvr>
                                        <p:cTn id="73" dur="1000"/>
                                        <p:tgtEl>
                                          <p:spTgt spid="61538"/>
                                        </p:tgtEl>
                                      </p:cBhvr>
                                    </p:animEffect>
                                    <p:set>
                                      <p:cBhvr>
                                        <p:cTn id="74" dur="1" fill="hold">
                                          <p:stCondLst>
                                            <p:cond delay="999"/>
                                          </p:stCondLst>
                                        </p:cTn>
                                        <p:tgtEl>
                                          <p:spTgt spid="61538"/>
                                        </p:tgtEl>
                                        <p:attrNameLst>
                                          <p:attrName>style.visibility</p:attrName>
                                        </p:attrNameLst>
                                      </p:cBhvr>
                                      <p:to>
                                        <p:strVal val="hidden"/>
                                      </p:to>
                                    </p:set>
                                  </p:childTnLst>
                                </p:cTn>
                              </p:par>
                              <p:par>
                                <p:cTn id="75" presetID="22" presetClass="exit" presetSubtype="1" fill="hold" grpId="1" nodeType="withEffect">
                                  <p:stCondLst>
                                    <p:cond delay="0"/>
                                  </p:stCondLst>
                                  <p:childTnLst>
                                    <p:animEffect transition="out" filter="wipe(up)">
                                      <p:cBhvr>
                                        <p:cTn id="76" dur="1000"/>
                                        <p:tgtEl>
                                          <p:spTgt spid="61522"/>
                                        </p:tgtEl>
                                      </p:cBhvr>
                                    </p:animEffect>
                                    <p:set>
                                      <p:cBhvr>
                                        <p:cTn id="77" dur="1" fill="hold">
                                          <p:stCondLst>
                                            <p:cond delay="999"/>
                                          </p:stCondLst>
                                        </p:cTn>
                                        <p:tgtEl>
                                          <p:spTgt spid="61522"/>
                                        </p:tgtEl>
                                        <p:attrNameLst>
                                          <p:attrName>style.visibility</p:attrName>
                                        </p:attrNameLst>
                                      </p:cBhvr>
                                      <p:to>
                                        <p:strVal val="hidden"/>
                                      </p:to>
                                    </p:set>
                                  </p:childTnLst>
                                </p:cTn>
                              </p:par>
                              <p:par>
                                <p:cTn id="78" presetID="22" presetClass="exit" presetSubtype="1" fill="hold" grpId="1" nodeType="withEffect">
                                  <p:stCondLst>
                                    <p:cond delay="0"/>
                                  </p:stCondLst>
                                  <p:childTnLst>
                                    <p:animEffect transition="out" filter="wipe(up)">
                                      <p:cBhvr>
                                        <p:cTn id="79" dur="1000"/>
                                        <p:tgtEl>
                                          <p:spTgt spid="61512"/>
                                        </p:tgtEl>
                                      </p:cBhvr>
                                    </p:animEffect>
                                    <p:set>
                                      <p:cBhvr>
                                        <p:cTn id="80" dur="1" fill="hold">
                                          <p:stCondLst>
                                            <p:cond delay="999"/>
                                          </p:stCondLst>
                                        </p:cTn>
                                        <p:tgtEl>
                                          <p:spTgt spid="61512"/>
                                        </p:tgtEl>
                                        <p:attrNameLst>
                                          <p:attrName>style.visibility</p:attrName>
                                        </p:attrNameLst>
                                      </p:cBhvr>
                                      <p:to>
                                        <p:strVal val="hidden"/>
                                      </p:to>
                                    </p:set>
                                  </p:childTnLst>
                                </p:cTn>
                              </p:par>
                            </p:childTnLst>
                          </p:cTn>
                        </p:par>
                        <p:par>
                          <p:cTn id="81" fill="hold" nodeType="afterGroup">
                            <p:stCondLst>
                              <p:cond delay="1000"/>
                            </p:stCondLst>
                            <p:childTnLst>
                              <p:par>
                                <p:cTn id="82" presetID="22" presetClass="exit" presetSubtype="1" fill="hold" grpId="1" nodeType="afterEffect">
                                  <p:stCondLst>
                                    <p:cond delay="0"/>
                                  </p:stCondLst>
                                  <p:childTnLst>
                                    <p:animEffect transition="out" filter="wipe(up)">
                                      <p:cBhvr>
                                        <p:cTn id="83" dur="1000"/>
                                        <p:tgtEl>
                                          <p:spTgt spid="61527"/>
                                        </p:tgtEl>
                                      </p:cBhvr>
                                    </p:animEffect>
                                    <p:set>
                                      <p:cBhvr>
                                        <p:cTn id="84" dur="1" fill="hold">
                                          <p:stCondLst>
                                            <p:cond delay="999"/>
                                          </p:stCondLst>
                                        </p:cTn>
                                        <p:tgtEl>
                                          <p:spTgt spid="61527"/>
                                        </p:tgtEl>
                                        <p:attrNameLst>
                                          <p:attrName>style.visibility</p:attrName>
                                        </p:attrNameLst>
                                      </p:cBhvr>
                                      <p:to>
                                        <p:strVal val="hidden"/>
                                      </p:to>
                                    </p:set>
                                  </p:childTnLst>
                                </p:cTn>
                              </p:par>
                            </p:childTnLst>
                          </p:cTn>
                        </p:par>
                        <p:par>
                          <p:cTn id="85" fill="hold" nodeType="afterGroup">
                            <p:stCondLst>
                              <p:cond delay="2000"/>
                            </p:stCondLst>
                            <p:childTnLst>
                              <p:par>
                                <p:cTn id="86" presetID="22" presetClass="entr" presetSubtype="8" fill="hold" grpId="0" nodeType="afterEffect">
                                  <p:stCondLst>
                                    <p:cond delay="0"/>
                                  </p:stCondLst>
                                  <p:childTnLst>
                                    <p:set>
                                      <p:cBhvr>
                                        <p:cTn id="87" dur="1" fill="hold">
                                          <p:stCondLst>
                                            <p:cond delay="0"/>
                                          </p:stCondLst>
                                        </p:cTn>
                                        <p:tgtEl>
                                          <p:spTgt spid="61540"/>
                                        </p:tgtEl>
                                        <p:attrNameLst>
                                          <p:attrName>style.visibility</p:attrName>
                                        </p:attrNameLst>
                                      </p:cBhvr>
                                      <p:to>
                                        <p:strVal val="visible"/>
                                      </p:to>
                                    </p:set>
                                    <p:animEffect transition="in" filter="wipe(left)">
                                      <p:cBhvr>
                                        <p:cTn id="88" dur="1000"/>
                                        <p:tgtEl>
                                          <p:spTgt spid="61540"/>
                                        </p:tgtEl>
                                      </p:cBhvr>
                                    </p:animEffect>
                                  </p:childTnLst>
                                </p:cTn>
                              </p:par>
                            </p:childTnLst>
                          </p:cTn>
                        </p:par>
                        <p:par>
                          <p:cTn id="89" fill="hold" nodeType="afterGroup">
                            <p:stCondLst>
                              <p:cond delay="3000"/>
                            </p:stCondLst>
                            <p:childTnLst>
                              <p:par>
                                <p:cTn id="90" presetID="22" presetClass="entr" presetSubtype="8" fill="hold" grpId="0" nodeType="afterEffect">
                                  <p:stCondLst>
                                    <p:cond delay="0"/>
                                  </p:stCondLst>
                                  <p:childTnLst>
                                    <p:set>
                                      <p:cBhvr>
                                        <p:cTn id="91" dur="1" fill="hold">
                                          <p:stCondLst>
                                            <p:cond delay="0"/>
                                          </p:stCondLst>
                                        </p:cTn>
                                        <p:tgtEl>
                                          <p:spTgt spid="61535"/>
                                        </p:tgtEl>
                                        <p:attrNameLst>
                                          <p:attrName>style.visibility</p:attrName>
                                        </p:attrNameLst>
                                      </p:cBhvr>
                                      <p:to>
                                        <p:strVal val="visible"/>
                                      </p:to>
                                    </p:set>
                                    <p:animEffect transition="in" filter="wipe(left)">
                                      <p:cBhvr>
                                        <p:cTn id="92" dur="1000"/>
                                        <p:tgtEl>
                                          <p:spTgt spid="6153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xit" presetSubtype="1" fill="hold" grpId="1" nodeType="clickEffect">
                                  <p:stCondLst>
                                    <p:cond delay="0"/>
                                  </p:stCondLst>
                                  <p:childTnLst>
                                    <p:animEffect transition="out" filter="wipe(up)">
                                      <p:cBhvr>
                                        <p:cTn id="96" dur="1000"/>
                                        <p:tgtEl>
                                          <p:spTgt spid="61535"/>
                                        </p:tgtEl>
                                      </p:cBhvr>
                                    </p:animEffect>
                                    <p:set>
                                      <p:cBhvr>
                                        <p:cTn id="97" dur="1" fill="hold">
                                          <p:stCondLst>
                                            <p:cond delay="999"/>
                                          </p:stCondLst>
                                        </p:cTn>
                                        <p:tgtEl>
                                          <p:spTgt spid="61535"/>
                                        </p:tgtEl>
                                        <p:attrNameLst>
                                          <p:attrName>style.visibility</p:attrName>
                                        </p:attrNameLst>
                                      </p:cBhvr>
                                      <p:to>
                                        <p:strVal val="hidden"/>
                                      </p:to>
                                    </p:set>
                                  </p:childTnLst>
                                </p:cTn>
                              </p:par>
                              <p:par>
                                <p:cTn id="98" presetID="22" presetClass="exit" presetSubtype="1" fill="hold" grpId="1" nodeType="withEffect">
                                  <p:stCondLst>
                                    <p:cond delay="0"/>
                                  </p:stCondLst>
                                  <p:childTnLst>
                                    <p:animEffect transition="out" filter="wipe(up)">
                                      <p:cBhvr>
                                        <p:cTn id="99" dur="1000"/>
                                        <p:tgtEl>
                                          <p:spTgt spid="61540"/>
                                        </p:tgtEl>
                                      </p:cBhvr>
                                    </p:animEffect>
                                    <p:set>
                                      <p:cBhvr>
                                        <p:cTn id="100" dur="1" fill="hold">
                                          <p:stCondLst>
                                            <p:cond delay="999"/>
                                          </p:stCondLst>
                                        </p:cTn>
                                        <p:tgtEl>
                                          <p:spTgt spid="61540"/>
                                        </p:tgtEl>
                                        <p:attrNameLst>
                                          <p:attrName>style.visibility</p:attrName>
                                        </p:attrNameLst>
                                      </p:cBhvr>
                                      <p:to>
                                        <p:strVal val="hidden"/>
                                      </p:to>
                                    </p:set>
                                  </p:childTnLst>
                                </p:cTn>
                              </p:par>
                            </p:childTnLst>
                          </p:cTn>
                        </p:par>
                        <p:par>
                          <p:cTn id="101" fill="hold" nodeType="afterGroup">
                            <p:stCondLst>
                              <p:cond delay="1000"/>
                            </p:stCondLst>
                            <p:childTnLst>
                              <p:par>
                                <p:cTn id="102" presetID="22" presetClass="entr" presetSubtype="8" fill="hold" grpId="0" nodeType="afterEffect">
                                  <p:stCondLst>
                                    <p:cond delay="0"/>
                                  </p:stCondLst>
                                  <p:childTnLst>
                                    <p:set>
                                      <p:cBhvr>
                                        <p:cTn id="103" dur="1" fill="hold">
                                          <p:stCondLst>
                                            <p:cond delay="0"/>
                                          </p:stCondLst>
                                        </p:cTn>
                                        <p:tgtEl>
                                          <p:spTgt spid="61541"/>
                                        </p:tgtEl>
                                        <p:attrNameLst>
                                          <p:attrName>style.visibility</p:attrName>
                                        </p:attrNameLst>
                                      </p:cBhvr>
                                      <p:to>
                                        <p:strVal val="visible"/>
                                      </p:to>
                                    </p:set>
                                    <p:animEffect transition="in" filter="wipe(left)">
                                      <p:cBhvr>
                                        <p:cTn id="104" dur="1000"/>
                                        <p:tgtEl>
                                          <p:spTgt spid="61541"/>
                                        </p:tgtEl>
                                      </p:cBhvr>
                                    </p:animEffect>
                                  </p:childTnLst>
                                </p:cTn>
                              </p:par>
                            </p:childTnLst>
                          </p:cTn>
                        </p:par>
                        <p:par>
                          <p:cTn id="105" fill="hold" nodeType="afterGroup">
                            <p:stCondLst>
                              <p:cond delay="2000"/>
                            </p:stCondLst>
                            <p:childTnLst>
                              <p:par>
                                <p:cTn id="106" presetID="22" presetClass="entr" presetSubtype="8" fill="hold" grpId="0" nodeType="afterEffect">
                                  <p:stCondLst>
                                    <p:cond delay="0"/>
                                  </p:stCondLst>
                                  <p:childTnLst>
                                    <p:set>
                                      <p:cBhvr>
                                        <p:cTn id="107" dur="1" fill="hold">
                                          <p:stCondLst>
                                            <p:cond delay="0"/>
                                          </p:stCondLst>
                                        </p:cTn>
                                        <p:tgtEl>
                                          <p:spTgt spid="61533"/>
                                        </p:tgtEl>
                                        <p:attrNameLst>
                                          <p:attrName>style.visibility</p:attrName>
                                        </p:attrNameLst>
                                      </p:cBhvr>
                                      <p:to>
                                        <p:strVal val="visible"/>
                                      </p:to>
                                    </p:set>
                                    <p:animEffect transition="in" filter="wipe(left)">
                                      <p:cBhvr>
                                        <p:cTn id="108" dur="1000"/>
                                        <p:tgtEl>
                                          <p:spTgt spid="61533"/>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xit" presetSubtype="1" fill="hold" grpId="1" nodeType="clickEffect">
                                  <p:stCondLst>
                                    <p:cond delay="0"/>
                                  </p:stCondLst>
                                  <p:childTnLst>
                                    <p:animEffect transition="out" filter="wipe(up)">
                                      <p:cBhvr>
                                        <p:cTn id="112" dur="1000"/>
                                        <p:tgtEl>
                                          <p:spTgt spid="61541"/>
                                        </p:tgtEl>
                                      </p:cBhvr>
                                    </p:animEffect>
                                    <p:set>
                                      <p:cBhvr>
                                        <p:cTn id="113" dur="1" fill="hold">
                                          <p:stCondLst>
                                            <p:cond delay="999"/>
                                          </p:stCondLst>
                                        </p:cTn>
                                        <p:tgtEl>
                                          <p:spTgt spid="61541"/>
                                        </p:tgtEl>
                                        <p:attrNameLst>
                                          <p:attrName>style.visibility</p:attrName>
                                        </p:attrNameLst>
                                      </p:cBhvr>
                                      <p:to>
                                        <p:strVal val="hidden"/>
                                      </p:to>
                                    </p:set>
                                  </p:childTnLst>
                                </p:cTn>
                              </p:par>
                              <p:par>
                                <p:cTn id="114" presetID="22" presetClass="exit" presetSubtype="1" fill="hold" grpId="1" nodeType="withEffect">
                                  <p:stCondLst>
                                    <p:cond delay="0"/>
                                  </p:stCondLst>
                                  <p:childTnLst>
                                    <p:animEffect transition="out" filter="wipe(up)">
                                      <p:cBhvr>
                                        <p:cTn id="115" dur="1000"/>
                                        <p:tgtEl>
                                          <p:spTgt spid="61533"/>
                                        </p:tgtEl>
                                      </p:cBhvr>
                                    </p:animEffect>
                                    <p:set>
                                      <p:cBhvr>
                                        <p:cTn id="116" dur="1" fill="hold">
                                          <p:stCondLst>
                                            <p:cond delay="999"/>
                                          </p:stCondLst>
                                        </p:cTn>
                                        <p:tgtEl>
                                          <p:spTgt spid="61533"/>
                                        </p:tgtEl>
                                        <p:attrNameLst>
                                          <p:attrName>style.visibility</p:attrName>
                                        </p:attrNameLst>
                                      </p:cBhvr>
                                      <p:to>
                                        <p:strVal val="hidden"/>
                                      </p:to>
                                    </p:set>
                                  </p:childTnLst>
                                </p:cTn>
                              </p:par>
                            </p:childTnLst>
                          </p:cTn>
                        </p:par>
                        <p:par>
                          <p:cTn id="117" fill="hold" nodeType="afterGroup">
                            <p:stCondLst>
                              <p:cond delay="1000"/>
                            </p:stCondLst>
                            <p:childTnLst>
                              <p:par>
                                <p:cTn id="118" presetID="22" presetClass="entr" presetSubtype="8" fill="hold" grpId="0" nodeType="afterEffect">
                                  <p:stCondLst>
                                    <p:cond delay="0"/>
                                  </p:stCondLst>
                                  <p:childTnLst>
                                    <p:set>
                                      <p:cBhvr>
                                        <p:cTn id="119" dur="1" fill="hold">
                                          <p:stCondLst>
                                            <p:cond delay="0"/>
                                          </p:stCondLst>
                                        </p:cTn>
                                        <p:tgtEl>
                                          <p:spTgt spid="61547"/>
                                        </p:tgtEl>
                                        <p:attrNameLst>
                                          <p:attrName>style.visibility</p:attrName>
                                        </p:attrNameLst>
                                      </p:cBhvr>
                                      <p:to>
                                        <p:strVal val="visible"/>
                                      </p:to>
                                    </p:set>
                                    <p:animEffect transition="in" filter="wipe(left)">
                                      <p:cBhvr>
                                        <p:cTn id="120" dur="1000"/>
                                        <p:tgtEl>
                                          <p:spTgt spid="61547"/>
                                        </p:tgtEl>
                                      </p:cBhvr>
                                    </p:animEffect>
                                  </p:childTnLst>
                                </p:cTn>
                              </p:par>
                            </p:childTnLst>
                          </p:cTn>
                        </p:par>
                        <p:par>
                          <p:cTn id="121" fill="hold" nodeType="afterGroup">
                            <p:stCondLst>
                              <p:cond delay="2000"/>
                            </p:stCondLst>
                            <p:childTnLst>
                              <p:par>
                                <p:cTn id="122" presetID="22" presetClass="entr" presetSubtype="8" fill="hold" grpId="0" nodeType="afterEffect">
                                  <p:stCondLst>
                                    <p:cond delay="0"/>
                                  </p:stCondLst>
                                  <p:childTnLst>
                                    <p:set>
                                      <p:cBhvr>
                                        <p:cTn id="123" dur="1" fill="hold">
                                          <p:stCondLst>
                                            <p:cond delay="0"/>
                                          </p:stCondLst>
                                        </p:cTn>
                                        <p:tgtEl>
                                          <p:spTgt spid="61546"/>
                                        </p:tgtEl>
                                        <p:attrNameLst>
                                          <p:attrName>style.visibility</p:attrName>
                                        </p:attrNameLst>
                                      </p:cBhvr>
                                      <p:to>
                                        <p:strVal val="visible"/>
                                      </p:to>
                                    </p:set>
                                    <p:animEffect transition="in" filter="wipe(left)">
                                      <p:cBhvr>
                                        <p:cTn id="124" dur="1000"/>
                                        <p:tgtEl>
                                          <p:spTgt spid="61546"/>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xit" presetSubtype="1" fill="hold" grpId="1" nodeType="clickEffect">
                                  <p:stCondLst>
                                    <p:cond delay="0"/>
                                  </p:stCondLst>
                                  <p:childTnLst>
                                    <p:animEffect transition="out" filter="wipe(up)">
                                      <p:cBhvr>
                                        <p:cTn id="128" dur="1000"/>
                                        <p:tgtEl>
                                          <p:spTgt spid="61547"/>
                                        </p:tgtEl>
                                      </p:cBhvr>
                                    </p:animEffect>
                                    <p:set>
                                      <p:cBhvr>
                                        <p:cTn id="129" dur="1" fill="hold">
                                          <p:stCondLst>
                                            <p:cond delay="999"/>
                                          </p:stCondLst>
                                        </p:cTn>
                                        <p:tgtEl>
                                          <p:spTgt spid="61547"/>
                                        </p:tgtEl>
                                        <p:attrNameLst>
                                          <p:attrName>style.visibility</p:attrName>
                                        </p:attrNameLst>
                                      </p:cBhvr>
                                      <p:to>
                                        <p:strVal val="hidden"/>
                                      </p:to>
                                    </p:set>
                                  </p:childTnLst>
                                </p:cTn>
                              </p:par>
                              <p:par>
                                <p:cTn id="130" presetID="22" presetClass="exit" presetSubtype="1" fill="hold" grpId="1" nodeType="withEffect">
                                  <p:stCondLst>
                                    <p:cond delay="0"/>
                                  </p:stCondLst>
                                  <p:childTnLst>
                                    <p:animEffect transition="out" filter="wipe(up)">
                                      <p:cBhvr>
                                        <p:cTn id="131" dur="1000"/>
                                        <p:tgtEl>
                                          <p:spTgt spid="61546"/>
                                        </p:tgtEl>
                                      </p:cBhvr>
                                    </p:animEffect>
                                    <p:set>
                                      <p:cBhvr>
                                        <p:cTn id="132" dur="1" fill="hold">
                                          <p:stCondLst>
                                            <p:cond delay="999"/>
                                          </p:stCondLst>
                                        </p:cTn>
                                        <p:tgtEl>
                                          <p:spTgt spid="61546"/>
                                        </p:tgtEl>
                                        <p:attrNameLst>
                                          <p:attrName>style.visibility</p:attrName>
                                        </p:attrNameLst>
                                      </p:cBhvr>
                                      <p:to>
                                        <p:strVal val="hidden"/>
                                      </p:to>
                                    </p:set>
                                  </p:childTnLst>
                                </p:cTn>
                              </p:par>
                            </p:childTnLst>
                          </p:cTn>
                        </p:par>
                        <p:par>
                          <p:cTn id="133" fill="hold" nodeType="afterGroup">
                            <p:stCondLst>
                              <p:cond delay="1000"/>
                            </p:stCondLst>
                            <p:childTnLst>
                              <p:par>
                                <p:cTn id="134" presetID="22" presetClass="entr" presetSubtype="4" fill="hold" grpId="0" nodeType="afterEffect">
                                  <p:stCondLst>
                                    <p:cond delay="0"/>
                                  </p:stCondLst>
                                  <p:childTnLst>
                                    <p:set>
                                      <p:cBhvr>
                                        <p:cTn id="135" dur="1" fill="hold">
                                          <p:stCondLst>
                                            <p:cond delay="0"/>
                                          </p:stCondLst>
                                        </p:cTn>
                                        <p:tgtEl>
                                          <p:spTgt spid="61549"/>
                                        </p:tgtEl>
                                        <p:attrNameLst>
                                          <p:attrName>style.visibility</p:attrName>
                                        </p:attrNameLst>
                                      </p:cBhvr>
                                      <p:to>
                                        <p:strVal val="visible"/>
                                      </p:to>
                                    </p:set>
                                    <p:animEffect transition="in" filter="wipe(down)">
                                      <p:cBhvr>
                                        <p:cTn id="136" dur="1000"/>
                                        <p:tgtEl>
                                          <p:spTgt spid="61549"/>
                                        </p:tgtEl>
                                      </p:cBhvr>
                                    </p:animEffect>
                                  </p:childTnLst>
                                </p:cTn>
                              </p:par>
                            </p:childTnLst>
                          </p:cTn>
                        </p:par>
                        <p:par>
                          <p:cTn id="137" fill="hold" nodeType="afterGroup">
                            <p:stCondLst>
                              <p:cond delay="2000"/>
                            </p:stCondLst>
                            <p:childTnLst>
                              <p:par>
                                <p:cTn id="138" presetID="22" presetClass="entr" presetSubtype="8" fill="hold" grpId="0" nodeType="afterEffect">
                                  <p:stCondLst>
                                    <p:cond delay="0"/>
                                  </p:stCondLst>
                                  <p:childTnLst>
                                    <p:set>
                                      <p:cBhvr>
                                        <p:cTn id="139" dur="1" fill="hold">
                                          <p:stCondLst>
                                            <p:cond delay="0"/>
                                          </p:stCondLst>
                                        </p:cTn>
                                        <p:tgtEl>
                                          <p:spTgt spid="61548"/>
                                        </p:tgtEl>
                                        <p:attrNameLst>
                                          <p:attrName>style.visibility</p:attrName>
                                        </p:attrNameLst>
                                      </p:cBhvr>
                                      <p:to>
                                        <p:strVal val="visible"/>
                                      </p:to>
                                    </p:set>
                                    <p:animEffect transition="in" filter="wipe(left)">
                                      <p:cBhvr>
                                        <p:cTn id="140" dur="1000"/>
                                        <p:tgtEl>
                                          <p:spTgt spid="61548"/>
                                        </p:tgtEl>
                                      </p:cBhvr>
                                    </p:animEffect>
                                  </p:childTnLst>
                                </p:cTn>
                              </p:par>
                            </p:childTnLst>
                          </p:cTn>
                        </p:par>
                        <p:par>
                          <p:cTn id="141" fill="hold" nodeType="afterGroup">
                            <p:stCondLst>
                              <p:cond delay="3000"/>
                            </p:stCondLst>
                            <p:childTnLst>
                              <p:par>
                                <p:cTn id="142" presetID="22" presetClass="entr" presetSubtype="4" fill="hold" grpId="0" nodeType="afterEffect">
                                  <p:stCondLst>
                                    <p:cond delay="0"/>
                                  </p:stCondLst>
                                  <p:childTnLst>
                                    <p:set>
                                      <p:cBhvr>
                                        <p:cTn id="143" dur="1" fill="hold">
                                          <p:stCondLst>
                                            <p:cond delay="0"/>
                                          </p:stCondLst>
                                        </p:cTn>
                                        <p:tgtEl>
                                          <p:spTgt spid="61551"/>
                                        </p:tgtEl>
                                        <p:attrNameLst>
                                          <p:attrName>style.visibility</p:attrName>
                                        </p:attrNameLst>
                                      </p:cBhvr>
                                      <p:to>
                                        <p:strVal val="visible"/>
                                      </p:to>
                                    </p:set>
                                    <p:animEffect transition="in" filter="wipe(down)">
                                      <p:cBhvr>
                                        <p:cTn id="144" dur="1000"/>
                                        <p:tgtEl>
                                          <p:spTgt spid="61551"/>
                                        </p:tgtEl>
                                      </p:cBhvr>
                                    </p:animEffect>
                                  </p:childTnLst>
                                </p:cTn>
                              </p:par>
                            </p:childTnLst>
                          </p:cTn>
                        </p:par>
                        <p:par>
                          <p:cTn id="145" fill="hold" nodeType="afterGroup">
                            <p:stCondLst>
                              <p:cond delay="4000"/>
                            </p:stCondLst>
                            <p:childTnLst>
                              <p:par>
                                <p:cTn id="146" presetID="22" presetClass="entr" presetSubtype="8" fill="hold" grpId="0" nodeType="afterEffect">
                                  <p:stCondLst>
                                    <p:cond delay="0"/>
                                  </p:stCondLst>
                                  <p:childTnLst>
                                    <p:set>
                                      <p:cBhvr>
                                        <p:cTn id="147" dur="1" fill="hold">
                                          <p:stCondLst>
                                            <p:cond delay="0"/>
                                          </p:stCondLst>
                                        </p:cTn>
                                        <p:tgtEl>
                                          <p:spTgt spid="61550"/>
                                        </p:tgtEl>
                                        <p:attrNameLst>
                                          <p:attrName>style.visibility</p:attrName>
                                        </p:attrNameLst>
                                      </p:cBhvr>
                                      <p:to>
                                        <p:strVal val="visible"/>
                                      </p:to>
                                    </p:set>
                                    <p:animEffect transition="in" filter="wipe(left)">
                                      <p:cBhvr>
                                        <p:cTn id="148" dur="1000"/>
                                        <p:tgtEl>
                                          <p:spTgt spid="61550"/>
                                        </p:tgtEl>
                                      </p:cBhvr>
                                    </p:animEffect>
                                  </p:childTnLst>
                                </p:cTn>
                              </p:par>
                            </p:childTnLst>
                          </p:cTn>
                        </p:par>
                        <p:par>
                          <p:cTn id="149" fill="hold" nodeType="afterGroup">
                            <p:stCondLst>
                              <p:cond delay="5000"/>
                            </p:stCondLst>
                            <p:childTnLst>
                              <p:par>
                                <p:cTn id="150" presetID="22" presetClass="entr" presetSubtype="4" fill="hold" grpId="0" nodeType="afterEffect">
                                  <p:stCondLst>
                                    <p:cond delay="0"/>
                                  </p:stCondLst>
                                  <p:childTnLst>
                                    <p:set>
                                      <p:cBhvr>
                                        <p:cTn id="151" dur="1" fill="hold">
                                          <p:stCondLst>
                                            <p:cond delay="0"/>
                                          </p:stCondLst>
                                        </p:cTn>
                                        <p:tgtEl>
                                          <p:spTgt spid="61553"/>
                                        </p:tgtEl>
                                        <p:attrNameLst>
                                          <p:attrName>style.visibility</p:attrName>
                                        </p:attrNameLst>
                                      </p:cBhvr>
                                      <p:to>
                                        <p:strVal val="visible"/>
                                      </p:to>
                                    </p:set>
                                    <p:animEffect transition="in" filter="wipe(down)">
                                      <p:cBhvr>
                                        <p:cTn id="152" dur="1000"/>
                                        <p:tgtEl>
                                          <p:spTgt spid="61553"/>
                                        </p:tgtEl>
                                      </p:cBhvr>
                                    </p:animEffect>
                                  </p:childTnLst>
                                </p:cTn>
                              </p:par>
                            </p:childTnLst>
                          </p:cTn>
                        </p:par>
                        <p:par>
                          <p:cTn id="153" fill="hold" nodeType="afterGroup">
                            <p:stCondLst>
                              <p:cond delay="6000"/>
                            </p:stCondLst>
                            <p:childTnLst>
                              <p:par>
                                <p:cTn id="154" presetID="22" presetClass="entr" presetSubtype="8" fill="hold" grpId="0" nodeType="afterEffect">
                                  <p:stCondLst>
                                    <p:cond delay="0"/>
                                  </p:stCondLst>
                                  <p:childTnLst>
                                    <p:set>
                                      <p:cBhvr>
                                        <p:cTn id="155" dur="1" fill="hold">
                                          <p:stCondLst>
                                            <p:cond delay="0"/>
                                          </p:stCondLst>
                                        </p:cTn>
                                        <p:tgtEl>
                                          <p:spTgt spid="61552"/>
                                        </p:tgtEl>
                                        <p:attrNameLst>
                                          <p:attrName>style.visibility</p:attrName>
                                        </p:attrNameLst>
                                      </p:cBhvr>
                                      <p:to>
                                        <p:strVal val="visible"/>
                                      </p:to>
                                    </p:set>
                                    <p:animEffect transition="in" filter="wipe(left)">
                                      <p:cBhvr>
                                        <p:cTn id="156" dur="1000"/>
                                        <p:tgtEl>
                                          <p:spTgt spid="61552"/>
                                        </p:tgtEl>
                                      </p:cBhvr>
                                    </p:animEffect>
                                  </p:childTnLst>
                                </p:cTn>
                              </p:par>
                            </p:childTnLst>
                          </p:cTn>
                        </p:par>
                        <p:par>
                          <p:cTn id="157" fill="hold" nodeType="afterGroup">
                            <p:stCondLst>
                              <p:cond delay="7000"/>
                            </p:stCondLst>
                            <p:childTnLst>
                              <p:par>
                                <p:cTn id="158" presetID="22" presetClass="entr" presetSubtype="1" fill="hold" grpId="0" nodeType="afterEffect">
                                  <p:stCondLst>
                                    <p:cond delay="0"/>
                                  </p:stCondLst>
                                  <p:childTnLst>
                                    <p:set>
                                      <p:cBhvr>
                                        <p:cTn id="159" dur="1" fill="hold">
                                          <p:stCondLst>
                                            <p:cond delay="0"/>
                                          </p:stCondLst>
                                        </p:cTn>
                                        <p:tgtEl>
                                          <p:spTgt spid="61555"/>
                                        </p:tgtEl>
                                        <p:attrNameLst>
                                          <p:attrName>style.visibility</p:attrName>
                                        </p:attrNameLst>
                                      </p:cBhvr>
                                      <p:to>
                                        <p:strVal val="visible"/>
                                      </p:to>
                                    </p:set>
                                    <p:animEffect transition="in" filter="wipe(up)">
                                      <p:cBhvr>
                                        <p:cTn id="160" dur="1000"/>
                                        <p:tgtEl>
                                          <p:spTgt spid="61555"/>
                                        </p:tgtEl>
                                      </p:cBhvr>
                                    </p:animEffect>
                                  </p:childTnLst>
                                </p:cTn>
                              </p:par>
                            </p:childTnLst>
                          </p:cTn>
                        </p:par>
                        <p:par>
                          <p:cTn id="161" fill="hold" nodeType="afterGroup">
                            <p:stCondLst>
                              <p:cond delay="8000"/>
                            </p:stCondLst>
                            <p:childTnLst>
                              <p:par>
                                <p:cTn id="162" presetID="22" presetClass="entr" presetSubtype="8" fill="hold" grpId="0" nodeType="afterEffect">
                                  <p:stCondLst>
                                    <p:cond delay="0"/>
                                  </p:stCondLst>
                                  <p:childTnLst>
                                    <p:set>
                                      <p:cBhvr>
                                        <p:cTn id="163" dur="1" fill="hold">
                                          <p:stCondLst>
                                            <p:cond delay="0"/>
                                          </p:stCondLst>
                                        </p:cTn>
                                        <p:tgtEl>
                                          <p:spTgt spid="61554"/>
                                        </p:tgtEl>
                                        <p:attrNameLst>
                                          <p:attrName>style.visibility</p:attrName>
                                        </p:attrNameLst>
                                      </p:cBhvr>
                                      <p:to>
                                        <p:strVal val="visible"/>
                                      </p:to>
                                    </p:set>
                                    <p:animEffect transition="in" filter="wipe(left)">
                                      <p:cBhvr>
                                        <p:cTn id="164" dur="1000"/>
                                        <p:tgtEl>
                                          <p:spTgt spid="61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0" grpId="0" animBg="1"/>
      <p:bldP spid="61501" grpId="0" animBg="1"/>
      <p:bldP spid="61502" grpId="0" animBg="1"/>
      <p:bldP spid="61503" grpId="0" animBg="1"/>
      <p:bldP spid="61504" grpId="0" animBg="1"/>
      <p:bldP spid="61505" grpId="0"/>
      <p:bldP spid="61505" grpId="1"/>
      <p:bldP spid="61510" grpId="0" animBg="1"/>
      <p:bldP spid="61510" grpId="1" animBg="1"/>
      <p:bldP spid="61512" grpId="0" animBg="1"/>
      <p:bldP spid="61512" grpId="1" animBg="1"/>
      <p:bldP spid="61522" grpId="0" animBg="1"/>
      <p:bldP spid="61522" grpId="1" animBg="1"/>
      <p:bldP spid="61527" grpId="0" animBg="1"/>
      <p:bldP spid="61527" grpId="1" animBg="1"/>
      <p:bldP spid="61533" grpId="0" animBg="1"/>
      <p:bldP spid="61533" grpId="1" animBg="1"/>
      <p:bldP spid="61535" grpId="0" animBg="1"/>
      <p:bldP spid="61535" grpId="1" animBg="1"/>
      <p:bldP spid="61536" grpId="0" animBg="1"/>
      <p:bldP spid="61536" grpId="1" animBg="1"/>
      <p:bldP spid="61538" grpId="0" animBg="1"/>
      <p:bldP spid="61538" grpId="1" animBg="1"/>
      <p:bldP spid="61540" grpId="0" animBg="1"/>
      <p:bldP spid="61540" grpId="1" animBg="1"/>
      <p:bldP spid="61541" grpId="0" animBg="1"/>
      <p:bldP spid="61541" grpId="1" animBg="1"/>
      <p:bldP spid="61542" grpId="0" animBg="1"/>
      <p:bldP spid="61543" grpId="0" animBg="1"/>
      <p:bldP spid="61546" grpId="0" animBg="1"/>
      <p:bldP spid="61546" grpId="1" animBg="1"/>
      <p:bldP spid="61547" grpId="0" animBg="1"/>
      <p:bldP spid="61547" grpId="1" animBg="1"/>
      <p:bldP spid="61548" grpId="0" animBg="1"/>
      <p:bldP spid="61549" grpId="0" animBg="1"/>
      <p:bldP spid="61550" grpId="0" animBg="1"/>
      <p:bldP spid="61551" grpId="0" animBg="1"/>
      <p:bldP spid="61552" grpId="0" animBg="1"/>
      <p:bldP spid="61553" grpId="0" animBg="1"/>
      <p:bldP spid="61554" grpId="0" animBg="1"/>
      <p:bldP spid="6155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en-US" sz="3200"/>
              <a:t>Elements of JSP 2-2</a:t>
            </a:r>
          </a:p>
        </p:txBody>
      </p:sp>
      <p:sp>
        <p:nvSpPr>
          <p:cNvPr id="117763" name="Rectangle 3"/>
          <p:cNvSpPr>
            <a:spLocks noChangeArrowheads="1"/>
          </p:cNvSpPr>
          <p:nvPr/>
        </p:nvSpPr>
        <p:spPr bwMode="auto">
          <a:xfrm>
            <a:off x="755650" y="2114550"/>
            <a:ext cx="7056438" cy="339725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fr-FR" altLang="zh-CN">
                <a:latin typeface="Courier New" panose="02070309020205020404" pitchFamily="49" charset="0"/>
              </a:rPr>
              <a:t>&lt;%@ page language=</a:t>
            </a:r>
            <a:r>
              <a:rPr lang="en-US" altLang="en-US"/>
              <a:t>"</a:t>
            </a:r>
            <a:r>
              <a:rPr lang="fr-FR" altLang="zh-CN">
                <a:latin typeface="Courier New" panose="02070309020205020404" pitchFamily="49" charset="0"/>
              </a:rPr>
              <a:t>java</a:t>
            </a:r>
            <a:r>
              <a:rPr lang="en-US" altLang="en-US"/>
              <a:t>"</a:t>
            </a:r>
            <a:r>
              <a:rPr lang="fr-FR" altLang="zh-CN">
                <a:latin typeface="Courier New" panose="02070309020205020404" pitchFamily="49" charset="0"/>
              </a:rPr>
              <a:t> %&gt;</a:t>
            </a:r>
            <a:endParaRPr lang="en-US" altLang="zh-CN">
              <a:latin typeface="Courier New" panose="02070309020205020404" pitchFamily="49" charset="0"/>
            </a:endParaRPr>
          </a:p>
          <a:p>
            <a:r>
              <a:rPr lang="en-US" altLang="zh-CN">
                <a:latin typeface="Courier New" panose="02070309020205020404" pitchFamily="49" charset="0"/>
              </a:rPr>
              <a:t>    &lt;html&gt;</a:t>
            </a:r>
          </a:p>
          <a:p>
            <a:r>
              <a:rPr lang="en-US" altLang="zh-CN">
                <a:latin typeface="Courier New" panose="02070309020205020404" pitchFamily="49" charset="0"/>
              </a:rPr>
              <a:t>…</a:t>
            </a:r>
          </a:p>
          <a:p>
            <a:r>
              <a:rPr lang="en-US" altLang="zh-CN">
                <a:latin typeface="Courier New" panose="02070309020205020404" pitchFamily="49" charset="0"/>
              </a:rPr>
              <a:t>…</a:t>
            </a:r>
          </a:p>
          <a:p>
            <a:r>
              <a:rPr lang="en-US" altLang="zh-CN">
                <a:latin typeface="Courier New" panose="02070309020205020404" pitchFamily="49" charset="0"/>
              </a:rPr>
              <a:t>        &lt;h1&gt;Elements of JSP&lt;/h1&gt;</a:t>
            </a:r>
          </a:p>
          <a:p>
            <a:r>
              <a:rPr lang="en-US" altLang="zh-CN">
                <a:latin typeface="Courier New" panose="02070309020205020404" pitchFamily="49" charset="0"/>
              </a:rPr>
              <a:t>        &lt;p&gt;Today is &lt;/p&gt;</a:t>
            </a:r>
          </a:p>
          <a:p>
            <a:r>
              <a:rPr lang="en-US" altLang="zh-CN">
                <a:latin typeface="Courier New" panose="02070309020205020404" pitchFamily="49" charset="0"/>
              </a:rPr>
              <a:t>        &lt;page id=</a:t>
            </a:r>
            <a:r>
              <a:rPr lang="en-US" altLang="en-US"/>
              <a:t>"</a:t>
            </a:r>
            <a:r>
              <a:rPr lang="en-US" altLang="zh-CN">
                <a:latin typeface="Courier New" panose="02070309020205020404" pitchFamily="49" charset="0"/>
              </a:rPr>
              <a:t>clock</a:t>
            </a:r>
            <a:r>
              <a:rPr lang="en-US" altLang="en-US"/>
              <a:t>"</a:t>
            </a:r>
            <a:r>
              <a:rPr lang="en-US" altLang="zh-CN">
                <a:latin typeface="Courier New" panose="02070309020205020404" pitchFamily="49" charset="0"/>
              </a:rPr>
              <a:t> class=</a:t>
            </a:r>
          </a:p>
          <a:p>
            <a:r>
              <a:rPr lang="en-US" altLang="en-US"/>
              <a:t>                 "</a:t>
            </a:r>
            <a:r>
              <a:rPr lang="en-US" altLang="zh-CN">
                <a:latin typeface="Courier New" panose="02070309020205020404" pitchFamily="49" charset="0"/>
              </a:rPr>
              <a:t>calendar.jspCalendar</a:t>
            </a:r>
            <a:r>
              <a:rPr lang="en-US" altLang="en-US"/>
              <a:t>"</a:t>
            </a:r>
            <a:r>
              <a:rPr lang="en-US" altLang="zh-CN">
                <a:latin typeface="Courier New" panose="02070309020205020404" pitchFamily="49" charset="0"/>
              </a:rPr>
              <a:t> /&gt;</a:t>
            </a:r>
          </a:p>
          <a:p>
            <a:r>
              <a:rPr lang="en-US" altLang="zh-CN">
                <a:latin typeface="Courier New" panose="02070309020205020404" pitchFamily="49" charset="0"/>
              </a:rPr>
              <a:t>        &lt;ul&gt;</a:t>
            </a:r>
          </a:p>
          <a:p>
            <a:r>
              <a:rPr lang="en-US" altLang="zh-CN">
                <a:latin typeface="Courier New" panose="02070309020205020404" pitchFamily="49" charset="0"/>
              </a:rPr>
              <a:t>           &lt;li&gt;Day: &lt;%=clock.getDayOfMonth() %&gt;</a:t>
            </a:r>
          </a:p>
          <a:p>
            <a:r>
              <a:rPr lang="en-US" altLang="zh-CN">
                <a:latin typeface="Courier New" panose="02070309020205020404" pitchFamily="49" charset="0"/>
              </a:rPr>
              <a:t>           &lt;li&gt;Year: &lt;%=clock.getYear() %&gt;</a:t>
            </a:r>
          </a:p>
          <a:p>
            <a:r>
              <a:rPr lang="en-US" altLang="zh-CN">
                <a:latin typeface="Courier New" panose="02070309020205020404" pitchFamily="49" charset="0"/>
              </a:rPr>
              <a:t>        &lt;/ul&gt;</a:t>
            </a:r>
          </a:p>
        </p:txBody>
      </p:sp>
      <p:sp>
        <p:nvSpPr>
          <p:cNvPr id="117764" name="Rectangle 4"/>
          <p:cNvSpPr>
            <a:spLocks noChangeArrowheads="1"/>
          </p:cNvSpPr>
          <p:nvPr/>
        </p:nvSpPr>
        <p:spPr bwMode="auto">
          <a:xfrm>
            <a:off x="900113" y="2133600"/>
            <a:ext cx="3887787" cy="288925"/>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65" name="Rectangle 5"/>
          <p:cNvSpPr>
            <a:spLocks noChangeArrowheads="1"/>
          </p:cNvSpPr>
          <p:nvPr/>
        </p:nvSpPr>
        <p:spPr bwMode="auto">
          <a:xfrm flipV="1">
            <a:off x="2411413" y="4614863"/>
            <a:ext cx="5184775" cy="542925"/>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66" name="Line 6"/>
          <p:cNvSpPr>
            <a:spLocks noChangeShapeType="1"/>
          </p:cNvSpPr>
          <p:nvPr/>
        </p:nvSpPr>
        <p:spPr bwMode="auto">
          <a:xfrm flipH="1">
            <a:off x="4787900" y="2276475"/>
            <a:ext cx="20891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67" name="Oval 7"/>
          <p:cNvSpPr>
            <a:spLocks noChangeArrowheads="1"/>
          </p:cNvSpPr>
          <p:nvPr/>
        </p:nvSpPr>
        <p:spPr bwMode="auto">
          <a:xfrm>
            <a:off x="6877050" y="1773238"/>
            <a:ext cx="2016125" cy="1008062"/>
          </a:xfrm>
          <a:prstGeom prst="ellipse">
            <a:avLst/>
          </a:prstGeom>
          <a:solidFill>
            <a:srgbClr val="CC99FF">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0000"/>
                </a:solidFill>
              </a:rPr>
              <a:t>Page Directive</a:t>
            </a:r>
          </a:p>
        </p:txBody>
      </p:sp>
      <p:sp>
        <p:nvSpPr>
          <p:cNvPr id="117768" name="Oval 8"/>
          <p:cNvSpPr>
            <a:spLocks noChangeArrowheads="1"/>
          </p:cNvSpPr>
          <p:nvPr/>
        </p:nvSpPr>
        <p:spPr bwMode="auto">
          <a:xfrm>
            <a:off x="7164388" y="3141663"/>
            <a:ext cx="1835150" cy="1008062"/>
          </a:xfrm>
          <a:prstGeom prst="ellipse">
            <a:avLst/>
          </a:prstGeom>
          <a:solidFill>
            <a:srgbClr val="FF99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0000"/>
                </a:solidFill>
              </a:rPr>
              <a:t>JSP Expression</a:t>
            </a:r>
          </a:p>
        </p:txBody>
      </p:sp>
      <p:sp>
        <p:nvSpPr>
          <p:cNvPr id="117769" name="Line 9"/>
          <p:cNvSpPr>
            <a:spLocks noChangeShapeType="1"/>
          </p:cNvSpPr>
          <p:nvPr/>
        </p:nvSpPr>
        <p:spPr bwMode="auto">
          <a:xfrm rot="-23245470" flipH="1" flipV="1">
            <a:off x="5930900" y="4230688"/>
            <a:ext cx="1608138" cy="61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70" name="Rectangle 10"/>
          <p:cNvSpPr>
            <a:spLocks noChangeArrowheads="1"/>
          </p:cNvSpPr>
          <p:nvPr/>
        </p:nvSpPr>
        <p:spPr bwMode="auto">
          <a:xfrm>
            <a:off x="1908175" y="3284538"/>
            <a:ext cx="3816350" cy="512762"/>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i="1"/>
          </a:p>
        </p:txBody>
      </p:sp>
      <p:sp>
        <p:nvSpPr>
          <p:cNvPr id="117771" name="Line 11"/>
          <p:cNvSpPr>
            <a:spLocks noChangeShapeType="1"/>
          </p:cNvSpPr>
          <p:nvPr/>
        </p:nvSpPr>
        <p:spPr bwMode="auto">
          <a:xfrm flipH="1">
            <a:off x="5724525" y="3644900"/>
            <a:ext cx="11525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72" name="Oval 12"/>
          <p:cNvSpPr>
            <a:spLocks noChangeArrowheads="1"/>
          </p:cNvSpPr>
          <p:nvPr/>
        </p:nvSpPr>
        <p:spPr bwMode="auto">
          <a:xfrm>
            <a:off x="6877050" y="3141663"/>
            <a:ext cx="2016125" cy="1008062"/>
          </a:xfrm>
          <a:prstGeom prst="ellipse">
            <a:avLst/>
          </a:prstGeom>
          <a:solidFill>
            <a:srgbClr val="00FFFF">
              <a:alpha val="3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0000"/>
                </a:solidFill>
              </a:rPr>
              <a:t>Static Content</a:t>
            </a:r>
          </a:p>
        </p:txBody>
      </p:sp>
      <p:sp>
        <p:nvSpPr>
          <p:cNvPr id="117810" name="Rectangle 50"/>
          <p:cNvSpPr>
            <a:spLocks noChangeArrowheads="1"/>
          </p:cNvSpPr>
          <p:nvPr/>
        </p:nvSpPr>
        <p:spPr bwMode="auto">
          <a:xfrm>
            <a:off x="755650" y="1262063"/>
            <a:ext cx="8137525" cy="531971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en-US" altLang="zh-CN">
                <a:latin typeface="Courier New" panose="02070309020205020404" pitchFamily="49" charset="0"/>
              </a:rPr>
              <a:t>    &lt;% </a:t>
            </a:r>
          </a:p>
          <a:p>
            <a:r>
              <a:rPr lang="en-US" altLang="zh-CN">
                <a:latin typeface="Courier New" panose="02070309020205020404" pitchFamily="49" charset="0"/>
              </a:rPr>
              <a:t>        if (Calendar.getInstance().get(Calendar.AM_PM) </a:t>
            </a:r>
          </a:p>
          <a:p>
            <a:r>
              <a:rPr lang="en-US" altLang="zh-CN">
                <a:latin typeface="Courier New" panose="02070309020205020404" pitchFamily="49" charset="0"/>
              </a:rPr>
              <a:t>        == Calendar.AM) </a:t>
            </a:r>
          </a:p>
          <a:p>
            <a:r>
              <a:rPr lang="en-US" altLang="zh-CN">
                <a:latin typeface="Courier New" panose="02070309020205020404" pitchFamily="49" charset="0"/>
              </a:rPr>
              <a:t>        { </a:t>
            </a:r>
          </a:p>
          <a:p>
            <a:r>
              <a:rPr lang="en-US" altLang="zh-CN">
                <a:latin typeface="Courier New" panose="02070309020205020404" pitchFamily="49" charset="0"/>
              </a:rPr>
              <a:t>    %&gt;</a:t>
            </a:r>
          </a:p>
          <a:p>
            <a:r>
              <a:rPr lang="en-US" altLang="zh-CN">
                <a:latin typeface="Courier New" panose="02070309020205020404" pitchFamily="49" charset="0"/>
              </a:rPr>
              <a:t>    Good Morning</a:t>
            </a:r>
          </a:p>
          <a:p>
            <a:r>
              <a:rPr lang="en-US" altLang="zh-CN">
                <a:latin typeface="Courier New" panose="02070309020205020404" pitchFamily="49" charset="0"/>
              </a:rPr>
              <a:t>    &lt;% </a:t>
            </a:r>
          </a:p>
          <a:p>
            <a:r>
              <a:rPr lang="en-US" altLang="zh-CN">
                <a:latin typeface="Courier New" panose="02070309020205020404" pitchFamily="49" charset="0"/>
              </a:rPr>
              <a:t>        } </a:t>
            </a:r>
          </a:p>
          <a:p>
            <a:r>
              <a:rPr lang="en-US" altLang="zh-CN">
                <a:latin typeface="Courier New" panose="02070309020205020404" pitchFamily="49" charset="0"/>
              </a:rPr>
              <a:t>        else</a:t>
            </a:r>
          </a:p>
          <a:p>
            <a:r>
              <a:rPr lang="en-US" altLang="zh-CN">
                <a:latin typeface="Courier New" panose="02070309020205020404" pitchFamily="49" charset="0"/>
              </a:rPr>
              <a:t>        { </a:t>
            </a:r>
          </a:p>
          <a:p>
            <a:r>
              <a:rPr lang="en-US" altLang="zh-CN">
                <a:latin typeface="Courier New" panose="02070309020205020404" pitchFamily="49" charset="0"/>
              </a:rPr>
              <a:t>    %&gt;</a:t>
            </a:r>
          </a:p>
          <a:p>
            <a:r>
              <a:rPr lang="en-US" altLang="zh-CN">
                <a:latin typeface="Courier New" panose="02070309020205020404" pitchFamily="49" charset="0"/>
              </a:rPr>
              <a:t>        Good Afternoon</a:t>
            </a:r>
          </a:p>
          <a:p>
            <a:r>
              <a:rPr lang="en-US" altLang="zh-CN">
                <a:latin typeface="Courier New" panose="02070309020205020404" pitchFamily="49" charset="0"/>
              </a:rPr>
              <a:t>    &lt;% </a:t>
            </a:r>
          </a:p>
          <a:p>
            <a:r>
              <a:rPr lang="en-US" altLang="zh-CN">
                <a:latin typeface="Courier New" panose="02070309020205020404" pitchFamily="49" charset="0"/>
              </a:rPr>
              <a:t>        } </a:t>
            </a:r>
          </a:p>
          <a:p>
            <a:r>
              <a:rPr lang="en-US" altLang="zh-CN">
                <a:latin typeface="Courier New" panose="02070309020205020404" pitchFamily="49" charset="0"/>
              </a:rPr>
              <a:t>    %&gt;</a:t>
            </a:r>
          </a:p>
          <a:p>
            <a:r>
              <a:rPr lang="en-US" altLang="zh-CN">
                <a:latin typeface="Courier New" panose="02070309020205020404" pitchFamily="49" charset="0"/>
              </a:rPr>
              <a:t>    &lt;%@ include file=</a:t>
            </a:r>
            <a:r>
              <a:rPr lang="fr-FR" altLang="zh-CN"/>
              <a:t>"</a:t>
            </a:r>
            <a:r>
              <a:rPr lang="en-US" altLang="zh-CN">
                <a:latin typeface="Courier New" panose="02070309020205020404" pitchFamily="49" charset="0"/>
              </a:rPr>
              <a:t>copyrightfile.html</a:t>
            </a:r>
            <a:r>
              <a:rPr lang="fr-FR" altLang="zh-CN"/>
              <a:t>"</a:t>
            </a:r>
            <a:r>
              <a:rPr lang="en-US" altLang="zh-CN">
                <a:latin typeface="Courier New" panose="02070309020205020404" pitchFamily="49" charset="0"/>
              </a:rPr>
              <a:t> %&gt; </a:t>
            </a:r>
          </a:p>
          <a:p>
            <a:r>
              <a:rPr lang="en-US" altLang="zh-CN">
                <a:latin typeface="Courier New" panose="02070309020205020404" pitchFamily="49" charset="0"/>
              </a:rPr>
              <a:t>…</a:t>
            </a:r>
          </a:p>
          <a:p>
            <a:r>
              <a:rPr lang="en-US" altLang="zh-CN">
                <a:latin typeface="Courier New" panose="02070309020205020404" pitchFamily="49" charset="0"/>
              </a:rPr>
              <a:t>…</a:t>
            </a:r>
          </a:p>
          <a:p>
            <a:r>
              <a:rPr lang="en-US" altLang="zh-CN">
                <a:latin typeface="Courier New" panose="02070309020205020404" pitchFamily="49" charset="0"/>
              </a:rPr>
              <a:t>&lt;/html&gt;</a:t>
            </a:r>
          </a:p>
        </p:txBody>
      </p:sp>
      <p:sp>
        <p:nvSpPr>
          <p:cNvPr id="117811" name="Rectangle 51"/>
          <p:cNvSpPr>
            <a:spLocks noChangeArrowheads="1"/>
          </p:cNvSpPr>
          <p:nvPr/>
        </p:nvSpPr>
        <p:spPr bwMode="auto">
          <a:xfrm>
            <a:off x="1476375" y="5373688"/>
            <a:ext cx="5645150" cy="425450"/>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12" name="Rectangle 52"/>
          <p:cNvSpPr>
            <a:spLocks noChangeArrowheads="1"/>
          </p:cNvSpPr>
          <p:nvPr/>
        </p:nvSpPr>
        <p:spPr bwMode="auto">
          <a:xfrm flipV="1">
            <a:off x="1403350" y="1341438"/>
            <a:ext cx="7056438" cy="1295400"/>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13" name="Line 53"/>
          <p:cNvSpPr>
            <a:spLocks noChangeShapeType="1"/>
          </p:cNvSpPr>
          <p:nvPr/>
        </p:nvSpPr>
        <p:spPr bwMode="auto">
          <a:xfrm flipH="1" flipV="1">
            <a:off x="4284663" y="2636838"/>
            <a:ext cx="1728787" cy="649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814" name="Oval 54"/>
          <p:cNvSpPr>
            <a:spLocks noChangeArrowheads="1"/>
          </p:cNvSpPr>
          <p:nvPr/>
        </p:nvSpPr>
        <p:spPr bwMode="auto">
          <a:xfrm>
            <a:off x="6011863" y="2852738"/>
            <a:ext cx="2016125" cy="1008062"/>
          </a:xfrm>
          <a:prstGeom prst="ellipse">
            <a:avLst/>
          </a:prstGeom>
          <a:solidFill>
            <a:srgbClr val="CCFFCC">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0000"/>
                </a:solidFill>
              </a:rPr>
              <a:t>JSP Scriptlet</a:t>
            </a:r>
          </a:p>
        </p:txBody>
      </p:sp>
      <p:sp>
        <p:nvSpPr>
          <p:cNvPr id="117815" name="Oval 55"/>
          <p:cNvSpPr>
            <a:spLocks noChangeArrowheads="1"/>
          </p:cNvSpPr>
          <p:nvPr/>
        </p:nvSpPr>
        <p:spPr bwMode="auto">
          <a:xfrm>
            <a:off x="5564188" y="4083050"/>
            <a:ext cx="2016125" cy="1008063"/>
          </a:xfrm>
          <a:prstGeom prst="ellipse">
            <a:avLst/>
          </a:prstGeom>
          <a:solidFill>
            <a:srgbClr val="9BEC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0000"/>
                </a:solidFill>
              </a:rPr>
              <a:t>Include Directive</a:t>
            </a:r>
          </a:p>
        </p:txBody>
      </p:sp>
      <p:sp>
        <p:nvSpPr>
          <p:cNvPr id="117816" name="Line 56"/>
          <p:cNvSpPr>
            <a:spLocks noChangeShapeType="1"/>
          </p:cNvSpPr>
          <p:nvPr/>
        </p:nvSpPr>
        <p:spPr bwMode="auto">
          <a:xfrm flipH="1">
            <a:off x="5651500" y="5018088"/>
            <a:ext cx="415925" cy="347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7763"/>
                                        </p:tgtEl>
                                        <p:attrNameLst>
                                          <p:attrName>style.visibility</p:attrName>
                                        </p:attrNameLst>
                                      </p:cBhvr>
                                      <p:to>
                                        <p:strVal val="visible"/>
                                      </p:to>
                                    </p:set>
                                    <p:animEffect transition="in" filter="wipe(left)">
                                      <p:cBhvr>
                                        <p:cTn id="7" dur="1000"/>
                                        <p:tgtEl>
                                          <p:spTgt spid="117763"/>
                                        </p:tgtEl>
                                      </p:cBhvr>
                                    </p:animEffect>
                                  </p:childTnLst>
                                </p:cTn>
                              </p:par>
                            </p:childTnLst>
                          </p:cTn>
                        </p:par>
                        <p:par>
                          <p:cTn id="8" fill="hold" nodeType="afterGroup">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117764"/>
                                        </p:tgtEl>
                                        <p:attrNameLst>
                                          <p:attrName>style.visibility</p:attrName>
                                        </p:attrNameLst>
                                      </p:cBhvr>
                                      <p:to>
                                        <p:strVal val="visible"/>
                                      </p:to>
                                    </p:set>
                                    <p:animEffect transition="in" filter="blinds(horizontal)">
                                      <p:cBhvr>
                                        <p:cTn id="11" dur="1000"/>
                                        <p:tgtEl>
                                          <p:spTgt spid="117764"/>
                                        </p:tgtEl>
                                      </p:cBhvr>
                                    </p:animEffect>
                                  </p:childTnLst>
                                </p:cTn>
                              </p:par>
                            </p:childTnLst>
                          </p:cTn>
                        </p:par>
                        <p:par>
                          <p:cTn id="12" fill="hold" nodeType="afterGroup">
                            <p:stCondLst>
                              <p:cond delay="2000"/>
                            </p:stCondLst>
                            <p:childTnLst>
                              <p:par>
                                <p:cTn id="13" presetID="3" presetClass="entr" presetSubtype="5" fill="hold" grpId="0" nodeType="afterEffect">
                                  <p:stCondLst>
                                    <p:cond delay="0"/>
                                  </p:stCondLst>
                                  <p:childTnLst>
                                    <p:set>
                                      <p:cBhvr>
                                        <p:cTn id="14" dur="1" fill="hold">
                                          <p:stCondLst>
                                            <p:cond delay="0"/>
                                          </p:stCondLst>
                                        </p:cTn>
                                        <p:tgtEl>
                                          <p:spTgt spid="117767"/>
                                        </p:tgtEl>
                                        <p:attrNameLst>
                                          <p:attrName>style.visibility</p:attrName>
                                        </p:attrNameLst>
                                      </p:cBhvr>
                                      <p:to>
                                        <p:strVal val="visible"/>
                                      </p:to>
                                    </p:set>
                                    <p:animEffect transition="in" filter="blinds(vertical)">
                                      <p:cBhvr>
                                        <p:cTn id="15" dur="500"/>
                                        <p:tgtEl>
                                          <p:spTgt spid="117767"/>
                                        </p:tgtEl>
                                      </p:cBhvr>
                                    </p:animEffect>
                                  </p:childTnLst>
                                </p:cTn>
                              </p:par>
                            </p:childTnLst>
                          </p:cTn>
                        </p:par>
                        <p:par>
                          <p:cTn id="16" fill="hold" nodeType="afterGroup">
                            <p:stCondLst>
                              <p:cond delay="2500"/>
                            </p:stCondLst>
                            <p:childTnLst>
                              <p:par>
                                <p:cTn id="17" presetID="22" presetClass="entr" presetSubtype="2" fill="hold" grpId="0" nodeType="afterEffect">
                                  <p:stCondLst>
                                    <p:cond delay="0"/>
                                  </p:stCondLst>
                                  <p:childTnLst>
                                    <p:set>
                                      <p:cBhvr>
                                        <p:cTn id="18" dur="1" fill="hold">
                                          <p:stCondLst>
                                            <p:cond delay="0"/>
                                          </p:stCondLst>
                                        </p:cTn>
                                        <p:tgtEl>
                                          <p:spTgt spid="117766"/>
                                        </p:tgtEl>
                                        <p:attrNameLst>
                                          <p:attrName>style.visibility</p:attrName>
                                        </p:attrNameLst>
                                      </p:cBhvr>
                                      <p:to>
                                        <p:strVal val="visible"/>
                                      </p:to>
                                    </p:set>
                                    <p:animEffect transition="in" filter="wipe(right)">
                                      <p:cBhvr>
                                        <p:cTn id="19" dur="500"/>
                                        <p:tgtEl>
                                          <p:spTgt spid="11776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xit" presetSubtype="1" fill="hold" grpId="1" nodeType="clickEffect">
                                  <p:stCondLst>
                                    <p:cond delay="0"/>
                                  </p:stCondLst>
                                  <p:childTnLst>
                                    <p:animEffect transition="out" filter="wipe(up)">
                                      <p:cBhvr>
                                        <p:cTn id="23" dur="1000"/>
                                        <p:tgtEl>
                                          <p:spTgt spid="117764"/>
                                        </p:tgtEl>
                                      </p:cBhvr>
                                    </p:animEffect>
                                    <p:set>
                                      <p:cBhvr>
                                        <p:cTn id="24" dur="1" fill="hold">
                                          <p:stCondLst>
                                            <p:cond delay="999"/>
                                          </p:stCondLst>
                                        </p:cTn>
                                        <p:tgtEl>
                                          <p:spTgt spid="117764"/>
                                        </p:tgtEl>
                                        <p:attrNameLst>
                                          <p:attrName>style.visibility</p:attrName>
                                        </p:attrNameLst>
                                      </p:cBhvr>
                                      <p:to>
                                        <p:strVal val="hidden"/>
                                      </p:to>
                                    </p:set>
                                  </p:childTnLst>
                                </p:cTn>
                              </p:par>
                              <p:par>
                                <p:cTn id="25" presetID="22" presetClass="exit" presetSubtype="1" fill="hold" grpId="1" nodeType="withEffect">
                                  <p:stCondLst>
                                    <p:cond delay="0"/>
                                  </p:stCondLst>
                                  <p:childTnLst>
                                    <p:animEffect transition="out" filter="wipe(up)">
                                      <p:cBhvr>
                                        <p:cTn id="26" dur="1000"/>
                                        <p:tgtEl>
                                          <p:spTgt spid="117766"/>
                                        </p:tgtEl>
                                      </p:cBhvr>
                                    </p:animEffect>
                                    <p:set>
                                      <p:cBhvr>
                                        <p:cTn id="27" dur="1" fill="hold">
                                          <p:stCondLst>
                                            <p:cond delay="999"/>
                                          </p:stCondLst>
                                        </p:cTn>
                                        <p:tgtEl>
                                          <p:spTgt spid="117766"/>
                                        </p:tgtEl>
                                        <p:attrNameLst>
                                          <p:attrName>style.visibility</p:attrName>
                                        </p:attrNameLst>
                                      </p:cBhvr>
                                      <p:to>
                                        <p:strVal val="hidden"/>
                                      </p:to>
                                    </p:set>
                                  </p:childTnLst>
                                </p:cTn>
                              </p:par>
                              <p:par>
                                <p:cTn id="28" presetID="22" presetClass="exit" presetSubtype="1" fill="hold" grpId="1" nodeType="withEffect">
                                  <p:stCondLst>
                                    <p:cond delay="0"/>
                                  </p:stCondLst>
                                  <p:childTnLst>
                                    <p:animEffect transition="out" filter="wipe(up)">
                                      <p:cBhvr>
                                        <p:cTn id="29" dur="1000"/>
                                        <p:tgtEl>
                                          <p:spTgt spid="117767"/>
                                        </p:tgtEl>
                                      </p:cBhvr>
                                    </p:animEffect>
                                    <p:set>
                                      <p:cBhvr>
                                        <p:cTn id="30" dur="1" fill="hold">
                                          <p:stCondLst>
                                            <p:cond delay="999"/>
                                          </p:stCondLst>
                                        </p:cTn>
                                        <p:tgtEl>
                                          <p:spTgt spid="117767"/>
                                        </p:tgtEl>
                                        <p:attrNameLst>
                                          <p:attrName>style.visibility</p:attrName>
                                        </p:attrNameLst>
                                      </p:cBhvr>
                                      <p:to>
                                        <p:strVal val="hidden"/>
                                      </p:to>
                                    </p:set>
                                  </p:childTnLst>
                                </p:cTn>
                              </p:par>
                              <p:par>
                                <p:cTn id="31" presetID="3" presetClass="entr" presetSubtype="10" fill="hold" grpId="0" nodeType="withEffect">
                                  <p:stCondLst>
                                    <p:cond delay="0"/>
                                  </p:stCondLst>
                                  <p:childTnLst>
                                    <p:set>
                                      <p:cBhvr>
                                        <p:cTn id="32" dur="1" fill="hold">
                                          <p:stCondLst>
                                            <p:cond delay="0"/>
                                          </p:stCondLst>
                                        </p:cTn>
                                        <p:tgtEl>
                                          <p:spTgt spid="117770"/>
                                        </p:tgtEl>
                                        <p:attrNameLst>
                                          <p:attrName>style.visibility</p:attrName>
                                        </p:attrNameLst>
                                      </p:cBhvr>
                                      <p:to>
                                        <p:strVal val="visible"/>
                                      </p:to>
                                    </p:set>
                                    <p:animEffect transition="in" filter="blinds(horizontal)">
                                      <p:cBhvr>
                                        <p:cTn id="33" dur="1000"/>
                                        <p:tgtEl>
                                          <p:spTgt spid="117770"/>
                                        </p:tgtEl>
                                      </p:cBhvr>
                                    </p:animEffect>
                                  </p:childTnLst>
                                </p:cTn>
                              </p:par>
                            </p:childTnLst>
                          </p:cTn>
                        </p:par>
                        <p:par>
                          <p:cTn id="34" fill="hold" nodeType="afterGroup">
                            <p:stCondLst>
                              <p:cond delay="1000"/>
                            </p:stCondLst>
                            <p:childTnLst>
                              <p:par>
                                <p:cTn id="35" presetID="3" presetClass="entr" presetSubtype="5" fill="hold" grpId="0" nodeType="afterEffect">
                                  <p:stCondLst>
                                    <p:cond delay="0"/>
                                  </p:stCondLst>
                                  <p:childTnLst>
                                    <p:set>
                                      <p:cBhvr>
                                        <p:cTn id="36" dur="1" fill="hold">
                                          <p:stCondLst>
                                            <p:cond delay="0"/>
                                          </p:stCondLst>
                                        </p:cTn>
                                        <p:tgtEl>
                                          <p:spTgt spid="117772"/>
                                        </p:tgtEl>
                                        <p:attrNameLst>
                                          <p:attrName>style.visibility</p:attrName>
                                        </p:attrNameLst>
                                      </p:cBhvr>
                                      <p:to>
                                        <p:strVal val="visible"/>
                                      </p:to>
                                    </p:set>
                                    <p:animEffect transition="in" filter="blinds(vertical)">
                                      <p:cBhvr>
                                        <p:cTn id="37" dur="1000"/>
                                        <p:tgtEl>
                                          <p:spTgt spid="117772"/>
                                        </p:tgtEl>
                                      </p:cBhvr>
                                    </p:animEffect>
                                  </p:childTnLst>
                                </p:cTn>
                              </p:par>
                            </p:childTnLst>
                          </p:cTn>
                        </p:par>
                        <p:par>
                          <p:cTn id="38" fill="hold" nodeType="afterGroup">
                            <p:stCondLst>
                              <p:cond delay="2000"/>
                            </p:stCondLst>
                            <p:childTnLst>
                              <p:par>
                                <p:cTn id="39" presetID="22" presetClass="entr" presetSubtype="2" fill="hold" grpId="0" nodeType="afterEffect">
                                  <p:stCondLst>
                                    <p:cond delay="0"/>
                                  </p:stCondLst>
                                  <p:childTnLst>
                                    <p:set>
                                      <p:cBhvr>
                                        <p:cTn id="40" dur="1" fill="hold">
                                          <p:stCondLst>
                                            <p:cond delay="0"/>
                                          </p:stCondLst>
                                        </p:cTn>
                                        <p:tgtEl>
                                          <p:spTgt spid="117771"/>
                                        </p:tgtEl>
                                        <p:attrNameLst>
                                          <p:attrName>style.visibility</p:attrName>
                                        </p:attrNameLst>
                                      </p:cBhvr>
                                      <p:to>
                                        <p:strVal val="visible"/>
                                      </p:to>
                                    </p:set>
                                    <p:animEffect transition="in" filter="wipe(right)">
                                      <p:cBhvr>
                                        <p:cTn id="41" dur="500"/>
                                        <p:tgtEl>
                                          <p:spTgt spid="11777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17765"/>
                                        </p:tgtEl>
                                        <p:attrNameLst>
                                          <p:attrName>style.visibility</p:attrName>
                                        </p:attrNameLst>
                                      </p:cBhvr>
                                      <p:to>
                                        <p:strVal val="visible"/>
                                      </p:to>
                                    </p:set>
                                    <p:animEffect transition="in" filter="blinds(horizontal)">
                                      <p:cBhvr>
                                        <p:cTn id="46" dur="1000"/>
                                        <p:tgtEl>
                                          <p:spTgt spid="117765"/>
                                        </p:tgtEl>
                                      </p:cBhvr>
                                    </p:animEffect>
                                  </p:childTnLst>
                                </p:cTn>
                              </p:par>
                            </p:childTnLst>
                          </p:cTn>
                        </p:par>
                        <p:par>
                          <p:cTn id="47" fill="hold" nodeType="afterGroup">
                            <p:stCondLst>
                              <p:cond delay="1000"/>
                            </p:stCondLst>
                            <p:childTnLst>
                              <p:par>
                                <p:cTn id="48" presetID="3" presetClass="entr" presetSubtype="5" fill="hold" grpId="0" nodeType="afterEffect">
                                  <p:stCondLst>
                                    <p:cond delay="0"/>
                                  </p:stCondLst>
                                  <p:childTnLst>
                                    <p:set>
                                      <p:cBhvr>
                                        <p:cTn id="49" dur="1" fill="hold">
                                          <p:stCondLst>
                                            <p:cond delay="0"/>
                                          </p:stCondLst>
                                        </p:cTn>
                                        <p:tgtEl>
                                          <p:spTgt spid="117768"/>
                                        </p:tgtEl>
                                        <p:attrNameLst>
                                          <p:attrName>style.visibility</p:attrName>
                                        </p:attrNameLst>
                                      </p:cBhvr>
                                      <p:to>
                                        <p:strVal val="visible"/>
                                      </p:to>
                                    </p:set>
                                    <p:animEffect transition="in" filter="blinds(vertical)">
                                      <p:cBhvr>
                                        <p:cTn id="50" dur="1000"/>
                                        <p:tgtEl>
                                          <p:spTgt spid="117768"/>
                                        </p:tgtEl>
                                      </p:cBhvr>
                                    </p:animEffect>
                                  </p:childTnLst>
                                </p:cTn>
                              </p:par>
                              <p:par>
                                <p:cTn id="51" presetID="22" presetClass="exit" presetSubtype="1" fill="hold" grpId="1" nodeType="withEffect">
                                  <p:stCondLst>
                                    <p:cond delay="0"/>
                                  </p:stCondLst>
                                  <p:childTnLst>
                                    <p:animEffect transition="out" filter="wipe(up)">
                                      <p:cBhvr>
                                        <p:cTn id="52" dur="1000"/>
                                        <p:tgtEl>
                                          <p:spTgt spid="117770"/>
                                        </p:tgtEl>
                                      </p:cBhvr>
                                    </p:animEffect>
                                    <p:set>
                                      <p:cBhvr>
                                        <p:cTn id="53" dur="1" fill="hold">
                                          <p:stCondLst>
                                            <p:cond delay="999"/>
                                          </p:stCondLst>
                                        </p:cTn>
                                        <p:tgtEl>
                                          <p:spTgt spid="117770"/>
                                        </p:tgtEl>
                                        <p:attrNameLst>
                                          <p:attrName>style.visibility</p:attrName>
                                        </p:attrNameLst>
                                      </p:cBhvr>
                                      <p:to>
                                        <p:strVal val="hidden"/>
                                      </p:to>
                                    </p:set>
                                  </p:childTnLst>
                                </p:cTn>
                              </p:par>
                              <p:par>
                                <p:cTn id="54" presetID="22" presetClass="exit" presetSubtype="1" fill="hold" grpId="1" nodeType="withEffect">
                                  <p:stCondLst>
                                    <p:cond delay="0"/>
                                  </p:stCondLst>
                                  <p:childTnLst>
                                    <p:animEffect transition="out" filter="wipe(up)">
                                      <p:cBhvr>
                                        <p:cTn id="55" dur="1000"/>
                                        <p:tgtEl>
                                          <p:spTgt spid="117771"/>
                                        </p:tgtEl>
                                      </p:cBhvr>
                                    </p:animEffect>
                                    <p:set>
                                      <p:cBhvr>
                                        <p:cTn id="56" dur="1" fill="hold">
                                          <p:stCondLst>
                                            <p:cond delay="999"/>
                                          </p:stCondLst>
                                        </p:cTn>
                                        <p:tgtEl>
                                          <p:spTgt spid="117771"/>
                                        </p:tgtEl>
                                        <p:attrNameLst>
                                          <p:attrName>style.visibility</p:attrName>
                                        </p:attrNameLst>
                                      </p:cBhvr>
                                      <p:to>
                                        <p:strVal val="hidden"/>
                                      </p:to>
                                    </p:set>
                                  </p:childTnLst>
                                </p:cTn>
                              </p:par>
                              <p:par>
                                <p:cTn id="57" presetID="22" presetClass="exit" presetSubtype="1" fill="hold" grpId="1" nodeType="withEffect">
                                  <p:stCondLst>
                                    <p:cond delay="0"/>
                                  </p:stCondLst>
                                  <p:childTnLst>
                                    <p:animEffect transition="out" filter="wipe(up)">
                                      <p:cBhvr>
                                        <p:cTn id="58" dur="1000"/>
                                        <p:tgtEl>
                                          <p:spTgt spid="117772"/>
                                        </p:tgtEl>
                                      </p:cBhvr>
                                    </p:animEffect>
                                    <p:set>
                                      <p:cBhvr>
                                        <p:cTn id="59" dur="1" fill="hold">
                                          <p:stCondLst>
                                            <p:cond delay="999"/>
                                          </p:stCondLst>
                                        </p:cTn>
                                        <p:tgtEl>
                                          <p:spTgt spid="117772"/>
                                        </p:tgtEl>
                                        <p:attrNameLst>
                                          <p:attrName>style.visibility</p:attrName>
                                        </p:attrNameLst>
                                      </p:cBhvr>
                                      <p:to>
                                        <p:strVal val="hidden"/>
                                      </p:to>
                                    </p:set>
                                  </p:childTnLst>
                                </p:cTn>
                              </p:par>
                            </p:childTnLst>
                          </p:cTn>
                        </p:par>
                        <p:par>
                          <p:cTn id="60" fill="hold" nodeType="afterGroup">
                            <p:stCondLst>
                              <p:cond delay="2000"/>
                            </p:stCondLst>
                            <p:childTnLst>
                              <p:par>
                                <p:cTn id="61" presetID="22" presetClass="entr" presetSubtype="1" fill="hold" grpId="0" nodeType="afterEffect">
                                  <p:stCondLst>
                                    <p:cond delay="0"/>
                                  </p:stCondLst>
                                  <p:childTnLst>
                                    <p:set>
                                      <p:cBhvr>
                                        <p:cTn id="62" dur="1" fill="hold">
                                          <p:stCondLst>
                                            <p:cond delay="0"/>
                                          </p:stCondLst>
                                        </p:cTn>
                                        <p:tgtEl>
                                          <p:spTgt spid="117769"/>
                                        </p:tgtEl>
                                        <p:attrNameLst>
                                          <p:attrName>style.visibility</p:attrName>
                                        </p:attrNameLst>
                                      </p:cBhvr>
                                      <p:to>
                                        <p:strVal val="visible"/>
                                      </p:to>
                                    </p:set>
                                    <p:animEffect transition="in" filter="wipe(up)">
                                      <p:cBhvr>
                                        <p:cTn id="63" dur="500"/>
                                        <p:tgtEl>
                                          <p:spTgt spid="11776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xit" presetSubtype="0" fill="hold" grpId="1" nodeType="clickEffect">
                                  <p:stCondLst>
                                    <p:cond delay="0"/>
                                  </p:stCondLst>
                                  <p:childTnLst>
                                    <p:animEffect transition="out" filter="fade">
                                      <p:cBhvr>
                                        <p:cTn id="67" dur="1000"/>
                                        <p:tgtEl>
                                          <p:spTgt spid="117763"/>
                                        </p:tgtEl>
                                      </p:cBhvr>
                                    </p:animEffect>
                                    <p:set>
                                      <p:cBhvr>
                                        <p:cTn id="68" dur="1" fill="hold">
                                          <p:stCondLst>
                                            <p:cond delay="999"/>
                                          </p:stCondLst>
                                        </p:cTn>
                                        <p:tgtEl>
                                          <p:spTgt spid="117763"/>
                                        </p:tgtEl>
                                        <p:attrNameLst>
                                          <p:attrName>style.visibility</p:attrName>
                                        </p:attrNameLst>
                                      </p:cBhvr>
                                      <p:to>
                                        <p:strVal val="hidden"/>
                                      </p:to>
                                    </p:set>
                                  </p:childTnLst>
                                </p:cTn>
                              </p:par>
                              <p:par>
                                <p:cTn id="69" presetID="10" presetClass="exit" presetSubtype="0" fill="hold" grpId="2" nodeType="withEffect">
                                  <p:stCondLst>
                                    <p:cond delay="0"/>
                                  </p:stCondLst>
                                  <p:childTnLst>
                                    <p:animEffect transition="out" filter="fade">
                                      <p:cBhvr>
                                        <p:cTn id="70" dur="1000"/>
                                        <p:tgtEl>
                                          <p:spTgt spid="117764"/>
                                        </p:tgtEl>
                                      </p:cBhvr>
                                    </p:animEffect>
                                    <p:set>
                                      <p:cBhvr>
                                        <p:cTn id="71" dur="1" fill="hold">
                                          <p:stCondLst>
                                            <p:cond delay="999"/>
                                          </p:stCondLst>
                                        </p:cTn>
                                        <p:tgtEl>
                                          <p:spTgt spid="117764"/>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1000"/>
                                        <p:tgtEl>
                                          <p:spTgt spid="117765"/>
                                        </p:tgtEl>
                                      </p:cBhvr>
                                    </p:animEffect>
                                    <p:set>
                                      <p:cBhvr>
                                        <p:cTn id="74" dur="1" fill="hold">
                                          <p:stCondLst>
                                            <p:cond delay="999"/>
                                          </p:stCondLst>
                                        </p:cTn>
                                        <p:tgtEl>
                                          <p:spTgt spid="117765"/>
                                        </p:tgtEl>
                                        <p:attrNameLst>
                                          <p:attrName>style.visibility</p:attrName>
                                        </p:attrNameLst>
                                      </p:cBhvr>
                                      <p:to>
                                        <p:strVal val="hidden"/>
                                      </p:to>
                                    </p:set>
                                  </p:childTnLst>
                                </p:cTn>
                              </p:par>
                              <p:par>
                                <p:cTn id="75" presetID="10" presetClass="exit" presetSubtype="0" fill="hold" grpId="2" nodeType="withEffect">
                                  <p:stCondLst>
                                    <p:cond delay="0"/>
                                  </p:stCondLst>
                                  <p:childTnLst>
                                    <p:animEffect transition="out" filter="fade">
                                      <p:cBhvr>
                                        <p:cTn id="76" dur="1000"/>
                                        <p:tgtEl>
                                          <p:spTgt spid="117766"/>
                                        </p:tgtEl>
                                      </p:cBhvr>
                                    </p:animEffect>
                                    <p:set>
                                      <p:cBhvr>
                                        <p:cTn id="77" dur="1" fill="hold">
                                          <p:stCondLst>
                                            <p:cond delay="999"/>
                                          </p:stCondLst>
                                        </p:cTn>
                                        <p:tgtEl>
                                          <p:spTgt spid="117766"/>
                                        </p:tgtEl>
                                        <p:attrNameLst>
                                          <p:attrName>style.visibility</p:attrName>
                                        </p:attrNameLst>
                                      </p:cBhvr>
                                      <p:to>
                                        <p:strVal val="hidden"/>
                                      </p:to>
                                    </p:set>
                                  </p:childTnLst>
                                </p:cTn>
                              </p:par>
                              <p:par>
                                <p:cTn id="78" presetID="10" presetClass="exit" presetSubtype="0" fill="hold" grpId="2" nodeType="withEffect">
                                  <p:stCondLst>
                                    <p:cond delay="0"/>
                                  </p:stCondLst>
                                  <p:childTnLst>
                                    <p:animEffect transition="out" filter="fade">
                                      <p:cBhvr>
                                        <p:cTn id="79" dur="1000"/>
                                        <p:tgtEl>
                                          <p:spTgt spid="117767"/>
                                        </p:tgtEl>
                                      </p:cBhvr>
                                    </p:animEffect>
                                    <p:set>
                                      <p:cBhvr>
                                        <p:cTn id="80" dur="1" fill="hold">
                                          <p:stCondLst>
                                            <p:cond delay="999"/>
                                          </p:stCondLst>
                                        </p:cTn>
                                        <p:tgtEl>
                                          <p:spTgt spid="117767"/>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1000"/>
                                        <p:tgtEl>
                                          <p:spTgt spid="117768"/>
                                        </p:tgtEl>
                                      </p:cBhvr>
                                    </p:animEffect>
                                    <p:set>
                                      <p:cBhvr>
                                        <p:cTn id="83" dur="1" fill="hold">
                                          <p:stCondLst>
                                            <p:cond delay="999"/>
                                          </p:stCondLst>
                                        </p:cTn>
                                        <p:tgtEl>
                                          <p:spTgt spid="117768"/>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1000"/>
                                        <p:tgtEl>
                                          <p:spTgt spid="117769"/>
                                        </p:tgtEl>
                                      </p:cBhvr>
                                    </p:animEffect>
                                    <p:set>
                                      <p:cBhvr>
                                        <p:cTn id="86" dur="1" fill="hold">
                                          <p:stCondLst>
                                            <p:cond delay="999"/>
                                          </p:stCondLst>
                                        </p:cTn>
                                        <p:tgtEl>
                                          <p:spTgt spid="117769"/>
                                        </p:tgtEl>
                                        <p:attrNameLst>
                                          <p:attrName>style.visibility</p:attrName>
                                        </p:attrNameLst>
                                      </p:cBhvr>
                                      <p:to>
                                        <p:strVal val="hidden"/>
                                      </p:to>
                                    </p:set>
                                  </p:childTnLst>
                                </p:cTn>
                              </p:par>
                              <p:par>
                                <p:cTn id="87" presetID="10" presetClass="exit" presetSubtype="0" fill="hold" grpId="2" nodeType="withEffect">
                                  <p:stCondLst>
                                    <p:cond delay="0"/>
                                  </p:stCondLst>
                                  <p:childTnLst>
                                    <p:animEffect transition="out" filter="fade">
                                      <p:cBhvr>
                                        <p:cTn id="88" dur="1000"/>
                                        <p:tgtEl>
                                          <p:spTgt spid="117770"/>
                                        </p:tgtEl>
                                      </p:cBhvr>
                                    </p:animEffect>
                                    <p:set>
                                      <p:cBhvr>
                                        <p:cTn id="89" dur="1" fill="hold">
                                          <p:stCondLst>
                                            <p:cond delay="999"/>
                                          </p:stCondLst>
                                        </p:cTn>
                                        <p:tgtEl>
                                          <p:spTgt spid="117770"/>
                                        </p:tgtEl>
                                        <p:attrNameLst>
                                          <p:attrName>style.visibility</p:attrName>
                                        </p:attrNameLst>
                                      </p:cBhvr>
                                      <p:to>
                                        <p:strVal val="hidden"/>
                                      </p:to>
                                    </p:set>
                                  </p:childTnLst>
                                </p:cTn>
                              </p:par>
                              <p:par>
                                <p:cTn id="90" presetID="10" presetClass="exit" presetSubtype="0" fill="hold" grpId="2" nodeType="withEffect">
                                  <p:stCondLst>
                                    <p:cond delay="0"/>
                                  </p:stCondLst>
                                  <p:childTnLst>
                                    <p:animEffect transition="out" filter="fade">
                                      <p:cBhvr>
                                        <p:cTn id="91" dur="1000"/>
                                        <p:tgtEl>
                                          <p:spTgt spid="117771"/>
                                        </p:tgtEl>
                                      </p:cBhvr>
                                    </p:animEffect>
                                    <p:set>
                                      <p:cBhvr>
                                        <p:cTn id="92" dur="1" fill="hold">
                                          <p:stCondLst>
                                            <p:cond delay="999"/>
                                          </p:stCondLst>
                                        </p:cTn>
                                        <p:tgtEl>
                                          <p:spTgt spid="117771"/>
                                        </p:tgtEl>
                                        <p:attrNameLst>
                                          <p:attrName>style.visibility</p:attrName>
                                        </p:attrNameLst>
                                      </p:cBhvr>
                                      <p:to>
                                        <p:strVal val="hidden"/>
                                      </p:to>
                                    </p:set>
                                  </p:childTnLst>
                                </p:cTn>
                              </p:par>
                              <p:par>
                                <p:cTn id="93" presetID="10" presetClass="exit" presetSubtype="0" fill="hold" grpId="2" nodeType="withEffect">
                                  <p:stCondLst>
                                    <p:cond delay="0"/>
                                  </p:stCondLst>
                                  <p:childTnLst>
                                    <p:animEffect transition="out" filter="fade">
                                      <p:cBhvr>
                                        <p:cTn id="94" dur="1000"/>
                                        <p:tgtEl>
                                          <p:spTgt spid="117772"/>
                                        </p:tgtEl>
                                      </p:cBhvr>
                                    </p:animEffect>
                                    <p:set>
                                      <p:cBhvr>
                                        <p:cTn id="95" dur="1" fill="hold">
                                          <p:stCondLst>
                                            <p:cond delay="999"/>
                                          </p:stCondLst>
                                        </p:cTn>
                                        <p:tgtEl>
                                          <p:spTgt spid="117772"/>
                                        </p:tgtEl>
                                        <p:attrNameLst>
                                          <p:attrName>style.visibility</p:attrName>
                                        </p:attrNameLst>
                                      </p:cBhvr>
                                      <p:to>
                                        <p:strVal val="hidden"/>
                                      </p:to>
                                    </p:set>
                                  </p:childTnLst>
                                </p:cTn>
                              </p:par>
                              <p:par>
                                <p:cTn id="96" presetID="22" presetClass="entr" presetSubtype="8" fill="hold" grpId="0" nodeType="withEffect">
                                  <p:stCondLst>
                                    <p:cond delay="0"/>
                                  </p:stCondLst>
                                  <p:childTnLst>
                                    <p:set>
                                      <p:cBhvr>
                                        <p:cTn id="97" dur="1" fill="hold">
                                          <p:stCondLst>
                                            <p:cond delay="0"/>
                                          </p:stCondLst>
                                        </p:cTn>
                                        <p:tgtEl>
                                          <p:spTgt spid="117810"/>
                                        </p:tgtEl>
                                        <p:attrNameLst>
                                          <p:attrName>style.visibility</p:attrName>
                                        </p:attrNameLst>
                                      </p:cBhvr>
                                      <p:to>
                                        <p:strVal val="visible"/>
                                      </p:to>
                                    </p:set>
                                    <p:animEffect transition="in" filter="wipe(left)">
                                      <p:cBhvr>
                                        <p:cTn id="98" dur="1000"/>
                                        <p:tgtEl>
                                          <p:spTgt spid="117810"/>
                                        </p:tgtEl>
                                      </p:cBhvr>
                                    </p:animEffect>
                                  </p:childTnLst>
                                </p:cTn>
                              </p:par>
                            </p:childTnLst>
                          </p:cTn>
                        </p:par>
                        <p:par>
                          <p:cTn id="99" fill="hold" nodeType="afterGroup">
                            <p:stCondLst>
                              <p:cond delay="1000"/>
                            </p:stCondLst>
                            <p:childTnLst>
                              <p:par>
                                <p:cTn id="100" presetID="3" presetClass="entr" presetSubtype="10" fill="hold" grpId="0" nodeType="afterEffect">
                                  <p:stCondLst>
                                    <p:cond delay="0"/>
                                  </p:stCondLst>
                                  <p:childTnLst>
                                    <p:set>
                                      <p:cBhvr>
                                        <p:cTn id="101" dur="1" fill="hold">
                                          <p:stCondLst>
                                            <p:cond delay="0"/>
                                          </p:stCondLst>
                                        </p:cTn>
                                        <p:tgtEl>
                                          <p:spTgt spid="117812"/>
                                        </p:tgtEl>
                                        <p:attrNameLst>
                                          <p:attrName>style.visibility</p:attrName>
                                        </p:attrNameLst>
                                      </p:cBhvr>
                                      <p:to>
                                        <p:strVal val="visible"/>
                                      </p:to>
                                    </p:set>
                                    <p:animEffect transition="in" filter="blinds(horizontal)">
                                      <p:cBhvr>
                                        <p:cTn id="102" dur="1000"/>
                                        <p:tgtEl>
                                          <p:spTgt spid="117812"/>
                                        </p:tgtEl>
                                      </p:cBhvr>
                                    </p:animEffect>
                                  </p:childTnLst>
                                </p:cTn>
                              </p:par>
                            </p:childTnLst>
                          </p:cTn>
                        </p:par>
                        <p:par>
                          <p:cTn id="103" fill="hold" nodeType="afterGroup">
                            <p:stCondLst>
                              <p:cond delay="2000"/>
                            </p:stCondLst>
                            <p:childTnLst>
                              <p:par>
                                <p:cTn id="104" presetID="3" presetClass="entr" presetSubtype="5" fill="hold" grpId="0" nodeType="afterEffect">
                                  <p:stCondLst>
                                    <p:cond delay="0"/>
                                  </p:stCondLst>
                                  <p:childTnLst>
                                    <p:set>
                                      <p:cBhvr>
                                        <p:cTn id="105" dur="1" fill="hold">
                                          <p:stCondLst>
                                            <p:cond delay="0"/>
                                          </p:stCondLst>
                                        </p:cTn>
                                        <p:tgtEl>
                                          <p:spTgt spid="117814"/>
                                        </p:tgtEl>
                                        <p:attrNameLst>
                                          <p:attrName>style.visibility</p:attrName>
                                        </p:attrNameLst>
                                      </p:cBhvr>
                                      <p:to>
                                        <p:strVal val="visible"/>
                                      </p:to>
                                    </p:set>
                                    <p:animEffect transition="in" filter="blinds(vertical)">
                                      <p:cBhvr>
                                        <p:cTn id="106" dur="1000"/>
                                        <p:tgtEl>
                                          <p:spTgt spid="117814"/>
                                        </p:tgtEl>
                                      </p:cBhvr>
                                    </p:animEffect>
                                  </p:childTnLst>
                                </p:cTn>
                              </p:par>
                            </p:childTnLst>
                          </p:cTn>
                        </p:par>
                        <p:par>
                          <p:cTn id="107" fill="hold" nodeType="afterGroup">
                            <p:stCondLst>
                              <p:cond delay="3000"/>
                            </p:stCondLst>
                            <p:childTnLst>
                              <p:par>
                                <p:cTn id="108" presetID="22" presetClass="entr" presetSubtype="4" fill="hold" grpId="0" nodeType="afterEffect">
                                  <p:stCondLst>
                                    <p:cond delay="0"/>
                                  </p:stCondLst>
                                  <p:childTnLst>
                                    <p:set>
                                      <p:cBhvr>
                                        <p:cTn id="109" dur="1" fill="hold">
                                          <p:stCondLst>
                                            <p:cond delay="0"/>
                                          </p:stCondLst>
                                        </p:cTn>
                                        <p:tgtEl>
                                          <p:spTgt spid="117813"/>
                                        </p:tgtEl>
                                        <p:attrNameLst>
                                          <p:attrName>style.visibility</p:attrName>
                                        </p:attrNameLst>
                                      </p:cBhvr>
                                      <p:to>
                                        <p:strVal val="visible"/>
                                      </p:to>
                                    </p:set>
                                    <p:animEffect transition="in" filter="wipe(down)">
                                      <p:cBhvr>
                                        <p:cTn id="110" dur="500"/>
                                        <p:tgtEl>
                                          <p:spTgt spid="117813"/>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xit" presetSubtype="1" fill="hold" grpId="1" nodeType="clickEffect">
                                  <p:stCondLst>
                                    <p:cond delay="0"/>
                                  </p:stCondLst>
                                  <p:childTnLst>
                                    <p:animEffect transition="out" filter="wipe(up)">
                                      <p:cBhvr>
                                        <p:cTn id="114" dur="1000"/>
                                        <p:tgtEl>
                                          <p:spTgt spid="117812"/>
                                        </p:tgtEl>
                                      </p:cBhvr>
                                    </p:animEffect>
                                    <p:set>
                                      <p:cBhvr>
                                        <p:cTn id="115" dur="1" fill="hold">
                                          <p:stCondLst>
                                            <p:cond delay="999"/>
                                          </p:stCondLst>
                                        </p:cTn>
                                        <p:tgtEl>
                                          <p:spTgt spid="117812"/>
                                        </p:tgtEl>
                                        <p:attrNameLst>
                                          <p:attrName>style.visibility</p:attrName>
                                        </p:attrNameLst>
                                      </p:cBhvr>
                                      <p:to>
                                        <p:strVal val="hidden"/>
                                      </p:to>
                                    </p:set>
                                  </p:childTnLst>
                                </p:cTn>
                              </p:par>
                              <p:par>
                                <p:cTn id="116" presetID="22" presetClass="exit" presetSubtype="2" fill="hold" grpId="1" nodeType="withEffect">
                                  <p:stCondLst>
                                    <p:cond delay="0"/>
                                  </p:stCondLst>
                                  <p:childTnLst>
                                    <p:animEffect transition="out" filter="wipe(right)">
                                      <p:cBhvr>
                                        <p:cTn id="117" dur="1000"/>
                                        <p:tgtEl>
                                          <p:spTgt spid="117813"/>
                                        </p:tgtEl>
                                      </p:cBhvr>
                                    </p:animEffect>
                                    <p:set>
                                      <p:cBhvr>
                                        <p:cTn id="118" dur="1" fill="hold">
                                          <p:stCondLst>
                                            <p:cond delay="999"/>
                                          </p:stCondLst>
                                        </p:cTn>
                                        <p:tgtEl>
                                          <p:spTgt spid="117813"/>
                                        </p:tgtEl>
                                        <p:attrNameLst>
                                          <p:attrName>style.visibility</p:attrName>
                                        </p:attrNameLst>
                                      </p:cBhvr>
                                      <p:to>
                                        <p:strVal val="hidden"/>
                                      </p:to>
                                    </p:set>
                                  </p:childTnLst>
                                </p:cTn>
                              </p:par>
                              <p:par>
                                <p:cTn id="119" presetID="22" presetClass="exit" presetSubtype="1" fill="hold" grpId="1" nodeType="withEffect">
                                  <p:stCondLst>
                                    <p:cond delay="0"/>
                                  </p:stCondLst>
                                  <p:childTnLst>
                                    <p:animEffect transition="out" filter="wipe(up)">
                                      <p:cBhvr>
                                        <p:cTn id="120" dur="1000"/>
                                        <p:tgtEl>
                                          <p:spTgt spid="117814"/>
                                        </p:tgtEl>
                                      </p:cBhvr>
                                    </p:animEffect>
                                    <p:set>
                                      <p:cBhvr>
                                        <p:cTn id="121" dur="1" fill="hold">
                                          <p:stCondLst>
                                            <p:cond delay="999"/>
                                          </p:stCondLst>
                                        </p:cTn>
                                        <p:tgtEl>
                                          <p:spTgt spid="117814"/>
                                        </p:tgtEl>
                                        <p:attrNameLst>
                                          <p:attrName>style.visibility</p:attrName>
                                        </p:attrNameLst>
                                      </p:cBhvr>
                                      <p:to>
                                        <p:strVal val="hidden"/>
                                      </p:to>
                                    </p:set>
                                  </p:childTnLst>
                                </p:cTn>
                              </p:par>
                              <p:par>
                                <p:cTn id="122" presetID="3" presetClass="entr" presetSubtype="10" fill="hold" grpId="0" nodeType="withEffect">
                                  <p:stCondLst>
                                    <p:cond delay="0"/>
                                  </p:stCondLst>
                                  <p:childTnLst>
                                    <p:set>
                                      <p:cBhvr>
                                        <p:cTn id="123" dur="1" fill="hold">
                                          <p:stCondLst>
                                            <p:cond delay="0"/>
                                          </p:stCondLst>
                                        </p:cTn>
                                        <p:tgtEl>
                                          <p:spTgt spid="117811"/>
                                        </p:tgtEl>
                                        <p:attrNameLst>
                                          <p:attrName>style.visibility</p:attrName>
                                        </p:attrNameLst>
                                      </p:cBhvr>
                                      <p:to>
                                        <p:strVal val="visible"/>
                                      </p:to>
                                    </p:set>
                                    <p:animEffect transition="in" filter="blinds(horizontal)">
                                      <p:cBhvr>
                                        <p:cTn id="124" dur="1000"/>
                                        <p:tgtEl>
                                          <p:spTgt spid="117811"/>
                                        </p:tgtEl>
                                      </p:cBhvr>
                                    </p:animEffect>
                                  </p:childTnLst>
                                </p:cTn>
                              </p:par>
                            </p:childTnLst>
                          </p:cTn>
                        </p:par>
                        <p:par>
                          <p:cTn id="125" fill="hold" nodeType="afterGroup">
                            <p:stCondLst>
                              <p:cond delay="1000"/>
                            </p:stCondLst>
                            <p:childTnLst>
                              <p:par>
                                <p:cTn id="126" presetID="3" presetClass="entr" presetSubtype="5" fill="hold" grpId="0" nodeType="afterEffect">
                                  <p:stCondLst>
                                    <p:cond delay="0"/>
                                  </p:stCondLst>
                                  <p:childTnLst>
                                    <p:set>
                                      <p:cBhvr>
                                        <p:cTn id="127" dur="1" fill="hold">
                                          <p:stCondLst>
                                            <p:cond delay="0"/>
                                          </p:stCondLst>
                                        </p:cTn>
                                        <p:tgtEl>
                                          <p:spTgt spid="117815"/>
                                        </p:tgtEl>
                                        <p:attrNameLst>
                                          <p:attrName>style.visibility</p:attrName>
                                        </p:attrNameLst>
                                      </p:cBhvr>
                                      <p:to>
                                        <p:strVal val="visible"/>
                                      </p:to>
                                    </p:set>
                                    <p:animEffect transition="in" filter="blinds(vertical)">
                                      <p:cBhvr>
                                        <p:cTn id="128" dur="1000"/>
                                        <p:tgtEl>
                                          <p:spTgt spid="117815"/>
                                        </p:tgtEl>
                                      </p:cBhvr>
                                    </p:animEffect>
                                  </p:childTnLst>
                                </p:cTn>
                              </p:par>
                            </p:childTnLst>
                          </p:cTn>
                        </p:par>
                        <p:par>
                          <p:cTn id="129" fill="hold" nodeType="afterGroup">
                            <p:stCondLst>
                              <p:cond delay="2000"/>
                            </p:stCondLst>
                            <p:childTnLst>
                              <p:par>
                                <p:cTn id="130" presetID="22" presetClass="entr" presetSubtype="2" fill="hold" grpId="0" nodeType="afterEffect">
                                  <p:stCondLst>
                                    <p:cond delay="0"/>
                                  </p:stCondLst>
                                  <p:childTnLst>
                                    <p:set>
                                      <p:cBhvr>
                                        <p:cTn id="131" dur="1" fill="hold">
                                          <p:stCondLst>
                                            <p:cond delay="0"/>
                                          </p:stCondLst>
                                        </p:cTn>
                                        <p:tgtEl>
                                          <p:spTgt spid="117816"/>
                                        </p:tgtEl>
                                        <p:attrNameLst>
                                          <p:attrName>style.visibility</p:attrName>
                                        </p:attrNameLst>
                                      </p:cBhvr>
                                      <p:to>
                                        <p:strVal val="visible"/>
                                      </p:to>
                                    </p:set>
                                    <p:animEffect transition="in" filter="wipe(right)">
                                      <p:cBhvr>
                                        <p:cTn id="132" dur="500"/>
                                        <p:tgtEl>
                                          <p:spTgt spid="117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animBg="1"/>
      <p:bldP spid="117763" grpId="1" animBg="1"/>
      <p:bldP spid="117764" grpId="0" animBg="1"/>
      <p:bldP spid="117764" grpId="1" animBg="1"/>
      <p:bldP spid="117764" grpId="2" animBg="1"/>
      <p:bldP spid="117765" grpId="0" animBg="1"/>
      <p:bldP spid="117765" grpId="1" animBg="1"/>
      <p:bldP spid="117766" grpId="0" animBg="1"/>
      <p:bldP spid="117766" grpId="1" animBg="1"/>
      <p:bldP spid="117766" grpId="2" animBg="1"/>
      <p:bldP spid="117767" grpId="0" animBg="1"/>
      <p:bldP spid="117767" grpId="1" animBg="1"/>
      <p:bldP spid="117767" grpId="2" animBg="1"/>
      <p:bldP spid="117768" grpId="0" animBg="1"/>
      <p:bldP spid="117768" grpId="1" animBg="1"/>
      <p:bldP spid="117769" grpId="0" animBg="1"/>
      <p:bldP spid="117769" grpId="1" animBg="1"/>
      <p:bldP spid="117770" grpId="0" animBg="1"/>
      <p:bldP spid="117770" grpId="1" animBg="1"/>
      <p:bldP spid="117770" grpId="2" animBg="1"/>
      <p:bldP spid="117771" grpId="0" animBg="1"/>
      <p:bldP spid="117771" grpId="1" animBg="1"/>
      <p:bldP spid="117771" grpId="2" animBg="1"/>
      <p:bldP spid="117772" grpId="0" animBg="1"/>
      <p:bldP spid="117772" grpId="1" animBg="1"/>
      <p:bldP spid="117772" grpId="2" animBg="1"/>
      <p:bldP spid="117810" grpId="0" animBg="1"/>
      <p:bldP spid="117811" grpId="0" animBg="1"/>
      <p:bldP spid="117812" grpId="0" animBg="1"/>
      <p:bldP spid="117812" grpId="1" animBg="1"/>
      <p:bldP spid="117813" grpId="0" animBg="1"/>
      <p:bldP spid="117813" grpId="1" animBg="1"/>
      <p:bldP spid="117814" grpId="0" animBg="1"/>
      <p:bldP spid="117814" grpId="1" animBg="1"/>
      <p:bldP spid="117815" grpId="0" animBg="1"/>
      <p:bldP spid="1178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sz="3200"/>
              <a:t>Static Content</a:t>
            </a:r>
          </a:p>
        </p:txBody>
      </p:sp>
      <p:sp>
        <p:nvSpPr>
          <p:cNvPr id="102412" name="Rectangle 12"/>
          <p:cNvSpPr>
            <a:spLocks noChangeArrowheads="1"/>
          </p:cNvSpPr>
          <p:nvPr/>
        </p:nvSpPr>
        <p:spPr bwMode="auto">
          <a:xfrm>
            <a:off x="663575" y="1268413"/>
            <a:ext cx="822960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a:t>Static content is the text written on a Web page.</a:t>
            </a:r>
          </a:p>
          <a:p>
            <a:r>
              <a:rPr lang="en-US" altLang="zh-CN"/>
              <a:t>Any text-based format can be used to write static content.</a:t>
            </a:r>
          </a:p>
          <a:p>
            <a:r>
              <a:rPr lang="en-US" altLang="zh-CN"/>
              <a:t>A </a:t>
            </a:r>
            <a:r>
              <a:rPr lang="en-US" altLang="zh-CN">
                <a:latin typeface="Courier New" panose="02070309020205020404" pitchFamily="49" charset="0"/>
              </a:rPr>
              <a:t>page</a:t>
            </a:r>
            <a:r>
              <a:rPr lang="en-US" altLang="zh-CN"/>
              <a:t> directive is used to specify the format of content.</a:t>
            </a:r>
          </a:p>
        </p:txBody>
      </p:sp>
      <p:sp>
        <p:nvSpPr>
          <p:cNvPr id="102413" name="Rectangle 13"/>
          <p:cNvSpPr>
            <a:spLocks noChangeArrowheads="1"/>
          </p:cNvSpPr>
          <p:nvPr/>
        </p:nvSpPr>
        <p:spPr bwMode="auto">
          <a:xfrm>
            <a:off x="692150" y="2360613"/>
            <a:ext cx="7119938" cy="284797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fr-FR" altLang="zh-CN">
                <a:latin typeface="Courier New" panose="02070309020205020404" pitchFamily="49" charset="0"/>
              </a:rPr>
              <a:t>&lt;html&gt;</a:t>
            </a:r>
          </a:p>
          <a:p>
            <a:r>
              <a:rPr lang="fr-FR" altLang="zh-CN">
                <a:latin typeface="Courier New" panose="02070309020205020404" pitchFamily="49" charset="0"/>
              </a:rPr>
              <a:t>    &lt;%@  page contentType = </a:t>
            </a:r>
            <a:r>
              <a:rPr lang="fr-FR" altLang="zh-CN"/>
              <a:t>"</a:t>
            </a:r>
            <a:r>
              <a:rPr lang="fr-FR" altLang="zh-CN">
                <a:latin typeface="Courier New" panose="02070309020205020404" pitchFamily="49" charset="0"/>
              </a:rPr>
              <a:t>text/html</a:t>
            </a:r>
            <a:r>
              <a:rPr lang="fr-FR" altLang="zh-CN"/>
              <a:t>"</a:t>
            </a:r>
            <a:r>
              <a:rPr lang="fr-FR" altLang="zh-CN">
                <a:latin typeface="Courier New" panose="02070309020205020404" pitchFamily="49" charset="0"/>
              </a:rPr>
              <a:t> %&gt;</a:t>
            </a:r>
            <a:endParaRPr lang="en-US" altLang="zh-CN">
              <a:latin typeface="Courier New" panose="02070309020205020404" pitchFamily="49" charset="0"/>
            </a:endParaRPr>
          </a:p>
          <a:p>
            <a:r>
              <a:rPr lang="en-US" altLang="zh-CN">
                <a:latin typeface="Courier New" panose="02070309020205020404" pitchFamily="49" charset="0"/>
              </a:rPr>
              <a:t>    &lt;head&gt;</a:t>
            </a:r>
          </a:p>
          <a:p>
            <a:r>
              <a:rPr lang="en-US" altLang="zh-CN">
                <a:latin typeface="Courier New" panose="02070309020205020404" pitchFamily="49" charset="0"/>
              </a:rPr>
              <a:t>        &lt;title&gt;Example for static content&lt;/title&gt;</a:t>
            </a:r>
          </a:p>
          <a:p>
            <a:r>
              <a:rPr lang="en-US" altLang="zh-CN">
                <a:latin typeface="Courier New" panose="02070309020205020404" pitchFamily="49" charset="0"/>
              </a:rPr>
              <a:t>    &lt;/head&gt;</a:t>
            </a:r>
          </a:p>
          <a:p>
            <a:r>
              <a:rPr lang="en-US" altLang="zh-CN">
                <a:latin typeface="Courier New" panose="02070309020205020404" pitchFamily="49" charset="0"/>
              </a:rPr>
              <a:t>    …</a:t>
            </a:r>
          </a:p>
          <a:p>
            <a:r>
              <a:rPr lang="en-US" altLang="zh-CN">
                <a:latin typeface="Courier New" panose="02070309020205020404" pitchFamily="49" charset="0"/>
              </a:rPr>
              <a:t>    //Contains text in specified content type.</a:t>
            </a:r>
          </a:p>
          <a:p>
            <a:r>
              <a:rPr lang="en-US" altLang="zh-CN">
                <a:latin typeface="Courier New" panose="02070309020205020404" pitchFamily="49" charset="0"/>
              </a:rPr>
              <a:t>    …</a:t>
            </a:r>
          </a:p>
          <a:p>
            <a:r>
              <a:rPr lang="en-US" altLang="zh-CN">
                <a:latin typeface="Courier New" panose="02070309020205020404" pitchFamily="49" charset="0"/>
              </a:rPr>
              <a:t>    &lt;/body&gt;</a:t>
            </a:r>
          </a:p>
          <a:p>
            <a:r>
              <a:rPr lang="en-US" altLang="zh-CN">
                <a:latin typeface="Courier New" panose="02070309020205020404" pitchFamily="49" charset="0"/>
              </a:rPr>
              <a:t>&lt;/html&gt;</a:t>
            </a:r>
          </a:p>
        </p:txBody>
      </p:sp>
      <p:sp>
        <p:nvSpPr>
          <p:cNvPr id="102414" name="Rectangle 14"/>
          <p:cNvSpPr>
            <a:spLocks noChangeArrowheads="1"/>
          </p:cNvSpPr>
          <p:nvPr/>
        </p:nvSpPr>
        <p:spPr bwMode="auto">
          <a:xfrm flipV="1">
            <a:off x="1403350" y="2924175"/>
            <a:ext cx="6264275" cy="865188"/>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15" name="Oval 15"/>
          <p:cNvSpPr>
            <a:spLocks noChangeArrowheads="1"/>
          </p:cNvSpPr>
          <p:nvPr/>
        </p:nvSpPr>
        <p:spPr bwMode="auto">
          <a:xfrm>
            <a:off x="6227763" y="1339850"/>
            <a:ext cx="2592387" cy="936625"/>
          </a:xfrm>
          <a:prstGeom prst="ellipse">
            <a:avLst/>
          </a:prstGeom>
          <a:solidFill>
            <a:srgbClr val="D5D5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0000"/>
                </a:solidFill>
              </a:rPr>
              <a:t>HTML tags contain </a:t>
            </a:r>
          </a:p>
          <a:p>
            <a:pPr algn="ctr"/>
            <a:r>
              <a:rPr lang="en-US" altLang="en-US">
                <a:solidFill>
                  <a:srgbClr val="FF0000"/>
                </a:solidFill>
              </a:rPr>
              <a:t>static content</a:t>
            </a:r>
          </a:p>
        </p:txBody>
      </p:sp>
      <p:sp>
        <p:nvSpPr>
          <p:cNvPr id="102416" name="Line 16"/>
          <p:cNvSpPr>
            <a:spLocks noChangeShapeType="1"/>
          </p:cNvSpPr>
          <p:nvPr/>
        </p:nvSpPr>
        <p:spPr bwMode="auto">
          <a:xfrm flipH="1">
            <a:off x="6372225" y="2276475"/>
            <a:ext cx="86360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02412">
                                            <p:txEl>
                                              <p:pRg st="1" end="1"/>
                                            </p:txEl>
                                          </p:spTgt>
                                        </p:tgtEl>
                                        <p:attrNameLst>
                                          <p:attrName>style.visibility</p:attrName>
                                        </p:attrNameLst>
                                      </p:cBhvr>
                                      <p:to>
                                        <p:strVal val="visible"/>
                                      </p:to>
                                    </p:set>
                                    <p:anim calcmode="lin" valueType="num">
                                      <p:cBhvr additive="base">
                                        <p:cTn id="7" dur="1000" fill="hold"/>
                                        <p:tgtEl>
                                          <p:spTgt spid="102412">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412">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102412">
                                            <p:txEl>
                                              <p:pRg st="2" end="2"/>
                                            </p:txEl>
                                          </p:spTgt>
                                        </p:tgtEl>
                                        <p:attrNameLst>
                                          <p:attrName>style.visibility</p:attrName>
                                        </p:attrNameLst>
                                      </p:cBhvr>
                                      <p:to>
                                        <p:strVal val="visible"/>
                                      </p:to>
                                    </p:set>
                                    <p:anim calcmode="lin" valueType="num">
                                      <p:cBhvr additive="base">
                                        <p:cTn id="12" dur="1000" fill="hold"/>
                                        <p:tgtEl>
                                          <p:spTgt spid="102412">
                                            <p:txEl>
                                              <p:pRg st="2" end="2"/>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1024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mph" presetSubtype="0" nodeType="clickEffect">
                                  <p:stCondLst>
                                    <p:cond delay="0"/>
                                  </p:stCondLst>
                                  <p:childTnLst>
                                    <p:set>
                                      <p:cBhvr rctx="PPT">
                                        <p:cTn id="17" dur="indefinite"/>
                                        <p:tgtEl>
                                          <p:spTgt spid="102412">
                                            <p:txEl>
                                              <p:pRg st="0" end="0"/>
                                            </p:txEl>
                                          </p:spTgt>
                                        </p:tgtEl>
                                        <p:attrNameLst>
                                          <p:attrName>style.opacity</p:attrName>
                                        </p:attrNameLst>
                                      </p:cBhvr>
                                      <p:to>
                                        <p:strVal val="0.1"/>
                                      </p:to>
                                    </p:set>
                                    <p:animEffect filter="image" prLst="opacity: 0.1">
                                      <p:cBhvr rctx="IE">
                                        <p:cTn id="18" dur="indefinite"/>
                                        <p:tgtEl>
                                          <p:spTgt spid="102412">
                                            <p:txEl>
                                              <p:pRg st="0" end="0"/>
                                            </p:txEl>
                                          </p:spTgt>
                                        </p:tgtEl>
                                      </p:cBhvr>
                                    </p:animEffect>
                                  </p:childTnLst>
                                </p:cTn>
                              </p:par>
                              <p:par>
                                <p:cTn id="19" presetID="9" presetClass="emph" presetSubtype="0" nodeType="withEffect">
                                  <p:stCondLst>
                                    <p:cond delay="0"/>
                                  </p:stCondLst>
                                  <p:childTnLst>
                                    <p:set>
                                      <p:cBhvr rctx="PPT">
                                        <p:cTn id="20" dur="indefinite"/>
                                        <p:tgtEl>
                                          <p:spTgt spid="102412">
                                            <p:txEl>
                                              <p:pRg st="1" end="1"/>
                                            </p:txEl>
                                          </p:spTgt>
                                        </p:tgtEl>
                                        <p:attrNameLst>
                                          <p:attrName>style.opacity</p:attrName>
                                        </p:attrNameLst>
                                      </p:cBhvr>
                                      <p:to>
                                        <p:strVal val="0.1"/>
                                      </p:to>
                                    </p:set>
                                    <p:animEffect filter="image" prLst="opacity: 0.1">
                                      <p:cBhvr rctx="IE">
                                        <p:cTn id="21" dur="indefinite"/>
                                        <p:tgtEl>
                                          <p:spTgt spid="102412">
                                            <p:txEl>
                                              <p:pRg st="1" end="1"/>
                                            </p:txEl>
                                          </p:spTgt>
                                        </p:tgtEl>
                                      </p:cBhvr>
                                    </p:animEffect>
                                  </p:childTnLst>
                                </p:cTn>
                              </p:par>
                              <p:par>
                                <p:cTn id="22" presetID="9" presetClass="emph" presetSubtype="0" nodeType="withEffect">
                                  <p:stCondLst>
                                    <p:cond delay="0"/>
                                  </p:stCondLst>
                                  <p:childTnLst>
                                    <p:set>
                                      <p:cBhvr rctx="PPT">
                                        <p:cTn id="23" dur="indefinite"/>
                                        <p:tgtEl>
                                          <p:spTgt spid="102412">
                                            <p:txEl>
                                              <p:pRg st="2" end="2"/>
                                            </p:txEl>
                                          </p:spTgt>
                                        </p:tgtEl>
                                        <p:attrNameLst>
                                          <p:attrName>style.opacity</p:attrName>
                                        </p:attrNameLst>
                                      </p:cBhvr>
                                      <p:to>
                                        <p:strVal val="0.1"/>
                                      </p:to>
                                    </p:set>
                                    <p:animEffect filter="image" prLst="opacity: 0.1">
                                      <p:cBhvr rctx="IE">
                                        <p:cTn id="24" dur="indefinite"/>
                                        <p:tgtEl>
                                          <p:spTgt spid="102412">
                                            <p:txEl>
                                              <p:pRg st="2" end="2"/>
                                            </p:txEl>
                                          </p:spTgt>
                                        </p:tgtEl>
                                      </p:cBhvr>
                                    </p:animEffect>
                                  </p:childTnLst>
                                </p:cTn>
                              </p:par>
                            </p:childTnLst>
                          </p:cTn>
                        </p:par>
                        <p:par>
                          <p:cTn id="25" fill="hold" nodeType="afterGroup">
                            <p:stCondLst>
                              <p:cond delay="0"/>
                            </p:stCondLst>
                            <p:childTnLst>
                              <p:par>
                                <p:cTn id="26" presetID="22" presetClass="entr" presetSubtype="8" fill="hold" grpId="0" nodeType="afterEffect">
                                  <p:stCondLst>
                                    <p:cond delay="0"/>
                                  </p:stCondLst>
                                  <p:childTnLst>
                                    <p:set>
                                      <p:cBhvr>
                                        <p:cTn id="27" dur="1" fill="hold">
                                          <p:stCondLst>
                                            <p:cond delay="0"/>
                                          </p:stCondLst>
                                        </p:cTn>
                                        <p:tgtEl>
                                          <p:spTgt spid="102413"/>
                                        </p:tgtEl>
                                        <p:attrNameLst>
                                          <p:attrName>style.visibility</p:attrName>
                                        </p:attrNameLst>
                                      </p:cBhvr>
                                      <p:to>
                                        <p:strVal val="visible"/>
                                      </p:to>
                                    </p:set>
                                    <p:animEffect transition="in" filter="wipe(left)">
                                      <p:cBhvr>
                                        <p:cTn id="28" dur="1000"/>
                                        <p:tgtEl>
                                          <p:spTgt spid="10241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2414"/>
                                        </p:tgtEl>
                                        <p:attrNameLst>
                                          <p:attrName>style.visibility</p:attrName>
                                        </p:attrNameLst>
                                      </p:cBhvr>
                                      <p:to>
                                        <p:strVal val="visible"/>
                                      </p:to>
                                    </p:set>
                                    <p:animEffect transition="in" filter="blinds(horizontal)">
                                      <p:cBhvr>
                                        <p:cTn id="33" dur="1000"/>
                                        <p:tgtEl>
                                          <p:spTgt spid="102414"/>
                                        </p:tgtEl>
                                      </p:cBhvr>
                                    </p:animEffect>
                                  </p:childTnLst>
                                </p:cTn>
                              </p:par>
                            </p:childTnLst>
                          </p:cTn>
                        </p:par>
                        <p:par>
                          <p:cTn id="34" fill="hold" nodeType="afterGroup">
                            <p:stCondLst>
                              <p:cond delay="1000"/>
                            </p:stCondLst>
                            <p:childTnLst>
                              <p:par>
                                <p:cTn id="35" presetID="3" presetClass="entr" presetSubtype="5" fill="hold" grpId="0" nodeType="afterEffect">
                                  <p:stCondLst>
                                    <p:cond delay="0"/>
                                  </p:stCondLst>
                                  <p:childTnLst>
                                    <p:set>
                                      <p:cBhvr>
                                        <p:cTn id="36" dur="1" fill="hold">
                                          <p:stCondLst>
                                            <p:cond delay="0"/>
                                          </p:stCondLst>
                                        </p:cTn>
                                        <p:tgtEl>
                                          <p:spTgt spid="102415"/>
                                        </p:tgtEl>
                                        <p:attrNameLst>
                                          <p:attrName>style.visibility</p:attrName>
                                        </p:attrNameLst>
                                      </p:cBhvr>
                                      <p:to>
                                        <p:strVal val="visible"/>
                                      </p:to>
                                    </p:set>
                                    <p:animEffect transition="in" filter="blinds(vertical)">
                                      <p:cBhvr>
                                        <p:cTn id="37" dur="500"/>
                                        <p:tgtEl>
                                          <p:spTgt spid="102415"/>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02416"/>
                                        </p:tgtEl>
                                        <p:attrNameLst>
                                          <p:attrName>style.visibility</p:attrName>
                                        </p:attrNameLst>
                                      </p:cBhvr>
                                      <p:to>
                                        <p:strVal val="visible"/>
                                      </p:to>
                                    </p:set>
                                    <p:animEffect transition="in" filter="wipe(up)">
                                      <p:cBhvr>
                                        <p:cTn id="40" dur="1000"/>
                                        <p:tgtEl>
                                          <p:spTgt spid="102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3" grpId="0" animBg="1"/>
      <p:bldP spid="102414" grpId="0" animBg="1"/>
      <p:bldP spid="102415" grpId="0" animBg="1"/>
      <p:bldP spid="1024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Directives</a:t>
            </a:r>
            <a:endParaRPr lang="en-US" dirty="0"/>
          </a:p>
        </p:txBody>
      </p:sp>
      <p:sp>
        <p:nvSpPr>
          <p:cNvPr id="3" name="Content Placeholder 2"/>
          <p:cNvSpPr>
            <a:spLocks noGrp="1"/>
          </p:cNvSpPr>
          <p:nvPr>
            <p:ph idx="1"/>
          </p:nvPr>
        </p:nvSpPr>
        <p:spPr>
          <a:xfrm>
            <a:off x="684213" y="1052513"/>
            <a:ext cx="8229600" cy="2808535"/>
          </a:xfrm>
        </p:spPr>
        <p:txBody>
          <a:bodyPr/>
          <a:lstStyle/>
          <a:p>
            <a:r>
              <a:rPr lang="en-US" dirty="0"/>
              <a:t>A JSP directive affects the overall structure of the servlet class. </a:t>
            </a:r>
            <a:endParaRPr lang="en-US" dirty="0" smtClean="0"/>
          </a:p>
          <a:p>
            <a:r>
              <a:rPr lang="en-US" dirty="0" smtClean="0"/>
              <a:t>It usually </a:t>
            </a:r>
            <a:r>
              <a:rPr lang="en-US" dirty="0"/>
              <a:t>has the following form</a:t>
            </a:r>
            <a:r>
              <a:rPr lang="en-US" dirty="0" smtClean="0"/>
              <a:t>:</a:t>
            </a:r>
          </a:p>
          <a:p>
            <a:endParaRPr lang="en-US" dirty="0"/>
          </a:p>
        </p:txBody>
      </p:sp>
      <p:sp>
        <p:nvSpPr>
          <p:cNvPr id="5" name="Rectangle 2"/>
          <p:cNvSpPr>
            <a:spLocks noChangeArrowheads="1"/>
          </p:cNvSpPr>
          <p:nvPr/>
        </p:nvSpPr>
        <p:spPr bwMode="auto">
          <a:xfrm>
            <a:off x="1331640" y="2636912"/>
            <a:ext cx="6572312" cy="58218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rgbClr val="666600"/>
                </a:solidFill>
                <a:effectLst/>
                <a:latin typeface="Menlo"/>
                <a:ea typeface="宋体" panose="02010600030101010101" pitchFamily="2" charset="-122"/>
              </a:rPr>
              <a:t>&lt;%@</a:t>
            </a:r>
            <a:r>
              <a:rPr kumimoji="0" lang="en-US" altLang="zh-CN" sz="3200" b="0" i="0" u="none" strike="noStrike" cap="none" normalizeH="0" baseline="0" dirty="0" smtClean="0">
                <a:ln>
                  <a:noFill/>
                </a:ln>
                <a:solidFill>
                  <a:srgbClr val="313131"/>
                </a:solidFill>
                <a:effectLst/>
                <a:latin typeface="Menlo"/>
                <a:ea typeface="宋体" panose="02010600030101010101" pitchFamily="2" charset="-122"/>
              </a:rPr>
              <a:t> directive attribute</a:t>
            </a:r>
            <a:r>
              <a:rPr kumimoji="0" lang="en-US" altLang="zh-CN" sz="3200" b="0" i="0" u="none" strike="noStrike" cap="none" normalizeH="0" baseline="0" dirty="0" smtClean="0">
                <a:ln>
                  <a:noFill/>
                </a:ln>
                <a:solidFill>
                  <a:srgbClr val="666600"/>
                </a:solidFill>
                <a:effectLst/>
                <a:latin typeface="Menlo"/>
                <a:ea typeface="宋体" panose="02010600030101010101" pitchFamily="2" charset="-122"/>
              </a:rPr>
              <a:t>=</a:t>
            </a:r>
            <a:r>
              <a:rPr kumimoji="0" lang="en-US" altLang="zh-CN" sz="3200" b="0" i="0" u="none" strike="noStrike" cap="none" normalizeH="0" baseline="0" dirty="0" smtClean="0">
                <a:ln>
                  <a:noFill/>
                </a:ln>
                <a:solidFill>
                  <a:srgbClr val="008800"/>
                </a:solidFill>
                <a:effectLst/>
                <a:latin typeface="Menlo"/>
                <a:ea typeface="宋体" panose="02010600030101010101" pitchFamily="2" charset="-122"/>
              </a:rPr>
              <a:t>"value"</a:t>
            </a:r>
            <a:r>
              <a:rPr kumimoji="0" lang="en-US" altLang="zh-CN" sz="3200" b="0" i="0" u="none" strike="noStrike" cap="none" normalizeH="0" baseline="0" dirty="0" smtClean="0">
                <a:ln>
                  <a:noFill/>
                </a:ln>
                <a:solidFill>
                  <a:srgbClr val="313131"/>
                </a:solidFill>
                <a:effectLst/>
                <a:latin typeface="Menlo"/>
                <a:ea typeface="宋体" panose="02010600030101010101" pitchFamily="2" charset="-122"/>
              </a:rPr>
              <a:t> %&gt;</a:t>
            </a:r>
            <a:r>
              <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endParaRPr kumimoji="0" lang="en-US" altLang="zh-CN" sz="6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6" name="Table 5"/>
          <p:cNvGraphicFramePr>
            <a:graphicFrameLocks noGrp="1"/>
          </p:cNvGraphicFramePr>
          <p:nvPr>
            <p:extLst>
              <p:ext uri="{D42A27DB-BD31-4B8C-83A1-F6EECF244321}">
                <p14:modId xmlns:p14="http://schemas.microsoft.com/office/powerpoint/2010/main" val="2896978612"/>
              </p:ext>
            </p:extLst>
          </p:nvPr>
        </p:nvGraphicFramePr>
        <p:xfrm>
          <a:off x="827584" y="3356992"/>
          <a:ext cx="7632848" cy="3308216"/>
        </p:xfrm>
        <a:graphic>
          <a:graphicData uri="http://schemas.openxmlformats.org/drawingml/2006/table">
            <a:tbl>
              <a:tblPr/>
              <a:tblGrid>
                <a:gridCol w="2274690"/>
                <a:gridCol w="5358158"/>
              </a:tblGrid>
              <a:tr h="503424">
                <a:tc>
                  <a:txBody>
                    <a:bodyPr/>
                    <a:lstStyle/>
                    <a:p>
                      <a:pPr algn="ctr" fontAlgn="t"/>
                      <a:r>
                        <a:rPr lang="en-US" b="1" dirty="0">
                          <a:effectLst/>
                        </a:rPr>
                        <a:t>Directive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b="1" dirty="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150684">
                <a:tc>
                  <a:txBody>
                    <a:bodyPr/>
                    <a:lstStyle/>
                    <a:p>
                      <a:pPr fontAlgn="t"/>
                      <a:r>
                        <a:rPr lang="en-US">
                          <a:effectLst/>
                        </a:rPr>
                        <a:t>&lt;%@ page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Defines page-dependent attributes, such as scripting language, error page, and buffering requirements.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27054">
                <a:tc>
                  <a:txBody>
                    <a:bodyPr/>
                    <a:lstStyle/>
                    <a:p>
                      <a:pPr fontAlgn="t"/>
                      <a:r>
                        <a:rPr lang="en-US">
                          <a:effectLst/>
                        </a:rPr>
                        <a:t>&lt;%@ include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Includes a file during the translation phase.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27054">
                <a:tc>
                  <a:txBody>
                    <a:bodyPr/>
                    <a:lstStyle/>
                    <a:p>
                      <a:pPr fontAlgn="t"/>
                      <a:r>
                        <a:rPr lang="en-US">
                          <a:effectLst/>
                        </a:rPr>
                        <a:t>&lt;%@ taglib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Declares a tag library, containing custom actions, used in the page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09715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z="3200"/>
              <a:t>Objectives</a:t>
            </a:r>
          </a:p>
        </p:txBody>
      </p:sp>
      <p:sp>
        <p:nvSpPr>
          <p:cNvPr id="34819" name="Rectangle 3"/>
          <p:cNvSpPr>
            <a:spLocks noGrp="1" noChangeArrowheads="1"/>
          </p:cNvSpPr>
          <p:nvPr>
            <p:ph type="body" idx="1"/>
          </p:nvPr>
        </p:nvSpPr>
        <p:spPr/>
        <p:txBody>
          <a:bodyPr/>
          <a:lstStyle/>
          <a:p>
            <a:pPr>
              <a:lnSpc>
                <a:spcPct val="90000"/>
              </a:lnSpc>
            </a:pPr>
            <a:r>
              <a:rPr lang="en-US" altLang="zh-CN" i="1"/>
              <a:t>Explain JSP</a:t>
            </a:r>
          </a:p>
          <a:p>
            <a:pPr>
              <a:lnSpc>
                <a:spcPct val="90000"/>
              </a:lnSpc>
              <a:buFont typeface="Wingdings" panose="05000000000000000000" pitchFamily="2" charset="2"/>
              <a:buNone/>
            </a:pPr>
            <a:endParaRPr lang="en-US" altLang="zh-CN" i="1"/>
          </a:p>
          <a:p>
            <a:pPr>
              <a:lnSpc>
                <a:spcPct val="90000"/>
              </a:lnSpc>
            </a:pPr>
            <a:r>
              <a:rPr lang="en-US" altLang="zh-CN" i="1"/>
              <a:t>Identify the advantages of using JSP</a:t>
            </a:r>
          </a:p>
          <a:p>
            <a:pPr>
              <a:lnSpc>
                <a:spcPct val="90000"/>
              </a:lnSpc>
              <a:buFont typeface="Wingdings" panose="05000000000000000000" pitchFamily="2" charset="2"/>
              <a:buNone/>
            </a:pPr>
            <a:endParaRPr lang="en-US" altLang="zh-CN" i="1"/>
          </a:p>
          <a:p>
            <a:pPr>
              <a:lnSpc>
                <a:spcPct val="90000"/>
              </a:lnSpc>
            </a:pPr>
            <a:r>
              <a:rPr lang="en-US" altLang="zh-CN" i="1"/>
              <a:t>Describe various elements of JSP</a:t>
            </a:r>
          </a:p>
          <a:p>
            <a:pPr>
              <a:lnSpc>
                <a:spcPct val="90000"/>
              </a:lnSpc>
              <a:buFont typeface="Wingdings" panose="05000000000000000000" pitchFamily="2" charset="2"/>
              <a:buNone/>
            </a:pPr>
            <a:endParaRPr lang="en-US" altLang="zh-CN" i="1"/>
          </a:p>
          <a:p>
            <a:pPr>
              <a:lnSpc>
                <a:spcPct val="90000"/>
              </a:lnSpc>
            </a:pPr>
            <a:r>
              <a:rPr lang="en-US" altLang="zh-CN" i="1"/>
              <a:t>Describe the JSP Life Cycle</a:t>
            </a:r>
          </a:p>
          <a:p>
            <a:pPr>
              <a:lnSpc>
                <a:spcPct val="90000"/>
              </a:lnSpc>
              <a:buFont typeface="Wingdings" panose="05000000000000000000" pitchFamily="2" charset="2"/>
              <a:buNone/>
            </a:pPr>
            <a:endParaRPr lang="en-US" altLang="zh-CN" i="1"/>
          </a:p>
          <a:p>
            <a:pPr>
              <a:lnSpc>
                <a:spcPct val="90000"/>
              </a:lnSpc>
            </a:pPr>
            <a:r>
              <a:rPr lang="en-US" altLang="zh-CN" i="1"/>
              <a:t>Develop JSP using Java Studio Enterprise 8</a:t>
            </a:r>
            <a:r>
              <a:rPr lang="en-US" altLang="zh-CN"/>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1000" fill="hold"/>
                                        <p:tgtEl>
                                          <p:spTgt spid="3481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481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34819">
                                            <p:txEl>
                                              <p:pRg st="2" end="2"/>
                                            </p:txEl>
                                          </p:spTgt>
                                        </p:tgtEl>
                                        <p:attrNameLst>
                                          <p:attrName>style.visibility</p:attrName>
                                        </p:attrNameLst>
                                      </p:cBhvr>
                                      <p:to>
                                        <p:strVal val="visible"/>
                                      </p:to>
                                    </p:set>
                                    <p:anim calcmode="lin" valueType="num">
                                      <p:cBhvr additive="base">
                                        <p:cTn id="12" dur="1000" fill="hold"/>
                                        <p:tgtEl>
                                          <p:spTgt spid="34819">
                                            <p:txEl>
                                              <p:pRg st="2" end="2"/>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34819">
                                            <p:txEl>
                                              <p:pRg st="2" end="2"/>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grpId="0" nodeType="after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anim calcmode="lin" valueType="num">
                                      <p:cBhvr additive="base">
                                        <p:cTn id="17" dur="1000" fill="hold"/>
                                        <p:tgtEl>
                                          <p:spTgt spid="34819">
                                            <p:txEl>
                                              <p:pRg st="4" end="4"/>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34819">
                                            <p:txEl>
                                              <p:pRg st="4" end="4"/>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3000"/>
                            </p:stCondLst>
                            <p:childTnLst>
                              <p:par>
                                <p:cTn id="20" presetID="2" presetClass="entr" presetSubtype="8" fill="hold" grpId="0" nodeType="afterEffect">
                                  <p:stCondLst>
                                    <p:cond delay="0"/>
                                  </p:stCondLst>
                                  <p:childTnLst>
                                    <p:set>
                                      <p:cBhvr>
                                        <p:cTn id="21" dur="1" fill="hold">
                                          <p:stCondLst>
                                            <p:cond delay="0"/>
                                          </p:stCondLst>
                                        </p:cTn>
                                        <p:tgtEl>
                                          <p:spTgt spid="34819">
                                            <p:txEl>
                                              <p:pRg st="6" end="6"/>
                                            </p:txEl>
                                          </p:spTgt>
                                        </p:tgtEl>
                                        <p:attrNameLst>
                                          <p:attrName>style.visibility</p:attrName>
                                        </p:attrNameLst>
                                      </p:cBhvr>
                                      <p:to>
                                        <p:strVal val="visible"/>
                                      </p:to>
                                    </p:set>
                                    <p:anim calcmode="lin" valueType="num">
                                      <p:cBhvr additive="base">
                                        <p:cTn id="22" dur="1000" fill="hold"/>
                                        <p:tgtEl>
                                          <p:spTgt spid="34819">
                                            <p:txEl>
                                              <p:pRg st="6" end="6"/>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34819">
                                            <p:txEl>
                                              <p:pRg st="6" end="6"/>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4000"/>
                            </p:stCondLst>
                            <p:childTnLst>
                              <p:par>
                                <p:cTn id="25" presetID="2" presetClass="entr" presetSubtype="8" fill="hold" grpId="0" nodeType="afterEffect">
                                  <p:stCondLst>
                                    <p:cond delay="0"/>
                                  </p:stCondLst>
                                  <p:childTnLst>
                                    <p:set>
                                      <p:cBhvr>
                                        <p:cTn id="26" dur="1" fill="hold">
                                          <p:stCondLst>
                                            <p:cond delay="0"/>
                                          </p:stCondLst>
                                        </p:cTn>
                                        <p:tgtEl>
                                          <p:spTgt spid="34819">
                                            <p:txEl>
                                              <p:pRg st="8" end="8"/>
                                            </p:txEl>
                                          </p:spTgt>
                                        </p:tgtEl>
                                        <p:attrNameLst>
                                          <p:attrName>style.visibility</p:attrName>
                                        </p:attrNameLst>
                                      </p:cBhvr>
                                      <p:to>
                                        <p:strVal val="visible"/>
                                      </p:to>
                                    </p:set>
                                    <p:anim calcmode="lin" valueType="num">
                                      <p:cBhvr additive="base">
                                        <p:cTn id="27" dur="1000" fill="hold"/>
                                        <p:tgtEl>
                                          <p:spTgt spid="34819">
                                            <p:txEl>
                                              <p:pRg st="8" end="8"/>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3481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en-US" sz="3200"/>
              <a:t>JSP Directives</a:t>
            </a:r>
          </a:p>
        </p:txBody>
      </p:sp>
      <p:sp>
        <p:nvSpPr>
          <p:cNvPr id="115715" name="Rectangle 3"/>
          <p:cNvSpPr>
            <a:spLocks noGrp="1" noChangeArrowheads="1"/>
          </p:cNvSpPr>
          <p:nvPr>
            <p:ph type="body" idx="1"/>
          </p:nvPr>
        </p:nvSpPr>
        <p:spPr>
          <a:xfrm>
            <a:off x="684213" y="1350963"/>
            <a:ext cx="8229600" cy="4525962"/>
          </a:xfrm>
        </p:spPr>
        <p:txBody>
          <a:bodyPr/>
          <a:lstStyle/>
          <a:p>
            <a:r>
              <a:rPr lang="en-US" altLang="en-US"/>
              <a:t>JSP container uses directives for processing of JSP page.</a:t>
            </a:r>
          </a:p>
          <a:p>
            <a:r>
              <a:rPr lang="en-US" altLang="en-US"/>
              <a:t>Controls the structure of the Servlet </a:t>
            </a:r>
          </a:p>
          <a:p>
            <a:r>
              <a:rPr lang="en-US" altLang="en-US"/>
              <a:t>Provides global information about a JSP page </a:t>
            </a:r>
          </a:p>
          <a:p>
            <a:r>
              <a:rPr lang="en-US" altLang="en-US"/>
              <a:t>Scope of directives is the entire JSP file </a:t>
            </a:r>
          </a:p>
        </p:txBody>
      </p:sp>
      <p:sp>
        <p:nvSpPr>
          <p:cNvPr id="115716" name="Rectangle 4"/>
          <p:cNvSpPr>
            <a:spLocks noChangeArrowheads="1"/>
          </p:cNvSpPr>
          <p:nvPr/>
        </p:nvSpPr>
        <p:spPr bwMode="auto">
          <a:xfrm>
            <a:off x="684213" y="1268413"/>
            <a:ext cx="6913562" cy="504507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fr-FR" altLang="zh-CN">
                <a:latin typeface="Courier New" panose="02070309020205020404" pitchFamily="49" charset="0"/>
              </a:rPr>
              <a:t>&lt;html&gt;</a:t>
            </a:r>
          </a:p>
          <a:p>
            <a:r>
              <a:rPr lang="fr-FR" altLang="zh-CN">
                <a:latin typeface="Courier New" panose="02070309020205020404" pitchFamily="49" charset="0"/>
              </a:rPr>
              <a:t>...</a:t>
            </a:r>
          </a:p>
          <a:p>
            <a:r>
              <a:rPr lang="fr-FR" altLang="zh-CN">
                <a:latin typeface="Courier New" panose="02070309020205020404" pitchFamily="49" charset="0"/>
              </a:rPr>
              <a:t>    &lt;%@ page language=</a:t>
            </a:r>
            <a:r>
              <a:rPr lang="en-US" altLang="en-US"/>
              <a:t>"</a:t>
            </a:r>
            <a:r>
              <a:rPr lang="fr-FR" altLang="zh-CN">
                <a:latin typeface="Courier New" panose="02070309020205020404" pitchFamily="49" charset="0"/>
              </a:rPr>
              <a:t>Java</a:t>
            </a:r>
            <a:r>
              <a:rPr lang="en-US" altLang="en-US"/>
              <a:t>"</a:t>
            </a:r>
            <a:r>
              <a:rPr lang="fr-FR" altLang="zh-CN">
                <a:latin typeface="Courier New" panose="02070309020205020404" pitchFamily="49" charset="0"/>
              </a:rPr>
              <a:t> import= </a:t>
            </a:r>
          </a:p>
          <a:p>
            <a:r>
              <a:rPr lang="en-US" altLang="en-US"/>
              <a:t>         “</a:t>
            </a:r>
            <a:r>
              <a:rPr lang="en-US" altLang="en-US">
                <a:latin typeface="Courier New" panose="02070309020205020404" pitchFamily="49" charset="0"/>
              </a:rPr>
              <a:t>j</a:t>
            </a:r>
            <a:r>
              <a:rPr lang="fr-FR" altLang="zh-CN">
                <a:latin typeface="Courier New" panose="02070309020205020404" pitchFamily="49" charset="0"/>
              </a:rPr>
              <a:t>ava.rmi.*, </a:t>
            </a:r>
            <a:r>
              <a:rPr lang="en-US" altLang="en-US">
                <a:latin typeface="Courier New" panose="02070309020205020404" pitchFamily="49" charset="0"/>
              </a:rPr>
              <a:t>j</a:t>
            </a:r>
            <a:r>
              <a:rPr lang="fr-FR" altLang="zh-CN">
                <a:latin typeface="Courier New" panose="02070309020205020404" pitchFamily="49" charset="0"/>
              </a:rPr>
              <a:t>ava.util.*</a:t>
            </a:r>
            <a:r>
              <a:rPr lang="fr-FR" altLang="zh-CN"/>
              <a:t>"</a:t>
            </a:r>
            <a:endParaRPr lang="en-US" altLang="zh-CN"/>
          </a:p>
          <a:p>
            <a:r>
              <a:rPr lang="en-US" altLang="zh-CN">
                <a:latin typeface="Courier New" panose="02070309020205020404" pitchFamily="49" charset="0"/>
              </a:rPr>
              <a:t>    session=</a:t>
            </a:r>
            <a:r>
              <a:rPr lang="en-US" altLang="zh-CN"/>
              <a:t>"</a:t>
            </a:r>
            <a:r>
              <a:rPr lang="en-US" altLang="zh-CN">
                <a:latin typeface="Courier New" panose="02070309020205020404" pitchFamily="49" charset="0"/>
              </a:rPr>
              <a:t>true</a:t>
            </a:r>
            <a:r>
              <a:rPr lang="fr-FR" altLang="zh-CN"/>
              <a:t>"</a:t>
            </a:r>
            <a:r>
              <a:rPr lang="en-US" altLang="zh-CN">
                <a:latin typeface="Courier New" panose="02070309020205020404" pitchFamily="49" charset="0"/>
              </a:rPr>
              <a:t> buffer=</a:t>
            </a:r>
            <a:r>
              <a:rPr lang="en-US" altLang="zh-CN"/>
              <a:t>"</a:t>
            </a:r>
            <a:r>
              <a:rPr lang="en-US" altLang="zh-CN">
                <a:latin typeface="Courier New" panose="02070309020205020404" pitchFamily="49" charset="0"/>
              </a:rPr>
              <a:t>12kb</a:t>
            </a:r>
            <a:r>
              <a:rPr lang="en-US" altLang="zh-CN"/>
              <a:t>"</a:t>
            </a:r>
            <a:r>
              <a:rPr lang="en-US" altLang="zh-CN">
                <a:latin typeface="Courier New" panose="02070309020205020404" pitchFamily="49" charset="0"/>
              </a:rPr>
              <a:t> autoFlush=</a:t>
            </a:r>
            <a:r>
              <a:rPr lang="fr-FR" altLang="zh-CN"/>
              <a:t>"</a:t>
            </a:r>
            <a:r>
              <a:rPr lang="en-US" altLang="zh-CN">
                <a:latin typeface="Courier New" panose="02070309020205020404" pitchFamily="49" charset="0"/>
              </a:rPr>
              <a:t>true</a:t>
            </a:r>
            <a:r>
              <a:rPr lang="fr-FR" altLang="zh-CN"/>
              <a:t>"</a:t>
            </a:r>
            <a:endParaRPr lang="en-US" altLang="zh-CN">
              <a:latin typeface="Courier New" panose="02070309020205020404" pitchFamily="49" charset="0"/>
            </a:endParaRPr>
          </a:p>
          <a:p>
            <a:r>
              <a:rPr lang="en-US" altLang="zh-CN">
                <a:latin typeface="Courier New" panose="02070309020205020404" pitchFamily="49" charset="0"/>
              </a:rPr>
              <a:t>    info=</a:t>
            </a:r>
            <a:r>
              <a:rPr lang="fr-FR" altLang="zh-CN"/>
              <a:t>"</a:t>
            </a:r>
            <a:r>
              <a:rPr lang="en-US" altLang="zh-CN">
                <a:latin typeface="Courier New" panose="02070309020205020404" pitchFamily="49" charset="0"/>
              </a:rPr>
              <a:t>PageDirective</a:t>
            </a:r>
            <a:r>
              <a:rPr lang="fr-FR" altLang="zh-CN"/>
              <a:t>"</a:t>
            </a:r>
            <a:r>
              <a:rPr lang="en-US" altLang="zh-CN">
                <a:latin typeface="Courier New" panose="02070309020205020404" pitchFamily="49" charset="0"/>
              </a:rPr>
              <a:t> errorPage=</a:t>
            </a:r>
            <a:r>
              <a:rPr lang="fr-FR" altLang="zh-CN"/>
              <a:t>"</a:t>
            </a:r>
            <a:r>
              <a:rPr lang="en-US" altLang="zh-CN">
                <a:latin typeface="Courier New" panose="02070309020205020404" pitchFamily="49" charset="0"/>
              </a:rPr>
              <a:t>error.jsp</a:t>
            </a:r>
            <a:r>
              <a:rPr lang="fr-FR" altLang="zh-CN"/>
              <a:t>"  </a:t>
            </a:r>
          </a:p>
          <a:p>
            <a:r>
              <a:rPr lang="en-US" altLang="zh-CN">
                <a:latin typeface="Courier New" panose="02070309020205020404" pitchFamily="49" charset="0"/>
              </a:rPr>
              <a:t>    isErrorPage=</a:t>
            </a:r>
            <a:r>
              <a:rPr lang="fr-FR" altLang="zh-CN"/>
              <a:t>"</a:t>
            </a:r>
            <a:r>
              <a:rPr lang="en-US" altLang="zh-CN">
                <a:latin typeface="Courier New" panose="02070309020205020404" pitchFamily="49" charset="0"/>
              </a:rPr>
              <a:t>false</a:t>
            </a:r>
            <a:r>
              <a:rPr lang="fr-FR" altLang="zh-CN"/>
              <a:t>"</a:t>
            </a:r>
            <a:r>
              <a:rPr lang="en-US" altLang="zh-CN">
                <a:latin typeface="Courier New" panose="02070309020205020404" pitchFamily="49" charset="0"/>
              </a:rPr>
              <a:t> </a:t>
            </a:r>
          </a:p>
          <a:p>
            <a:r>
              <a:rPr lang="en-US" altLang="zh-CN">
                <a:latin typeface="Courier New" panose="02070309020205020404" pitchFamily="49" charset="0"/>
              </a:rPr>
              <a:t>    isThreadSafe=</a:t>
            </a:r>
            <a:r>
              <a:rPr lang="fr-FR" altLang="zh-CN"/>
              <a:t>"</a:t>
            </a:r>
            <a:r>
              <a:rPr lang="en-US" altLang="zh-CN">
                <a:latin typeface="Courier New" panose="02070309020205020404" pitchFamily="49" charset="0"/>
              </a:rPr>
              <a:t>true</a:t>
            </a:r>
            <a:r>
              <a:rPr lang="fr-FR" altLang="zh-CN"/>
              <a:t>"   </a:t>
            </a:r>
            <a:r>
              <a:rPr lang="en-US" altLang="zh-CN">
                <a:latin typeface="Courier New" panose="02070309020205020404" pitchFamily="49" charset="0"/>
              </a:rPr>
              <a:t>%&gt;</a:t>
            </a:r>
          </a:p>
          <a:p>
            <a:r>
              <a:rPr lang="en-US" altLang="zh-CN">
                <a:latin typeface="Courier New" panose="02070309020205020404" pitchFamily="49" charset="0"/>
              </a:rPr>
              <a:t>    &lt;head&gt;</a:t>
            </a:r>
          </a:p>
          <a:p>
            <a:r>
              <a:rPr lang="en-US" altLang="zh-CN">
                <a:latin typeface="Courier New" panose="02070309020205020404" pitchFamily="49" charset="0"/>
              </a:rPr>
              <a:t>        &lt;title&gt;Testing Page Directive&lt;/title&gt;</a:t>
            </a:r>
          </a:p>
          <a:p>
            <a:r>
              <a:rPr lang="en-US" altLang="zh-CN">
                <a:latin typeface="Courier New" panose="02070309020205020404" pitchFamily="49" charset="0"/>
              </a:rPr>
              <a:t>    &lt;/head&gt;</a:t>
            </a:r>
          </a:p>
          <a:p>
            <a:r>
              <a:rPr lang="en-US" altLang="zh-CN">
                <a:latin typeface="Courier New" panose="02070309020205020404" pitchFamily="49" charset="0"/>
              </a:rPr>
              <a:t>    &lt;body&gt;</a:t>
            </a:r>
          </a:p>
          <a:p>
            <a:r>
              <a:rPr lang="en-US" altLang="zh-CN">
                <a:latin typeface="Courier New" panose="02070309020205020404" pitchFamily="49" charset="0"/>
              </a:rPr>
              <a:t>        &lt;h1&gt;Testing Page Directive&lt;/h1&gt;</a:t>
            </a:r>
          </a:p>
          <a:p>
            <a:r>
              <a:rPr lang="en-US" altLang="zh-CN">
                <a:latin typeface="Courier New" panose="02070309020205020404" pitchFamily="49" charset="0"/>
              </a:rPr>
              <a:t>        This page is testing Page Directive.</a:t>
            </a:r>
          </a:p>
          <a:p>
            <a:r>
              <a:rPr lang="en-US" altLang="zh-CN">
                <a:latin typeface="Courier New" panose="02070309020205020404" pitchFamily="49" charset="0"/>
              </a:rPr>
              <a:t>    &lt;/body &gt;</a:t>
            </a:r>
          </a:p>
          <a:p>
            <a:r>
              <a:rPr lang="en-US" altLang="zh-CN">
                <a:latin typeface="Courier New" panose="02070309020205020404" pitchFamily="49" charset="0"/>
              </a:rPr>
              <a:t>…</a:t>
            </a:r>
          </a:p>
          <a:p>
            <a:r>
              <a:rPr lang="en-US" altLang="zh-CN">
                <a:latin typeface="Courier New" panose="02070309020205020404" pitchFamily="49" charset="0"/>
              </a:rPr>
              <a:t>…</a:t>
            </a:r>
          </a:p>
          <a:p>
            <a:r>
              <a:rPr lang="en-US" altLang="zh-CN">
                <a:latin typeface="Courier New" panose="02070309020205020404" pitchFamily="49" charset="0"/>
              </a:rPr>
              <a:t>&lt;/html&gt;</a:t>
            </a:r>
          </a:p>
        </p:txBody>
      </p:sp>
      <p:sp>
        <p:nvSpPr>
          <p:cNvPr id="115717" name="Rectangle 5"/>
          <p:cNvSpPr>
            <a:spLocks noChangeArrowheads="1"/>
          </p:cNvSpPr>
          <p:nvPr/>
        </p:nvSpPr>
        <p:spPr bwMode="auto">
          <a:xfrm>
            <a:off x="1403350" y="1844675"/>
            <a:ext cx="6048375" cy="1655763"/>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18" name="Oval 6"/>
          <p:cNvSpPr>
            <a:spLocks noChangeArrowheads="1"/>
          </p:cNvSpPr>
          <p:nvPr/>
        </p:nvSpPr>
        <p:spPr bwMode="auto">
          <a:xfrm>
            <a:off x="6948488" y="4149725"/>
            <a:ext cx="1981200" cy="865188"/>
          </a:xfrm>
          <a:prstGeom prst="ellipse">
            <a:avLst/>
          </a:prstGeom>
          <a:solidFill>
            <a:srgbClr val="CCFFCC">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0000"/>
                </a:solidFill>
                <a:latin typeface="Courier New" panose="02070309020205020404" pitchFamily="49" charset="0"/>
              </a:rPr>
              <a:t>page</a:t>
            </a:r>
            <a:r>
              <a:rPr lang="en-US" altLang="en-US">
                <a:solidFill>
                  <a:srgbClr val="FF0000"/>
                </a:solidFill>
              </a:rPr>
              <a:t> Directive</a:t>
            </a:r>
          </a:p>
        </p:txBody>
      </p:sp>
      <p:sp>
        <p:nvSpPr>
          <p:cNvPr id="115719" name="Line 7"/>
          <p:cNvSpPr>
            <a:spLocks noChangeShapeType="1"/>
          </p:cNvSpPr>
          <p:nvPr/>
        </p:nvSpPr>
        <p:spPr bwMode="auto">
          <a:xfrm flipH="1" flipV="1">
            <a:off x="6983413" y="3500438"/>
            <a:ext cx="901700" cy="649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20" name="Rectangle 8"/>
          <p:cNvSpPr>
            <a:spLocks noChangeArrowheads="1"/>
          </p:cNvSpPr>
          <p:nvPr/>
        </p:nvSpPr>
        <p:spPr bwMode="auto">
          <a:xfrm>
            <a:off x="914400" y="5516563"/>
            <a:ext cx="8229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en-US">
                <a:solidFill>
                  <a:srgbClr val="FF0000"/>
                </a:solidFill>
              </a:rPr>
              <a:t>Demonstration</a:t>
            </a:r>
            <a:r>
              <a:rPr lang="en-US" altLang="en-US"/>
              <a:t>: Example 1</a:t>
            </a:r>
          </a:p>
        </p:txBody>
      </p:sp>
      <p:sp>
        <p:nvSpPr>
          <p:cNvPr id="115733" name="Rectangle 21"/>
          <p:cNvSpPr>
            <a:spLocks noChangeArrowheads="1"/>
          </p:cNvSpPr>
          <p:nvPr/>
        </p:nvSpPr>
        <p:spPr bwMode="auto">
          <a:xfrm>
            <a:off x="684213" y="2374900"/>
            <a:ext cx="6472237" cy="284797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en-US" altLang="zh-CN">
                <a:latin typeface="Courier New" panose="02070309020205020404" pitchFamily="49" charset="0"/>
              </a:rPr>
              <a:t>&lt;html&gt;</a:t>
            </a:r>
          </a:p>
          <a:p>
            <a:r>
              <a:rPr lang="en-US" altLang="zh-CN">
                <a:latin typeface="Courier New" panose="02070309020205020404" pitchFamily="49" charset="0"/>
              </a:rPr>
              <a:t>    &lt;head&gt;</a:t>
            </a:r>
          </a:p>
          <a:p>
            <a:r>
              <a:rPr lang="en-US" altLang="zh-CN">
                <a:latin typeface="Courier New" panose="02070309020205020404" pitchFamily="49" charset="0"/>
              </a:rPr>
              <a:t>        &lt;title&gt;Testing include </a:t>
            </a:r>
          </a:p>
          <a:p>
            <a:r>
              <a:rPr lang="en-US" altLang="zh-CN">
                <a:latin typeface="Courier New" panose="02070309020205020404" pitchFamily="49" charset="0"/>
              </a:rPr>
              <a:t>        directive&lt;/title&gt;</a:t>
            </a:r>
          </a:p>
          <a:p>
            <a:r>
              <a:rPr lang="en-US" altLang="zh-CN">
                <a:latin typeface="Courier New" panose="02070309020205020404" pitchFamily="49" charset="0"/>
              </a:rPr>
              <a:t>    &lt;/head&gt;</a:t>
            </a:r>
          </a:p>
          <a:p>
            <a:r>
              <a:rPr lang="en-US" altLang="zh-CN">
                <a:latin typeface="Courier New" panose="02070309020205020404" pitchFamily="49" charset="0"/>
              </a:rPr>
              <a:t>    &lt;body&gt;</a:t>
            </a:r>
          </a:p>
          <a:p>
            <a:r>
              <a:rPr lang="en-US" altLang="zh-CN">
                <a:latin typeface="Courier New" panose="02070309020205020404" pitchFamily="49" charset="0"/>
              </a:rPr>
              <a:t>    &lt;h1&gt; Example of directives&lt;/h1&gt;</a:t>
            </a:r>
          </a:p>
          <a:p>
            <a:r>
              <a:rPr lang="en-US" altLang="zh-CN">
                <a:latin typeface="Courier New" panose="02070309020205020404" pitchFamily="49" charset="0"/>
              </a:rPr>
              <a:t>        &lt;%@ include file =</a:t>
            </a:r>
            <a:r>
              <a:rPr lang="fr-FR" altLang="zh-CN"/>
              <a:t>"</a:t>
            </a:r>
            <a:r>
              <a:rPr lang="en-US" altLang="zh-CN">
                <a:latin typeface="Courier New" panose="02070309020205020404" pitchFamily="49" charset="0"/>
              </a:rPr>
              <a:t>testFile.html</a:t>
            </a:r>
            <a:r>
              <a:rPr lang="fr-FR" altLang="zh-CN"/>
              <a:t>"</a:t>
            </a:r>
            <a:r>
              <a:rPr lang="en-US" altLang="zh-CN">
                <a:latin typeface="Courier New" panose="02070309020205020404" pitchFamily="49" charset="0"/>
              </a:rPr>
              <a:t> %&gt;</a:t>
            </a:r>
          </a:p>
          <a:p>
            <a:r>
              <a:rPr lang="en-US" altLang="zh-CN">
                <a:latin typeface="Courier New" panose="02070309020205020404" pitchFamily="49" charset="0"/>
              </a:rPr>
              <a:t>    &lt;/body&gt;</a:t>
            </a:r>
          </a:p>
          <a:p>
            <a:r>
              <a:rPr lang="en-US" altLang="zh-CN">
                <a:latin typeface="Courier New" panose="02070309020205020404" pitchFamily="49" charset="0"/>
              </a:rPr>
              <a:t>&lt;/html&gt;</a:t>
            </a:r>
          </a:p>
        </p:txBody>
      </p:sp>
      <p:sp>
        <p:nvSpPr>
          <p:cNvPr id="115734" name="Oval 22"/>
          <p:cNvSpPr>
            <a:spLocks noChangeArrowheads="1"/>
          </p:cNvSpPr>
          <p:nvPr/>
        </p:nvSpPr>
        <p:spPr bwMode="auto">
          <a:xfrm>
            <a:off x="6804025" y="3213100"/>
            <a:ext cx="1943100" cy="792163"/>
          </a:xfrm>
          <a:prstGeom prst="ellipse">
            <a:avLst/>
          </a:prstGeom>
          <a:solidFill>
            <a:srgbClr val="FFCC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0000"/>
                </a:solidFill>
                <a:latin typeface="Courier New" panose="02070309020205020404" pitchFamily="49" charset="0"/>
              </a:rPr>
              <a:t>include</a:t>
            </a:r>
            <a:r>
              <a:rPr lang="en-US" altLang="en-US">
                <a:solidFill>
                  <a:srgbClr val="FF0000"/>
                </a:solidFill>
              </a:rPr>
              <a:t> Directive</a:t>
            </a:r>
          </a:p>
        </p:txBody>
      </p:sp>
      <p:sp>
        <p:nvSpPr>
          <p:cNvPr id="115735" name="Rectangle 23"/>
          <p:cNvSpPr>
            <a:spLocks noChangeArrowheads="1"/>
          </p:cNvSpPr>
          <p:nvPr/>
        </p:nvSpPr>
        <p:spPr bwMode="auto">
          <a:xfrm flipV="1">
            <a:off x="1908175" y="4292600"/>
            <a:ext cx="4968875" cy="360363"/>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36" name="Line 24"/>
          <p:cNvSpPr>
            <a:spLocks noChangeShapeType="1"/>
          </p:cNvSpPr>
          <p:nvPr/>
        </p:nvSpPr>
        <p:spPr bwMode="auto">
          <a:xfrm flipH="1">
            <a:off x="6227763" y="3859213"/>
            <a:ext cx="792162" cy="433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37" name="Rectangle 25"/>
          <p:cNvSpPr>
            <a:spLocks noChangeArrowheads="1"/>
          </p:cNvSpPr>
          <p:nvPr/>
        </p:nvSpPr>
        <p:spPr bwMode="auto">
          <a:xfrm>
            <a:off x="684213" y="3689350"/>
            <a:ext cx="6624637" cy="174942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en-US" altLang="zh-CN">
                <a:latin typeface="Courier New" panose="02070309020205020404" pitchFamily="49" charset="0"/>
              </a:rPr>
              <a:t>// testFile.html</a:t>
            </a:r>
          </a:p>
          <a:p>
            <a:r>
              <a:rPr lang="en-US" altLang="zh-CN">
                <a:latin typeface="Courier New" panose="02070309020205020404" pitchFamily="49" charset="0"/>
              </a:rPr>
              <a:t>&lt;html&gt;</a:t>
            </a:r>
          </a:p>
          <a:p>
            <a:r>
              <a:rPr lang="en-US" altLang="zh-CN">
                <a:latin typeface="Courier New" panose="02070309020205020404" pitchFamily="49" charset="0"/>
              </a:rPr>
              <a:t>&lt;body&gt;</a:t>
            </a:r>
          </a:p>
          <a:p>
            <a:r>
              <a:rPr lang="en-US" altLang="zh-CN">
                <a:latin typeface="Courier New" panose="02070309020205020404" pitchFamily="49" charset="0"/>
              </a:rPr>
              <a:t>The JSP &lt;b&gt;"include"&lt;/b&gt; directive example.</a:t>
            </a:r>
          </a:p>
          <a:p>
            <a:r>
              <a:rPr lang="en-US" altLang="zh-CN">
                <a:latin typeface="Courier New" panose="02070309020205020404" pitchFamily="49" charset="0"/>
              </a:rPr>
              <a:t>&lt;/body&gt;</a:t>
            </a:r>
          </a:p>
          <a:p>
            <a:r>
              <a:rPr lang="en-US" altLang="zh-CN">
                <a:latin typeface="Courier New" panose="02070309020205020404" pitchFamily="49" charset="0"/>
              </a:rPr>
              <a:t>&lt;/html&gt;</a:t>
            </a:r>
          </a:p>
        </p:txBody>
      </p:sp>
      <p:sp>
        <p:nvSpPr>
          <p:cNvPr id="115738" name="Rectangle 26"/>
          <p:cNvSpPr>
            <a:spLocks noChangeArrowheads="1"/>
          </p:cNvSpPr>
          <p:nvPr/>
        </p:nvSpPr>
        <p:spPr bwMode="auto">
          <a:xfrm>
            <a:off x="903288" y="5516563"/>
            <a:ext cx="6640512"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en-US">
                <a:solidFill>
                  <a:srgbClr val="FF0000"/>
                </a:solidFill>
              </a:rPr>
              <a:t>Demonstration</a:t>
            </a:r>
            <a:r>
              <a:rPr lang="en-US" altLang="en-US"/>
              <a:t>: Example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anim calcmode="lin" valueType="num">
                                      <p:cBhvr additive="base">
                                        <p:cTn id="7" dur="500" fill="hold"/>
                                        <p:tgtEl>
                                          <p:spTgt spid="11571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5715">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15715">
                                            <p:txEl>
                                              <p:pRg st="2" end="2"/>
                                            </p:txEl>
                                          </p:spTgt>
                                        </p:tgtEl>
                                        <p:attrNameLst>
                                          <p:attrName>style.visibility</p:attrName>
                                        </p:attrNameLst>
                                      </p:cBhvr>
                                      <p:to>
                                        <p:strVal val="visible"/>
                                      </p:to>
                                    </p:set>
                                    <p:anim calcmode="lin" valueType="num">
                                      <p:cBhvr additive="base">
                                        <p:cTn id="12" dur="500" fill="hold"/>
                                        <p:tgtEl>
                                          <p:spTgt spid="115715">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5715">
                                            <p:txEl>
                                              <p:pRg st="2" end="2"/>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115715">
                                            <p:txEl>
                                              <p:pRg st="3" end="3"/>
                                            </p:txEl>
                                          </p:spTgt>
                                        </p:tgtEl>
                                        <p:attrNameLst>
                                          <p:attrName>style.visibility</p:attrName>
                                        </p:attrNameLst>
                                      </p:cBhvr>
                                      <p:to>
                                        <p:strVal val="visible"/>
                                      </p:to>
                                    </p:set>
                                    <p:anim calcmode="lin" valueType="num">
                                      <p:cBhvr additive="base">
                                        <p:cTn id="17" dur="500" fill="hold"/>
                                        <p:tgtEl>
                                          <p:spTgt spid="115715">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57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xit" presetSubtype="0" fill="hold" nodeType="clickEffect">
                                  <p:stCondLst>
                                    <p:cond delay="0"/>
                                  </p:stCondLst>
                                  <p:childTnLst>
                                    <p:animEffect transition="out" filter="fade">
                                      <p:cBhvr>
                                        <p:cTn id="22" dur="1000"/>
                                        <p:tgtEl>
                                          <p:spTgt spid="115715">
                                            <p:txEl>
                                              <p:pRg st="0" end="0"/>
                                            </p:txEl>
                                          </p:spTgt>
                                        </p:tgtEl>
                                      </p:cBhvr>
                                    </p:animEffect>
                                    <p:set>
                                      <p:cBhvr>
                                        <p:cTn id="23" dur="1" fill="hold">
                                          <p:stCondLst>
                                            <p:cond delay="999"/>
                                          </p:stCondLst>
                                        </p:cTn>
                                        <p:tgtEl>
                                          <p:spTgt spid="115715">
                                            <p:txEl>
                                              <p:pRg st="0" end="0"/>
                                            </p:txEl>
                                          </p:spTgt>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1000"/>
                                        <p:tgtEl>
                                          <p:spTgt spid="115715">
                                            <p:txEl>
                                              <p:pRg st="1" end="1"/>
                                            </p:txEl>
                                          </p:spTgt>
                                        </p:tgtEl>
                                      </p:cBhvr>
                                    </p:animEffect>
                                    <p:set>
                                      <p:cBhvr>
                                        <p:cTn id="26" dur="1" fill="hold">
                                          <p:stCondLst>
                                            <p:cond delay="999"/>
                                          </p:stCondLst>
                                        </p:cTn>
                                        <p:tgtEl>
                                          <p:spTgt spid="115715">
                                            <p:txEl>
                                              <p:pRg st="1" end="1"/>
                                            </p:txEl>
                                          </p:spTgt>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1000"/>
                                        <p:tgtEl>
                                          <p:spTgt spid="115715">
                                            <p:txEl>
                                              <p:pRg st="2" end="2"/>
                                            </p:txEl>
                                          </p:spTgt>
                                        </p:tgtEl>
                                      </p:cBhvr>
                                    </p:animEffect>
                                    <p:set>
                                      <p:cBhvr>
                                        <p:cTn id="29" dur="1" fill="hold">
                                          <p:stCondLst>
                                            <p:cond delay="999"/>
                                          </p:stCondLst>
                                        </p:cTn>
                                        <p:tgtEl>
                                          <p:spTgt spid="115715">
                                            <p:txEl>
                                              <p:pRg st="2" end="2"/>
                                            </p:txEl>
                                          </p:spTgt>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1000"/>
                                        <p:tgtEl>
                                          <p:spTgt spid="115715">
                                            <p:txEl>
                                              <p:pRg st="3" end="3"/>
                                            </p:txEl>
                                          </p:spTgt>
                                        </p:tgtEl>
                                      </p:cBhvr>
                                    </p:animEffect>
                                    <p:set>
                                      <p:cBhvr>
                                        <p:cTn id="32" dur="1" fill="hold">
                                          <p:stCondLst>
                                            <p:cond delay="999"/>
                                          </p:stCondLst>
                                        </p:cTn>
                                        <p:tgtEl>
                                          <p:spTgt spid="115715">
                                            <p:txEl>
                                              <p:pRg st="3" end="3"/>
                                            </p:txEl>
                                          </p:spTgt>
                                        </p:tgtEl>
                                        <p:attrNameLst>
                                          <p:attrName>style.visibility</p:attrName>
                                        </p:attrNameLst>
                                      </p:cBhvr>
                                      <p:to>
                                        <p:strVal val="hidden"/>
                                      </p:to>
                                    </p:set>
                                  </p:childTnLst>
                                </p:cTn>
                              </p:par>
                            </p:childTnLst>
                          </p:cTn>
                        </p:par>
                        <p:par>
                          <p:cTn id="33" fill="hold" nodeType="afterGroup">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115716"/>
                                        </p:tgtEl>
                                        <p:attrNameLst>
                                          <p:attrName>style.visibility</p:attrName>
                                        </p:attrNameLst>
                                      </p:cBhvr>
                                      <p:to>
                                        <p:strVal val="visible"/>
                                      </p:to>
                                    </p:set>
                                    <p:animEffect transition="in" filter="wipe(left)">
                                      <p:cBhvr>
                                        <p:cTn id="36" dur="1000"/>
                                        <p:tgtEl>
                                          <p:spTgt spid="115716"/>
                                        </p:tgtEl>
                                      </p:cBhvr>
                                    </p:animEffect>
                                  </p:childTnLst>
                                </p:cTn>
                              </p:par>
                            </p:childTnLst>
                          </p:cTn>
                        </p:par>
                        <p:par>
                          <p:cTn id="37" fill="hold" nodeType="afterGroup">
                            <p:stCondLst>
                              <p:cond delay="2000"/>
                            </p:stCondLst>
                            <p:childTnLst>
                              <p:par>
                                <p:cTn id="38" presetID="3" presetClass="entr" presetSubtype="10" fill="hold" grpId="0" nodeType="afterEffect">
                                  <p:stCondLst>
                                    <p:cond delay="0"/>
                                  </p:stCondLst>
                                  <p:childTnLst>
                                    <p:set>
                                      <p:cBhvr>
                                        <p:cTn id="39" dur="1" fill="hold">
                                          <p:stCondLst>
                                            <p:cond delay="0"/>
                                          </p:stCondLst>
                                        </p:cTn>
                                        <p:tgtEl>
                                          <p:spTgt spid="115717"/>
                                        </p:tgtEl>
                                        <p:attrNameLst>
                                          <p:attrName>style.visibility</p:attrName>
                                        </p:attrNameLst>
                                      </p:cBhvr>
                                      <p:to>
                                        <p:strVal val="visible"/>
                                      </p:to>
                                    </p:set>
                                    <p:animEffect transition="in" filter="blinds(horizontal)">
                                      <p:cBhvr>
                                        <p:cTn id="40" dur="1000"/>
                                        <p:tgtEl>
                                          <p:spTgt spid="115717"/>
                                        </p:tgtEl>
                                      </p:cBhvr>
                                    </p:animEffect>
                                  </p:childTnLst>
                                </p:cTn>
                              </p:par>
                            </p:childTnLst>
                          </p:cTn>
                        </p:par>
                        <p:par>
                          <p:cTn id="41" fill="hold" nodeType="afterGroup">
                            <p:stCondLst>
                              <p:cond delay="3000"/>
                            </p:stCondLst>
                            <p:childTnLst>
                              <p:par>
                                <p:cTn id="42" presetID="3" presetClass="entr" presetSubtype="5" fill="hold" grpId="0" nodeType="afterEffect">
                                  <p:stCondLst>
                                    <p:cond delay="0"/>
                                  </p:stCondLst>
                                  <p:childTnLst>
                                    <p:set>
                                      <p:cBhvr>
                                        <p:cTn id="43" dur="1" fill="hold">
                                          <p:stCondLst>
                                            <p:cond delay="0"/>
                                          </p:stCondLst>
                                        </p:cTn>
                                        <p:tgtEl>
                                          <p:spTgt spid="115718"/>
                                        </p:tgtEl>
                                        <p:attrNameLst>
                                          <p:attrName>style.visibility</p:attrName>
                                        </p:attrNameLst>
                                      </p:cBhvr>
                                      <p:to>
                                        <p:strVal val="visible"/>
                                      </p:to>
                                    </p:set>
                                    <p:animEffect transition="in" filter="blinds(vertical)">
                                      <p:cBhvr>
                                        <p:cTn id="44" dur="500"/>
                                        <p:tgtEl>
                                          <p:spTgt spid="115718"/>
                                        </p:tgtEl>
                                      </p:cBhvr>
                                    </p:animEffect>
                                  </p:childTnLst>
                                </p:cTn>
                              </p:par>
                            </p:childTnLst>
                          </p:cTn>
                        </p:par>
                        <p:par>
                          <p:cTn id="45" fill="hold" nodeType="afterGroup">
                            <p:stCondLst>
                              <p:cond delay="3500"/>
                            </p:stCondLst>
                            <p:childTnLst>
                              <p:par>
                                <p:cTn id="46" presetID="22" presetClass="entr" presetSubtype="4" fill="hold" grpId="0" nodeType="afterEffect">
                                  <p:stCondLst>
                                    <p:cond delay="0"/>
                                  </p:stCondLst>
                                  <p:childTnLst>
                                    <p:set>
                                      <p:cBhvr>
                                        <p:cTn id="47" dur="1" fill="hold">
                                          <p:stCondLst>
                                            <p:cond delay="0"/>
                                          </p:stCondLst>
                                        </p:cTn>
                                        <p:tgtEl>
                                          <p:spTgt spid="115719"/>
                                        </p:tgtEl>
                                        <p:attrNameLst>
                                          <p:attrName>style.visibility</p:attrName>
                                        </p:attrNameLst>
                                      </p:cBhvr>
                                      <p:to>
                                        <p:strVal val="visible"/>
                                      </p:to>
                                    </p:set>
                                    <p:animEffect transition="in" filter="wipe(down)">
                                      <p:cBhvr>
                                        <p:cTn id="48" dur="500"/>
                                        <p:tgtEl>
                                          <p:spTgt spid="11571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xit" presetSubtype="8" fill="hold" grpId="1" nodeType="clickEffect">
                                  <p:stCondLst>
                                    <p:cond delay="0"/>
                                  </p:stCondLst>
                                  <p:childTnLst>
                                    <p:animEffect transition="out" filter="wipe(left)">
                                      <p:cBhvr>
                                        <p:cTn id="52" dur="500"/>
                                        <p:tgtEl>
                                          <p:spTgt spid="115716"/>
                                        </p:tgtEl>
                                      </p:cBhvr>
                                    </p:animEffect>
                                    <p:set>
                                      <p:cBhvr>
                                        <p:cTn id="53" dur="1" fill="hold">
                                          <p:stCondLst>
                                            <p:cond delay="499"/>
                                          </p:stCondLst>
                                        </p:cTn>
                                        <p:tgtEl>
                                          <p:spTgt spid="115716"/>
                                        </p:tgtEl>
                                        <p:attrNameLst>
                                          <p:attrName>style.visibility</p:attrName>
                                        </p:attrNameLst>
                                      </p:cBhvr>
                                      <p:to>
                                        <p:strVal val="hidden"/>
                                      </p:to>
                                    </p:set>
                                  </p:childTnLst>
                                </p:cTn>
                              </p:par>
                              <p:par>
                                <p:cTn id="54" presetID="22" presetClass="exit" presetSubtype="8" fill="hold" grpId="1" nodeType="withEffect">
                                  <p:stCondLst>
                                    <p:cond delay="0"/>
                                  </p:stCondLst>
                                  <p:childTnLst>
                                    <p:animEffect transition="out" filter="wipe(left)">
                                      <p:cBhvr>
                                        <p:cTn id="55" dur="500"/>
                                        <p:tgtEl>
                                          <p:spTgt spid="115719"/>
                                        </p:tgtEl>
                                      </p:cBhvr>
                                    </p:animEffect>
                                    <p:set>
                                      <p:cBhvr>
                                        <p:cTn id="56" dur="1" fill="hold">
                                          <p:stCondLst>
                                            <p:cond delay="499"/>
                                          </p:stCondLst>
                                        </p:cTn>
                                        <p:tgtEl>
                                          <p:spTgt spid="115719"/>
                                        </p:tgtEl>
                                        <p:attrNameLst>
                                          <p:attrName>style.visibility</p:attrName>
                                        </p:attrNameLst>
                                      </p:cBhvr>
                                      <p:to>
                                        <p:strVal val="hidden"/>
                                      </p:to>
                                    </p:set>
                                  </p:childTnLst>
                                </p:cTn>
                              </p:par>
                              <p:par>
                                <p:cTn id="57" presetID="22" presetClass="exit" presetSubtype="8" fill="hold" grpId="1" nodeType="withEffect">
                                  <p:stCondLst>
                                    <p:cond delay="0"/>
                                  </p:stCondLst>
                                  <p:childTnLst>
                                    <p:animEffect transition="out" filter="wipe(left)">
                                      <p:cBhvr>
                                        <p:cTn id="58" dur="500"/>
                                        <p:tgtEl>
                                          <p:spTgt spid="115717"/>
                                        </p:tgtEl>
                                      </p:cBhvr>
                                    </p:animEffect>
                                    <p:set>
                                      <p:cBhvr>
                                        <p:cTn id="59" dur="1" fill="hold">
                                          <p:stCondLst>
                                            <p:cond delay="499"/>
                                          </p:stCondLst>
                                        </p:cTn>
                                        <p:tgtEl>
                                          <p:spTgt spid="115717"/>
                                        </p:tgtEl>
                                        <p:attrNameLst>
                                          <p:attrName>style.visibility</p:attrName>
                                        </p:attrNameLst>
                                      </p:cBhvr>
                                      <p:to>
                                        <p:strVal val="hidden"/>
                                      </p:to>
                                    </p:set>
                                  </p:childTnLst>
                                </p:cTn>
                              </p:par>
                              <p:par>
                                <p:cTn id="60" presetID="22" presetClass="exit" presetSubtype="8" fill="hold" grpId="1" nodeType="withEffect">
                                  <p:stCondLst>
                                    <p:cond delay="0"/>
                                  </p:stCondLst>
                                  <p:childTnLst>
                                    <p:animEffect transition="out" filter="wipe(left)">
                                      <p:cBhvr>
                                        <p:cTn id="61" dur="500"/>
                                        <p:tgtEl>
                                          <p:spTgt spid="115718"/>
                                        </p:tgtEl>
                                      </p:cBhvr>
                                    </p:animEffect>
                                    <p:set>
                                      <p:cBhvr>
                                        <p:cTn id="62" dur="1" fill="hold">
                                          <p:stCondLst>
                                            <p:cond delay="499"/>
                                          </p:stCondLst>
                                        </p:cTn>
                                        <p:tgtEl>
                                          <p:spTgt spid="115718"/>
                                        </p:tgtEl>
                                        <p:attrNameLst>
                                          <p:attrName>style.visibility</p:attrName>
                                        </p:attrNameLst>
                                      </p:cBhvr>
                                      <p:to>
                                        <p:strVal val="hidden"/>
                                      </p:to>
                                    </p:set>
                                  </p:childTnLst>
                                </p:cTn>
                              </p:par>
                              <p:par>
                                <p:cTn id="63" presetID="3" presetClass="entr" presetSubtype="10" fill="hold" grpId="0" nodeType="withEffect">
                                  <p:stCondLst>
                                    <p:cond delay="0"/>
                                  </p:stCondLst>
                                  <p:childTnLst>
                                    <p:set>
                                      <p:cBhvr>
                                        <p:cTn id="64" dur="1" fill="hold">
                                          <p:stCondLst>
                                            <p:cond delay="0"/>
                                          </p:stCondLst>
                                        </p:cTn>
                                        <p:tgtEl>
                                          <p:spTgt spid="115720"/>
                                        </p:tgtEl>
                                        <p:attrNameLst>
                                          <p:attrName>style.visibility</p:attrName>
                                        </p:attrNameLst>
                                      </p:cBhvr>
                                      <p:to>
                                        <p:strVal val="visible"/>
                                      </p:to>
                                    </p:set>
                                    <p:animEffect transition="in" filter="blinds(horizontal)">
                                      <p:cBhvr>
                                        <p:cTn id="65" dur="1000"/>
                                        <p:tgtEl>
                                          <p:spTgt spid="115720"/>
                                        </p:tgtEl>
                                      </p:cBhvr>
                                    </p:animEffect>
                                  </p:childTnLst>
                                </p:cTn>
                              </p:par>
                            </p:childTnLst>
                          </p:cTn>
                        </p:par>
                        <p:par>
                          <p:cTn id="66" fill="hold" nodeType="afterGroup">
                            <p:stCondLst>
                              <p:cond delay="1000"/>
                            </p:stCondLst>
                            <p:childTnLst>
                              <p:par>
                                <p:cTn id="67" presetID="22" presetClass="entr" presetSubtype="8" fill="hold" nodeType="afterEffect">
                                  <p:stCondLst>
                                    <p:cond delay="0"/>
                                  </p:stCondLst>
                                  <p:childTnLst>
                                    <p:set>
                                      <p:cBhvr>
                                        <p:cTn id="68" dur="1" fill="hold">
                                          <p:stCondLst>
                                            <p:cond delay="0"/>
                                          </p:stCondLst>
                                        </p:cTn>
                                        <p:tgtEl>
                                          <p:spTgt spid="115733"/>
                                        </p:tgtEl>
                                        <p:attrNameLst>
                                          <p:attrName>style.visibility</p:attrName>
                                        </p:attrNameLst>
                                      </p:cBhvr>
                                      <p:to>
                                        <p:strVal val="visible"/>
                                      </p:to>
                                    </p:set>
                                    <p:animEffect transition="in" filter="wipe(left)">
                                      <p:cBhvr>
                                        <p:cTn id="69" dur="1000"/>
                                        <p:tgtEl>
                                          <p:spTgt spid="11573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115735"/>
                                        </p:tgtEl>
                                        <p:attrNameLst>
                                          <p:attrName>style.visibility</p:attrName>
                                        </p:attrNameLst>
                                      </p:cBhvr>
                                      <p:to>
                                        <p:strVal val="visible"/>
                                      </p:to>
                                    </p:set>
                                    <p:animEffect transition="in" filter="blinds(horizontal)">
                                      <p:cBhvr>
                                        <p:cTn id="74" dur="1000"/>
                                        <p:tgtEl>
                                          <p:spTgt spid="11573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5" fill="hold" grpId="0" nodeType="clickEffect">
                                  <p:stCondLst>
                                    <p:cond delay="0"/>
                                  </p:stCondLst>
                                  <p:childTnLst>
                                    <p:set>
                                      <p:cBhvr>
                                        <p:cTn id="78" dur="1" fill="hold">
                                          <p:stCondLst>
                                            <p:cond delay="0"/>
                                          </p:stCondLst>
                                        </p:cTn>
                                        <p:tgtEl>
                                          <p:spTgt spid="115734"/>
                                        </p:tgtEl>
                                        <p:attrNameLst>
                                          <p:attrName>style.visibility</p:attrName>
                                        </p:attrNameLst>
                                      </p:cBhvr>
                                      <p:to>
                                        <p:strVal val="visible"/>
                                      </p:to>
                                    </p:set>
                                    <p:animEffect transition="in" filter="blinds(vertical)">
                                      <p:cBhvr>
                                        <p:cTn id="79" dur="500"/>
                                        <p:tgtEl>
                                          <p:spTgt spid="115734"/>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115736"/>
                                        </p:tgtEl>
                                        <p:attrNameLst>
                                          <p:attrName>style.visibility</p:attrName>
                                        </p:attrNameLst>
                                      </p:cBhvr>
                                      <p:to>
                                        <p:strVal val="visible"/>
                                      </p:to>
                                    </p:set>
                                    <p:animEffect transition="in" filter="wipe(up)">
                                      <p:cBhvr>
                                        <p:cTn id="82" dur="500"/>
                                        <p:tgtEl>
                                          <p:spTgt spid="11573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0" presetClass="exit" presetSubtype="0" fill="hold" grpId="1" nodeType="clickEffect">
                                  <p:stCondLst>
                                    <p:cond delay="0"/>
                                  </p:stCondLst>
                                  <p:childTnLst>
                                    <p:animEffect transition="out" filter="fade">
                                      <p:cBhvr>
                                        <p:cTn id="86" dur="500"/>
                                        <p:tgtEl>
                                          <p:spTgt spid="115720"/>
                                        </p:tgtEl>
                                      </p:cBhvr>
                                    </p:animEffect>
                                    <p:set>
                                      <p:cBhvr>
                                        <p:cTn id="87" dur="1" fill="hold">
                                          <p:stCondLst>
                                            <p:cond delay="499"/>
                                          </p:stCondLst>
                                        </p:cTn>
                                        <p:tgtEl>
                                          <p:spTgt spid="115720"/>
                                        </p:tgtEl>
                                        <p:attrNameLst>
                                          <p:attrName>style.visibility</p:attrName>
                                        </p:attrNameLst>
                                      </p:cBhvr>
                                      <p:to>
                                        <p:strVal val="hidden"/>
                                      </p:to>
                                    </p:set>
                                  </p:childTnLst>
                                </p:cTn>
                              </p:par>
                              <p:par>
                                <p:cTn id="88" presetID="10" presetClass="exit" presetSubtype="0" fill="hold" grpId="0" nodeType="withEffect">
                                  <p:stCondLst>
                                    <p:cond delay="0"/>
                                  </p:stCondLst>
                                  <p:childTnLst>
                                    <p:animEffect transition="out" filter="fade">
                                      <p:cBhvr>
                                        <p:cTn id="89" dur="500"/>
                                        <p:tgtEl>
                                          <p:spTgt spid="115733"/>
                                        </p:tgtEl>
                                      </p:cBhvr>
                                    </p:animEffect>
                                    <p:set>
                                      <p:cBhvr>
                                        <p:cTn id="90" dur="1" fill="hold">
                                          <p:stCondLst>
                                            <p:cond delay="499"/>
                                          </p:stCondLst>
                                        </p:cTn>
                                        <p:tgtEl>
                                          <p:spTgt spid="115733"/>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115735"/>
                                        </p:tgtEl>
                                      </p:cBhvr>
                                    </p:animEffect>
                                    <p:set>
                                      <p:cBhvr>
                                        <p:cTn id="93" dur="1" fill="hold">
                                          <p:stCondLst>
                                            <p:cond delay="499"/>
                                          </p:stCondLst>
                                        </p:cTn>
                                        <p:tgtEl>
                                          <p:spTgt spid="115735"/>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15736"/>
                                        </p:tgtEl>
                                      </p:cBhvr>
                                    </p:animEffect>
                                    <p:set>
                                      <p:cBhvr>
                                        <p:cTn id="96" dur="1" fill="hold">
                                          <p:stCondLst>
                                            <p:cond delay="499"/>
                                          </p:stCondLst>
                                        </p:cTn>
                                        <p:tgtEl>
                                          <p:spTgt spid="115736"/>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15734"/>
                                        </p:tgtEl>
                                      </p:cBhvr>
                                    </p:animEffect>
                                    <p:set>
                                      <p:cBhvr>
                                        <p:cTn id="99" dur="1" fill="hold">
                                          <p:stCondLst>
                                            <p:cond delay="499"/>
                                          </p:stCondLst>
                                        </p:cTn>
                                        <p:tgtEl>
                                          <p:spTgt spid="115734"/>
                                        </p:tgtEl>
                                        <p:attrNameLst>
                                          <p:attrName>style.visibility</p:attrName>
                                        </p:attrNameLst>
                                      </p:cBhvr>
                                      <p:to>
                                        <p:strVal val="hidden"/>
                                      </p:to>
                                    </p:set>
                                  </p:childTnLst>
                                </p:cTn>
                              </p:par>
                              <p:par>
                                <p:cTn id="100" presetID="22" presetClass="entr" presetSubtype="8" fill="hold" grpId="0" nodeType="withEffect">
                                  <p:stCondLst>
                                    <p:cond delay="0"/>
                                  </p:stCondLst>
                                  <p:childTnLst>
                                    <p:set>
                                      <p:cBhvr>
                                        <p:cTn id="101" dur="1" fill="hold">
                                          <p:stCondLst>
                                            <p:cond delay="0"/>
                                          </p:stCondLst>
                                        </p:cTn>
                                        <p:tgtEl>
                                          <p:spTgt spid="115737"/>
                                        </p:tgtEl>
                                        <p:attrNameLst>
                                          <p:attrName>style.visibility</p:attrName>
                                        </p:attrNameLst>
                                      </p:cBhvr>
                                      <p:to>
                                        <p:strVal val="visible"/>
                                      </p:to>
                                    </p:set>
                                    <p:animEffect transition="in" filter="wipe(left)">
                                      <p:cBhvr>
                                        <p:cTn id="102" dur="1000"/>
                                        <p:tgtEl>
                                          <p:spTgt spid="11573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15738"/>
                                        </p:tgtEl>
                                        <p:attrNameLst>
                                          <p:attrName>style.visibility</p:attrName>
                                        </p:attrNameLst>
                                      </p:cBhvr>
                                      <p:to>
                                        <p:strVal val="visible"/>
                                      </p:to>
                                    </p:set>
                                    <p:animEffect transition="in" filter="fade">
                                      <p:cBhvr>
                                        <p:cTn id="105" dur="1000"/>
                                        <p:tgtEl>
                                          <p:spTgt spid="115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animBg="1"/>
      <p:bldP spid="115716" grpId="1" animBg="1"/>
      <p:bldP spid="115717" grpId="0" animBg="1"/>
      <p:bldP spid="115717" grpId="1" animBg="1"/>
      <p:bldP spid="115718" grpId="0" animBg="1"/>
      <p:bldP spid="115718" grpId="1" animBg="1"/>
      <p:bldP spid="115719" grpId="0" animBg="1"/>
      <p:bldP spid="115719" grpId="1" animBg="1"/>
      <p:bldP spid="115720" grpId="0"/>
      <p:bldP spid="115720" grpId="1"/>
      <p:bldP spid="115733" grpId="0" animBg="1"/>
      <p:bldP spid="115734" grpId="0" animBg="1"/>
      <p:bldP spid="115734" grpId="1" animBg="1"/>
      <p:bldP spid="115735" grpId="0" animBg="1"/>
      <p:bldP spid="115735" grpId="1" animBg="1"/>
      <p:bldP spid="115736" grpId="0" animBg="1"/>
      <p:bldP spid="115736" grpId="1" animBg="1"/>
      <p:bldP spid="115737" grpId="0" animBg="1"/>
      <p:bldP spid="1157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Expression</a:t>
            </a:r>
            <a:endParaRPr lang="en-US" dirty="0"/>
          </a:p>
        </p:txBody>
      </p:sp>
      <p:sp>
        <p:nvSpPr>
          <p:cNvPr id="3" name="Content Placeholder 2"/>
          <p:cNvSpPr>
            <a:spLocks noGrp="1"/>
          </p:cNvSpPr>
          <p:nvPr>
            <p:ph idx="1"/>
          </p:nvPr>
        </p:nvSpPr>
        <p:spPr>
          <a:xfrm>
            <a:off x="684213" y="1052513"/>
            <a:ext cx="8229600" cy="5328815"/>
          </a:xfrm>
        </p:spPr>
        <p:txBody>
          <a:bodyPr/>
          <a:lstStyle/>
          <a:p>
            <a:r>
              <a:rPr lang="en-US" dirty="0"/>
              <a:t>A JSP expression element contains a scripting language expression that is evaluated, converted to a String, and inserted where the expression appears in the JSP file.</a:t>
            </a:r>
          </a:p>
          <a:p>
            <a:r>
              <a:rPr lang="en-US" dirty="0"/>
              <a:t>Because the value of an expression is converted to a String, you can use an expression within a line of text, whether or not it is tagged with HTML, in a JSP file.</a:t>
            </a:r>
          </a:p>
          <a:p>
            <a:r>
              <a:rPr lang="en-US" dirty="0"/>
              <a:t>The expression element can contain any expression that is valid according to the Java Language Specification but you cannot use a semicolon to end an expression.</a:t>
            </a:r>
          </a:p>
          <a:p>
            <a:endParaRPr lang="en-US" dirty="0"/>
          </a:p>
        </p:txBody>
      </p:sp>
    </p:spTree>
    <p:extLst>
      <p:ext uri="{BB962C8B-B14F-4D97-AF65-F5344CB8AC3E}">
        <p14:creationId xmlns:p14="http://schemas.microsoft.com/office/powerpoint/2010/main" val="38754408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t>
            </a:r>
            <a:r>
              <a:rPr lang="en-US" dirty="0"/>
              <a:t>of JSP Expression</a:t>
            </a:r>
          </a:p>
        </p:txBody>
      </p:sp>
      <p:sp>
        <p:nvSpPr>
          <p:cNvPr id="4" name="Rectangle 1"/>
          <p:cNvSpPr>
            <a:spLocks noGrp="1" noChangeArrowheads="1"/>
          </p:cNvSpPr>
          <p:nvPr>
            <p:ph idx="1"/>
          </p:nvPr>
        </p:nvSpPr>
        <p:spPr bwMode="auto">
          <a:xfrm>
            <a:off x="2339752" y="1484784"/>
            <a:ext cx="4215898" cy="64373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600" b="0" i="0" u="none" strike="noStrike" cap="none" normalizeH="0" baseline="0" dirty="0" smtClean="0">
                <a:ln>
                  <a:noFill/>
                </a:ln>
                <a:solidFill>
                  <a:srgbClr val="666600"/>
                </a:solidFill>
                <a:effectLst/>
                <a:latin typeface="Menlo"/>
                <a:ea typeface="宋体" panose="02010600030101010101" pitchFamily="2" charset="-122"/>
              </a:rPr>
              <a:t>&lt;%=</a:t>
            </a:r>
            <a:r>
              <a:rPr kumimoji="0" lang="en-US" altLang="zh-CN" sz="3600" b="0" i="0" u="none" strike="noStrike" cap="none" normalizeH="0" baseline="0" dirty="0" smtClean="0">
                <a:ln>
                  <a:noFill/>
                </a:ln>
                <a:solidFill>
                  <a:srgbClr val="313131"/>
                </a:solidFill>
                <a:effectLst/>
                <a:latin typeface="Menlo"/>
                <a:ea typeface="宋体" panose="02010600030101010101" pitchFamily="2" charset="-122"/>
              </a:rPr>
              <a:t> expression %&gt;</a:t>
            </a: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endParaRPr kumimoji="0" lang="en-US" altLang="zh-CN" sz="7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5" name="Rectangle 2"/>
          <p:cNvSpPr>
            <a:spLocks noChangeArrowheads="1"/>
          </p:cNvSpPr>
          <p:nvPr/>
        </p:nvSpPr>
        <p:spPr bwMode="auto">
          <a:xfrm>
            <a:off x="611560" y="2276872"/>
            <a:ext cx="8136904" cy="3105950"/>
          </a:xfrm>
          <a:prstGeom prst="rect">
            <a:avLst/>
          </a:prstGeom>
          <a:ln/>
        </p:spPr>
        <p:style>
          <a:lnRef idx="0">
            <a:schemeClr val="accent1"/>
          </a:lnRef>
          <a:fillRef idx="3">
            <a:schemeClr val="accent1"/>
          </a:fillRef>
          <a:effectRef idx="3">
            <a:schemeClr val="accent1"/>
          </a:effectRef>
          <a:fontRef idx="minor">
            <a:schemeClr val="lt1"/>
          </a:fontRef>
        </p:style>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88"/>
                </a:solidFill>
                <a:effectLst/>
                <a:latin typeface="Menlo"/>
                <a:ea typeface="宋体" panose="02010600030101010101" pitchFamily="2" charset="-122"/>
              </a:rPr>
              <a:t>&lt;html&gt;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800" b="0" i="0" u="none" strike="noStrike" cap="none" normalizeH="0" baseline="0" dirty="0" smtClean="0">
                <a:ln>
                  <a:noFill/>
                </a:ln>
                <a:solidFill>
                  <a:srgbClr val="000088"/>
                </a:solidFill>
                <a:effectLst/>
                <a:latin typeface="Menlo"/>
                <a:ea typeface="宋体" panose="02010600030101010101" pitchFamily="2" charset="-122"/>
              </a:rPr>
              <a:t>&lt;head&gt;&lt;title&gt;</a:t>
            </a: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A Comment Test</a:t>
            </a:r>
            <a:r>
              <a:rPr kumimoji="0" lang="en-US" altLang="zh-CN" sz="2800" b="0" i="0" u="none" strike="noStrike" cap="none" normalizeH="0" baseline="0" dirty="0" smtClean="0">
                <a:ln>
                  <a:noFill/>
                </a:ln>
                <a:solidFill>
                  <a:srgbClr val="000088"/>
                </a:solidFill>
                <a:effectLst/>
                <a:latin typeface="Menlo"/>
                <a:ea typeface="宋体" panose="02010600030101010101" pitchFamily="2" charset="-122"/>
              </a:rPr>
              <a:t>&lt;/title&gt;&lt;/head&gt;</a:t>
            </a: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88"/>
                </a:solidFill>
                <a:effectLst/>
                <a:latin typeface="Menlo"/>
                <a:ea typeface="宋体" panose="02010600030101010101" pitchFamily="2" charset="-122"/>
              </a:rPr>
              <a:t>&lt;body&gt;</a:t>
            </a: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800" b="0" i="0" u="none" strike="noStrike" cap="none" normalizeH="0" baseline="0" dirty="0" smtClean="0">
                <a:ln>
                  <a:noFill/>
                </a:ln>
                <a:solidFill>
                  <a:srgbClr val="000088"/>
                </a:solidFill>
                <a:effectLst/>
                <a:latin typeface="Menlo"/>
                <a:ea typeface="宋体" panose="02010600030101010101" pitchFamily="2" charset="-122"/>
              </a:rPr>
              <a:t>&lt;p&gt;</a:t>
            </a: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Today's date: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666600"/>
                </a:solidFill>
                <a:effectLst/>
                <a:latin typeface="Menlo"/>
                <a:ea typeface="宋体" panose="02010600030101010101" pitchFamily="2" charset="-122"/>
              </a:rPr>
              <a:t>&lt;%=</a:t>
            </a: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800" b="0" i="0" u="none" strike="noStrike" cap="none" normalizeH="0" baseline="0" dirty="0" smtClean="0">
                <a:ln>
                  <a:noFill/>
                </a:ln>
                <a:solidFill>
                  <a:srgbClr val="666600"/>
                </a:solidFill>
                <a:effectLst/>
                <a:latin typeface="Menlo"/>
                <a:ea typeface="宋体" panose="02010600030101010101" pitchFamily="2" charset="-122"/>
              </a:rPr>
              <a:t>(</a:t>
            </a:r>
            <a:r>
              <a:rPr kumimoji="0" lang="en-US" altLang="zh-CN" sz="2800" b="0" i="0" u="none" strike="noStrike" cap="none" normalizeH="0" baseline="0" dirty="0" smtClean="0">
                <a:ln>
                  <a:noFill/>
                </a:ln>
                <a:solidFill>
                  <a:srgbClr val="000088"/>
                </a:solidFill>
                <a:effectLst/>
                <a:latin typeface="Menlo"/>
                <a:ea typeface="宋体" panose="02010600030101010101" pitchFamily="2" charset="-122"/>
              </a:rPr>
              <a:t>new</a:t>
            </a: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800" b="0" i="0" u="none" strike="noStrike" cap="none" normalizeH="0" baseline="0" dirty="0" err="1" smtClean="0">
                <a:ln>
                  <a:noFill/>
                </a:ln>
                <a:solidFill>
                  <a:srgbClr val="313131"/>
                </a:solidFill>
                <a:effectLst/>
                <a:latin typeface="Menlo"/>
                <a:ea typeface="宋体" panose="02010600030101010101" pitchFamily="2" charset="-122"/>
              </a:rPr>
              <a:t>java</a:t>
            </a:r>
            <a:r>
              <a:rPr kumimoji="0" lang="en-US" altLang="zh-CN" sz="2800" b="0" i="0" u="none" strike="noStrike" cap="none" normalizeH="0" baseline="0" dirty="0" err="1" smtClean="0">
                <a:ln>
                  <a:noFill/>
                </a:ln>
                <a:solidFill>
                  <a:srgbClr val="666600"/>
                </a:solidFill>
                <a:effectLst/>
                <a:latin typeface="Menlo"/>
                <a:ea typeface="宋体" panose="02010600030101010101" pitchFamily="2" charset="-122"/>
              </a:rPr>
              <a:t>.</a:t>
            </a:r>
            <a:r>
              <a:rPr kumimoji="0" lang="en-US" altLang="zh-CN" sz="2800" b="0" i="0" u="none" strike="noStrike" cap="none" normalizeH="0" baseline="0" dirty="0" err="1" smtClean="0">
                <a:ln>
                  <a:noFill/>
                </a:ln>
                <a:solidFill>
                  <a:srgbClr val="313131"/>
                </a:solidFill>
                <a:effectLst/>
                <a:latin typeface="Menlo"/>
                <a:ea typeface="宋体" panose="02010600030101010101" pitchFamily="2" charset="-122"/>
              </a:rPr>
              <a:t>util</a:t>
            </a:r>
            <a:r>
              <a:rPr kumimoji="0" lang="en-US" altLang="zh-CN" sz="2800" b="0" i="0" u="none" strike="noStrike" cap="none" normalizeH="0" baseline="0" dirty="0" err="1" smtClean="0">
                <a:ln>
                  <a:noFill/>
                </a:ln>
                <a:solidFill>
                  <a:srgbClr val="666600"/>
                </a:solidFill>
                <a:effectLst/>
                <a:latin typeface="Menlo"/>
                <a:ea typeface="宋体" panose="02010600030101010101" pitchFamily="2" charset="-122"/>
              </a:rPr>
              <a:t>.</a:t>
            </a:r>
            <a:r>
              <a:rPr kumimoji="0" lang="en-US" altLang="zh-CN" sz="2800" b="0" i="0" u="none" strike="noStrike" cap="none" normalizeH="0" baseline="0" dirty="0" err="1" smtClean="0">
                <a:ln>
                  <a:noFill/>
                </a:ln>
                <a:solidFill>
                  <a:srgbClr val="7F0055"/>
                </a:solidFill>
                <a:effectLst/>
                <a:latin typeface="Menlo"/>
                <a:ea typeface="宋体" panose="02010600030101010101" pitchFamily="2" charset="-122"/>
              </a:rPr>
              <a:t>Date</a:t>
            </a:r>
            <a:r>
              <a:rPr kumimoji="0" lang="en-US" altLang="zh-CN" sz="2800" b="0" i="0" u="none" strike="noStrike" cap="none" normalizeH="0" baseline="0" dirty="0" smtClean="0">
                <a:ln>
                  <a:noFill/>
                </a:ln>
                <a:solidFill>
                  <a:srgbClr val="666600"/>
                </a:solidFill>
                <a:effectLst/>
                <a:latin typeface="Menlo"/>
                <a:ea typeface="宋体" panose="02010600030101010101" pitchFamily="2" charset="-122"/>
              </a:rPr>
              <a:t>()).</a:t>
            </a:r>
            <a:r>
              <a:rPr kumimoji="0" lang="en-US" altLang="zh-CN" sz="2800" b="0" i="0" u="none" strike="noStrike" cap="none" normalizeH="0" baseline="0" dirty="0" err="1" smtClean="0">
                <a:ln>
                  <a:noFill/>
                </a:ln>
                <a:solidFill>
                  <a:srgbClr val="313131"/>
                </a:solidFill>
                <a:effectLst/>
                <a:latin typeface="Menlo"/>
                <a:ea typeface="宋体" panose="02010600030101010101" pitchFamily="2" charset="-122"/>
              </a:rPr>
              <a:t>toLocaleString</a:t>
            </a:r>
            <a:r>
              <a:rPr kumimoji="0" lang="en-US" altLang="zh-CN" sz="2800" b="0" i="0" u="none" strike="noStrike" cap="none" normalizeH="0" baseline="0" dirty="0" smtClean="0">
                <a:ln>
                  <a:noFill/>
                </a:ln>
                <a:solidFill>
                  <a:srgbClr val="666600"/>
                </a:solidFill>
                <a:effectLst/>
                <a:latin typeface="Menlo"/>
                <a:ea typeface="宋体" panose="02010600030101010101" pitchFamily="2" charset="-122"/>
              </a:rPr>
              <a:t>()</a:t>
            </a: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800" b="0" i="0" u="none" strike="noStrike" cap="none" normalizeH="0" baseline="0" dirty="0" smtClean="0">
                <a:ln>
                  <a:noFill/>
                </a:ln>
                <a:solidFill>
                  <a:srgbClr val="000088"/>
                </a:solidFill>
                <a:effectLst/>
                <a:latin typeface="Menlo"/>
                <a:ea typeface="宋体" panose="02010600030101010101" pitchFamily="2" charset="-122"/>
              </a:rPr>
              <a:t>&lt;/p&gt;</a:t>
            </a: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88"/>
                </a:solidFill>
                <a:effectLst/>
                <a:latin typeface="Menlo"/>
                <a:ea typeface="宋体" panose="02010600030101010101" pitchFamily="2" charset="-122"/>
              </a:rPr>
              <a:t>&lt;/body&gt;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800" b="0" i="0" u="none" strike="noStrike" cap="none" normalizeH="0" baseline="0" dirty="0" smtClean="0">
                <a:ln>
                  <a:noFill/>
                </a:ln>
                <a:solidFill>
                  <a:srgbClr val="000088"/>
                </a:solidFill>
                <a:effectLst/>
                <a:latin typeface="Menlo"/>
                <a:ea typeface="宋体" panose="02010600030101010101" pitchFamily="2" charset="-122"/>
              </a:rPr>
              <a:t>&lt;/html&gt;</a:t>
            </a: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a:t>
            </a:r>
            <a:endParaRPr kumimoji="0" lang="en-US" altLang="zh-CN" sz="6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658495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sz="3200"/>
              <a:t>JSP Expression</a:t>
            </a:r>
          </a:p>
        </p:txBody>
      </p:sp>
      <p:sp>
        <p:nvSpPr>
          <p:cNvPr id="106499" name="Rectangle 3"/>
          <p:cNvSpPr>
            <a:spLocks noGrp="1" noChangeArrowheads="1"/>
          </p:cNvSpPr>
          <p:nvPr>
            <p:ph type="body" idx="1"/>
          </p:nvPr>
        </p:nvSpPr>
        <p:spPr/>
        <p:txBody>
          <a:bodyPr/>
          <a:lstStyle/>
          <a:p>
            <a:r>
              <a:rPr lang="en-US" altLang="en-US"/>
              <a:t>Contains a Java statement</a:t>
            </a:r>
          </a:p>
          <a:p>
            <a:r>
              <a:rPr lang="en-US" altLang="en-US"/>
              <a:t>Value of Java Statement will be evaluated and inserted into generated Web page. </a:t>
            </a:r>
          </a:p>
          <a:p>
            <a:r>
              <a:rPr lang="en-US" altLang="en-US"/>
              <a:t>Displays individual variables, or the result of some calculation. </a:t>
            </a:r>
          </a:p>
        </p:txBody>
      </p:sp>
      <p:sp>
        <p:nvSpPr>
          <p:cNvPr id="106500" name="Rectangle 4"/>
          <p:cNvSpPr>
            <a:spLocks noChangeArrowheads="1"/>
          </p:cNvSpPr>
          <p:nvPr/>
        </p:nvSpPr>
        <p:spPr bwMode="auto">
          <a:xfrm>
            <a:off x="692150" y="2085975"/>
            <a:ext cx="7480300" cy="339725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en-US" altLang="zh-CN">
                <a:latin typeface="Courier New" panose="02070309020205020404" pitchFamily="49" charset="0"/>
              </a:rPr>
              <a:t>&lt;html&gt;</a:t>
            </a:r>
          </a:p>
          <a:p>
            <a:r>
              <a:rPr lang="en-US" altLang="zh-CN">
                <a:latin typeface="Courier New" panose="02070309020205020404" pitchFamily="49" charset="0"/>
              </a:rPr>
              <a:t>    &lt;head&gt;</a:t>
            </a:r>
          </a:p>
          <a:p>
            <a:r>
              <a:rPr lang="en-US" altLang="zh-CN">
                <a:latin typeface="Courier New" panose="02070309020205020404" pitchFamily="49" charset="0"/>
              </a:rPr>
              <a:t>        &lt;title&gt;Testing Expression directive&lt;/title&gt;</a:t>
            </a:r>
          </a:p>
          <a:p>
            <a:r>
              <a:rPr lang="en-US" altLang="zh-CN">
                <a:latin typeface="Courier New" panose="02070309020205020404" pitchFamily="49" charset="0"/>
              </a:rPr>
              <a:t>    &lt;/head&gt;</a:t>
            </a:r>
          </a:p>
          <a:p>
            <a:r>
              <a:rPr lang="en-US" altLang="zh-CN">
                <a:latin typeface="Courier New" panose="02070309020205020404" pitchFamily="49" charset="0"/>
              </a:rPr>
              <a:t>    &lt;body&gt;</a:t>
            </a:r>
          </a:p>
          <a:p>
            <a:r>
              <a:rPr lang="en-US" altLang="zh-CN">
                <a:latin typeface="Courier New" panose="02070309020205020404" pitchFamily="49" charset="0"/>
              </a:rPr>
              <a:t>        &lt;h1&gt; Testing Expression directive &lt;/h1&gt;</a:t>
            </a:r>
          </a:p>
          <a:p>
            <a:r>
              <a:rPr lang="en-US" altLang="zh-CN">
                <a:latin typeface="Courier New" panose="02070309020205020404" pitchFamily="49" charset="0"/>
              </a:rPr>
              <a:t>        &lt;% int i = 2, j=3;%&gt;</a:t>
            </a:r>
          </a:p>
          <a:p>
            <a:r>
              <a:rPr lang="en-US" altLang="zh-CN">
                <a:latin typeface="Courier New" panose="02070309020205020404" pitchFamily="49" charset="0"/>
              </a:rPr>
              <a:t>        &lt;% i++;%&gt;</a:t>
            </a:r>
          </a:p>
          <a:p>
            <a:r>
              <a:rPr lang="en-US" altLang="zh-CN">
                <a:latin typeface="Courier New" panose="02070309020205020404" pitchFamily="49" charset="0"/>
              </a:rPr>
              <a:t>        &lt;% j=j+i; %&gt;</a:t>
            </a:r>
          </a:p>
          <a:p>
            <a:r>
              <a:rPr lang="en-US" altLang="zh-CN">
                <a:latin typeface="Courier New" panose="02070309020205020404" pitchFamily="49" charset="0"/>
              </a:rPr>
              <a:t>        …</a:t>
            </a:r>
          </a:p>
          <a:p>
            <a:r>
              <a:rPr lang="en-US" altLang="zh-CN">
                <a:latin typeface="Courier New" panose="02070309020205020404" pitchFamily="49" charset="0"/>
              </a:rPr>
              <a:t>    &lt;/body&gt;</a:t>
            </a:r>
          </a:p>
          <a:p>
            <a:r>
              <a:rPr lang="en-US" altLang="zh-CN">
                <a:latin typeface="Courier New" panose="02070309020205020404" pitchFamily="49" charset="0"/>
              </a:rPr>
              <a:t>&lt;/html&gt;</a:t>
            </a:r>
          </a:p>
        </p:txBody>
      </p:sp>
      <p:sp>
        <p:nvSpPr>
          <p:cNvPr id="106501" name="Rectangle 5"/>
          <p:cNvSpPr>
            <a:spLocks noChangeArrowheads="1"/>
          </p:cNvSpPr>
          <p:nvPr/>
        </p:nvSpPr>
        <p:spPr bwMode="auto">
          <a:xfrm flipV="1">
            <a:off x="1908175" y="3789363"/>
            <a:ext cx="2951163" cy="863600"/>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02" name="Oval 6"/>
          <p:cNvSpPr>
            <a:spLocks noChangeArrowheads="1"/>
          </p:cNvSpPr>
          <p:nvPr/>
        </p:nvSpPr>
        <p:spPr bwMode="auto">
          <a:xfrm>
            <a:off x="5362575" y="3789363"/>
            <a:ext cx="1943100" cy="792162"/>
          </a:xfrm>
          <a:prstGeom prst="ellipse">
            <a:avLst/>
          </a:prstGeom>
          <a:solidFill>
            <a:srgbClr val="D5D5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0000"/>
                </a:solidFill>
              </a:rPr>
              <a:t>JSP Expression </a:t>
            </a:r>
          </a:p>
        </p:txBody>
      </p:sp>
      <p:sp>
        <p:nvSpPr>
          <p:cNvPr id="106503" name="Line 7"/>
          <p:cNvSpPr>
            <a:spLocks noChangeShapeType="1"/>
          </p:cNvSpPr>
          <p:nvPr/>
        </p:nvSpPr>
        <p:spPr bwMode="auto">
          <a:xfrm flipH="1">
            <a:off x="4859338" y="4221163"/>
            <a:ext cx="485775"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06499">
                                            <p:txEl>
                                              <p:pRg st="1" end="1"/>
                                            </p:txEl>
                                          </p:spTgt>
                                        </p:tgtEl>
                                        <p:attrNameLst>
                                          <p:attrName>style.visibility</p:attrName>
                                        </p:attrNameLst>
                                      </p:cBhvr>
                                      <p:to>
                                        <p:strVal val="visible"/>
                                      </p:to>
                                    </p:set>
                                    <p:anim calcmode="lin" valueType="num">
                                      <p:cBhvr additive="base">
                                        <p:cTn id="7" dur="500" fill="hold"/>
                                        <p:tgtEl>
                                          <p:spTgt spid="10649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6499">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06499">
                                            <p:txEl>
                                              <p:pRg st="2" end="2"/>
                                            </p:txEl>
                                          </p:spTgt>
                                        </p:tgtEl>
                                        <p:attrNameLst>
                                          <p:attrName>style.visibility</p:attrName>
                                        </p:attrNameLst>
                                      </p:cBhvr>
                                      <p:to>
                                        <p:strVal val="visible"/>
                                      </p:to>
                                    </p:set>
                                    <p:anim calcmode="lin" valueType="num">
                                      <p:cBhvr additive="base">
                                        <p:cTn id="12" dur="500" fill="hold"/>
                                        <p:tgtEl>
                                          <p:spTgt spid="106499">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064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mph" presetSubtype="0" nodeType="clickEffect">
                                  <p:stCondLst>
                                    <p:cond delay="0"/>
                                  </p:stCondLst>
                                  <p:childTnLst>
                                    <p:set>
                                      <p:cBhvr rctx="PPT">
                                        <p:cTn id="17" dur="indefinite"/>
                                        <p:tgtEl>
                                          <p:spTgt spid="106499">
                                            <p:txEl>
                                              <p:pRg st="0" end="0"/>
                                            </p:txEl>
                                          </p:spTgt>
                                        </p:tgtEl>
                                        <p:attrNameLst>
                                          <p:attrName>style.opacity</p:attrName>
                                        </p:attrNameLst>
                                      </p:cBhvr>
                                      <p:to>
                                        <p:strVal val="0.15"/>
                                      </p:to>
                                    </p:set>
                                    <p:animEffect filter="image" prLst="opacity: 0.15">
                                      <p:cBhvr rctx="IE">
                                        <p:cTn id="18" dur="indefinite"/>
                                        <p:tgtEl>
                                          <p:spTgt spid="106499">
                                            <p:txEl>
                                              <p:pRg st="0" end="0"/>
                                            </p:txEl>
                                          </p:spTgt>
                                        </p:tgtEl>
                                      </p:cBhvr>
                                    </p:animEffect>
                                  </p:childTnLst>
                                </p:cTn>
                              </p:par>
                              <p:par>
                                <p:cTn id="19" presetID="9" presetClass="emph" presetSubtype="0" nodeType="withEffect">
                                  <p:stCondLst>
                                    <p:cond delay="0"/>
                                  </p:stCondLst>
                                  <p:childTnLst>
                                    <p:set>
                                      <p:cBhvr rctx="PPT">
                                        <p:cTn id="20" dur="indefinite"/>
                                        <p:tgtEl>
                                          <p:spTgt spid="106499">
                                            <p:txEl>
                                              <p:pRg st="1" end="1"/>
                                            </p:txEl>
                                          </p:spTgt>
                                        </p:tgtEl>
                                        <p:attrNameLst>
                                          <p:attrName>style.opacity</p:attrName>
                                        </p:attrNameLst>
                                      </p:cBhvr>
                                      <p:to>
                                        <p:strVal val="0.15"/>
                                      </p:to>
                                    </p:set>
                                    <p:animEffect filter="image" prLst="opacity: 0.15">
                                      <p:cBhvr rctx="IE">
                                        <p:cTn id="21" dur="indefinite"/>
                                        <p:tgtEl>
                                          <p:spTgt spid="106499">
                                            <p:txEl>
                                              <p:pRg st="1" end="1"/>
                                            </p:txEl>
                                          </p:spTgt>
                                        </p:tgtEl>
                                      </p:cBhvr>
                                    </p:animEffect>
                                  </p:childTnLst>
                                </p:cTn>
                              </p:par>
                              <p:par>
                                <p:cTn id="22" presetID="9" presetClass="emph" presetSubtype="0" nodeType="withEffect">
                                  <p:stCondLst>
                                    <p:cond delay="0"/>
                                  </p:stCondLst>
                                  <p:childTnLst>
                                    <p:set>
                                      <p:cBhvr rctx="PPT">
                                        <p:cTn id="23" dur="indefinite"/>
                                        <p:tgtEl>
                                          <p:spTgt spid="106499">
                                            <p:txEl>
                                              <p:pRg st="2" end="2"/>
                                            </p:txEl>
                                          </p:spTgt>
                                        </p:tgtEl>
                                        <p:attrNameLst>
                                          <p:attrName>style.opacity</p:attrName>
                                        </p:attrNameLst>
                                      </p:cBhvr>
                                      <p:to>
                                        <p:strVal val="0.15"/>
                                      </p:to>
                                    </p:set>
                                    <p:animEffect filter="image" prLst="opacity: 0.15">
                                      <p:cBhvr rctx="IE">
                                        <p:cTn id="24" dur="indefinite"/>
                                        <p:tgtEl>
                                          <p:spTgt spid="106499">
                                            <p:txEl>
                                              <p:pRg st="2" end="2"/>
                                            </p:txEl>
                                          </p:spTgt>
                                        </p:tgtEl>
                                      </p:cBhvr>
                                    </p:animEffect>
                                  </p:childTnLst>
                                </p:cTn>
                              </p:par>
                            </p:childTnLst>
                          </p:cTn>
                        </p:par>
                        <p:par>
                          <p:cTn id="25" fill="hold" nodeType="afterGroup">
                            <p:stCondLst>
                              <p:cond delay="0"/>
                            </p:stCondLst>
                            <p:childTnLst>
                              <p:par>
                                <p:cTn id="26" presetID="22" presetClass="entr" presetSubtype="8" fill="hold" grpId="0" nodeType="afterEffect">
                                  <p:stCondLst>
                                    <p:cond delay="0"/>
                                  </p:stCondLst>
                                  <p:childTnLst>
                                    <p:set>
                                      <p:cBhvr>
                                        <p:cTn id="27" dur="1" fill="hold">
                                          <p:stCondLst>
                                            <p:cond delay="0"/>
                                          </p:stCondLst>
                                        </p:cTn>
                                        <p:tgtEl>
                                          <p:spTgt spid="106500"/>
                                        </p:tgtEl>
                                        <p:attrNameLst>
                                          <p:attrName>style.visibility</p:attrName>
                                        </p:attrNameLst>
                                      </p:cBhvr>
                                      <p:to>
                                        <p:strVal val="visible"/>
                                      </p:to>
                                    </p:set>
                                    <p:animEffect transition="in" filter="wipe(left)">
                                      <p:cBhvr>
                                        <p:cTn id="28" dur="1000"/>
                                        <p:tgtEl>
                                          <p:spTgt spid="10650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6501"/>
                                        </p:tgtEl>
                                        <p:attrNameLst>
                                          <p:attrName>style.visibility</p:attrName>
                                        </p:attrNameLst>
                                      </p:cBhvr>
                                      <p:to>
                                        <p:strVal val="visible"/>
                                      </p:to>
                                    </p:set>
                                    <p:animEffect transition="in" filter="blinds(horizontal)">
                                      <p:cBhvr>
                                        <p:cTn id="33" dur="1000"/>
                                        <p:tgtEl>
                                          <p:spTgt spid="106501"/>
                                        </p:tgtEl>
                                      </p:cBhvr>
                                    </p:animEffect>
                                  </p:childTnLst>
                                </p:cTn>
                              </p:par>
                            </p:childTnLst>
                          </p:cTn>
                        </p:par>
                        <p:par>
                          <p:cTn id="34" fill="hold" nodeType="afterGroup">
                            <p:stCondLst>
                              <p:cond delay="1000"/>
                            </p:stCondLst>
                            <p:childTnLst>
                              <p:par>
                                <p:cTn id="35" presetID="3" presetClass="entr" presetSubtype="5" fill="hold" grpId="0" nodeType="afterEffect">
                                  <p:stCondLst>
                                    <p:cond delay="0"/>
                                  </p:stCondLst>
                                  <p:childTnLst>
                                    <p:set>
                                      <p:cBhvr>
                                        <p:cTn id="36" dur="1" fill="hold">
                                          <p:stCondLst>
                                            <p:cond delay="0"/>
                                          </p:stCondLst>
                                        </p:cTn>
                                        <p:tgtEl>
                                          <p:spTgt spid="106502"/>
                                        </p:tgtEl>
                                        <p:attrNameLst>
                                          <p:attrName>style.visibility</p:attrName>
                                        </p:attrNameLst>
                                      </p:cBhvr>
                                      <p:to>
                                        <p:strVal val="visible"/>
                                      </p:to>
                                    </p:set>
                                    <p:animEffect transition="in" filter="blinds(vertical)">
                                      <p:cBhvr>
                                        <p:cTn id="37" dur="500"/>
                                        <p:tgtEl>
                                          <p:spTgt spid="106502"/>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106503"/>
                                        </p:tgtEl>
                                        <p:attrNameLst>
                                          <p:attrName>style.visibility</p:attrName>
                                        </p:attrNameLst>
                                      </p:cBhvr>
                                      <p:to>
                                        <p:strVal val="visible"/>
                                      </p:to>
                                    </p:set>
                                    <p:animEffect transition="in" filter="wipe(right)">
                                      <p:cBhvr>
                                        <p:cTn id="40" dur="1000"/>
                                        <p:tgtEl>
                                          <p:spTgt spid="106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animBg="1"/>
      <p:bldP spid="106501" grpId="0" animBg="1"/>
      <p:bldP spid="106502" grpId="0" animBg="1"/>
      <p:bldP spid="10650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JSP </a:t>
            </a:r>
            <a:r>
              <a:rPr lang="en-US" altLang="en-US" dirty="0" err="1" smtClean="0"/>
              <a:t>Scriptlet</a:t>
            </a:r>
            <a:endParaRPr lang="en-US" dirty="0"/>
          </a:p>
        </p:txBody>
      </p:sp>
      <p:sp>
        <p:nvSpPr>
          <p:cNvPr id="3" name="Content Placeholder 2"/>
          <p:cNvSpPr>
            <a:spLocks noGrp="1"/>
          </p:cNvSpPr>
          <p:nvPr>
            <p:ph idx="1"/>
          </p:nvPr>
        </p:nvSpPr>
        <p:spPr>
          <a:xfrm>
            <a:off x="684213" y="1412875"/>
            <a:ext cx="8229600" cy="2016125"/>
          </a:xfrm>
        </p:spPr>
        <p:txBody>
          <a:bodyPr/>
          <a:lstStyle/>
          <a:p>
            <a:r>
              <a:rPr lang="en-US" dirty="0"/>
              <a:t>A </a:t>
            </a:r>
            <a:r>
              <a:rPr lang="en-US" dirty="0" err="1"/>
              <a:t>scriptlet</a:t>
            </a:r>
            <a:r>
              <a:rPr lang="en-US" dirty="0"/>
              <a:t> can contain any number of JAVA language statements, variable or method declarations, or expressions that are valid in the page scripting language.</a:t>
            </a:r>
          </a:p>
        </p:txBody>
      </p:sp>
      <p:sp>
        <p:nvSpPr>
          <p:cNvPr id="4" name="Rectangle 1"/>
          <p:cNvSpPr>
            <a:spLocks noChangeArrowheads="1"/>
          </p:cNvSpPr>
          <p:nvPr/>
        </p:nvSpPr>
        <p:spPr bwMode="auto">
          <a:xfrm>
            <a:off x="735013" y="3357573"/>
            <a:ext cx="7797427" cy="3105950"/>
          </a:xfrm>
          <a:prstGeom prst="rect">
            <a:avLst/>
          </a:prstGeom>
          <a:ln/>
        </p:spPr>
        <p:style>
          <a:lnRef idx="1">
            <a:schemeClr val="accent1"/>
          </a:lnRef>
          <a:fillRef idx="3">
            <a:schemeClr val="accent1"/>
          </a:fillRef>
          <a:effectRef idx="2">
            <a:schemeClr val="accent1"/>
          </a:effectRef>
          <a:fontRef idx="minor">
            <a:schemeClr val="lt1"/>
          </a:fontRef>
        </p:style>
        <p:txBody>
          <a:bodyPr vert="horz" wrap="square" lIns="0" tIns="0" rIns="0" bIns="88872"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88"/>
                </a:solidFill>
                <a:effectLst/>
                <a:latin typeface="Menlo"/>
                <a:ea typeface="宋体" panose="02010600030101010101" pitchFamily="2" charset="-122"/>
              </a:rPr>
              <a:t>&lt;html&gt;</a:t>
            </a:r>
          </a:p>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800" b="0" i="0" u="none" strike="noStrike" cap="none" normalizeH="0" baseline="0" dirty="0" smtClean="0">
                <a:ln>
                  <a:noFill/>
                </a:ln>
                <a:solidFill>
                  <a:srgbClr val="000088"/>
                </a:solidFill>
                <a:effectLst/>
                <a:latin typeface="Menlo"/>
                <a:ea typeface="宋体" panose="02010600030101010101" pitchFamily="2" charset="-122"/>
              </a:rPr>
              <a:t>&lt;head&gt;&lt;title&gt;</a:t>
            </a: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Hello World</a:t>
            </a:r>
            <a:r>
              <a:rPr kumimoji="0" lang="en-US" altLang="zh-CN" sz="2800" b="0" i="0" u="none" strike="noStrike" cap="none" normalizeH="0" baseline="0" dirty="0" smtClean="0">
                <a:ln>
                  <a:noFill/>
                </a:ln>
                <a:solidFill>
                  <a:srgbClr val="000088"/>
                </a:solidFill>
                <a:effectLst/>
                <a:latin typeface="Menlo"/>
                <a:ea typeface="宋体" panose="02010600030101010101" pitchFamily="2" charset="-122"/>
              </a:rPr>
              <a:t>&lt;/title&gt;&lt;/head&gt;</a:t>
            </a:r>
          </a:p>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800" b="0" i="0" u="none" strike="noStrike" cap="none" normalizeH="0" baseline="0" dirty="0" smtClean="0">
                <a:ln>
                  <a:noFill/>
                </a:ln>
                <a:solidFill>
                  <a:srgbClr val="000088"/>
                </a:solidFill>
                <a:effectLst/>
                <a:latin typeface="Menlo"/>
                <a:ea typeface="宋体" panose="02010600030101010101" pitchFamily="2" charset="-122"/>
              </a:rPr>
              <a:t>&lt;body&gt;</a:t>
            </a: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Hello World!</a:t>
            </a:r>
            <a:r>
              <a:rPr kumimoji="0" lang="en-US" altLang="zh-CN" sz="2800" b="0" i="0" u="none" strike="noStrike" cap="none" normalizeH="0" baseline="0" dirty="0" smtClean="0">
                <a:ln>
                  <a:noFill/>
                </a:ln>
                <a:solidFill>
                  <a:srgbClr val="000088"/>
                </a:solidFill>
                <a:effectLst/>
                <a:latin typeface="Menlo"/>
                <a:ea typeface="宋体" panose="02010600030101010101" pitchFamily="2" charset="-122"/>
              </a:rPr>
              <a:t>&lt;</a:t>
            </a:r>
            <a:r>
              <a:rPr kumimoji="0" lang="en-US" altLang="zh-CN" sz="2800" b="0" i="0" u="none" strike="noStrike" cap="none" normalizeH="0" baseline="0" dirty="0" err="1" smtClean="0">
                <a:ln>
                  <a:noFill/>
                </a:ln>
                <a:solidFill>
                  <a:srgbClr val="000088"/>
                </a:solidFill>
                <a:effectLst/>
                <a:latin typeface="Menlo"/>
                <a:ea typeface="宋体" panose="02010600030101010101" pitchFamily="2" charset="-122"/>
              </a:rPr>
              <a:t>br</a:t>
            </a:r>
            <a:r>
              <a:rPr kumimoji="0" lang="en-US" altLang="zh-CN" sz="2800" b="0" i="0" u="none" strike="noStrike" cap="none" normalizeH="0" baseline="0" dirty="0" smtClean="0">
                <a:ln>
                  <a:noFill/>
                </a:ln>
                <a:solidFill>
                  <a:srgbClr val="000088"/>
                </a:solidFill>
                <a:effectLst/>
                <a:latin typeface="Menlo"/>
                <a:ea typeface="宋体" panose="02010600030101010101" pitchFamily="2" charset="-122"/>
              </a:rPr>
              <a:t>/&gt;</a:t>
            </a: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666600"/>
                </a:solidFill>
                <a:effectLst/>
                <a:latin typeface="Menlo"/>
                <a:ea typeface="宋体" panose="02010600030101010101" pitchFamily="2" charset="-122"/>
              </a:rPr>
              <a:t>&lt;%</a:t>
            </a: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800" b="0" i="0" u="none" strike="noStrike" cap="none" normalizeH="0" baseline="0" dirty="0" err="1" smtClean="0">
                <a:ln>
                  <a:noFill/>
                </a:ln>
                <a:solidFill>
                  <a:srgbClr val="000088"/>
                </a:solidFill>
                <a:effectLst/>
                <a:latin typeface="Menlo"/>
                <a:ea typeface="宋体" panose="02010600030101010101" pitchFamily="2" charset="-122"/>
              </a:rPr>
              <a:t>out</a:t>
            </a:r>
            <a:r>
              <a:rPr kumimoji="0" lang="en-US" altLang="zh-CN" sz="2800" b="0" i="0" u="none" strike="noStrike" cap="none" normalizeH="0" baseline="0" dirty="0" err="1" smtClean="0">
                <a:ln>
                  <a:noFill/>
                </a:ln>
                <a:solidFill>
                  <a:srgbClr val="666600"/>
                </a:solidFill>
                <a:effectLst/>
                <a:latin typeface="Menlo"/>
                <a:ea typeface="宋体" panose="02010600030101010101" pitchFamily="2" charset="-122"/>
              </a:rPr>
              <a:t>.</a:t>
            </a:r>
            <a:r>
              <a:rPr kumimoji="0" lang="en-US" altLang="zh-CN" sz="2800" b="0" i="0" u="none" strike="noStrike" cap="none" normalizeH="0" baseline="0" dirty="0" err="1" smtClean="0">
                <a:ln>
                  <a:noFill/>
                </a:ln>
                <a:solidFill>
                  <a:srgbClr val="313131"/>
                </a:solidFill>
                <a:effectLst/>
                <a:latin typeface="Menlo"/>
                <a:ea typeface="宋体" panose="02010600030101010101" pitchFamily="2" charset="-122"/>
              </a:rPr>
              <a:t>println</a:t>
            </a:r>
            <a:r>
              <a:rPr kumimoji="0" lang="en-US" altLang="zh-CN" sz="2800" b="0" i="0" u="none" strike="noStrike" cap="none" normalizeH="0" baseline="0" dirty="0" smtClean="0">
                <a:ln>
                  <a:noFill/>
                </a:ln>
                <a:solidFill>
                  <a:srgbClr val="666600"/>
                </a:solidFill>
                <a:effectLst/>
                <a:latin typeface="Menlo"/>
                <a:ea typeface="宋体" panose="02010600030101010101" pitchFamily="2" charset="-122"/>
              </a:rPr>
              <a:t>(</a:t>
            </a:r>
            <a:r>
              <a:rPr kumimoji="0" lang="en-US" altLang="zh-CN" sz="2800" b="0" i="0" u="none" strike="noStrike" cap="none" normalizeH="0" baseline="0" dirty="0" smtClean="0">
                <a:ln>
                  <a:noFill/>
                </a:ln>
                <a:solidFill>
                  <a:srgbClr val="008800"/>
                </a:solidFill>
                <a:effectLst/>
                <a:latin typeface="Menlo"/>
                <a:ea typeface="宋体" panose="02010600030101010101" pitchFamily="2" charset="-122"/>
              </a:rPr>
              <a:t>"Your IP address is "</a:t>
            </a: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800" b="0" i="0" u="none" strike="noStrike" cap="none" normalizeH="0" baseline="0" dirty="0" smtClean="0">
                <a:ln>
                  <a:noFill/>
                </a:ln>
                <a:solidFill>
                  <a:srgbClr val="666600"/>
                </a:solidFill>
                <a:effectLst/>
                <a:latin typeface="Menlo"/>
                <a:ea typeface="宋体" panose="02010600030101010101" pitchFamily="2" charset="-122"/>
              </a:rPr>
              <a:t>+</a:t>
            </a: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800" b="0" i="0" u="none" strike="noStrike" cap="none" normalizeH="0" baseline="0" dirty="0" err="1" smtClean="0">
                <a:ln>
                  <a:noFill/>
                </a:ln>
                <a:solidFill>
                  <a:srgbClr val="313131"/>
                </a:solidFill>
                <a:effectLst/>
                <a:latin typeface="Menlo"/>
                <a:ea typeface="宋体" panose="02010600030101010101" pitchFamily="2" charset="-122"/>
              </a:rPr>
              <a:t>request</a:t>
            </a:r>
            <a:r>
              <a:rPr kumimoji="0" lang="en-US" altLang="zh-CN" sz="2800" b="0" i="0" u="none" strike="noStrike" cap="none" normalizeH="0" baseline="0" dirty="0" err="1" smtClean="0">
                <a:ln>
                  <a:noFill/>
                </a:ln>
                <a:solidFill>
                  <a:srgbClr val="666600"/>
                </a:solidFill>
                <a:effectLst/>
                <a:latin typeface="Menlo"/>
                <a:ea typeface="宋体" panose="02010600030101010101" pitchFamily="2" charset="-122"/>
              </a:rPr>
              <a:t>.</a:t>
            </a:r>
            <a:r>
              <a:rPr kumimoji="0" lang="en-US" altLang="zh-CN" sz="2800" b="0" i="0" u="none" strike="noStrike" cap="none" normalizeH="0" baseline="0" dirty="0" err="1" smtClean="0">
                <a:ln>
                  <a:noFill/>
                </a:ln>
                <a:solidFill>
                  <a:srgbClr val="313131"/>
                </a:solidFill>
                <a:effectLst/>
                <a:latin typeface="Menlo"/>
                <a:ea typeface="宋体" panose="02010600030101010101" pitchFamily="2" charset="-122"/>
              </a:rPr>
              <a:t>getRemoteAddr</a:t>
            </a:r>
            <a:r>
              <a:rPr kumimoji="0" lang="en-US" altLang="zh-CN" sz="2800" b="0" i="0" u="none" strike="noStrike" cap="none" normalizeH="0" baseline="0" dirty="0" smtClean="0">
                <a:ln>
                  <a:noFill/>
                </a:ln>
                <a:solidFill>
                  <a:srgbClr val="666600"/>
                </a:solidFill>
                <a:effectLst/>
                <a:latin typeface="Menlo"/>
                <a:ea typeface="宋体" panose="02010600030101010101" pitchFamily="2" charset="-122"/>
              </a:rPr>
              <a:t>());</a:t>
            </a: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%&gt; </a:t>
            </a:r>
          </a:p>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88"/>
                </a:solidFill>
                <a:effectLst/>
                <a:latin typeface="Menlo"/>
                <a:ea typeface="宋体" panose="02010600030101010101" pitchFamily="2" charset="-122"/>
              </a:rPr>
              <a:t>&lt;/body&gt;</a:t>
            </a:r>
          </a:p>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800" b="0" i="0" u="none" strike="noStrike" cap="none" normalizeH="0" baseline="0" dirty="0" smtClean="0">
                <a:ln>
                  <a:noFill/>
                </a:ln>
                <a:solidFill>
                  <a:srgbClr val="000088"/>
                </a:solidFill>
                <a:effectLst/>
                <a:latin typeface="Menlo"/>
                <a:ea typeface="宋体" panose="02010600030101010101" pitchFamily="2" charset="-122"/>
              </a:rPr>
              <a:t>&lt;/html&gt;</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endParaRPr kumimoji="0" lang="en-US" altLang="zh-CN" sz="6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588371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en-US" sz="3200" dirty="0"/>
              <a:t>JSP </a:t>
            </a:r>
            <a:r>
              <a:rPr lang="en-US" altLang="en-US" sz="3200" dirty="0" err="1"/>
              <a:t>Scriptlet</a:t>
            </a:r>
            <a:endParaRPr lang="en-US" altLang="en-US" sz="3200" dirty="0"/>
          </a:p>
        </p:txBody>
      </p:sp>
      <p:sp>
        <p:nvSpPr>
          <p:cNvPr id="142343" name="Line 7"/>
          <p:cNvSpPr>
            <a:spLocks noChangeShapeType="1"/>
          </p:cNvSpPr>
          <p:nvPr/>
        </p:nvSpPr>
        <p:spPr bwMode="auto">
          <a:xfrm flipH="1">
            <a:off x="6156325" y="4076700"/>
            <a:ext cx="8461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2344" name="Rectangle 8"/>
          <p:cNvSpPr>
            <a:spLocks noChangeArrowheads="1"/>
          </p:cNvSpPr>
          <p:nvPr/>
        </p:nvSpPr>
        <p:spPr bwMode="auto">
          <a:xfrm>
            <a:off x="900113" y="1628775"/>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en-US"/>
              <a:t>Block of Java code that performs functions which are not supported by tags. </a:t>
            </a:r>
          </a:p>
          <a:p>
            <a:r>
              <a:rPr lang="en-US" altLang="en-US"/>
              <a:t>Executed during run time</a:t>
            </a:r>
          </a:p>
        </p:txBody>
      </p:sp>
      <p:sp>
        <p:nvSpPr>
          <p:cNvPr id="142340" name="Rectangle 4"/>
          <p:cNvSpPr>
            <a:spLocks noChangeArrowheads="1"/>
          </p:cNvSpPr>
          <p:nvPr/>
        </p:nvSpPr>
        <p:spPr bwMode="auto">
          <a:xfrm>
            <a:off x="900113" y="1395413"/>
            <a:ext cx="7416800" cy="47704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en-US" altLang="zh-CN">
                <a:latin typeface="Courier New" panose="02070309020205020404" pitchFamily="49" charset="0"/>
              </a:rPr>
              <a:t>&lt;html&gt;</a:t>
            </a:r>
          </a:p>
          <a:p>
            <a:r>
              <a:rPr lang="en-US" altLang="zh-CN">
                <a:latin typeface="Courier New" panose="02070309020205020404" pitchFamily="49" charset="0"/>
              </a:rPr>
              <a:t>    &lt;head&gt;</a:t>
            </a:r>
          </a:p>
          <a:p>
            <a:r>
              <a:rPr lang="en-US" altLang="zh-CN">
                <a:latin typeface="Courier New" panose="02070309020205020404" pitchFamily="49" charset="0"/>
              </a:rPr>
              <a:t>        &lt;title&gt;Scriptlet of a JSP &lt;/title&gt;</a:t>
            </a:r>
          </a:p>
          <a:p>
            <a:r>
              <a:rPr lang="en-US" altLang="zh-CN">
                <a:latin typeface="Courier New" panose="02070309020205020404" pitchFamily="49" charset="0"/>
              </a:rPr>
              <a:t>    &lt;/head&gt;</a:t>
            </a:r>
          </a:p>
          <a:p>
            <a:r>
              <a:rPr lang="en-US" altLang="zh-CN">
                <a:latin typeface="Courier New" panose="02070309020205020404" pitchFamily="49" charset="0"/>
              </a:rPr>
              <a:t>    &lt;body&gt;</a:t>
            </a:r>
          </a:p>
          <a:p>
            <a:r>
              <a:rPr lang="en-US" altLang="zh-CN">
                <a:latin typeface="Courier New" panose="02070309020205020404" pitchFamily="49" charset="0"/>
              </a:rPr>
              <a:t>        &lt;h1&gt;Scriptlet of a JSP&lt;/h1&gt;</a:t>
            </a:r>
          </a:p>
          <a:p>
            <a:r>
              <a:rPr lang="en-US" altLang="zh-CN">
                <a:latin typeface="Courier New" panose="02070309020205020404" pitchFamily="49" charset="0"/>
              </a:rPr>
              <a:t>        &lt;%</a:t>
            </a:r>
          </a:p>
          <a:p>
            <a:r>
              <a:rPr lang="en-US" altLang="zh-CN">
                <a:latin typeface="Courier New" panose="02070309020205020404" pitchFamily="49" charset="0"/>
              </a:rPr>
              <a:t>            int k=0;</a:t>
            </a:r>
          </a:p>
          <a:p>
            <a:r>
              <a:rPr lang="en-US" altLang="zh-CN">
                <a:latin typeface="Courier New" panose="02070309020205020404" pitchFamily="49" charset="0"/>
              </a:rPr>
              <a:t>            for(int i=0;i&lt;5;i++)</a:t>
            </a:r>
          </a:p>
          <a:p>
            <a:r>
              <a:rPr lang="en-US" altLang="zh-CN">
                <a:latin typeface="Courier New" panose="02070309020205020404" pitchFamily="49" charset="0"/>
              </a:rPr>
              <a:t>            {</a:t>
            </a:r>
          </a:p>
          <a:p>
            <a:r>
              <a:rPr lang="en-US" altLang="zh-CN">
                <a:latin typeface="Courier New" panose="02070309020205020404" pitchFamily="49" charset="0"/>
              </a:rPr>
              <a:t>                k=k+i;</a:t>
            </a:r>
          </a:p>
          <a:p>
            <a:r>
              <a:rPr lang="en-US" altLang="zh-CN">
                <a:latin typeface="Courier New" panose="02070309020205020404" pitchFamily="49" charset="0"/>
              </a:rPr>
              <a:t>                System.out.println(k);</a:t>
            </a:r>
          </a:p>
          <a:p>
            <a:r>
              <a:rPr lang="en-US" altLang="zh-CN">
                <a:latin typeface="Courier New" panose="02070309020205020404" pitchFamily="49" charset="0"/>
              </a:rPr>
              <a:t>            }</a:t>
            </a:r>
          </a:p>
          <a:p>
            <a:r>
              <a:rPr lang="en-US" altLang="zh-CN">
                <a:latin typeface="Courier New" panose="02070309020205020404" pitchFamily="49" charset="0"/>
              </a:rPr>
              <a:t>        %&gt;</a:t>
            </a:r>
          </a:p>
          <a:p>
            <a:r>
              <a:rPr lang="en-US" altLang="zh-CN">
                <a:latin typeface="Courier New" panose="02070309020205020404" pitchFamily="49" charset="0"/>
              </a:rPr>
              <a:t>        ...</a:t>
            </a:r>
          </a:p>
          <a:p>
            <a:r>
              <a:rPr lang="en-US" altLang="zh-CN">
                <a:latin typeface="Courier New" panose="02070309020205020404" pitchFamily="49" charset="0"/>
              </a:rPr>
              <a:t>    &lt;/body&gt;</a:t>
            </a:r>
          </a:p>
          <a:p>
            <a:r>
              <a:rPr lang="en-US" altLang="zh-CN">
                <a:latin typeface="Courier New" panose="02070309020205020404" pitchFamily="49" charset="0"/>
              </a:rPr>
              <a:t>&lt;/html&gt;</a:t>
            </a:r>
          </a:p>
        </p:txBody>
      </p:sp>
      <p:sp>
        <p:nvSpPr>
          <p:cNvPr id="142342" name="Oval 6"/>
          <p:cNvSpPr>
            <a:spLocks noChangeArrowheads="1"/>
          </p:cNvSpPr>
          <p:nvPr/>
        </p:nvSpPr>
        <p:spPr bwMode="auto">
          <a:xfrm>
            <a:off x="6372225" y="3644900"/>
            <a:ext cx="1943100" cy="792163"/>
          </a:xfrm>
          <a:prstGeom prst="ellipse">
            <a:avLst/>
          </a:prstGeom>
          <a:solidFill>
            <a:srgbClr val="FF66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0000"/>
                </a:solidFill>
              </a:rPr>
              <a:t>JSP Scriptlet</a:t>
            </a:r>
          </a:p>
        </p:txBody>
      </p:sp>
      <p:sp>
        <p:nvSpPr>
          <p:cNvPr id="142341" name="Rectangle 5"/>
          <p:cNvSpPr>
            <a:spLocks noChangeArrowheads="1"/>
          </p:cNvSpPr>
          <p:nvPr/>
        </p:nvSpPr>
        <p:spPr bwMode="auto">
          <a:xfrm flipV="1">
            <a:off x="2195513" y="3068638"/>
            <a:ext cx="4176712" cy="2232025"/>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42344">
                                            <p:txEl>
                                              <p:pRg st="1" end="1"/>
                                            </p:txEl>
                                          </p:spTgt>
                                        </p:tgtEl>
                                        <p:attrNameLst>
                                          <p:attrName>style.visibility</p:attrName>
                                        </p:attrNameLst>
                                      </p:cBhvr>
                                      <p:to>
                                        <p:strVal val="visible"/>
                                      </p:to>
                                    </p:set>
                                    <p:anim calcmode="lin" valueType="num">
                                      <p:cBhvr additive="base">
                                        <p:cTn id="7" dur="500" fill="hold"/>
                                        <p:tgtEl>
                                          <p:spTgt spid="142344">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4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mph" presetSubtype="0" nodeType="clickEffect">
                                  <p:stCondLst>
                                    <p:cond delay="0"/>
                                  </p:stCondLst>
                                  <p:childTnLst>
                                    <p:set>
                                      <p:cBhvr rctx="PPT">
                                        <p:cTn id="12" dur="indefinite"/>
                                        <p:tgtEl>
                                          <p:spTgt spid="142344">
                                            <p:txEl>
                                              <p:pRg st="0" end="0"/>
                                            </p:txEl>
                                          </p:spTgt>
                                        </p:tgtEl>
                                        <p:attrNameLst>
                                          <p:attrName>style.opacity</p:attrName>
                                        </p:attrNameLst>
                                      </p:cBhvr>
                                      <p:to>
                                        <p:strVal val="0.15"/>
                                      </p:to>
                                    </p:set>
                                    <p:animEffect filter="image" prLst="opacity: 0.15">
                                      <p:cBhvr rctx="IE">
                                        <p:cTn id="13" dur="indefinite"/>
                                        <p:tgtEl>
                                          <p:spTgt spid="142344">
                                            <p:txEl>
                                              <p:pRg st="0" end="0"/>
                                            </p:txEl>
                                          </p:spTgt>
                                        </p:tgtEl>
                                      </p:cBhvr>
                                    </p:animEffect>
                                  </p:childTnLst>
                                </p:cTn>
                              </p:par>
                              <p:par>
                                <p:cTn id="14" presetID="9" presetClass="emph" presetSubtype="0" nodeType="withEffect">
                                  <p:stCondLst>
                                    <p:cond delay="0"/>
                                  </p:stCondLst>
                                  <p:childTnLst>
                                    <p:set>
                                      <p:cBhvr rctx="PPT">
                                        <p:cTn id="15" dur="indefinite"/>
                                        <p:tgtEl>
                                          <p:spTgt spid="142344">
                                            <p:txEl>
                                              <p:pRg st="1" end="1"/>
                                            </p:txEl>
                                          </p:spTgt>
                                        </p:tgtEl>
                                        <p:attrNameLst>
                                          <p:attrName>style.opacity</p:attrName>
                                        </p:attrNameLst>
                                      </p:cBhvr>
                                      <p:to>
                                        <p:strVal val="0.15"/>
                                      </p:to>
                                    </p:set>
                                    <p:animEffect filter="image" prLst="opacity: 0.15">
                                      <p:cBhvr rctx="IE">
                                        <p:cTn id="16" dur="indefinite"/>
                                        <p:tgtEl>
                                          <p:spTgt spid="142344">
                                            <p:txEl>
                                              <p:pRg st="1" end="1"/>
                                            </p:txEl>
                                          </p:spTgt>
                                        </p:tgtEl>
                                      </p:cBhvr>
                                    </p:animEffect>
                                  </p:childTnLst>
                                </p:cTn>
                              </p:par>
                            </p:childTnLst>
                          </p:cTn>
                        </p:par>
                        <p:par>
                          <p:cTn id="17" fill="hold" nodeType="afterGroup">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42340"/>
                                        </p:tgtEl>
                                        <p:attrNameLst>
                                          <p:attrName>style.visibility</p:attrName>
                                        </p:attrNameLst>
                                      </p:cBhvr>
                                      <p:to>
                                        <p:strVal val="visible"/>
                                      </p:to>
                                    </p:set>
                                    <p:animEffect transition="in" filter="wipe(left)">
                                      <p:cBhvr>
                                        <p:cTn id="20" dur="1000"/>
                                        <p:tgtEl>
                                          <p:spTgt spid="14234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2341"/>
                                        </p:tgtEl>
                                        <p:attrNameLst>
                                          <p:attrName>style.visibility</p:attrName>
                                        </p:attrNameLst>
                                      </p:cBhvr>
                                      <p:to>
                                        <p:strVal val="visible"/>
                                      </p:to>
                                    </p:set>
                                    <p:animEffect transition="in" filter="blinds(horizontal)">
                                      <p:cBhvr>
                                        <p:cTn id="25" dur="1000"/>
                                        <p:tgtEl>
                                          <p:spTgt spid="142341"/>
                                        </p:tgtEl>
                                      </p:cBhvr>
                                    </p:animEffect>
                                  </p:childTnLst>
                                </p:cTn>
                              </p:par>
                            </p:childTnLst>
                          </p:cTn>
                        </p:par>
                        <p:par>
                          <p:cTn id="26" fill="hold" nodeType="afterGroup">
                            <p:stCondLst>
                              <p:cond delay="1000"/>
                            </p:stCondLst>
                            <p:childTnLst>
                              <p:par>
                                <p:cTn id="27" presetID="3" presetClass="entr" presetSubtype="5" fill="hold" grpId="0" nodeType="afterEffect">
                                  <p:stCondLst>
                                    <p:cond delay="0"/>
                                  </p:stCondLst>
                                  <p:childTnLst>
                                    <p:set>
                                      <p:cBhvr>
                                        <p:cTn id="28" dur="1" fill="hold">
                                          <p:stCondLst>
                                            <p:cond delay="0"/>
                                          </p:stCondLst>
                                        </p:cTn>
                                        <p:tgtEl>
                                          <p:spTgt spid="142342"/>
                                        </p:tgtEl>
                                        <p:attrNameLst>
                                          <p:attrName>style.visibility</p:attrName>
                                        </p:attrNameLst>
                                      </p:cBhvr>
                                      <p:to>
                                        <p:strVal val="visible"/>
                                      </p:to>
                                    </p:set>
                                    <p:animEffect transition="in" filter="blinds(vertical)">
                                      <p:cBhvr>
                                        <p:cTn id="29" dur="500"/>
                                        <p:tgtEl>
                                          <p:spTgt spid="142342"/>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42343"/>
                                        </p:tgtEl>
                                        <p:attrNameLst>
                                          <p:attrName>style.visibility</p:attrName>
                                        </p:attrNameLst>
                                      </p:cBhvr>
                                      <p:to>
                                        <p:strVal val="visible"/>
                                      </p:to>
                                    </p:set>
                                    <p:animEffect transition="in" filter="wipe(right)">
                                      <p:cBhvr>
                                        <p:cTn id="32" dur="500"/>
                                        <p:tgtEl>
                                          <p:spTgt spid="142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3" grpId="0" animBg="1"/>
      <p:bldP spid="142340" grpId="0" animBg="1"/>
      <p:bldP spid="142342" grpId="0" animBg="1"/>
      <p:bldP spid="14234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Declarations</a:t>
            </a:r>
            <a:endParaRPr lang="en-US" dirty="0"/>
          </a:p>
        </p:txBody>
      </p:sp>
      <p:sp>
        <p:nvSpPr>
          <p:cNvPr id="3" name="Content Placeholder 2"/>
          <p:cNvSpPr>
            <a:spLocks noGrp="1"/>
          </p:cNvSpPr>
          <p:nvPr>
            <p:ph idx="1"/>
          </p:nvPr>
        </p:nvSpPr>
        <p:spPr>
          <a:xfrm>
            <a:off x="735013" y="1196752"/>
            <a:ext cx="8229600" cy="2448173"/>
          </a:xfrm>
        </p:spPr>
        <p:txBody>
          <a:bodyPr/>
          <a:lstStyle/>
          <a:p>
            <a:r>
              <a:rPr lang="en-US" dirty="0"/>
              <a:t>A declaration declares one or more variables or methods that you can use in Java code later in the JSP file. </a:t>
            </a:r>
            <a:endParaRPr lang="en-US" dirty="0" smtClean="0"/>
          </a:p>
          <a:p>
            <a:r>
              <a:rPr lang="en-US" dirty="0" smtClean="0"/>
              <a:t>You </a:t>
            </a:r>
            <a:r>
              <a:rPr lang="en-US" dirty="0"/>
              <a:t>must declare the variable or method before you use it in the JSP file</a:t>
            </a:r>
            <a:r>
              <a:rPr lang="en-US" dirty="0" smtClean="0"/>
              <a:t>.</a:t>
            </a:r>
          </a:p>
          <a:p>
            <a:endParaRPr lang="en-US" dirty="0"/>
          </a:p>
        </p:txBody>
      </p:sp>
      <p:sp>
        <p:nvSpPr>
          <p:cNvPr id="4" name="Rectangle 1"/>
          <p:cNvSpPr>
            <a:spLocks noChangeArrowheads="1"/>
          </p:cNvSpPr>
          <p:nvPr/>
        </p:nvSpPr>
        <p:spPr bwMode="auto">
          <a:xfrm>
            <a:off x="971600" y="3789164"/>
            <a:ext cx="7200800" cy="52062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666600"/>
                </a:solidFill>
                <a:effectLst/>
                <a:latin typeface="Menlo"/>
                <a:ea typeface="宋体" panose="02010600030101010101" pitchFamily="2" charset="-122"/>
              </a:rPr>
              <a:t>&lt;%!</a:t>
            </a: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declaration</a:t>
            </a:r>
            <a:r>
              <a:rPr kumimoji="0" lang="en-US" altLang="zh-CN" sz="2800" b="0" i="0" u="none" strike="noStrike" cap="none" normalizeH="0" baseline="0" dirty="0" smtClean="0">
                <a:ln>
                  <a:noFill/>
                </a:ln>
                <a:solidFill>
                  <a:srgbClr val="666600"/>
                </a:solidFill>
                <a:effectLst/>
                <a:latin typeface="Menlo"/>
                <a:ea typeface="宋体" panose="02010600030101010101" pitchFamily="2" charset="-122"/>
              </a:rPr>
              <a:t>;</a:t>
            </a: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800" b="0" i="0" u="none" strike="noStrike" cap="none" normalizeH="0" baseline="0" dirty="0" smtClean="0">
                <a:ln>
                  <a:noFill/>
                </a:ln>
                <a:solidFill>
                  <a:srgbClr val="666600"/>
                </a:solidFill>
                <a:effectLst/>
                <a:latin typeface="Menlo"/>
                <a:ea typeface="宋体" panose="02010600030101010101" pitchFamily="2" charset="-122"/>
              </a:rPr>
              <a:t>[</a:t>
            </a: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declaration</a:t>
            </a:r>
            <a:r>
              <a:rPr kumimoji="0" lang="en-US" altLang="zh-CN" sz="2800" b="0" i="0" u="none" strike="noStrike" cap="none" normalizeH="0" baseline="0" dirty="0" smtClean="0">
                <a:ln>
                  <a:noFill/>
                </a:ln>
                <a:solidFill>
                  <a:srgbClr val="666600"/>
                </a:solidFill>
                <a:effectLst/>
                <a:latin typeface="Menlo"/>
                <a:ea typeface="宋体" panose="02010600030101010101" pitchFamily="2" charset="-122"/>
              </a:rPr>
              <a:t>;</a:t>
            </a: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800" b="0" i="0" u="none" strike="noStrike" cap="none" normalizeH="0" baseline="0" dirty="0" smtClean="0">
                <a:ln>
                  <a:noFill/>
                </a:ln>
                <a:solidFill>
                  <a:srgbClr val="666600"/>
                </a:solidFill>
                <a:effectLst/>
                <a:latin typeface="Menlo"/>
                <a:ea typeface="宋体" panose="02010600030101010101" pitchFamily="2" charset="-122"/>
              </a:rPr>
              <a:t>]+</a:t>
            </a: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800" b="0" i="0" u="none" strike="noStrike" cap="none" normalizeH="0" baseline="0" dirty="0" smtClean="0">
                <a:ln>
                  <a:noFill/>
                </a:ln>
                <a:solidFill>
                  <a:srgbClr val="666600"/>
                </a:solidFill>
                <a:effectLst/>
                <a:latin typeface="Menlo"/>
                <a:ea typeface="宋体" panose="02010600030101010101" pitchFamily="2" charset="-122"/>
              </a:rPr>
              <a:t>...</a:t>
            </a:r>
            <a:r>
              <a:rPr kumimoji="0" lang="en-US" altLang="zh-CN" sz="2800" b="0" i="0" u="none" strike="noStrike" cap="none" normalizeH="0" baseline="0" dirty="0" smtClean="0">
                <a:ln>
                  <a:noFill/>
                </a:ln>
                <a:solidFill>
                  <a:srgbClr val="313131"/>
                </a:solidFill>
                <a:effectLst/>
                <a:latin typeface="Menlo"/>
                <a:ea typeface="宋体" panose="02010600030101010101" pitchFamily="2" charset="-122"/>
              </a:rPr>
              <a:t> %&gt;</a:t>
            </a:r>
            <a:r>
              <a:rPr kumimoji="0" lang="en-US" altLang="zh-CN" sz="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5" name="Rectangle 2"/>
          <p:cNvSpPr>
            <a:spLocks noChangeArrowheads="1"/>
          </p:cNvSpPr>
          <p:nvPr/>
        </p:nvSpPr>
        <p:spPr bwMode="auto">
          <a:xfrm>
            <a:off x="1033326" y="4653136"/>
            <a:ext cx="7077347" cy="1197736"/>
          </a:xfrm>
          <a:prstGeom prst="rect">
            <a:avLst/>
          </a:prstGeom>
          <a:ln/>
        </p:spPr>
        <p:style>
          <a:lnRef idx="1">
            <a:schemeClr val="accent1"/>
          </a:lnRef>
          <a:fillRef idx="3">
            <a:schemeClr val="accent1"/>
          </a:fillRef>
          <a:effectRef idx="2">
            <a:schemeClr val="accent1"/>
          </a:effectRef>
          <a:fontRef idx="minor">
            <a:schemeClr val="lt1"/>
          </a:fontRef>
        </p:style>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666600"/>
                </a:solidFill>
                <a:effectLst/>
                <a:latin typeface="Menlo"/>
                <a:ea typeface="宋体" panose="02010600030101010101" pitchFamily="2" charset="-122"/>
              </a:rPr>
              <a:t>&lt;%!</a:t>
            </a:r>
            <a:r>
              <a:rPr kumimoji="0" lang="en-US" altLang="zh-CN" sz="24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400" b="0" i="0" u="none" strike="noStrike" cap="none" normalizeH="0" baseline="0" dirty="0" err="1" smtClean="0">
                <a:ln>
                  <a:noFill/>
                </a:ln>
                <a:solidFill>
                  <a:srgbClr val="000088"/>
                </a:solidFill>
                <a:effectLst/>
                <a:latin typeface="Menlo"/>
                <a:ea typeface="宋体" panose="02010600030101010101" pitchFamily="2" charset="-122"/>
              </a:rPr>
              <a:t>int</a:t>
            </a:r>
            <a:r>
              <a:rPr kumimoji="0" lang="en-US" altLang="zh-CN" sz="24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400" b="0" i="0" u="none" strike="noStrike" cap="none" normalizeH="0" baseline="0" dirty="0" err="1" smtClean="0">
                <a:ln>
                  <a:noFill/>
                </a:ln>
                <a:solidFill>
                  <a:srgbClr val="313131"/>
                </a:solidFill>
                <a:effectLst/>
                <a:latin typeface="Menlo"/>
                <a:ea typeface="宋体" panose="02010600030101010101" pitchFamily="2" charset="-122"/>
              </a:rPr>
              <a:t>i</a:t>
            </a:r>
            <a:r>
              <a:rPr kumimoji="0" lang="en-US" altLang="zh-CN" sz="24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400" b="0" i="0" u="none" strike="noStrike" cap="none" normalizeH="0" baseline="0" dirty="0" smtClean="0">
                <a:ln>
                  <a:noFill/>
                </a:ln>
                <a:solidFill>
                  <a:srgbClr val="666600"/>
                </a:solidFill>
                <a:effectLst/>
                <a:latin typeface="Menlo"/>
                <a:ea typeface="宋体" panose="02010600030101010101" pitchFamily="2" charset="-122"/>
              </a:rPr>
              <a:t>=</a:t>
            </a:r>
            <a:r>
              <a:rPr kumimoji="0" lang="en-US" altLang="zh-CN" sz="24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400" b="0" i="0" u="none" strike="noStrike" cap="none" normalizeH="0" baseline="0" dirty="0" smtClean="0">
                <a:ln>
                  <a:noFill/>
                </a:ln>
                <a:solidFill>
                  <a:srgbClr val="006666"/>
                </a:solidFill>
                <a:effectLst/>
                <a:latin typeface="Menlo"/>
                <a:ea typeface="宋体" panose="02010600030101010101" pitchFamily="2" charset="-122"/>
              </a:rPr>
              <a:t>0</a:t>
            </a:r>
            <a:r>
              <a:rPr kumimoji="0" lang="en-US" altLang="zh-CN" sz="2400" b="0" i="0" u="none" strike="noStrike" cap="none" normalizeH="0" baseline="0" dirty="0" smtClean="0">
                <a:ln>
                  <a:noFill/>
                </a:ln>
                <a:solidFill>
                  <a:srgbClr val="666600"/>
                </a:solidFill>
                <a:effectLst/>
                <a:latin typeface="Menlo"/>
                <a:ea typeface="宋体" panose="02010600030101010101" pitchFamily="2" charset="-122"/>
              </a:rPr>
              <a:t>;</a:t>
            </a:r>
            <a:r>
              <a:rPr kumimoji="0" lang="en-US" altLang="zh-CN" sz="2400" b="0" i="0" u="none" strike="noStrike" cap="none" normalizeH="0" baseline="0" dirty="0" smtClean="0">
                <a:ln>
                  <a:noFill/>
                </a:ln>
                <a:solidFill>
                  <a:srgbClr val="313131"/>
                </a:solidFill>
                <a:effectLst/>
                <a:latin typeface="Menlo"/>
                <a:ea typeface="宋体" panose="02010600030101010101" pitchFamily="2" charset="-122"/>
              </a:rPr>
              <a:t> %&gt;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666600"/>
                </a:solidFill>
                <a:effectLst/>
                <a:latin typeface="Menlo"/>
                <a:ea typeface="宋体" panose="02010600030101010101" pitchFamily="2" charset="-122"/>
              </a:rPr>
              <a:t>&lt;%!</a:t>
            </a:r>
            <a:r>
              <a:rPr kumimoji="0" lang="en-US" altLang="zh-CN" sz="24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400" b="0" i="0" u="none" strike="noStrike" cap="none" normalizeH="0" baseline="0" dirty="0" err="1" smtClean="0">
                <a:ln>
                  <a:noFill/>
                </a:ln>
                <a:solidFill>
                  <a:srgbClr val="000088"/>
                </a:solidFill>
                <a:effectLst/>
                <a:latin typeface="Menlo"/>
                <a:ea typeface="宋体" panose="02010600030101010101" pitchFamily="2" charset="-122"/>
              </a:rPr>
              <a:t>int</a:t>
            </a:r>
            <a:r>
              <a:rPr kumimoji="0" lang="en-US" altLang="zh-CN" sz="2400" b="0" i="0" u="none" strike="noStrike" cap="none" normalizeH="0" baseline="0" dirty="0" smtClean="0">
                <a:ln>
                  <a:noFill/>
                </a:ln>
                <a:solidFill>
                  <a:srgbClr val="313131"/>
                </a:solidFill>
                <a:effectLst/>
                <a:latin typeface="Menlo"/>
                <a:ea typeface="宋体" panose="02010600030101010101" pitchFamily="2" charset="-122"/>
              </a:rPr>
              <a:t> a</a:t>
            </a:r>
            <a:r>
              <a:rPr kumimoji="0" lang="en-US" altLang="zh-CN" sz="2400" b="0" i="0" u="none" strike="noStrike" cap="none" normalizeH="0" baseline="0" dirty="0" smtClean="0">
                <a:ln>
                  <a:noFill/>
                </a:ln>
                <a:solidFill>
                  <a:srgbClr val="666600"/>
                </a:solidFill>
                <a:effectLst/>
                <a:latin typeface="Menlo"/>
                <a:ea typeface="宋体" panose="02010600030101010101" pitchFamily="2" charset="-122"/>
              </a:rPr>
              <a:t>,</a:t>
            </a:r>
            <a:r>
              <a:rPr kumimoji="0" lang="en-US" altLang="zh-CN" sz="2400" b="0" i="0" u="none" strike="noStrike" cap="none" normalizeH="0" baseline="0" dirty="0" smtClean="0">
                <a:ln>
                  <a:noFill/>
                </a:ln>
                <a:solidFill>
                  <a:srgbClr val="313131"/>
                </a:solidFill>
                <a:effectLst/>
                <a:latin typeface="Menlo"/>
                <a:ea typeface="宋体" panose="02010600030101010101" pitchFamily="2" charset="-122"/>
              </a:rPr>
              <a:t> b</a:t>
            </a:r>
            <a:r>
              <a:rPr kumimoji="0" lang="en-US" altLang="zh-CN" sz="2400" b="0" i="0" u="none" strike="noStrike" cap="none" normalizeH="0" baseline="0" dirty="0" smtClean="0">
                <a:ln>
                  <a:noFill/>
                </a:ln>
                <a:solidFill>
                  <a:srgbClr val="666600"/>
                </a:solidFill>
                <a:effectLst/>
                <a:latin typeface="Menlo"/>
                <a:ea typeface="宋体" panose="02010600030101010101" pitchFamily="2" charset="-122"/>
              </a:rPr>
              <a:t>,</a:t>
            </a:r>
            <a:r>
              <a:rPr kumimoji="0" lang="en-US" altLang="zh-CN" sz="2400" b="0" i="0" u="none" strike="noStrike" cap="none" normalizeH="0" baseline="0" dirty="0" smtClean="0">
                <a:ln>
                  <a:noFill/>
                </a:ln>
                <a:solidFill>
                  <a:srgbClr val="313131"/>
                </a:solidFill>
                <a:effectLst/>
                <a:latin typeface="Menlo"/>
                <a:ea typeface="宋体" panose="02010600030101010101" pitchFamily="2" charset="-122"/>
              </a:rPr>
              <a:t> c</a:t>
            </a:r>
            <a:r>
              <a:rPr kumimoji="0" lang="en-US" altLang="zh-CN" sz="2400" b="0" i="0" u="none" strike="noStrike" cap="none" normalizeH="0" baseline="0" dirty="0" smtClean="0">
                <a:ln>
                  <a:noFill/>
                </a:ln>
                <a:solidFill>
                  <a:srgbClr val="666600"/>
                </a:solidFill>
                <a:effectLst/>
                <a:latin typeface="Menlo"/>
                <a:ea typeface="宋体" panose="02010600030101010101" pitchFamily="2" charset="-122"/>
              </a:rPr>
              <a:t>;</a:t>
            </a:r>
            <a:r>
              <a:rPr kumimoji="0" lang="en-US" altLang="zh-CN" sz="2400" b="0" i="0" u="none" strike="noStrike" cap="none" normalizeH="0" baseline="0" dirty="0" smtClean="0">
                <a:ln>
                  <a:noFill/>
                </a:ln>
                <a:solidFill>
                  <a:srgbClr val="313131"/>
                </a:solidFill>
                <a:effectLst/>
                <a:latin typeface="Menlo"/>
                <a:ea typeface="宋体" panose="02010600030101010101" pitchFamily="2" charset="-122"/>
              </a:rPr>
              <a:t> %&gt;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666600"/>
                </a:solidFill>
                <a:effectLst/>
                <a:latin typeface="Menlo"/>
                <a:ea typeface="宋体" panose="02010600030101010101" pitchFamily="2" charset="-122"/>
              </a:rPr>
              <a:t>&lt;%!</a:t>
            </a:r>
            <a:r>
              <a:rPr kumimoji="0" lang="en-US" altLang="zh-CN" sz="24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400" b="0" i="0" u="none" strike="noStrike" cap="none" normalizeH="0" baseline="0" dirty="0" smtClean="0">
                <a:ln>
                  <a:noFill/>
                </a:ln>
                <a:solidFill>
                  <a:srgbClr val="7F0055"/>
                </a:solidFill>
                <a:effectLst/>
                <a:latin typeface="Menlo"/>
                <a:ea typeface="宋体" panose="02010600030101010101" pitchFamily="2" charset="-122"/>
              </a:rPr>
              <a:t>Circle</a:t>
            </a:r>
            <a:r>
              <a:rPr kumimoji="0" lang="en-US" altLang="zh-CN" sz="2400" b="0" i="0" u="none" strike="noStrike" cap="none" normalizeH="0" baseline="0" dirty="0" smtClean="0">
                <a:ln>
                  <a:noFill/>
                </a:ln>
                <a:solidFill>
                  <a:srgbClr val="313131"/>
                </a:solidFill>
                <a:effectLst/>
                <a:latin typeface="Menlo"/>
                <a:ea typeface="宋体" panose="02010600030101010101" pitchFamily="2" charset="-122"/>
              </a:rPr>
              <a:t> a </a:t>
            </a:r>
            <a:r>
              <a:rPr kumimoji="0" lang="en-US" altLang="zh-CN" sz="2400" b="0" i="0" u="none" strike="noStrike" cap="none" normalizeH="0" baseline="0" dirty="0" smtClean="0">
                <a:ln>
                  <a:noFill/>
                </a:ln>
                <a:solidFill>
                  <a:srgbClr val="666600"/>
                </a:solidFill>
                <a:effectLst/>
                <a:latin typeface="Menlo"/>
                <a:ea typeface="宋体" panose="02010600030101010101" pitchFamily="2" charset="-122"/>
              </a:rPr>
              <a:t>=</a:t>
            </a:r>
            <a:r>
              <a:rPr kumimoji="0" lang="en-US" altLang="zh-CN" sz="24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400" b="0" i="0" u="none" strike="noStrike" cap="none" normalizeH="0" baseline="0" dirty="0" smtClean="0">
                <a:ln>
                  <a:noFill/>
                </a:ln>
                <a:solidFill>
                  <a:srgbClr val="000088"/>
                </a:solidFill>
                <a:effectLst/>
                <a:latin typeface="Menlo"/>
                <a:ea typeface="宋体" panose="02010600030101010101" pitchFamily="2" charset="-122"/>
              </a:rPr>
              <a:t>new</a:t>
            </a:r>
            <a:r>
              <a:rPr kumimoji="0" lang="en-US" altLang="zh-CN" sz="2400" b="0" i="0" u="none" strike="noStrike" cap="none" normalizeH="0" baseline="0" dirty="0" smtClean="0">
                <a:ln>
                  <a:noFill/>
                </a:ln>
                <a:solidFill>
                  <a:srgbClr val="313131"/>
                </a:solidFill>
                <a:effectLst/>
                <a:latin typeface="Menlo"/>
                <a:ea typeface="宋体" panose="02010600030101010101" pitchFamily="2" charset="-122"/>
              </a:rPr>
              <a:t> </a:t>
            </a:r>
            <a:r>
              <a:rPr kumimoji="0" lang="en-US" altLang="zh-CN" sz="2400" b="0" i="0" u="none" strike="noStrike" cap="none" normalizeH="0" baseline="0" dirty="0" smtClean="0">
                <a:ln>
                  <a:noFill/>
                </a:ln>
                <a:solidFill>
                  <a:srgbClr val="7F0055"/>
                </a:solidFill>
                <a:effectLst/>
                <a:latin typeface="Menlo"/>
                <a:ea typeface="宋体" panose="02010600030101010101" pitchFamily="2" charset="-122"/>
              </a:rPr>
              <a:t>Circle</a:t>
            </a:r>
            <a:r>
              <a:rPr kumimoji="0" lang="en-US" altLang="zh-CN" sz="2400" b="0" i="0" u="none" strike="noStrike" cap="none" normalizeH="0" baseline="0" dirty="0" smtClean="0">
                <a:ln>
                  <a:noFill/>
                </a:ln>
                <a:solidFill>
                  <a:srgbClr val="666600"/>
                </a:solidFill>
                <a:effectLst/>
                <a:latin typeface="Menlo"/>
                <a:ea typeface="宋体" panose="02010600030101010101" pitchFamily="2" charset="-122"/>
              </a:rPr>
              <a:t>(</a:t>
            </a:r>
            <a:r>
              <a:rPr kumimoji="0" lang="en-US" altLang="zh-CN" sz="2400" b="0" i="0" u="none" strike="noStrike" cap="none" normalizeH="0" baseline="0" dirty="0" smtClean="0">
                <a:ln>
                  <a:noFill/>
                </a:ln>
                <a:solidFill>
                  <a:srgbClr val="006666"/>
                </a:solidFill>
                <a:effectLst/>
                <a:latin typeface="Menlo"/>
                <a:ea typeface="宋体" panose="02010600030101010101" pitchFamily="2" charset="-122"/>
              </a:rPr>
              <a:t>2.0</a:t>
            </a:r>
            <a:r>
              <a:rPr kumimoji="0" lang="en-US" altLang="zh-CN" sz="2400" b="0" i="0" u="none" strike="noStrike" cap="none" normalizeH="0" baseline="0" dirty="0" smtClean="0">
                <a:ln>
                  <a:noFill/>
                </a:ln>
                <a:solidFill>
                  <a:srgbClr val="666600"/>
                </a:solidFill>
                <a:effectLst/>
                <a:latin typeface="Menlo"/>
                <a:ea typeface="宋体" panose="02010600030101010101" pitchFamily="2" charset="-122"/>
              </a:rPr>
              <a:t>);</a:t>
            </a:r>
            <a:r>
              <a:rPr kumimoji="0" lang="en-US" altLang="zh-CN" sz="2400" b="0" i="0" u="none" strike="noStrike" cap="none" normalizeH="0" baseline="0" dirty="0" smtClean="0">
                <a:ln>
                  <a:noFill/>
                </a:ln>
                <a:solidFill>
                  <a:srgbClr val="313131"/>
                </a:solidFill>
                <a:effectLst/>
                <a:latin typeface="Menlo"/>
                <a:ea typeface="宋体" panose="02010600030101010101" pitchFamily="2" charset="-122"/>
              </a:rPr>
              <a:t> %&gt; </a:t>
            </a:r>
            <a:endParaRPr kumimoji="0" lang="en-US" altLang="zh-CN" sz="5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011326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en-US" sz="3200"/>
              <a:t>JSP Declaration</a:t>
            </a:r>
          </a:p>
        </p:txBody>
      </p:sp>
      <p:sp>
        <p:nvSpPr>
          <p:cNvPr id="150531" name="Rectangle 3"/>
          <p:cNvSpPr>
            <a:spLocks noGrp="1" noChangeArrowheads="1"/>
          </p:cNvSpPr>
          <p:nvPr>
            <p:ph type="body" idx="1"/>
          </p:nvPr>
        </p:nvSpPr>
        <p:spPr/>
        <p:txBody>
          <a:bodyPr/>
          <a:lstStyle/>
          <a:p>
            <a:r>
              <a:rPr lang="en-US" altLang="en-US"/>
              <a:t>Used to define variables and methods in a JSP page.</a:t>
            </a:r>
          </a:p>
          <a:p>
            <a:r>
              <a:rPr lang="en-US" altLang="en-US"/>
              <a:t>Declared variables and methods can then be referenced by other scripting elements on the same page. </a:t>
            </a:r>
          </a:p>
          <a:p>
            <a:r>
              <a:rPr lang="en-US" altLang="en-US"/>
              <a:t>Used to define single or multiple variables </a:t>
            </a:r>
          </a:p>
        </p:txBody>
      </p:sp>
      <p:sp>
        <p:nvSpPr>
          <p:cNvPr id="150532" name="Rectangle 4"/>
          <p:cNvSpPr>
            <a:spLocks noChangeArrowheads="1"/>
          </p:cNvSpPr>
          <p:nvPr/>
        </p:nvSpPr>
        <p:spPr bwMode="auto">
          <a:xfrm>
            <a:off x="611188" y="2265363"/>
            <a:ext cx="7921625" cy="13208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pPr algn="just"/>
            <a:r>
              <a:rPr lang="en-US" altLang="zh-CN" sz="2000">
                <a:latin typeface="Courier New" panose="02070309020205020404" pitchFamily="49" charset="0"/>
              </a:rPr>
              <a:t>&lt;%! </a:t>
            </a:r>
          </a:p>
          <a:p>
            <a:pPr algn="just"/>
            <a:r>
              <a:rPr lang="en-US" altLang="zh-CN" sz="2000">
                <a:latin typeface="Courier New" panose="02070309020205020404" pitchFamily="49" charset="0"/>
              </a:rPr>
              <a:t>int x = 0, y = 0; </a:t>
            </a:r>
          </a:p>
          <a:p>
            <a:pPr algn="just"/>
            <a:r>
              <a:rPr lang="en-US" altLang="zh-CN" sz="2000">
                <a:latin typeface="Courier New" panose="02070309020205020404" pitchFamily="49" charset="0"/>
              </a:rPr>
              <a:t>private String units = "ft"; </a:t>
            </a:r>
          </a:p>
          <a:p>
            <a:pPr algn="just"/>
            <a:r>
              <a:rPr lang="en-US" altLang="zh-CN" sz="2000">
                <a:latin typeface="Courier New" panose="02070309020205020404" pitchFamily="49" charset="0"/>
              </a:rPr>
              <a:t>%&gt;</a:t>
            </a:r>
          </a:p>
        </p:txBody>
      </p:sp>
      <p:sp>
        <p:nvSpPr>
          <p:cNvPr id="150533" name="Rectangle 5"/>
          <p:cNvSpPr>
            <a:spLocks noChangeArrowheads="1"/>
          </p:cNvSpPr>
          <p:nvPr/>
        </p:nvSpPr>
        <p:spPr bwMode="auto">
          <a:xfrm flipV="1">
            <a:off x="846138" y="2638425"/>
            <a:ext cx="3221037" cy="285750"/>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534" name="Oval 6"/>
          <p:cNvSpPr>
            <a:spLocks noChangeArrowheads="1"/>
          </p:cNvSpPr>
          <p:nvPr/>
        </p:nvSpPr>
        <p:spPr bwMode="auto">
          <a:xfrm>
            <a:off x="5148263" y="2205038"/>
            <a:ext cx="2376487" cy="1079500"/>
          </a:xfrm>
          <a:prstGeom prst="ellipse">
            <a:avLst/>
          </a:prstGeom>
          <a:solidFill>
            <a:srgbClr val="FF66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0000"/>
                </a:solidFill>
              </a:rPr>
              <a:t>Declares </a:t>
            </a:r>
            <a:r>
              <a:rPr lang="en-US" altLang="en-US" b="1">
                <a:solidFill>
                  <a:srgbClr val="FF0000"/>
                </a:solidFill>
              </a:rPr>
              <a:t>x</a:t>
            </a:r>
            <a:r>
              <a:rPr lang="en-US" altLang="en-US">
                <a:solidFill>
                  <a:srgbClr val="FF0000"/>
                </a:solidFill>
              </a:rPr>
              <a:t> and </a:t>
            </a:r>
            <a:r>
              <a:rPr lang="en-US" altLang="en-US" b="1">
                <a:solidFill>
                  <a:srgbClr val="FF0000"/>
                </a:solidFill>
              </a:rPr>
              <a:t>y</a:t>
            </a:r>
            <a:r>
              <a:rPr lang="en-US" altLang="en-US">
                <a:solidFill>
                  <a:srgbClr val="FF0000"/>
                </a:solidFill>
              </a:rPr>
              <a:t> as </a:t>
            </a:r>
          </a:p>
          <a:p>
            <a:pPr algn="ctr"/>
            <a:r>
              <a:rPr lang="en-US" altLang="en-US">
                <a:solidFill>
                  <a:srgbClr val="FF0000"/>
                </a:solidFill>
              </a:rPr>
              <a:t>integer variables</a:t>
            </a:r>
          </a:p>
        </p:txBody>
      </p:sp>
      <p:sp>
        <p:nvSpPr>
          <p:cNvPr id="150535" name="Line 7"/>
          <p:cNvSpPr>
            <a:spLocks noChangeShapeType="1"/>
          </p:cNvSpPr>
          <p:nvPr/>
        </p:nvSpPr>
        <p:spPr bwMode="auto">
          <a:xfrm flipH="1">
            <a:off x="4067175" y="2781300"/>
            <a:ext cx="1081088"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36" name="Rectangle 8"/>
          <p:cNvSpPr>
            <a:spLocks noChangeArrowheads="1"/>
          </p:cNvSpPr>
          <p:nvPr/>
        </p:nvSpPr>
        <p:spPr bwMode="auto">
          <a:xfrm flipV="1">
            <a:off x="846138" y="2924175"/>
            <a:ext cx="4302125" cy="288925"/>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537" name="Oval 9"/>
          <p:cNvSpPr>
            <a:spLocks noChangeArrowheads="1"/>
          </p:cNvSpPr>
          <p:nvPr/>
        </p:nvSpPr>
        <p:spPr bwMode="auto">
          <a:xfrm>
            <a:off x="6011863" y="2997200"/>
            <a:ext cx="2376487" cy="1079500"/>
          </a:xfrm>
          <a:prstGeom prst="ellipse">
            <a:avLst/>
          </a:prstGeom>
          <a:solidFill>
            <a:srgbClr val="00FF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0000"/>
                </a:solidFill>
              </a:rPr>
              <a:t>Declares units as </a:t>
            </a:r>
          </a:p>
          <a:p>
            <a:pPr algn="ctr"/>
            <a:r>
              <a:rPr lang="en-US" altLang="en-US">
                <a:solidFill>
                  <a:srgbClr val="FF0000"/>
                </a:solidFill>
              </a:rPr>
              <a:t>a String variable</a:t>
            </a:r>
          </a:p>
        </p:txBody>
      </p:sp>
      <p:sp>
        <p:nvSpPr>
          <p:cNvPr id="150538" name="Line 10"/>
          <p:cNvSpPr>
            <a:spLocks noChangeShapeType="1"/>
          </p:cNvSpPr>
          <p:nvPr/>
        </p:nvSpPr>
        <p:spPr bwMode="auto">
          <a:xfrm flipH="1" flipV="1">
            <a:off x="4140200" y="3213100"/>
            <a:ext cx="1871663"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39" name="Rectangle 11"/>
          <p:cNvSpPr>
            <a:spLocks noChangeArrowheads="1"/>
          </p:cNvSpPr>
          <p:nvPr/>
        </p:nvSpPr>
        <p:spPr bwMode="auto">
          <a:xfrm>
            <a:off x="611188" y="2276475"/>
            <a:ext cx="7921625" cy="202406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en-US" altLang="zh-CN">
                <a:latin typeface="Courier New" panose="02070309020205020404" pitchFamily="49" charset="0"/>
              </a:rPr>
              <a:t>&lt;%! </a:t>
            </a:r>
          </a:p>
          <a:p>
            <a:r>
              <a:rPr lang="en-US" altLang="zh-CN">
                <a:latin typeface="Courier New" panose="02070309020205020404" pitchFamily="49" charset="0"/>
              </a:rPr>
              <a:t>public long fact (long x) </a:t>
            </a:r>
          </a:p>
          <a:p>
            <a:r>
              <a:rPr lang="en-US" altLang="zh-CN">
                <a:latin typeface="Courier New" panose="02070309020205020404" pitchFamily="49" charset="0"/>
              </a:rPr>
              <a:t>{</a:t>
            </a:r>
          </a:p>
          <a:p>
            <a:r>
              <a:rPr lang="en-US" altLang="zh-CN">
                <a:latin typeface="Courier New" panose="02070309020205020404" pitchFamily="49" charset="0"/>
              </a:rPr>
              <a:t>if (x == 0) return 1;</a:t>
            </a:r>
          </a:p>
          <a:p>
            <a:r>
              <a:rPr lang="en-US" altLang="zh-CN">
                <a:latin typeface="Courier New" panose="02070309020205020404" pitchFamily="49" charset="0"/>
              </a:rPr>
              <a:t>else return x * fact(x-1);</a:t>
            </a:r>
          </a:p>
          <a:p>
            <a:r>
              <a:rPr lang="en-US" altLang="zh-CN">
                <a:latin typeface="Courier New" panose="02070309020205020404" pitchFamily="49" charset="0"/>
              </a:rPr>
              <a:t>} </a:t>
            </a:r>
          </a:p>
          <a:p>
            <a:r>
              <a:rPr lang="en-US" altLang="zh-CN">
                <a:latin typeface="Courier New" panose="02070309020205020404" pitchFamily="49" charset="0"/>
              </a:rPr>
              <a:t>%&gt;</a:t>
            </a:r>
          </a:p>
        </p:txBody>
      </p:sp>
      <p:sp>
        <p:nvSpPr>
          <p:cNvPr id="150540" name="Rectangle 12"/>
          <p:cNvSpPr>
            <a:spLocks noChangeArrowheads="1"/>
          </p:cNvSpPr>
          <p:nvPr/>
        </p:nvSpPr>
        <p:spPr bwMode="auto">
          <a:xfrm flipV="1">
            <a:off x="755650" y="2555875"/>
            <a:ext cx="4302125" cy="1439863"/>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541" name="Oval 13"/>
          <p:cNvSpPr>
            <a:spLocks noChangeArrowheads="1"/>
          </p:cNvSpPr>
          <p:nvPr/>
        </p:nvSpPr>
        <p:spPr bwMode="auto">
          <a:xfrm>
            <a:off x="6299200" y="2927350"/>
            <a:ext cx="1728788" cy="781050"/>
          </a:xfrm>
          <a:prstGeom prst="ellipse">
            <a:avLst/>
          </a:prstGeom>
          <a:solidFill>
            <a:srgbClr val="CC99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0000"/>
                </a:solidFill>
              </a:rPr>
              <a:t>Declares </a:t>
            </a:r>
          </a:p>
          <a:p>
            <a:pPr algn="ctr"/>
            <a:r>
              <a:rPr lang="en-US" altLang="en-US" b="1">
                <a:solidFill>
                  <a:srgbClr val="FF0000"/>
                </a:solidFill>
              </a:rPr>
              <a:t>fact</a:t>
            </a:r>
            <a:r>
              <a:rPr lang="en-US" altLang="en-US">
                <a:solidFill>
                  <a:srgbClr val="FF0000"/>
                </a:solidFill>
              </a:rPr>
              <a:t> method</a:t>
            </a:r>
          </a:p>
        </p:txBody>
      </p:sp>
      <p:sp>
        <p:nvSpPr>
          <p:cNvPr id="150542" name="Line 14"/>
          <p:cNvSpPr>
            <a:spLocks noChangeShapeType="1"/>
          </p:cNvSpPr>
          <p:nvPr/>
        </p:nvSpPr>
        <p:spPr bwMode="auto">
          <a:xfrm flipH="1" flipV="1">
            <a:off x="5003800" y="3286125"/>
            <a:ext cx="12239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anim calcmode="lin" valueType="num">
                                      <p:cBhvr additive="base">
                                        <p:cTn id="7" dur="500" fill="hold"/>
                                        <p:tgtEl>
                                          <p:spTgt spid="15053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31">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50531">
                                            <p:txEl>
                                              <p:pRg st="2" end="2"/>
                                            </p:txEl>
                                          </p:spTgt>
                                        </p:tgtEl>
                                        <p:attrNameLst>
                                          <p:attrName>style.visibility</p:attrName>
                                        </p:attrNameLst>
                                      </p:cBhvr>
                                      <p:to>
                                        <p:strVal val="visible"/>
                                      </p:to>
                                    </p:set>
                                    <p:anim calcmode="lin" valueType="num">
                                      <p:cBhvr additive="base">
                                        <p:cTn id="12" dur="500" fill="hold"/>
                                        <p:tgtEl>
                                          <p:spTgt spid="150531">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505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mph" presetSubtype="0" nodeType="clickEffect">
                                  <p:stCondLst>
                                    <p:cond delay="0"/>
                                  </p:stCondLst>
                                  <p:childTnLst>
                                    <p:set>
                                      <p:cBhvr rctx="PPT">
                                        <p:cTn id="17" dur="indefinite"/>
                                        <p:tgtEl>
                                          <p:spTgt spid="150531">
                                            <p:txEl>
                                              <p:pRg st="0" end="0"/>
                                            </p:txEl>
                                          </p:spTgt>
                                        </p:tgtEl>
                                        <p:attrNameLst>
                                          <p:attrName>style.opacity</p:attrName>
                                        </p:attrNameLst>
                                      </p:cBhvr>
                                      <p:to>
                                        <p:strVal val="0.02"/>
                                      </p:to>
                                    </p:set>
                                    <p:animEffect filter="image" prLst="opacity: 0.02">
                                      <p:cBhvr rctx="IE">
                                        <p:cTn id="18" dur="indefinite"/>
                                        <p:tgtEl>
                                          <p:spTgt spid="150531">
                                            <p:txEl>
                                              <p:pRg st="0" end="0"/>
                                            </p:txEl>
                                          </p:spTgt>
                                        </p:tgtEl>
                                      </p:cBhvr>
                                    </p:animEffect>
                                  </p:childTnLst>
                                </p:cTn>
                              </p:par>
                              <p:par>
                                <p:cTn id="19" presetID="9" presetClass="emph" presetSubtype="0" nodeType="withEffect">
                                  <p:stCondLst>
                                    <p:cond delay="0"/>
                                  </p:stCondLst>
                                  <p:childTnLst>
                                    <p:set>
                                      <p:cBhvr rctx="PPT">
                                        <p:cTn id="20" dur="indefinite"/>
                                        <p:tgtEl>
                                          <p:spTgt spid="150531">
                                            <p:txEl>
                                              <p:pRg st="1" end="1"/>
                                            </p:txEl>
                                          </p:spTgt>
                                        </p:tgtEl>
                                        <p:attrNameLst>
                                          <p:attrName>style.opacity</p:attrName>
                                        </p:attrNameLst>
                                      </p:cBhvr>
                                      <p:to>
                                        <p:strVal val="0.02"/>
                                      </p:to>
                                    </p:set>
                                    <p:animEffect filter="image" prLst="opacity: 0.02">
                                      <p:cBhvr rctx="IE">
                                        <p:cTn id="21" dur="indefinite"/>
                                        <p:tgtEl>
                                          <p:spTgt spid="150531">
                                            <p:txEl>
                                              <p:pRg st="1" end="1"/>
                                            </p:txEl>
                                          </p:spTgt>
                                        </p:tgtEl>
                                      </p:cBhvr>
                                    </p:animEffect>
                                  </p:childTnLst>
                                </p:cTn>
                              </p:par>
                              <p:par>
                                <p:cTn id="22" presetID="9" presetClass="emph" presetSubtype="0" nodeType="withEffect">
                                  <p:stCondLst>
                                    <p:cond delay="0"/>
                                  </p:stCondLst>
                                  <p:childTnLst>
                                    <p:set>
                                      <p:cBhvr rctx="PPT">
                                        <p:cTn id="23" dur="indefinite"/>
                                        <p:tgtEl>
                                          <p:spTgt spid="150531">
                                            <p:txEl>
                                              <p:pRg st="2" end="2"/>
                                            </p:txEl>
                                          </p:spTgt>
                                        </p:tgtEl>
                                        <p:attrNameLst>
                                          <p:attrName>style.opacity</p:attrName>
                                        </p:attrNameLst>
                                      </p:cBhvr>
                                      <p:to>
                                        <p:strVal val="0.02"/>
                                      </p:to>
                                    </p:set>
                                    <p:animEffect filter="image" prLst="opacity: 0.02">
                                      <p:cBhvr rctx="IE">
                                        <p:cTn id="24" dur="indefinite"/>
                                        <p:tgtEl>
                                          <p:spTgt spid="150531">
                                            <p:txEl>
                                              <p:pRg st="2" end="2"/>
                                            </p:txEl>
                                          </p:spTgt>
                                        </p:tgtEl>
                                      </p:cBhvr>
                                    </p:animEffect>
                                  </p:childTnLst>
                                </p:cTn>
                              </p:par>
                            </p:childTnLst>
                          </p:cTn>
                        </p:par>
                        <p:par>
                          <p:cTn id="25" fill="hold" nodeType="afterGroup">
                            <p:stCondLst>
                              <p:cond delay="0"/>
                            </p:stCondLst>
                            <p:childTnLst>
                              <p:par>
                                <p:cTn id="26" presetID="22" presetClass="entr" presetSubtype="8" fill="hold" grpId="0" nodeType="afterEffect">
                                  <p:stCondLst>
                                    <p:cond delay="0"/>
                                  </p:stCondLst>
                                  <p:childTnLst>
                                    <p:set>
                                      <p:cBhvr>
                                        <p:cTn id="27" dur="1" fill="hold">
                                          <p:stCondLst>
                                            <p:cond delay="0"/>
                                          </p:stCondLst>
                                        </p:cTn>
                                        <p:tgtEl>
                                          <p:spTgt spid="150532"/>
                                        </p:tgtEl>
                                        <p:attrNameLst>
                                          <p:attrName>style.visibility</p:attrName>
                                        </p:attrNameLst>
                                      </p:cBhvr>
                                      <p:to>
                                        <p:strVal val="visible"/>
                                      </p:to>
                                    </p:set>
                                    <p:animEffect transition="in" filter="wipe(left)">
                                      <p:cBhvr>
                                        <p:cTn id="28" dur="1000"/>
                                        <p:tgtEl>
                                          <p:spTgt spid="15053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50533"/>
                                        </p:tgtEl>
                                        <p:attrNameLst>
                                          <p:attrName>style.visibility</p:attrName>
                                        </p:attrNameLst>
                                      </p:cBhvr>
                                      <p:to>
                                        <p:strVal val="visible"/>
                                      </p:to>
                                    </p:set>
                                    <p:animEffect transition="in" filter="blinds(horizontal)">
                                      <p:cBhvr>
                                        <p:cTn id="33" dur="1000"/>
                                        <p:tgtEl>
                                          <p:spTgt spid="150533"/>
                                        </p:tgtEl>
                                      </p:cBhvr>
                                    </p:animEffect>
                                  </p:childTnLst>
                                </p:cTn>
                              </p:par>
                            </p:childTnLst>
                          </p:cTn>
                        </p:par>
                        <p:par>
                          <p:cTn id="34" fill="hold" nodeType="afterGroup">
                            <p:stCondLst>
                              <p:cond delay="1000"/>
                            </p:stCondLst>
                            <p:childTnLst>
                              <p:par>
                                <p:cTn id="35" presetID="3" presetClass="entr" presetSubtype="5" fill="hold" grpId="0" nodeType="afterEffect">
                                  <p:stCondLst>
                                    <p:cond delay="0"/>
                                  </p:stCondLst>
                                  <p:childTnLst>
                                    <p:set>
                                      <p:cBhvr>
                                        <p:cTn id="36" dur="1" fill="hold">
                                          <p:stCondLst>
                                            <p:cond delay="0"/>
                                          </p:stCondLst>
                                        </p:cTn>
                                        <p:tgtEl>
                                          <p:spTgt spid="150534"/>
                                        </p:tgtEl>
                                        <p:attrNameLst>
                                          <p:attrName>style.visibility</p:attrName>
                                        </p:attrNameLst>
                                      </p:cBhvr>
                                      <p:to>
                                        <p:strVal val="visible"/>
                                      </p:to>
                                    </p:set>
                                    <p:animEffect transition="in" filter="blinds(vertical)">
                                      <p:cBhvr>
                                        <p:cTn id="37" dur="500"/>
                                        <p:tgtEl>
                                          <p:spTgt spid="150534"/>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150535"/>
                                        </p:tgtEl>
                                        <p:attrNameLst>
                                          <p:attrName>style.visibility</p:attrName>
                                        </p:attrNameLst>
                                      </p:cBhvr>
                                      <p:to>
                                        <p:strVal val="visible"/>
                                      </p:to>
                                    </p:set>
                                    <p:animEffect transition="in" filter="wipe(right)">
                                      <p:cBhvr>
                                        <p:cTn id="40" dur="500"/>
                                        <p:tgtEl>
                                          <p:spTgt spid="15053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xit" presetSubtype="0" fill="hold" grpId="1" nodeType="clickEffect">
                                  <p:stCondLst>
                                    <p:cond delay="0"/>
                                  </p:stCondLst>
                                  <p:childTnLst>
                                    <p:animEffect transition="out" filter="fade">
                                      <p:cBhvr>
                                        <p:cTn id="44" dur="1000"/>
                                        <p:tgtEl>
                                          <p:spTgt spid="150533"/>
                                        </p:tgtEl>
                                      </p:cBhvr>
                                    </p:animEffect>
                                    <p:set>
                                      <p:cBhvr>
                                        <p:cTn id="45" dur="1" fill="hold">
                                          <p:stCondLst>
                                            <p:cond delay="999"/>
                                          </p:stCondLst>
                                        </p:cTn>
                                        <p:tgtEl>
                                          <p:spTgt spid="150533"/>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150535"/>
                                        </p:tgtEl>
                                      </p:cBhvr>
                                    </p:animEffect>
                                    <p:set>
                                      <p:cBhvr>
                                        <p:cTn id="48" dur="1" fill="hold">
                                          <p:stCondLst>
                                            <p:cond delay="999"/>
                                          </p:stCondLst>
                                        </p:cTn>
                                        <p:tgtEl>
                                          <p:spTgt spid="1505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150534"/>
                                        </p:tgtEl>
                                      </p:cBhvr>
                                    </p:animEffect>
                                    <p:set>
                                      <p:cBhvr>
                                        <p:cTn id="51" dur="1" fill="hold">
                                          <p:stCondLst>
                                            <p:cond delay="999"/>
                                          </p:stCondLst>
                                        </p:cTn>
                                        <p:tgtEl>
                                          <p:spTgt spid="150534"/>
                                        </p:tgtEl>
                                        <p:attrNameLst>
                                          <p:attrName>style.visibility</p:attrName>
                                        </p:attrNameLst>
                                      </p:cBhvr>
                                      <p:to>
                                        <p:strVal val="hidden"/>
                                      </p:to>
                                    </p:set>
                                  </p:childTnLst>
                                </p:cTn>
                              </p:par>
                            </p:childTnLst>
                          </p:cTn>
                        </p:par>
                        <p:par>
                          <p:cTn id="52" fill="hold" nodeType="afterGroup">
                            <p:stCondLst>
                              <p:cond delay="1000"/>
                            </p:stCondLst>
                            <p:childTnLst>
                              <p:par>
                                <p:cTn id="53" presetID="3" presetClass="entr" presetSubtype="10" fill="hold" grpId="0" nodeType="afterEffect">
                                  <p:stCondLst>
                                    <p:cond delay="0"/>
                                  </p:stCondLst>
                                  <p:childTnLst>
                                    <p:set>
                                      <p:cBhvr>
                                        <p:cTn id="54" dur="1" fill="hold">
                                          <p:stCondLst>
                                            <p:cond delay="0"/>
                                          </p:stCondLst>
                                        </p:cTn>
                                        <p:tgtEl>
                                          <p:spTgt spid="150536"/>
                                        </p:tgtEl>
                                        <p:attrNameLst>
                                          <p:attrName>style.visibility</p:attrName>
                                        </p:attrNameLst>
                                      </p:cBhvr>
                                      <p:to>
                                        <p:strVal val="visible"/>
                                      </p:to>
                                    </p:set>
                                    <p:animEffect transition="in" filter="blinds(horizontal)">
                                      <p:cBhvr>
                                        <p:cTn id="55" dur="1000"/>
                                        <p:tgtEl>
                                          <p:spTgt spid="150536"/>
                                        </p:tgtEl>
                                      </p:cBhvr>
                                    </p:animEffect>
                                  </p:childTnLst>
                                </p:cTn>
                              </p:par>
                            </p:childTnLst>
                          </p:cTn>
                        </p:par>
                        <p:par>
                          <p:cTn id="56" fill="hold" nodeType="afterGroup">
                            <p:stCondLst>
                              <p:cond delay="2000"/>
                            </p:stCondLst>
                            <p:childTnLst>
                              <p:par>
                                <p:cTn id="57" presetID="3" presetClass="entr" presetSubtype="5" fill="hold" grpId="0" nodeType="afterEffect">
                                  <p:stCondLst>
                                    <p:cond delay="0"/>
                                  </p:stCondLst>
                                  <p:childTnLst>
                                    <p:set>
                                      <p:cBhvr>
                                        <p:cTn id="58" dur="1" fill="hold">
                                          <p:stCondLst>
                                            <p:cond delay="0"/>
                                          </p:stCondLst>
                                        </p:cTn>
                                        <p:tgtEl>
                                          <p:spTgt spid="150537"/>
                                        </p:tgtEl>
                                        <p:attrNameLst>
                                          <p:attrName>style.visibility</p:attrName>
                                        </p:attrNameLst>
                                      </p:cBhvr>
                                      <p:to>
                                        <p:strVal val="visible"/>
                                      </p:to>
                                    </p:set>
                                    <p:animEffect transition="in" filter="blinds(vertical)">
                                      <p:cBhvr>
                                        <p:cTn id="59" dur="500"/>
                                        <p:tgtEl>
                                          <p:spTgt spid="150537"/>
                                        </p:tgtEl>
                                      </p:cBhvr>
                                    </p:animEffect>
                                  </p:childTnLst>
                                </p:cTn>
                              </p:par>
                              <p:par>
                                <p:cTn id="60" presetID="22" presetClass="entr" presetSubtype="2" fill="hold" grpId="0" nodeType="withEffect">
                                  <p:stCondLst>
                                    <p:cond delay="0"/>
                                  </p:stCondLst>
                                  <p:childTnLst>
                                    <p:set>
                                      <p:cBhvr>
                                        <p:cTn id="61" dur="1" fill="hold">
                                          <p:stCondLst>
                                            <p:cond delay="0"/>
                                          </p:stCondLst>
                                        </p:cTn>
                                        <p:tgtEl>
                                          <p:spTgt spid="150538"/>
                                        </p:tgtEl>
                                        <p:attrNameLst>
                                          <p:attrName>style.visibility</p:attrName>
                                        </p:attrNameLst>
                                      </p:cBhvr>
                                      <p:to>
                                        <p:strVal val="visible"/>
                                      </p:to>
                                    </p:set>
                                    <p:animEffect transition="in" filter="wipe(right)">
                                      <p:cBhvr>
                                        <p:cTn id="62" dur="500"/>
                                        <p:tgtEl>
                                          <p:spTgt spid="15053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xit" presetSubtype="0" fill="hold" grpId="1" nodeType="clickEffect">
                                  <p:stCondLst>
                                    <p:cond delay="0"/>
                                  </p:stCondLst>
                                  <p:childTnLst>
                                    <p:animEffect transition="out" filter="fade">
                                      <p:cBhvr>
                                        <p:cTn id="66" dur="1000"/>
                                        <p:tgtEl>
                                          <p:spTgt spid="150537"/>
                                        </p:tgtEl>
                                      </p:cBhvr>
                                    </p:animEffect>
                                    <p:set>
                                      <p:cBhvr>
                                        <p:cTn id="67" dur="1" fill="hold">
                                          <p:stCondLst>
                                            <p:cond delay="999"/>
                                          </p:stCondLst>
                                        </p:cTn>
                                        <p:tgtEl>
                                          <p:spTgt spid="150537"/>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1000"/>
                                        <p:tgtEl>
                                          <p:spTgt spid="150536"/>
                                        </p:tgtEl>
                                      </p:cBhvr>
                                    </p:animEffect>
                                    <p:set>
                                      <p:cBhvr>
                                        <p:cTn id="70" dur="1" fill="hold">
                                          <p:stCondLst>
                                            <p:cond delay="999"/>
                                          </p:stCondLst>
                                        </p:cTn>
                                        <p:tgtEl>
                                          <p:spTgt spid="150536"/>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1000"/>
                                        <p:tgtEl>
                                          <p:spTgt spid="150532"/>
                                        </p:tgtEl>
                                      </p:cBhvr>
                                    </p:animEffect>
                                    <p:set>
                                      <p:cBhvr>
                                        <p:cTn id="73" dur="1" fill="hold">
                                          <p:stCondLst>
                                            <p:cond delay="999"/>
                                          </p:stCondLst>
                                        </p:cTn>
                                        <p:tgtEl>
                                          <p:spTgt spid="150532"/>
                                        </p:tgtEl>
                                        <p:attrNameLst>
                                          <p:attrName>style.visibility</p:attrName>
                                        </p:attrNameLst>
                                      </p:cBhvr>
                                      <p:to>
                                        <p:strVal val="hidden"/>
                                      </p:to>
                                    </p:set>
                                  </p:childTnLst>
                                </p:cTn>
                              </p:par>
                              <p:par>
                                <p:cTn id="74" presetID="10" presetClass="exit" presetSubtype="0" fill="hold" grpId="2" nodeType="withEffect">
                                  <p:stCondLst>
                                    <p:cond delay="0"/>
                                  </p:stCondLst>
                                  <p:childTnLst>
                                    <p:animEffect transition="out" filter="fade">
                                      <p:cBhvr>
                                        <p:cTn id="75" dur="1000"/>
                                        <p:tgtEl>
                                          <p:spTgt spid="150535"/>
                                        </p:tgtEl>
                                      </p:cBhvr>
                                    </p:animEffect>
                                    <p:set>
                                      <p:cBhvr>
                                        <p:cTn id="76" dur="1" fill="hold">
                                          <p:stCondLst>
                                            <p:cond delay="999"/>
                                          </p:stCondLst>
                                        </p:cTn>
                                        <p:tgtEl>
                                          <p:spTgt spid="150535"/>
                                        </p:tgtEl>
                                        <p:attrNameLst>
                                          <p:attrName>style.visibility</p:attrName>
                                        </p:attrNameLst>
                                      </p:cBhvr>
                                      <p:to>
                                        <p:strVal val="hidden"/>
                                      </p:to>
                                    </p:set>
                                  </p:childTnLst>
                                </p:cTn>
                              </p:par>
                              <p:par>
                                <p:cTn id="77" presetID="10" presetClass="exit" presetSubtype="0" fill="hold" grpId="2" nodeType="withEffect">
                                  <p:stCondLst>
                                    <p:cond delay="0"/>
                                  </p:stCondLst>
                                  <p:childTnLst>
                                    <p:animEffect transition="out" filter="fade">
                                      <p:cBhvr>
                                        <p:cTn id="78" dur="1000"/>
                                        <p:tgtEl>
                                          <p:spTgt spid="150533"/>
                                        </p:tgtEl>
                                      </p:cBhvr>
                                    </p:animEffect>
                                    <p:set>
                                      <p:cBhvr>
                                        <p:cTn id="79" dur="1" fill="hold">
                                          <p:stCondLst>
                                            <p:cond delay="999"/>
                                          </p:stCondLst>
                                        </p:cTn>
                                        <p:tgtEl>
                                          <p:spTgt spid="150533"/>
                                        </p:tgtEl>
                                        <p:attrNameLst>
                                          <p:attrName>style.visibility</p:attrName>
                                        </p:attrNameLst>
                                      </p:cBhvr>
                                      <p:to>
                                        <p:strVal val="hidden"/>
                                      </p:to>
                                    </p:set>
                                  </p:childTnLst>
                                </p:cTn>
                              </p:par>
                              <p:par>
                                <p:cTn id="80" presetID="10" presetClass="exit" presetSubtype="0" fill="hold" grpId="2" nodeType="withEffect">
                                  <p:stCondLst>
                                    <p:cond delay="0"/>
                                  </p:stCondLst>
                                  <p:childTnLst>
                                    <p:animEffect transition="out" filter="fade">
                                      <p:cBhvr>
                                        <p:cTn id="81" dur="1000"/>
                                        <p:tgtEl>
                                          <p:spTgt spid="150534"/>
                                        </p:tgtEl>
                                      </p:cBhvr>
                                    </p:animEffect>
                                    <p:set>
                                      <p:cBhvr>
                                        <p:cTn id="82" dur="1" fill="hold">
                                          <p:stCondLst>
                                            <p:cond delay="999"/>
                                          </p:stCondLst>
                                        </p:cTn>
                                        <p:tgtEl>
                                          <p:spTgt spid="150534"/>
                                        </p:tgtEl>
                                        <p:attrNameLst>
                                          <p:attrName>style.visibility</p:attrName>
                                        </p:attrNameLst>
                                      </p:cBhvr>
                                      <p:to>
                                        <p:strVal val="hidden"/>
                                      </p:to>
                                    </p:set>
                                  </p:childTnLst>
                                </p:cTn>
                              </p:par>
                            </p:childTnLst>
                          </p:cTn>
                        </p:par>
                        <p:par>
                          <p:cTn id="83" fill="hold" nodeType="afterGroup">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150539"/>
                                        </p:tgtEl>
                                        <p:attrNameLst>
                                          <p:attrName>style.visibility</p:attrName>
                                        </p:attrNameLst>
                                      </p:cBhvr>
                                      <p:to>
                                        <p:strVal val="visible"/>
                                      </p:to>
                                    </p:set>
                                    <p:animEffect transition="in" filter="wipe(left)">
                                      <p:cBhvr>
                                        <p:cTn id="86" dur="1000"/>
                                        <p:tgtEl>
                                          <p:spTgt spid="150539"/>
                                        </p:tgtEl>
                                      </p:cBhvr>
                                    </p:animEffect>
                                  </p:childTnLst>
                                </p:cTn>
                              </p:par>
                            </p:childTnLst>
                          </p:cTn>
                        </p:par>
                        <p:par>
                          <p:cTn id="87" fill="hold" nodeType="afterGroup">
                            <p:stCondLst>
                              <p:cond delay="2000"/>
                            </p:stCondLst>
                            <p:childTnLst>
                              <p:par>
                                <p:cTn id="88" presetID="3" presetClass="entr" presetSubtype="10" fill="hold" grpId="0" nodeType="afterEffect">
                                  <p:stCondLst>
                                    <p:cond delay="0"/>
                                  </p:stCondLst>
                                  <p:childTnLst>
                                    <p:set>
                                      <p:cBhvr>
                                        <p:cTn id="89" dur="1" fill="hold">
                                          <p:stCondLst>
                                            <p:cond delay="0"/>
                                          </p:stCondLst>
                                        </p:cTn>
                                        <p:tgtEl>
                                          <p:spTgt spid="150540"/>
                                        </p:tgtEl>
                                        <p:attrNameLst>
                                          <p:attrName>style.visibility</p:attrName>
                                        </p:attrNameLst>
                                      </p:cBhvr>
                                      <p:to>
                                        <p:strVal val="visible"/>
                                      </p:to>
                                    </p:set>
                                    <p:animEffect transition="in" filter="blinds(horizontal)">
                                      <p:cBhvr>
                                        <p:cTn id="90" dur="1000"/>
                                        <p:tgtEl>
                                          <p:spTgt spid="150540"/>
                                        </p:tgtEl>
                                      </p:cBhvr>
                                    </p:animEffect>
                                  </p:childTnLst>
                                </p:cTn>
                              </p:par>
                            </p:childTnLst>
                          </p:cTn>
                        </p:par>
                        <p:par>
                          <p:cTn id="91" fill="hold" nodeType="afterGroup">
                            <p:stCondLst>
                              <p:cond delay="3000"/>
                            </p:stCondLst>
                            <p:childTnLst>
                              <p:par>
                                <p:cTn id="92" presetID="3" presetClass="entr" presetSubtype="5" fill="hold" grpId="0" nodeType="afterEffect">
                                  <p:stCondLst>
                                    <p:cond delay="0"/>
                                  </p:stCondLst>
                                  <p:childTnLst>
                                    <p:set>
                                      <p:cBhvr>
                                        <p:cTn id="93" dur="1" fill="hold">
                                          <p:stCondLst>
                                            <p:cond delay="0"/>
                                          </p:stCondLst>
                                        </p:cTn>
                                        <p:tgtEl>
                                          <p:spTgt spid="150541"/>
                                        </p:tgtEl>
                                        <p:attrNameLst>
                                          <p:attrName>style.visibility</p:attrName>
                                        </p:attrNameLst>
                                      </p:cBhvr>
                                      <p:to>
                                        <p:strVal val="visible"/>
                                      </p:to>
                                    </p:set>
                                    <p:animEffect transition="in" filter="blinds(vertical)">
                                      <p:cBhvr>
                                        <p:cTn id="94" dur="500"/>
                                        <p:tgtEl>
                                          <p:spTgt spid="150541"/>
                                        </p:tgtEl>
                                      </p:cBhvr>
                                    </p:animEffect>
                                  </p:childTnLst>
                                </p:cTn>
                              </p:par>
                              <p:par>
                                <p:cTn id="95" presetID="22" presetClass="entr" presetSubtype="2" fill="hold" grpId="0" nodeType="withEffect">
                                  <p:stCondLst>
                                    <p:cond delay="0"/>
                                  </p:stCondLst>
                                  <p:childTnLst>
                                    <p:set>
                                      <p:cBhvr>
                                        <p:cTn id="96" dur="1" fill="hold">
                                          <p:stCondLst>
                                            <p:cond delay="0"/>
                                          </p:stCondLst>
                                        </p:cTn>
                                        <p:tgtEl>
                                          <p:spTgt spid="150542"/>
                                        </p:tgtEl>
                                        <p:attrNameLst>
                                          <p:attrName>style.visibility</p:attrName>
                                        </p:attrNameLst>
                                      </p:cBhvr>
                                      <p:to>
                                        <p:strVal val="visible"/>
                                      </p:to>
                                    </p:set>
                                    <p:animEffect transition="in" filter="wipe(right)">
                                      <p:cBhvr>
                                        <p:cTn id="97" dur="500"/>
                                        <p:tgtEl>
                                          <p:spTgt spid="150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nimBg="1"/>
      <p:bldP spid="150532" grpId="1" animBg="1"/>
      <p:bldP spid="150533" grpId="0" animBg="1"/>
      <p:bldP spid="150533" grpId="1" animBg="1"/>
      <p:bldP spid="150533" grpId="2" animBg="1"/>
      <p:bldP spid="150534" grpId="0" animBg="1"/>
      <p:bldP spid="150534" grpId="1" animBg="1"/>
      <p:bldP spid="150534" grpId="2" animBg="1"/>
      <p:bldP spid="150535" grpId="0" animBg="1"/>
      <p:bldP spid="150535" grpId="1" animBg="1"/>
      <p:bldP spid="150535" grpId="2" animBg="1"/>
      <p:bldP spid="150536" grpId="0" animBg="1"/>
      <p:bldP spid="150536" grpId="1" animBg="1"/>
      <p:bldP spid="150537" grpId="0" animBg="1"/>
      <p:bldP spid="150537" grpId="1" animBg="1"/>
      <p:bldP spid="150538" grpId="0" animBg="1"/>
      <p:bldP spid="150539" grpId="0" animBg="1"/>
      <p:bldP spid="150540" grpId="0" animBg="1"/>
      <p:bldP spid="150541" grpId="0" animBg="1"/>
      <p:bldP spid="15054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en-US" sz="3200"/>
              <a:t>JSP Actions</a:t>
            </a:r>
          </a:p>
        </p:txBody>
      </p:sp>
      <p:sp>
        <p:nvSpPr>
          <p:cNvPr id="144387" name="Rectangle 3"/>
          <p:cNvSpPr>
            <a:spLocks noGrp="1" noChangeArrowheads="1"/>
          </p:cNvSpPr>
          <p:nvPr>
            <p:ph type="body" idx="1"/>
          </p:nvPr>
        </p:nvSpPr>
        <p:spPr>
          <a:xfrm>
            <a:off x="684213" y="968375"/>
            <a:ext cx="8229600" cy="2952750"/>
          </a:xfrm>
        </p:spPr>
        <p:txBody>
          <a:bodyPr/>
          <a:lstStyle/>
          <a:p>
            <a:r>
              <a:rPr lang="en-US" dirty="0"/>
              <a:t>JSP actions use constructs in XML syntax to control the behavior of the servlet engine</a:t>
            </a:r>
            <a:r>
              <a:rPr lang="en-US" dirty="0" smtClean="0"/>
              <a:t>.</a:t>
            </a:r>
          </a:p>
          <a:p>
            <a:r>
              <a:rPr lang="en-US" altLang="en-US" dirty="0" smtClean="0"/>
              <a:t>Allows </a:t>
            </a:r>
            <a:r>
              <a:rPr lang="en-US" altLang="en-US" dirty="0"/>
              <a:t>the transfer of control between pages</a:t>
            </a:r>
          </a:p>
          <a:p>
            <a:r>
              <a:rPr lang="en-US" altLang="en-US" dirty="0"/>
              <a:t>Allows JSP pages to access JavaBeans component objects stored on the server. </a:t>
            </a:r>
          </a:p>
        </p:txBody>
      </p:sp>
      <p:sp>
        <p:nvSpPr>
          <p:cNvPr id="144399" name="AutoShape 15"/>
          <p:cNvSpPr>
            <a:spLocks noChangeArrowheads="1"/>
          </p:cNvSpPr>
          <p:nvPr/>
        </p:nvSpPr>
        <p:spPr bwMode="auto">
          <a:xfrm>
            <a:off x="3635375" y="3499073"/>
            <a:ext cx="1800225" cy="503237"/>
          </a:xfrm>
          <a:prstGeom prst="roundRect">
            <a:avLst>
              <a:gd name="adj" fmla="val 16667"/>
            </a:avLst>
          </a:prstGeom>
          <a:solidFill>
            <a:schemeClr val="accent1"/>
          </a:solidFill>
          <a:ln w="9525" algn="ctr">
            <a:round/>
            <a:headEnd/>
            <a:tailEnd/>
          </a:ln>
          <a:effectLst/>
          <a:scene3d>
            <a:camera prst="legacyObliqueTopRight"/>
            <a:lightRig rig="legacyFlat3" dir="b"/>
          </a:scene3d>
          <a:sp3d extrusionH="2905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dirty="0">
                <a:solidFill>
                  <a:schemeClr val="bg1"/>
                </a:solidFill>
              </a:rPr>
              <a:t>JSP Actions</a:t>
            </a:r>
          </a:p>
        </p:txBody>
      </p:sp>
      <p:sp>
        <p:nvSpPr>
          <p:cNvPr id="144400" name="Line 16"/>
          <p:cNvSpPr>
            <a:spLocks noChangeShapeType="1"/>
          </p:cNvSpPr>
          <p:nvPr/>
        </p:nvSpPr>
        <p:spPr bwMode="auto">
          <a:xfrm>
            <a:off x="1476375" y="4435698"/>
            <a:ext cx="62642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44401" name="Line 17"/>
          <p:cNvSpPr>
            <a:spLocks noChangeShapeType="1"/>
          </p:cNvSpPr>
          <p:nvPr/>
        </p:nvSpPr>
        <p:spPr bwMode="auto">
          <a:xfrm>
            <a:off x="4572000" y="4003898"/>
            <a:ext cx="0" cy="433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144402" name="Group 18"/>
          <p:cNvGrpSpPr>
            <a:grpSpLocks/>
          </p:cNvGrpSpPr>
          <p:nvPr/>
        </p:nvGrpSpPr>
        <p:grpSpPr bwMode="auto">
          <a:xfrm>
            <a:off x="684213" y="4434110"/>
            <a:ext cx="1589087" cy="1225550"/>
            <a:chOff x="385" y="1569"/>
            <a:chExt cx="1089" cy="772"/>
          </a:xfrm>
        </p:grpSpPr>
        <p:sp>
          <p:nvSpPr>
            <p:cNvPr id="144403" name="AutoShape 19"/>
            <p:cNvSpPr>
              <a:spLocks noChangeArrowheads="1"/>
            </p:cNvSpPr>
            <p:nvPr/>
          </p:nvSpPr>
          <p:spPr bwMode="auto">
            <a:xfrm>
              <a:off x="385" y="1984"/>
              <a:ext cx="1089" cy="357"/>
            </a:xfrm>
            <a:prstGeom prst="roundRect">
              <a:avLst>
                <a:gd name="adj" fmla="val 16667"/>
              </a:avLst>
            </a:prstGeom>
            <a:solidFill>
              <a:schemeClr val="accent1"/>
            </a:solidFill>
            <a:ln w="9525" algn="ctr">
              <a:round/>
              <a:headEnd/>
              <a:tailEnd/>
            </a:ln>
            <a:effectLst/>
            <a:scene3d>
              <a:camera prst="legacyObliqueTopRight"/>
              <a:lightRig rig="legacyFlat3" dir="b"/>
            </a:scene3d>
            <a:sp3d extrusionH="2905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zh-CN">
                  <a:solidFill>
                    <a:schemeClr val="bg1"/>
                  </a:solidFill>
                  <a:cs typeface="Courier New" panose="02070309020205020404" pitchFamily="49" charset="0"/>
                </a:rPr>
                <a:t>Forward</a:t>
              </a:r>
              <a:endParaRPr lang="en-US" altLang="en-US">
                <a:solidFill>
                  <a:schemeClr val="bg1"/>
                </a:solidFill>
                <a:cs typeface="Courier New" panose="02070309020205020404" pitchFamily="49" charset="0"/>
              </a:endParaRPr>
            </a:p>
          </p:txBody>
        </p:sp>
        <p:sp>
          <p:nvSpPr>
            <p:cNvPr id="144404" name="Line 20"/>
            <p:cNvSpPr>
              <a:spLocks noChangeShapeType="1"/>
            </p:cNvSpPr>
            <p:nvPr/>
          </p:nvSpPr>
          <p:spPr bwMode="auto">
            <a:xfrm>
              <a:off x="930" y="1569"/>
              <a:ext cx="0"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144414" name="Group 30"/>
          <p:cNvGrpSpPr>
            <a:grpSpLocks/>
          </p:cNvGrpSpPr>
          <p:nvPr/>
        </p:nvGrpSpPr>
        <p:grpSpPr bwMode="auto">
          <a:xfrm>
            <a:off x="2767013" y="4435698"/>
            <a:ext cx="1589087" cy="1225550"/>
            <a:chOff x="385" y="1569"/>
            <a:chExt cx="1089" cy="772"/>
          </a:xfrm>
        </p:grpSpPr>
        <p:sp>
          <p:nvSpPr>
            <p:cNvPr id="144415" name="AutoShape 31"/>
            <p:cNvSpPr>
              <a:spLocks noChangeArrowheads="1"/>
            </p:cNvSpPr>
            <p:nvPr/>
          </p:nvSpPr>
          <p:spPr bwMode="auto">
            <a:xfrm>
              <a:off x="385" y="1984"/>
              <a:ext cx="1089" cy="357"/>
            </a:xfrm>
            <a:prstGeom prst="roundRect">
              <a:avLst>
                <a:gd name="adj" fmla="val 16667"/>
              </a:avLst>
            </a:prstGeom>
            <a:solidFill>
              <a:schemeClr val="accent1"/>
            </a:solidFill>
            <a:ln w="9525" algn="ctr">
              <a:round/>
              <a:headEnd/>
              <a:tailEnd/>
            </a:ln>
            <a:effectLst/>
            <a:scene3d>
              <a:camera prst="legacyObliqueTopRight"/>
              <a:lightRig rig="legacyFlat3" dir="b"/>
            </a:scene3d>
            <a:sp3d extrusionH="2905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zh-CN">
                  <a:solidFill>
                    <a:schemeClr val="bg1"/>
                  </a:solidFill>
                  <a:cs typeface="Courier New" panose="02070309020205020404" pitchFamily="49" charset="0"/>
                </a:rPr>
                <a:t>Include</a:t>
              </a:r>
              <a:endParaRPr lang="en-US" altLang="en-US">
                <a:solidFill>
                  <a:schemeClr val="bg1"/>
                </a:solidFill>
                <a:cs typeface="Courier New" panose="02070309020205020404" pitchFamily="49" charset="0"/>
              </a:endParaRPr>
            </a:p>
          </p:txBody>
        </p:sp>
        <p:sp>
          <p:nvSpPr>
            <p:cNvPr id="144416" name="Line 32"/>
            <p:cNvSpPr>
              <a:spLocks noChangeShapeType="1"/>
            </p:cNvSpPr>
            <p:nvPr/>
          </p:nvSpPr>
          <p:spPr bwMode="auto">
            <a:xfrm>
              <a:off x="930" y="1569"/>
              <a:ext cx="0"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144417" name="Group 33"/>
          <p:cNvGrpSpPr>
            <a:grpSpLocks/>
          </p:cNvGrpSpPr>
          <p:nvPr/>
        </p:nvGrpSpPr>
        <p:grpSpPr bwMode="auto">
          <a:xfrm>
            <a:off x="4859338" y="4435698"/>
            <a:ext cx="1589087" cy="1225550"/>
            <a:chOff x="385" y="1569"/>
            <a:chExt cx="1089" cy="772"/>
          </a:xfrm>
        </p:grpSpPr>
        <p:sp>
          <p:nvSpPr>
            <p:cNvPr id="144418" name="AutoShape 34"/>
            <p:cNvSpPr>
              <a:spLocks noChangeArrowheads="1"/>
            </p:cNvSpPr>
            <p:nvPr/>
          </p:nvSpPr>
          <p:spPr bwMode="auto">
            <a:xfrm>
              <a:off x="385" y="1984"/>
              <a:ext cx="1089" cy="357"/>
            </a:xfrm>
            <a:prstGeom prst="roundRect">
              <a:avLst>
                <a:gd name="adj" fmla="val 16667"/>
              </a:avLst>
            </a:prstGeom>
            <a:solidFill>
              <a:schemeClr val="accent1"/>
            </a:solidFill>
            <a:ln w="9525" algn="ctr">
              <a:round/>
              <a:headEnd/>
              <a:tailEnd/>
            </a:ln>
            <a:effectLst/>
            <a:scene3d>
              <a:camera prst="legacyObliqueTopRight"/>
              <a:lightRig rig="legacyFlat3" dir="b"/>
            </a:scene3d>
            <a:sp3d extrusionH="2905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zh-CN">
                  <a:solidFill>
                    <a:schemeClr val="bg1"/>
                  </a:solidFill>
                  <a:cs typeface="Courier New" panose="02070309020205020404" pitchFamily="49" charset="0"/>
                </a:rPr>
                <a:t>Plug-ins</a:t>
              </a:r>
              <a:endParaRPr lang="en-US" altLang="en-US">
                <a:solidFill>
                  <a:schemeClr val="bg1"/>
                </a:solidFill>
                <a:cs typeface="Courier New" panose="02070309020205020404" pitchFamily="49" charset="0"/>
              </a:endParaRPr>
            </a:p>
          </p:txBody>
        </p:sp>
        <p:sp>
          <p:nvSpPr>
            <p:cNvPr id="144419" name="Line 35"/>
            <p:cNvSpPr>
              <a:spLocks noChangeShapeType="1"/>
            </p:cNvSpPr>
            <p:nvPr/>
          </p:nvSpPr>
          <p:spPr bwMode="auto">
            <a:xfrm>
              <a:off x="930" y="1569"/>
              <a:ext cx="0"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144420" name="Group 36"/>
          <p:cNvGrpSpPr>
            <a:grpSpLocks/>
          </p:cNvGrpSpPr>
          <p:nvPr/>
        </p:nvGrpSpPr>
        <p:grpSpPr bwMode="auto">
          <a:xfrm>
            <a:off x="6943725" y="4435698"/>
            <a:ext cx="1589088" cy="1225550"/>
            <a:chOff x="385" y="1569"/>
            <a:chExt cx="1089" cy="772"/>
          </a:xfrm>
        </p:grpSpPr>
        <p:sp>
          <p:nvSpPr>
            <p:cNvPr id="144421" name="AutoShape 37"/>
            <p:cNvSpPr>
              <a:spLocks noChangeArrowheads="1"/>
            </p:cNvSpPr>
            <p:nvPr/>
          </p:nvSpPr>
          <p:spPr bwMode="auto">
            <a:xfrm>
              <a:off x="385" y="1984"/>
              <a:ext cx="1089" cy="357"/>
            </a:xfrm>
            <a:prstGeom prst="roundRect">
              <a:avLst>
                <a:gd name="adj" fmla="val 16667"/>
              </a:avLst>
            </a:prstGeom>
            <a:solidFill>
              <a:schemeClr val="accent1"/>
            </a:solidFill>
            <a:ln w="9525" algn="ctr">
              <a:round/>
              <a:headEnd/>
              <a:tailEnd/>
            </a:ln>
            <a:effectLst/>
            <a:scene3d>
              <a:camera prst="legacyObliqueTopRight"/>
              <a:lightRig rig="legacyFlat3" dir="b"/>
            </a:scene3d>
            <a:sp3d extrusionH="2905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zh-CN">
                  <a:solidFill>
                    <a:schemeClr val="bg1"/>
                  </a:solidFill>
                  <a:cs typeface="Courier New" panose="02070309020205020404" pitchFamily="49" charset="0"/>
                </a:rPr>
                <a:t>Bean tags</a:t>
              </a:r>
              <a:endParaRPr lang="en-US" altLang="en-US">
                <a:solidFill>
                  <a:schemeClr val="bg1"/>
                </a:solidFill>
                <a:cs typeface="Courier New" panose="02070309020205020404" pitchFamily="49" charset="0"/>
              </a:endParaRPr>
            </a:p>
          </p:txBody>
        </p:sp>
        <p:sp>
          <p:nvSpPr>
            <p:cNvPr id="144422" name="Line 38"/>
            <p:cNvSpPr>
              <a:spLocks noChangeShapeType="1"/>
            </p:cNvSpPr>
            <p:nvPr/>
          </p:nvSpPr>
          <p:spPr bwMode="auto">
            <a:xfrm>
              <a:off x="930" y="1569"/>
              <a:ext cx="0"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anim calcmode="lin" valueType="num">
                                      <p:cBhvr additive="base">
                                        <p:cTn id="7" dur="500" fill="hold"/>
                                        <p:tgtEl>
                                          <p:spTgt spid="144387">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4387">
                                            <p:txEl>
                                              <p:pRg st="2" end="2"/>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44399"/>
                                        </p:tgtEl>
                                        <p:attrNameLst>
                                          <p:attrName>style.visibility</p:attrName>
                                        </p:attrNameLst>
                                      </p:cBhvr>
                                      <p:to>
                                        <p:strVal val="visible"/>
                                      </p:to>
                                    </p:set>
                                    <p:animEffect transition="in" filter="wipe(up)">
                                      <p:cBhvr>
                                        <p:cTn id="12" dur="500"/>
                                        <p:tgtEl>
                                          <p:spTgt spid="1443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4401"/>
                                        </p:tgtEl>
                                        <p:attrNameLst>
                                          <p:attrName>style.visibility</p:attrName>
                                        </p:attrNameLst>
                                      </p:cBhvr>
                                      <p:to>
                                        <p:strVal val="visible"/>
                                      </p:to>
                                    </p:set>
                                    <p:animEffect transition="in" filter="wipe(up)">
                                      <p:cBhvr>
                                        <p:cTn id="17" dur="500"/>
                                        <p:tgtEl>
                                          <p:spTgt spid="144401"/>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44400"/>
                                        </p:tgtEl>
                                        <p:attrNameLst>
                                          <p:attrName>style.visibility</p:attrName>
                                        </p:attrNameLst>
                                      </p:cBhvr>
                                      <p:to>
                                        <p:strVal val="visible"/>
                                      </p:to>
                                    </p:set>
                                    <p:animEffect transition="in" filter="wipe(left)">
                                      <p:cBhvr>
                                        <p:cTn id="21" dur="500"/>
                                        <p:tgtEl>
                                          <p:spTgt spid="144400"/>
                                        </p:tgtEl>
                                      </p:cBhvr>
                                    </p:animEffect>
                                  </p:childTnLst>
                                </p:cTn>
                              </p:par>
                            </p:childTnLst>
                          </p:cTn>
                        </p:par>
                        <p:par>
                          <p:cTn id="22" fill="hold" nodeType="afterGroup">
                            <p:stCondLst>
                              <p:cond delay="1000"/>
                            </p:stCondLst>
                            <p:childTnLst>
                              <p:par>
                                <p:cTn id="23" presetID="22" presetClass="entr" presetSubtype="1" fill="hold" nodeType="afterEffect">
                                  <p:stCondLst>
                                    <p:cond delay="0"/>
                                  </p:stCondLst>
                                  <p:childTnLst>
                                    <p:set>
                                      <p:cBhvr>
                                        <p:cTn id="24" dur="1" fill="hold">
                                          <p:stCondLst>
                                            <p:cond delay="0"/>
                                          </p:stCondLst>
                                        </p:cTn>
                                        <p:tgtEl>
                                          <p:spTgt spid="144402"/>
                                        </p:tgtEl>
                                        <p:attrNameLst>
                                          <p:attrName>style.visibility</p:attrName>
                                        </p:attrNameLst>
                                      </p:cBhvr>
                                      <p:to>
                                        <p:strVal val="visible"/>
                                      </p:to>
                                    </p:set>
                                    <p:animEffect transition="in" filter="wipe(up)">
                                      <p:cBhvr>
                                        <p:cTn id="25" dur="500"/>
                                        <p:tgtEl>
                                          <p:spTgt spid="144402"/>
                                        </p:tgtEl>
                                      </p:cBhvr>
                                    </p:animEffect>
                                  </p:childTnLst>
                                </p:cTn>
                              </p:par>
                            </p:childTnLst>
                          </p:cTn>
                        </p:par>
                        <p:par>
                          <p:cTn id="26" fill="hold" nodeType="afterGroup">
                            <p:stCondLst>
                              <p:cond delay="1500"/>
                            </p:stCondLst>
                            <p:childTnLst>
                              <p:par>
                                <p:cTn id="27" presetID="22" presetClass="entr" presetSubtype="1" fill="hold" nodeType="afterEffect">
                                  <p:stCondLst>
                                    <p:cond delay="0"/>
                                  </p:stCondLst>
                                  <p:childTnLst>
                                    <p:set>
                                      <p:cBhvr>
                                        <p:cTn id="28" dur="1" fill="hold">
                                          <p:stCondLst>
                                            <p:cond delay="0"/>
                                          </p:stCondLst>
                                        </p:cTn>
                                        <p:tgtEl>
                                          <p:spTgt spid="144414"/>
                                        </p:tgtEl>
                                        <p:attrNameLst>
                                          <p:attrName>style.visibility</p:attrName>
                                        </p:attrNameLst>
                                      </p:cBhvr>
                                      <p:to>
                                        <p:strVal val="visible"/>
                                      </p:to>
                                    </p:set>
                                    <p:animEffect transition="in" filter="wipe(up)">
                                      <p:cBhvr>
                                        <p:cTn id="29" dur="500"/>
                                        <p:tgtEl>
                                          <p:spTgt spid="144414"/>
                                        </p:tgtEl>
                                      </p:cBhvr>
                                    </p:animEffect>
                                  </p:childTnLst>
                                </p:cTn>
                              </p:par>
                            </p:childTnLst>
                          </p:cTn>
                        </p:par>
                        <p:par>
                          <p:cTn id="30" fill="hold" nodeType="afterGroup">
                            <p:stCondLst>
                              <p:cond delay="2000"/>
                            </p:stCondLst>
                            <p:childTnLst>
                              <p:par>
                                <p:cTn id="31" presetID="22" presetClass="entr" presetSubtype="1" fill="hold" nodeType="afterEffect">
                                  <p:stCondLst>
                                    <p:cond delay="0"/>
                                  </p:stCondLst>
                                  <p:childTnLst>
                                    <p:set>
                                      <p:cBhvr>
                                        <p:cTn id="32" dur="1" fill="hold">
                                          <p:stCondLst>
                                            <p:cond delay="0"/>
                                          </p:stCondLst>
                                        </p:cTn>
                                        <p:tgtEl>
                                          <p:spTgt spid="144417"/>
                                        </p:tgtEl>
                                        <p:attrNameLst>
                                          <p:attrName>style.visibility</p:attrName>
                                        </p:attrNameLst>
                                      </p:cBhvr>
                                      <p:to>
                                        <p:strVal val="visible"/>
                                      </p:to>
                                    </p:set>
                                    <p:animEffect transition="in" filter="wipe(up)">
                                      <p:cBhvr>
                                        <p:cTn id="33" dur="500"/>
                                        <p:tgtEl>
                                          <p:spTgt spid="144417"/>
                                        </p:tgtEl>
                                      </p:cBhvr>
                                    </p:animEffect>
                                  </p:childTnLst>
                                </p:cTn>
                              </p:par>
                            </p:childTnLst>
                          </p:cTn>
                        </p:par>
                        <p:par>
                          <p:cTn id="34" fill="hold" nodeType="afterGroup">
                            <p:stCondLst>
                              <p:cond delay="2500"/>
                            </p:stCondLst>
                            <p:childTnLst>
                              <p:par>
                                <p:cTn id="35" presetID="22" presetClass="entr" presetSubtype="1" fill="hold" nodeType="afterEffect">
                                  <p:stCondLst>
                                    <p:cond delay="0"/>
                                  </p:stCondLst>
                                  <p:childTnLst>
                                    <p:set>
                                      <p:cBhvr>
                                        <p:cTn id="36" dur="1" fill="hold">
                                          <p:stCondLst>
                                            <p:cond delay="0"/>
                                          </p:stCondLst>
                                        </p:cTn>
                                        <p:tgtEl>
                                          <p:spTgt spid="144420"/>
                                        </p:tgtEl>
                                        <p:attrNameLst>
                                          <p:attrName>style.visibility</p:attrName>
                                        </p:attrNameLst>
                                      </p:cBhvr>
                                      <p:to>
                                        <p:strVal val="visible"/>
                                      </p:to>
                                    </p:set>
                                    <p:animEffect transition="in" filter="wipe(up)">
                                      <p:cBhvr>
                                        <p:cTn id="37" dur="500"/>
                                        <p:tgtEl>
                                          <p:spTgt spid="144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9" grpId="0" animBg="1"/>
      <p:bldP spid="144400" grpId="0" animBg="1"/>
      <p:bldP spid="14440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92163"/>
          </a:xfrm>
        </p:spPr>
        <p:txBody>
          <a:bodyPr/>
          <a:lstStyle/>
          <a:p>
            <a:pPr algn="l"/>
            <a:r>
              <a:rPr lang="en-US" sz="2800" dirty="0"/>
              <a:t> Action </a:t>
            </a:r>
            <a:r>
              <a:rPr lang="en-US" sz="2800" dirty="0" smtClean="0"/>
              <a:t>element Syntax-</a:t>
            </a:r>
            <a:endParaRPr lang="en-US" sz="2800" dirty="0"/>
          </a:p>
        </p:txBody>
      </p:sp>
      <p:sp>
        <p:nvSpPr>
          <p:cNvPr id="4" name="Rectangle 1"/>
          <p:cNvSpPr>
            <a:spLocks noChangeArrowheads="1"/>
          </p:cNvSpPr>
          <p:nvPr/>
        </p:nvSpPr>
        <p:spPr bwMode="auto">
          <a:xfrm>
            <a:off x="3934449" y="822977"/>
            <a:ext cx="5220072" cy="45907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88"/>
                </a:solidFill>
                <a:effectLst/>
                <a:latin typeface="Menlo"/>
              </a:rPr>
              <a:t>&lt;</a:t>
            </a:r>
            <a:r>
              <a:rPr kumimoji="0" lang="en-US" altLang="en-US" sz="2400" b="0" i="0" u="none" strike="noStrike" cap="none" normalizeH="0" baseline="0" dirty="0" err="1" smtClean="0">
                <a:ln>
                  <a:noFill/>
                </a:ln>
                <a:solidFill>
                  <a:srgbClr val="000088"/>
                </a:solidFill>
                <a:effectLst/>
                <a:latin typeface="Menlo"/>
              </a:rPr>
              <a:t>jsp:action_name</a:t>
            </a:r>
            <a:r>
              <a:rPr kumimoji="0" lang="en-US" altLang="en-US" sz="2400" b="0" i="0" u="none" strike="noStrike" cap="none" normalizeH="0" baseline="0" dirty="0" smtClean="0">
                <a:ln>
                  <a:noFill/>
                </a:ln>
                <a:solidFill>
                  <a:srgbClr val="313131"/>
                </a:solidFill>
                <a:effectLst/>
                <a:latin typeface="Menlo"/>
              </a:rPr>
              <a:t> </a:t>
            </a:r>
            <a:r>
              <a:rPr kumimoji="0" lang="en-US" altLang="en-US" sz="2400" b="0" i="0" u="none" strike="noStrike" cap="none" normalizeH="0" baseline="0" dirty="0" smtClean="0">
                <a:ln>
                  <a:noFill/>
                </a:ln>
                <a:solidFill>
                  <a:srgbClr val="7F0055"/>
                </a:solidFill>
                <a:effectLst/>
                <a:latin typeface="Menlo"/>
              </a:rPr>
              <a:t>attribute</a:t>
            </a:r>
            <a:r>
              <a:rPr kumimoji="0" lang="en-US" altLang="en-US" sz="2400" b="0" i="0" u="none" strike="noStrike" cap="none" normalizeH="0" baseline="0" dirty="0" smtClean="0">
                <a:ln>
                  <a:noFill/>
                </a:ln>
                <a:solidFill>
                  <a:srgbClr val="666600"/>
                </a:solidFill>
                <a:effectLst/>
                <a:latin typeface="Menlo"/>
              </a:rPr>
              <a:t>=</a:t>
            </a:r>
            <a:r>
              <a:rPr kumimoji="0" lang="en-US" altLang="en-US" sz="2400" b="0" i="0" u="none" strike="noStrike" cap="none" normalizeH="0" baseline="0" dirty="0" smtClean="0">
                <a:ln>
                  <a:noFill/>
                </a:ln>
                <a:solidFill>
                  <a:srgbClr val="008800"/>
                </a:solidFill>
                <a:effectLst/>
                <a:latin typeface="Menlo"/>
              </a:rPr>
              <a:t>"value"</a:t>
            </a:r>
            <a:r>
              <a:rPr kumimoji="0" lang="en-US" altLang="en-US" sz="2400" b="0" i="0" u="none" strike="noStrike" cap="none" normalizeH="0" baseline="0" dirty="0" smtClean="0">
                <a:ln>
                  <a:noFill/>
                </a:ln>
                <a:solidFill>
                  <a:srgbClr val="313131"/>
                </a:solidFill>
                <a:effectLst/>
                <a:latin typeface="Menlo"/>
              </a:rPr>
              <a:t> </a:t>
            </a:r>
            <a:r>
              <a:rPr kumimoji="0" lang="en-US" altLang="en-US" sz="2400" b="0" i="0" u="none" strike="noStrike" cap="none" normalizeH="0" baseline="0" dirty="0" smtClean="0">
                <a:ln>
                  <a:noFill/>
                </a:ln>
                <a:solidFill>
                  <a:srgbClr val="000088"/>
                </a:solidFill>
                <a:effectLst/>
                <a:latin typeface="Menlo"/>
              </a:rPr>
              <a:t>/&gt;</a:t>
            </a:r>
            <a:r>
              <a:rPr kumimoji="0" lang="en-US" altLang="en-US" sz="20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323252730"/>
              </p:ext>
            </p:extLst>
          </p:nvPr>
        </p:nvGraphicFramePr>
        <p:xfrm>
          <a:off x="735012" y="1633696"/>
          <a:ext cx="7941443" cy="4763273"/>
        </p:xfrm>
        <a:graphic>
          <a:graphicData uri="http://schemas.openxmlformats.org/drawingml/2006/table">
            <a:tbl>
              <a:tblPr>
                <a:tableStyleId>{18603FDC-E32A-4AB5-989C-0864C3EAD2B8}</a:tableStyleId>
              </a:tblPr>
              <a:tblGrid>
                <a:gridCol w="2366655"/>
                <a:gridCol w="5574788"/>
              </a:tblGrid>
              <a:tr h="602342">
                <a:tc>
                  <a:txBody>
                    <a:bodyPr/>
                    <a:lstStyle/>
                    <a:p>
                      <a:pPr algn="ctr" fontAlgn="t"/>
                      <a:r>
                        <a:rPr lang="en-US" sz="2000" b="1" dirty="0">
                          <a:effectLst/>
                        </a:rPr>
                        <a:t>Syntax</a:t>
                      </a:r>
                    </a:p>
                  </a:txBody>
                  <a:tcPr marL="76200" marR="76200" marT="76200" marB="76200"/>
                </a:tc>
                <a:tc>
                  <a:txBody>
                    <a:bodyPr/>
                    <a:lstStyle/>
                    <a:p>
                      <a:pPr algn="ctr" fontAlgn="t"/>
                      <a:r>
                        <a:rPr lang="en-US" sz="2000" b="1" dirty="0">
                          <a:effectLst/>
                        </a:rPr>
                        <a:t>Purpose</a:t>
                      </a:r>
                    </a:p>
                  </a:txBody>
                  <a:tcPr marL="76200" marR="76200" marT="76200" marB="76200"/>
                </a:tc>
              </a:tr>
              <a:tr h="602342">
                <a:tc>
                  <a:txBody>
                    <a:bodyPr/>
                    <a:lstStyle/>
                    <a:p>
                      <a:pPr algn="ctr" fontAlgn="t"/>
                      <a:r>
                        <a:rPr lang="en-US" sz="2400" dirty="0" err="1">
                          <a:effectLst/>
                        </a:rPr>
                        <a:t>jsp:include</a:t>
                      </a:r>
                      <a:endParaRPr lang="en-US" sz="2400" dirty="0">
                        <a:effectLst/>
                      </a:endParaRPr>
                    </a:p>
                  </a:txBody>
                  <a:tcPr marL="76200" marR="76200" marT="76200" marB="76200"/>
                </a:tc>
                <a:tc>
                  <a:txBody>
                    <a:bodyPr/>
                    <a:lstStyle/>
                    <a:p>
                      <a:pPr fontAlgn="t"/>
                      <a:r>
                        <a:rPr lang="en-US" sz="2000">
                          <a:effectLst/>
                        </a:rPr>
                        <a:t>Includes a file at the time the page is requested</a:t>
                      </a:r>
                    </a:p>
                  </a:txBody>
                  <a:tcPr marL="76200" marR="76200" marT="76200" marB="76200"/>
                </a:tc>
              </a:tr>
              <a:tr h="602342">
                <a:tc>
                  <a:txBody>
                    <a:bodyPr/>
                    <a:lstStyle/>
                    <a:p>
                      <a:pPr algn="ctr" fontAlgn="t"/>
                      <a:r>
                        <a:rPr lang="en-US" sz="2400" dirty="0" err="1">
                          <a:effectLst/>
                        </a:rPr>
                        <a:t>jsp:useBean</a:t>
                      </a:r>
                      <a:endParaRPr lang="en-US" sz="2400" dirty="0">
                        <a:effectLst/>
                      </a:endParaRPr>
                    </a:p>
                  </a:txBody>
                  <a:tcPr marL="76200" marR="76200" marT="76200" marB="76200"/>
                </a:tc>
                <a:tc>
                  <a:txBody>
                    <a:bodyPr/>
                    <a:lstStyle/>
                    <a:p>
                      <a:pPr fontAlgn="t"/>
                      <a:r>
                        <a:rPr lang="en-US" sz="2000" dirty="0">
                          <a:effectLst/>
                        </a:rPr>
                        <a:t>Finds or instantiates a JavaBean</a:t>
                      </a:r>
                    </a:p>
                  </a:txBody>
                  <a:tcPr marL="76200" marR="76200" marT="76200" marB="76200"/>
                </a:tc>
              </a:tr>
              <a:tr h="602342">
                <a:tc>
                  <a:txBody>
                    <a:bodyPr/>
                    <a:lstStyle/>
                    <a:p>
                      <a:pPr algn="ctr" fontAlgn="t"/>
                      <a:r>
                        <a:rPr lang="en-US" sz="2400" dirty="0" err="1">
                          <a:effectLst/>
                        </a:rPr>
                        <a:t>jsp:setProperty</a:t>
                      </a:r>
                      <a:endParaRPr lang="en-US" sz="2400" dirty="0">
                        <a:effectLst/>
                      </a:endParaRPr>
                    </a:p>
                  </a:txBody>
                  <a:tcPr marL="76200" marR="76200" marT="76200" marB="76200"/>
                </a:tc>
                <a:tc>
                  <a:txBody>
                    <a:bodyPr/>
                    <a:lstStyle/>
                    <a:p>
                      <a:pPr fontAlgn="t"/>
                      <a:r>
                        <a:rPr lang="en-US" sz="2000">
                          <a:effectLst/>
                        </a:rPr>
                        <a:t>Sets the property of a JavaBean</a:t>
                      </a:r>
                    </a:p>
                  </a:txBody>
                  <a:tcPr marL="76200" marR="76200" marT="76200" marB="76200"/>
                </a:tc>
              </a:tr>
              <a:tr h="602342">
                <a:tc>
                  <a:txBody>
                    <a:bodyPr/>
                    <a:lstStyle/>
                    <a:p>
                      <a:pPr algn="ctr" fontAlgn="t"/>
                      <a:r>
                        <a:rPr lang="en-US" sz="2400" dirty="0" err="1">
                          <a:effectLst/>
                        </a:rPr>
                        <a:t>jsp:getProperty</a:t>
                      </a:r>
                      <a:endParaRPr lang="en-US" sz="2400" dirty="0">
                        <a:effectLst/>
                      </a:endParaRPr>
                    </a:p>
                  </a:txBody>
                  <a:tcPr marL="76200" marR="76200" marT="76200" marB="76200"/>
                </a:tc>
                <a:tc>
                  <a:txBody>
                    <a:bodyPr/>
                    <a:lstStyle/>
                    <a:p>
                      <a:pPr fontAlgn="t"/>
                      <a:r>
                        <a:rPr lang="en-US" sz="2000">
                          <a:effectLst/>
                        </a:rPr>
                        <a:t>Inserts the property of a JavaBean into the output</a:t>
                      </a:r>
                    </a:p>
                  </a:txBody>
                  <a:tcPr marL="76200" marR="76200" marT="76200" marB="76200"/>
                </a:tc>
              </a:tr>
              <a:tr h="602342">
                <a:tc>
                  <a:txBody>
                    <a:bodyPr/>
                    <a:lstStyle/>
                    <a:p>
                      <a:pPr algn="ctr" fontAlgn="t"/>
                      <a:r>
                        <a:rPr lang="en-US" sz="2400" dirty="0" err="1">
                          <a:effectLst/>
                        </a:rPr>
                        <a:t>jsp:forward</a:t>
                      </a:r>
                      <a:endParaRPr lang="en-US" sz="2400" dirty="0">
                        <a:effectLst/>
                      </a:endParaRPr>
                    </a:p>
                  </a:txBody>
                  <a:tcPr marL="76200" marR="76200" marT="76200" marB="76200"/>
                </a:tc>
                <a:tc>
                  <a:txBody>
                    <a:bodyPr/>
                    <a:lstStyle/>
                    <a:p>
                      <a:pPr fontAlgn="t"/>
                      <a:r>
                        <a:rPr lang="en-US" sz="2000">
                          <a:effectLst/>
                        </a:rPr>
                        <a:t>Forwards the requester to a new page</a:t>
                      </a:r>
                    </a:p>
                  </a:txBody>
                  <a:tcPr marL="76200" marR="76200" marT="76200" marB="76200"/>
                </a:tc>
              </a:tr>
              <a:tr h="989563">
                <a:tc>
                  <a:txBody>
                    <a:bodyPr/>
                    <a:lstStyle/>
                    <a:p>
                      <a:pPr algn="ctr" fontAlgn="t"/>
                      <a:r>
                        <a:rPr lang="en-US" sz="2400" dirty="0" err="1">
                          <a:effectLst/>
                        </a:rPr>
                        <a:t>jsp:plugin</a:t>
                      </a:r>
                      <a:endParaRPr lang="en-US" sz="2400" dirty="0">
                        <a:effectLst/>
                      </a:endParaRPr>
                    </a:p>
                  </a:txBody>
                  <a:tcPr marL="76200" marR="76200" marT="76200" marB="76200"/>
                </a:tc>
                <a:tc>
                  <a:txBody>
                    <a:bodyPr/>
                    <a:lstStyle/>
                    <a:p>
                      <a:pPr fontAlgn="t"/>
                      <a:r>
                        <a:rPr lang="en-US" sz="2000" dirty="0">
                          <a:effectLst/>
                        </a:rPr>
                        <a:t>Generates browser-specific code that makes an OBJECT or EMBED tag for the Java plugin</a:t>
                      </a:r>
                    </a:p>
                  </a:txBody>
                  <a:tcPr marL="76200" marR="76200" marT="76200" marB="76200"/>
                </a:tc>
              </a:tr>
            </a:tbl>
          </a:graphicData>
        </a:graphic>
      </p:graphicFrame>
    </p:spTree>
    <p:extLst>
      <p:ext uri="{BB962C8B-B14F-4D97-AF65-F5344CB8AC3E}">
        <p14:creationId xmlns:p14="http://schemas.microsoft.com/office/powerpoint/2010/main" val="2933327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116632"/>
            <a:ext cx="8229600" cy="792163"/>
          </a:xfrm>
        </p:spPr>
        <p:txBody>
          <a:bodyPr/>
          <a:lstStyle/>
          <a:p>
            <a:r>
              <a:rPr lang="en-US" dirty="0" smtClean="0"/>
              <a:t>Java Server Pages</a:t>
            </a:r>
            <a:endParaRPr lang="en-US" dirty="0"/>
          </a:p>
        </p:txBody>
      </p:sp>
      <p:sp>
        <p:nvSpPr>
          <p:cNvPr id="3" name="Content Placeholder 2"/>
          <p:cNvSpPr>
            <a:spLocks noGrp="1"/>
          </p:cNvSpPr>
          <p:nvPr>
            <p:ph idx="1"/>
          </p:nvPr>
        </p:nvSpPr>
        <p:spPr>
          <a:xfrm>
            <a:off x="467544" y="1052513"/>
            <a:ext cx="8446269" cy="4886325"/>
          </a:xfrm>
        </p:spPr>
        <p:txBody>
          <a:bodyPr/>
          <a:lstStyle/>
          <a:p>
            <a:r>
              <a:rPr lang="en-US" dirty="0" err="1" smtClean="0"/>
              <a:t>JavaServer</a:t>
            </a:r>
            <a:r>
              <a:rPr lang="en-US" dirty="0" smtClean="0"/>
              <a:t> </a:t>
            </a:r>
            <a:r>
              <a:rPr lang="en-US" dirty="0"/>
              <a:t>Pages (JSP) is a server-side programming technology that enables the creation of dynamic, platform-independent method for building Web-based applications. </a:t>
            </a:r>
            <a:endParaRPr lang="en-US" dirty="0" smtClean="0"/>
          </a:p>
          <a:p>
            <a:r>
              <a:rPr lang="en-US" dirty="0" smtClean="0"/>
              <a:t>JSP </a:t>
            </a:r>
            <a:r>
              <a:rPr lang="en-US" dirty="0"/>
              <a:t>have access to the entire family of Java APIs, including the JDBC API to access enterprise databases. </a:t>
            </a:r>
            <a:endParaRPr lang="en-US" dirty="0" smtClean="0"/>
          </a:p>
          <a:p>
            <a:r>
              <a:rPr lang="en-US" dirty="0" err="1"/>
              <a:t>JavaServer</a:t>
            </a:r>
            <a:r>
              <a:rPr lang="en-US" dirty="0"/>
              <a:t> Pages (JSP) is a technology for developing web pages that support dynamic content which helps developers insert java code in HTML pages by making use of special JSP tags, most of which start with &lt;% and end with %&gt;.</a:t>
            </a:r>
          </a:p>
        </p:txBody>
      </p:sp>
    </p:spTree>
    <p:extLst>
      <p:ext uri="{BB962C8B-B14F-4D97-AF65-F5344CB8AC3E}">
        <p14:creationId xmlns:p14="http://schemas.microsoft.com/office/powerpoint/2010/main" val="20279659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14988"/>
            <a:ext cx="8229600" cy="792163"/>
          </a:xfrm>
        </p:spPr>
        <p:txBody>
          <a:bodyPr/>
          <a:lstStyle/>
          <a:p>
            <a:r>
              <a:rPr lang="en-US" dirty="0"/>
              <a:t>Common </a:t>
            </a:r>
            <a:r>
              <a:rPr lang="en-US" dirty="0" smtClean="0"/>
              <a:t>Attributes</a:t>
            </a:r>
            <a:endParaRPr lang="en-US" dirty="0"/>
          </a:p>
        </p:txBody>
      </p:sp>
      <p:sp>
        <p:nvSpPr>
          <p:cNvPr id="3" name="Content Placeholder 2"/>
          <p:cNvSpPr>
            <a:spLocks noGrp="1"/>
          </p:cNvSpPr>
          <p:nvPr>
            <p:ph idx="1"/>
          </p:nvPr>
        </p:nvSpPr>
        <p:spPr>
          <a:xfrm>
            <a:off x="539552" y="620689"/>
            <a:ext cx="8374261" cy="5544616"/>
          </a:xfrm>
        </p:spPr>
        <p:txBody>
          <a:bodyPr/>
          <a:lstStyle/>
          <a:p>
            <a:pPr marL="0" indent="0">
              <a:buNone/>
            </a:pPr>
            <a:r>
              <a:rPr lang="en-US" b="1" dirty="0"/>
              <a:t>Id attribute:</a:t>
            </a:r>
            <a:r>
              <a:rPr lang="en-US" dirty="0"/>
              <a:t> </a:t>
            </a:r>
            <a:endParaRPr lang="en-US" dirty="0" smtClean="0"/>
          </a:p>
          <a:p>
            <a:r>
              <a:rPr lang="en-US" sz="2400" dirty="0" smtClean="0"/>
              <a:t>The </a:t>
            </a:r>
            <a:r>
              <a:rPr lang="en-US" sz="2400" dirty="0"/>
              <a:t>id attribute uniquely identifies the Action element, and allows the action to be referenced inside the JSP page. </a:t>
            </a:r>
            <a:endParaRPr lang="en-US" sz="2400" dirty="0" smtClean="0"/>
          </a:p>
          <a:p>
            <a:r>
              <a:rPr lang="en-US" sz="2400" dirty="0" smtClean="0"/>
              <a:t>If </a:t>
            </a:r>
            <a:r>
              <a:rPr lang="en-US" sz="2400" dirty="0"/>
              <a:t>the Action creates an instance of an object the id value can be used to reference it through the implicit object </a:t>
            </a:r>
            <a:r>
              <a:rPr lang="en-US" sz="2400" dirty="0" err="1" smtClean="0"/>
              <a:t>PageContext</a:t>
            </a:r>
            <a:r>
              <a:rPr lang="en-US" sz="2400" dirty="0" smtClean="0"/>
              <a:t>.</a:t>
            </a:r>
          </a:p>
          <a:p>
            <a:pPr marL="0" indent="0">
              <a:buNone/>
            </a:pPr>
            <a:r>
              <a:rPr lang="en-US" sz="2400" b="1" dirty="0"/>
              <a:t>Scope attribute</a:t>
            </a:r>
            <a:r>
              <a:rPr lang="en-US" sz="2400" b="1" dirty="0" smtClean="0"/>
              <a:t>:</a:t>
            </a:r>
          </a:p>
          <a:p>
            <a:r>
              <a:rPr lang="en-US" sz="2400" dirty="0"/>
              <a:t> This attribute identifies the lifecycle of the Action element. </a:t>
            </a:r>
          </a:p>
          <a:p>
            <a:r>
              <a:rPr lang="en-US" sz="2400" dirty="0"/>
              <a:t>The id attribute and the scope attribute are directly related, as the scope attribute determines the lifespan of the object associated with the id. </a:t>
            </a:r>
          </a:p>
          <a:p>
            <a:r>
              <a:rPr lang="en-US" sz="2400" dirty="0"/>
              <a:t>The scope attribute has four possible values: (a) page, (b)request, (c)session, and (d) application.</a:t>
            </a:r>
          </a:p>
          <a:p>
            <a:endParaRPr lang="en-US" dirty="0"/>
          </a:p>
        </p:txBody>
      </p:sp>
    </p:spTree>
    <p:extLst>
      <p:ext uri="{BB962C8B-B14F-4D97-AF65-F5344CB8AC3E}">
        <p14:creationId xmlns:p14="http://schemas.microsoft.com/office/powerpoint/2010/main" val="125938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&lt;</a:t>
            </a:r>
            <a:r>
              <a:rPr lang="en-US" dirty="0" err="1"/>
              <a:t>jsp:forward</a:t>
            </a:r>
            <a:r>
              <a:rPr lang="en-US" dirty="0"/>
              <a:t>&gt; </a:t>
            </a:r>
            <a:r>
              <a:rPr lang="en-US" dirty="0" smtClean="0"/>
              <a:t>Action</a:t>
            </a:r>
            <a:endParaRPr lang="en-US" dirty="0"/>
          </a:p>
        </p:txBody>
      </p:sp>
      <p:sp>
        <p:nvSpPr>
          <p:cNvPr id="3" name="Content Placeholder 2"/>
          <p:cNvSpPr>
            <a:spLocks noGrp="1"/>
          </p:cNvSpPr>
          <p:nvPr>
            <p:ph idx="1"/>
          </p:nvPr>
        </p:nvSpPr>
        <p:spPr>
          <a:xfrm>
            <a:off x="684213" y="1196753"/>
            <a:ext cx="8229600" cy="4742086"/>
          </a:xfrm>
        </p:spPr>
        <p:txBody>
          <a:bodyPr/>
          <a:lstStyle/>
          <a:p>
            <a:r>
              <a:rPr lang="en-US" dirty="0"/>
              <a:t>The </a:t>
            </a:r>
            <a:r>
              <a:rPr lang="en-US" b="1" dirty="0"/>
              <a:t>forward</a:t>
            </a:r>
            <a:r>
              <a:rPr lang="en-US" dirty="0"/>
              <a:t> action terminates the action of the current page and forwards the request to another resource such as a static page, another </a:t>
            </a:r>
            <a:r>
              <a:rPr lang="en-US" dirty="0" smtClean="0"/>
              <a:t>JSP </a:t>
            </a:r>
            <a:r>
              <a:rPr lang="en-US" dirty="0"/>
              <a:t>page, or a Java Servlet</a:t>
            </a:r>
            <a:r>
              <a:rPr lang="en-US" dirty="0" smtClean="0"/>
              <a:t>.</a:t>
            </a:r>
          </a:p>
          <a:p>
            <a:endParaRPr lang="en-US" dirty="0" smtClean="0"/>
          </a:p>
          <a:p>
            <a:r>
              <a:rPr lang="en-US" dirty="0" smtClean="0"/>
              <a:t>Syntax</a:t>
            </a:r>
            <a:endParaRPr lang="en-US" dirty="0"/>
          </a:p>
          <a:p>
            <a:endParaRPr lang="en-US" dirty="0" smtClean="0"/>
          </a:p>
          <a:p>
            <a:endParaRPr lang="en-US" dirty="0"/>
          </a:p>
        </p:txBody>
      </p:sp>
      <p:sp>
        <p:nvSpPr>
          <p:cNvPr id="4" name="Rectangle 1"/>
          <p:cNvSpPr>
            <a:spLocks noChangeArrowheads="1"/>
          </p:cNvSpPr>
          <p:nvPr/>
        </p:nvSpPr>
        <p:spPr bwMode="auto">
          <a:xfrm>
            <a:off x="1187624" y="4149080"/>
            <a:ext cx="6769482" cy="58218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Menlo"/>
              </a:rPr>
              <a:t>&lt;</a:t>
            </a:r>
            <a:r>
              <a:rPr kumimoji="0" lang="en-US" altLang="en-US" sz="3200" b="0" i="0" u="none" strike="noStrike" cap="none" normalizeH="0" baseline="0" dirty="0" err="1" smtClean="0">
                <a:ln>
                  <a:noFill/>
                </a:ln>
                <a:solidFill>
                  <a:srgbClr val="000088"/>
                </a:solidFill>
                <a:effectLst/>
                <a:latin typeface="Menlo"/>
              </a:rPr>
              <a:t>jsp:forward</a:t>
            </a:r>
            <a:r>
              <a:rPr kumimoji="0" lang="en-US" altLang="en-US" sz="3200" b="0" i="0" u="none" strike="noStrike" cap="none" normalizeH="0" baseline="0" dirty="0" smtClean="0">
                <a:ln>
                  <a:noFill/>
                </a:ln>
                <a:solidFill>
                  <a:srgbClr val="313131"/>
                </a:solidFill>
                <a:effectLst/>
                <a:latin typeface="Menlo"/>
              </a:rPr>
              <a:t> </a:t>
            </a:r>
            <a:r>
              <a:rPr kumimoji="0" lang="en-US" altLang="en-US" sz="3200" b="0" i="0" u="none" strike="noStrike" cap="none" normalizeH="0" baseline="0" dirty="0" smtClean="0">
                <a:ln>
                  <a:noFill/>
                </a:ln>
                <a:solidFill>
                  <a:srgbClr val="7F0055"/>
                </a:solidFill>
                <a:effectLst/>
                <a:latin typeface="Menlo"/>
              </a:rPr>
              <a:t>page</a:t>
            </a:r>
            <a:r>
              <a:rPr kumimoji="0" lang="en-US" altLang="en-US" sz="3200" b="0" i="0" u="none" strike="noStrike" cap="none" normalizeH="0" baseline="0" dirty="0" smtClean="0">
                <a:ln>
                  <a:noFill/>
                </a:ln>
                <a:solidFill>
                  <a:srgbClr val="666600"/>
                </a:solidFill>
                <a:effectLst/>
                <a:latin typeface="Menlo"/>
              </a:rPr>
              <a:t>=</a:t>
            </a:r>
            <a:r>
              <a:rPr kumimoji="0" lang="en-US" altLang="en-US" sz="3200" b="0" i="0" u="none" strike="noStrike" cap="none" normalizeH="0" baseline="0" dirty="0" smtClean="0">
                <a:ln>
                  <a:noFill/>
                </a:ln>
                <a:solidFill>
                  <a:srgbClr val="008800"/>
                </a:solidFill>
                <a:effectLst/>
                <a:latin typeface="Menlo"/>
              </a:rPr>
              <a:t>"Relative URL"</a:t>
            </a:r>
            <a:r>
              <a:rPr kumimoji="0" lang="en-US" altLang="en-US" sz="3200" b="0" i="0" u="none" strike="noStrike" cap="none" normalizeH="0" baseline="0" dirty="0" smtClean="0">
                <a:ln>
                  <a:noFill/>
                </a:ln>
                <a:solidFill>
                  <a:srgbClr val="313131"/>
                </a:solidFill>
                <a:effectLst/>
                <a:latin typeface="Menlo"/>
              </a:rPr>
              <a:t> </a:t>
            </a:r>
            <a:r>
              <a:rPr kumimoji="0" lang="en-US" altLang="en-US" sz="3200" b="0" i="0" u="none" strike="noStrike" cap="none" normalizeH="0" baseline="0" dirty="0" smtClean="0">
                <a:ln>
                  <a:noFill/>
                </a:ln>
                <a:solidFill>
                  <a:srgbClr val="000088"/>
                </a:solidFill>
                <a:effectLst/>
                <a:latin typeface="Menlo"/>
              </a:rPr>
              <a:t>/&gt;</a:t>
            </a:r>
            <a:r>
              <a:rPr kumimoji="0" lang="en-US" altLang="en-US" sz="2800" b="0" i="0" u="none" strike="noStrike" cap="none" normalizeH="0" baseline="0" dirty="0" smtClean="0">
                <a:ln>
                  <a:noFill/>
                </a:ln>
                <a:solidFill>
                  <a:schemeClr val="tx1"/>
                </a:solidFill>
                <a:effectLst/>
              </a:rPr>
              <a:t> </a:t>
            </a:r>
            <a:endParaRPr kumimoji="0" lang="en-US" altLang="en-US" sz="6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5693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en-US" sz="3200"/>
              <a:t>Forward Action</a:t>
            </a:r>
          </a:p>
        </p:txBody>
      </p:sp>
      <p:sp>
        <p:nvSpPr>
          <p:cNvPr id="148483" name="Rectangle 3"/>
          <p:cNvSpPr>
            <a:spLocks noGrp="1" noChangeArrowheads="1"/>
          </p:cNvSpPr>
          <p:nvPr>
            <p:ph type="body" idx="1"/>
          </p:nvPr>
        </p:nvSpPr>
        <p:spPr>
          <a:xfrm>
            <a:off x="684213" y="1125538"/>
            <a:ext cx="8229600" cy="1008062"/>
          </a:xfrm>
        </p:spPr>
        <p:txBody>
          <a:bodyPr/>
          <a:lstStyle/>
          <a:p>
            <a:r>
              <a:rPr lang="en-US" altLang="en-US"/>
              <a:t>Permanently transfers control from a JSP page to another location.</a:t>
            </a:r>
          </a:p>
        </p:txBody>
      </p:sp>
      <p:sp>
        <p:nvSpPr>
          <p:cNvPr id="148500" name="Rectangle 20"/>
          <p:cNvSpPr>
            <a:spLocks noChangeArrowheads="1"/>
          </p:cNvSpPr>
          <p:nvPr/>
        </p:nvSpPr>
        <p:spPr bwMode="auto">
          <a:xfrm>
            <a:off x="900113" y="2419350"/>
            <a:ext cx="2705100" cy="2881313"/>
          </a:xfrm>
          <a:prstGeom prst="rect">
            <a:avLst/>
          </a:prstGeom>
          <a:solidFill>
            <a:srgbClr val="FFDEB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b="1"/>
          </a:p>
        </p:txBody>
      </p:sp>
      <p:sp>
        <p:nvSpPr>
          <p:cNvPr id="148501" name="Text Box 21"/>
          <p:cNvSpPr txBox="1">
            <a:spLocks noChangeArrowheads="1"/>
          </p:cNvSpPr>
          <p:nvPr/>
        </p:nvSpPr>
        <p:spPr bwMode="auto">
          <a:xfrm>
            <a:off x="1187450" y="3141663"/>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t>JSP Page 1</a:t>
            </a:r>
          </a:p>
        </p:txBody>
      </p:sp>
      <p:sp>
        <p:nvSpPr>
          <p:cNvPr id="148502" name="Text Box 22"/>
          <p:cNvSpPr txBox="1">
            <a:spLocks noChangeArrowheads="1"/>
          </p:cNvSpPr>
          <p:nvPr/>
        </p:nvSpPr>
        <p:spPr bwMode="auto">
          <a:xfrm>
            <a:off x="1187450" y="3860800"/>
            <a:ext cx="2016125" cy="831850"/>
          </a:xfrm>
          <a:prstGeom prst="rect">
            <a:avLst/>
          </a:prstGeom>
          <a:solidFill>
            <a:srgbClr val="FF99FF">
              <a:alpha val="60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t>Forward Action</a:t>
            </a:r>
          </a:p>
        </p:txBody>
      </p:sp>
      <p:sp>
        <p:nvSpPr>
          <p:cNvPr id="148503" name="Rectangle 23"/>
          <p:cNvSpPr>
            <a:spLocks noChangeArrowheads="1"/>
          </p:cNvSpPr>
          <p:nvPr/>
        </p:nvSpPr>
        <p:spPr bwMode="auto">
          <a:xfrm>
            <a:off x="5724525" y="2420938"/>
            <a:ext cx="2705100" cy="2881312"/>
          </a:xfrm>
          <a:prstGeom prst="rect">
            <a:avLst/>
          </a:prstGeom>
          <a:solidFill>
            <a:srgbClr val="00FFFF">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b="1"/>
          </a:p>
        </p:txBody>
      </p:sp>
      <p:sp>
        <p:nvSpPr>
          <p:cNvPr id="148504" name="Text Box 24"/>
          <p:cNvSpPr txBox="1">
            <a:spLocks noChangeArrowheads="1"/>
          </p:cNvSpPr>
          <p:nvPr/>
        </p:nvSpPr>
        <p:spPr bwMode="auto">
          <a:xfrm>
            <a:off x="6084888" y="3213100"/>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t>JSP Page 2</a:t>
            </a:r>
          </a:p>
        </p:txBody>
      </p:sp>
      <p:sp>
        <p:nvSpPr>
          <p:cNvPr id="148507" name="Text Box 27"/>
          <p:cNvSpPr txBox="1">
            <a:spLocks noChangeArrowheads="1"/>
          </p:cNvSpPr>
          <p:nvPr/>
        </p:nvSpPr>
        <p:spPr bwMode="auto">
          <a:xfrm>
            <a:off x="3492500" y="2924175"/>
            <a:ext cx="23034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t>Transfers control to another page</a:t>
            </a:r>
          </a:p>
        </p:txBody>
      </p:sp>
      <p:sp>
        <p:nvSpPr>
          <p:cNvPr id="148511" name="Line 31"/>
          <p:cNvSpPr>
            <a:spLocks noChangeShapeType="1"/>
          </p:cNvSpPr>
          <p:nvPr/>
        </p:nvSpPr>
        <p:spPr bwMode="auto">
          <a:xfrm>
            <a:off x="4505325" y="4443413"/>
            <a:ext cx="647700" cy="504825"/>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12" name="Line 32"/>
          <p:cNvSpPr>
            <a:spLocks noChangeShapeType="1"/>
          </p:cNvSpPr>
          <p:nvPr/>
        </p:nvSpPr>
        <p:spPr bwMode="auto">
          <a:xfrm rot="5844265">
            <a:off x="4464844" y="4401344"/>
            <a:ext cx="647700" cy="57626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13" name="AutoShape 33"/>
          <p:cNvSpPr>
            <a:spLocks noChangeArrowheads="1"/>
          </p:cNvSpPr>
          <p:nvPr/>
        </p:nvSpPr>
        <p:spPr bwMode="auto">
          <a:xfrm>
            <a:off x="3276600" y="3860800"/>
            <a:ext cx="2447925" cy="360363"/>
          </a:xfrm>
          <a:prstGeom prst="rightArrow">
            <a:avLst>
              <a:gd name="adj1" fmla="val 50000"/>
              <a:gd name="adj2" fmla="val 169824"/>
            </a:avLst>
          </a:prstGeom>
          <a:solidFill>
            <a:schemeClr val="folHlink">
              <a:alpha val="3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514" name="AutoShape 34"/>
          <p:cNvSpPr>
            <a:spLocks noChangeArrowheads="1"/>
          </p:cNvSpPr>
          <p:nvPr/>
        </p:nvSpPr>
        <p:spPr bwMode="auto">
          <a:xfrm rot="10800000">
            <a:off x="3635375" y="4437063"/>
            <a:ext cx="2089150" cy="431800"/>
          </a:xfrm>
          <a:prstGeom prst="rightArrow">
            <a:avLst>
              <a:gd name="adj1" fmla="val 50000"/>
              <a:gd name="adj2" fmla="val 120956"/>
            </a:avLst>
          </a:prstGeom>
          <a:solidFill>
            <a:schemeClr val="folHlink">
              <a:alpha val="3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8500"/>
                                        </p:tgtEl>
                                        <p:attrNameLst>
                                          <p:attrName>style.visibility</p:attrName>
                                        </p:attrNameLst>
                                      </p:cBhvr>
                                      <p:to>
                                        <p:strVal val="visible"/>
                                      </p:to>
                                    </p:set>
                                    <p:animEffect transition="in" filter="blinds(horizontal)">
                                      <p:cBhvr>
                                        <p:cTn id="7" dur="1000"/>
                                        <p:tgtEl>
                                          <p:spTgt spid="14850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8501"/>
                                        </p:tgtEl>
                                        <p:attrNameLst>
                                          <p:attrName>style.visibility</p:attrName>
                                        </p:attrNameLst>
                                      </p:cBhvr>
                                      <p:to>
                                        <p:strVal val="visible"/>
                                      </p:to>
                                    </p:set>
                                    <p:animEffect transition="in" filter="blinds(horizontal)">
                                      <p:cBhvr>
                                        <p:cTn id="10" dur="500"/>
                                        <p:tgtEl>
                                          <p:spTgt spid="14850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8502"/>
                                        </p:tgtEl>
                                        <p:attrNameLst>
                                          <p:attrName>style.visibility</p:attrName>
                                        </p:attrNameLst>
                                      </p:cBhvr>
                                      <p:to>
                                        <p:strVal val="visible"/>
                                      </p:to>
                                    </p:set>
                                    <p:animEffect transition="in" filter="blinds(horizontal)">
                                      <p:cBhvr>
                                        <p:cTn id="13" dur="500"/>
                                        <p:tgtEl>
                                          <p:spTgt spid="14850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48513"/>
                                        </p:tgtEl>
                                        <p:attrNameLst>
                                          <p:attrName>style.visibility</p:attrName>
                                        </p:attrNameLst>
                                      </p:cBhvr>
                                      <p:to>
                                        <p:strVal val="visible"/>
                                      </p:to>
                                    </p:set>
                                    <p:animEffect transition="in" filter="wipe(left)">
                                      <p:cBhvr>
                                        <p:cTn id="18" dur="500"/>
                                        <p:tgtEl>
                                          <p:spTgt spid="14851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8507"/>
                                        </p:tgtEl>
                                        <p:attrNameLst>
                                          <p:attrName>style.visibility</p:attrName>
                                        </p:attrNameLst>
                                      </p:cBhvr>
                                      <p:to>
                                        <p:strVal val="visible"/>
                                      </p:to>
                                    </p:set>
                                    <p:animEffect transition="in" filter="blinds(horizontal)">
                                      <p:cBhvr>
                                        <p:cTn id="21" dur="500"/>
                                        <p:tgtEl>
                                          <p:spTgt spid="148507"/>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48503"/>
                                        </p:tgtEl>
                                        <p:attrNameLst>
                                          <p:attrName>style.visibility</p:attrName>
                                        </p:attrNameLst>
                                      </p:cBhvr>
                                      <p:to>
                                        <p:strVal val="visible"/>
                                      </p:to>
                                    </p:set>
                                    <p:animEffect transition="in" filter="wipe(left)">
                                      <p:cBhvr>
                                        <p:cTn id="25" dur="500"/>
                                        <p:tgtEl>
                                          <p:spTgt spid="14850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48504"/>
                                        </p:tgtEl>
                                        <p:attrNameLst>
                                          <p:attrName>style.visibility</p:attrName>
                                        </p:attrNameLst>
                                      </p:cBhvr>
                                      <p:to>
                                        <p:strVal val="visible"/>
                                      </p:to>
                                    </p:set>
                                    <p:animEffect transition="in" filter="wipe(left)">
                                      <p:cBhvr>
                                        <p:cTn id="28" dur="500"/>
                                        <p:tgtEl>
                                          <p:spTgt spid="14850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148514"/>
                                        </p:tgtEl>
                                        <p:attrNameLst>
                                          <p:attrName>style.visibility</p:attrName>
                                        </p:attrNameLst>
                                      </p:cBhvr>
                                      <p:to>
                                        <p:strVal val="visible"/>
                                      </p:to>
                                    </p:set>
                                    <p:animEffect transition="in" filter="wipe(right)">
                                      <p:cBhvr>
                                        <p:cTn id="33" dur="500"/>
                                        <p:tgtEl>
                                          <p:spTgt spid="148514"/>
                                        </p:tgtEl>
                                      </p:cBhvr>
                                    </p:animEffect>
                                  </p:childTnLst>
                                </p:cTn>
                              </p:par>
                              <p:par>
                                <p:cTn id="34" presetID="8" presetClass="entr" presetSubtype="16" fill="hold" grpId="0" nodeType="withEffect">
                                  <p:stCondLst>
                                    <p:cond delay="0"/>
                                  </p:stCondLst>
                                  <p:childTnLst>
                                    <p:set>
                                      <p:cBhvr>
                                        <p:cTn id="35" dur="1" fill="hold">
                                          <p:stCondLst>
                                            <p:cond delay="0"/>
                                          </p:stCondLst>
                                        </p:cTn>
                                        <p:tgtEl>
                                          <p:spTgt spid="148512"/>
                                        </p:tgtEl>
                                        <p:attrNameLst>
                                          <p:attrName>style.visibility</p:attrName>
                                        </p:attrNameLst>
                                      </p:cBhvr>
                                      <p:to>
                                        <p:strVal val="visible"/>
                                      </p:to>
                                    </p:set>
                                    <p:animEffect transition="in" filter="diamond(in)">
                                      <p:cBhvr>
                                        <p:cTn id="36" dur="500"/>
                                        <p:tgtEl>
                                          <p:spTgt spid="148512"/>
                                        </p:tgtEl>
                                      </p:cBhvr>
                                    </p:animEffect>
                                  </p:childTnLst>
                                </p:cTn>
                              </p:par>
                              <p:par>
                                <p:cTn id="37" presetID="8" presetClass="entr" presetSubtype="16" fill="hold" grpId="0" nodeType="withEffect">
                                  <p:stCondLst>
                                    <p:cond delay="0"/>
                                  </p:stCondLst>
                                  <p:childTnLst>
                                    <p:set>
                                      <p:cBhvr>
                                        <p:cTn id="38" dur="1" fill="hold">
                                          <p:stCondLst>
                                            <p:cond delay="0"/>
                                          </p:stCondLst>
                                        </p:cTn>
                                        <p:tgtEl>
                                          <p:spTgt spid="148511"/>
                                        </p:tgtEl>
                                        <p:attrNameLst>
                                          <p:attrName>style.visibility</p:attrName>
                                        </p:attrNameLst>
                                      </p:cBhvr>
                                      <p:to>
                                        <p:strVal val="visible"/>
                                      </p:to>
                                    </p:set>
                                    <p:animEffect transition="in" filter="diamond(in)">
                                      <p:cBhvr>
                                        <p:cTn id="39" dur="500"/>
                                        <p:tgtEl>
                                          <p:spTgt spid="148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00" grpId="0" animBg="1"/>
      <p:bldP spid="148501" grpId="0"/>
      <p:bldP spid="148502" grpId="0" animBg="1"/>
      <p:bldP spid="148503" grpId="0" animBg="1"/>
      <p:bldP spid="148504" grpId="0"/>
      <p:bldP spid="148507" grpId="0"/>
      <p:bldP spid="148511" grpId="0" animBg="1"/>
      <p:bldP spid="148512" grpId="0" animBg="1"/>
      <p:bldP spid="148513" grpId="0" animBg="1"/>
      <p:bldP spid="1485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a:t>jsp:include</a:t>
            </a:r>
            <a:r>
              <a:rPr lang="en-US" dirty="0"/>
              <a:t>&gt; </a:t>
            </a:r>
            <a:r>
              <a:rPr lang="en-US" dirty="0" smtClean="0"/>
              <a:t>Action</a:t>
            </a:r>
            <a:endParaRPr lang="en-US" dirty="0"/>
          </a:p>
        </p:txBody>
      </p:sp>
      <p:sp>
        <p:nvSpPr>
          <p:cNvPr id="3" name="Content Placeholder 2"/>
          <p:cNvSpPr>
            <a:spLocks noGrp="1"/>
          </p:cNvSpPr>
          <p:nvPr>
            <p:ph idx="1"/>
          </p:nvPr>
        </p:nvSpPr>
        <p:spPr>
          <a:xfrm>
            <a:off x="684213" y="1412875"/>
            <a:ext cx="8229600" cy="1584077"/>
          </a:xfrm>
        </p:spPr>
        <p:txBody>
          <a:bodyPr/>
          <a:lstStyle/>
          <a:p>
            <a:r>
              <a:rPr lang="en-US" dirty="0"/>
              <a:t>This action lets you insert files into the page being generated. </a:t>
            </a:r>
            <a:endParaRPr lang="en-US" dirty="0" smtClean="0"/>
          </a:p>
          <a:p>
            <a:r>
              <a:rPr lang="en-US" dirty="0" smtClean="0"/>
              <a:t>The </a:t>
            </a:r>
            <a:r>
              <a:rPr lang="en-US" dirty="0"/>
              <a:t>syntax looks like this</a:t>
            </a:r>
            <a:r>
              <a:rPr lang="en-US" dirty="0" smtClean="0"/>
              <a:t>:</a:t>
            </a:r>
          </a:p>
          <a:p>
            <a:endParaRPr lang="en-US" dirty="0" smtClean="0"/>
          </a:p>
          <a:p>
            <a:endParaRPr lang="en-US" dirty="0"/>
          </a:p>
          <a:p>
            <a:endParaRPr lang="en-US" dirty="0" smtClean="0"/>
          </a:p>
          <a:p>
            <a:r>
              <a:rPr lang="en-US" dirty="0"/>
              <a:t>Unlike the </a:t>
            </a:r>
            <a:r>
              <a:rPr lang="en-US" b="1" dirty="0"/>
              <a:t>include</a:t>
            </a:r>
            <a:r>
              <a:rPr lang="en-US" dirty="0"/>
              <a:t> directive, which inserts the file at the time the JSP page is translated into a servlet, this action inserts the file at the time the page is requested.</a:t>
            </a:r>
          </a:p>
        </p:txBody>
      </p:sp>
      <p:sp>
        <p:nvSpPr>
          <p:cNvPr id="4" name="Rectangle 1"/>
          <p:cNvSpPr>
            <a:spLocks noChangeArrowheads="1"/>
          </p:cNvSpPr>
          <p:nvPr/>
        </p:nvSpPr>
        <p:spPr bwMode="auto">
          <a:xfrm>
            <a:off x="684213" y="3124452"/>
            <a:ext cx="8280400" cy="52062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88"/>
                </a:solidFill>
                <a:effectLst/>
                <a:latin typeface="Menlo"/>
              </a:rPr>
              <a:t>&lt;</a:t>
            </a:r>
            <a:r>
              <a:rPr kumimoji="0" lang="en-US" altLang="en-US" sz="2800" b="1" i="0" u="none" strike="noStrike" cap="none" normalizeH="0" baseline="0" dirty="0" err="1" smtClean="0">
                <a:ln>
                  <a:noFill/>
                </a:ln>
                <a:solidFill>
                  <a:srgbClr val="000088"/>
                </a:solidFill>
                <a:effectLst/>
                <a:latin typeface="Menlo"/>
              </a:rPr>
              <a:t>jsp:include</a:t>
            </a:r>
            <a:r>
              <a:rPr kumimoji="0" lang="en-US" altLang="en-US" sz="2800" b="1" i="0" u="none" strike="noStrike" cap="none" normalizeH="0" baseline="0" dirty="0" smtClean="0">
                <a:ln>
                  <a:noFill/>
                </a:ln>
                <a:solidFill>
                  <a:srgbClr val="313131"/>
                </a:solidFill>
                <a:effectLst/>
                <a:latin typeface="Menlo"/>
              </a:rPr>
              <a:t> </a:t>
            </a:r>
            <a:r>
              <a:rPr kumimoji="0" lang="en-US" altLang="en-US" sz="2800" b="1" i="0" u="none" strike="noStrike" cap="none" normalizeH="0" baseline="0" dirty="0" smtClean="0">
                <a:ln>
                  <a:noFill/>
                </a:ln>
                <a:solidFill>
                  <a:srgbClr val="7F0055"/>
                </a:solidFill>
                <a:effectLst/>
                <a:latin typeface="Menlo"/>
              </a:rPr>
              <a:t>page</a:t>
            </a:r>
            <a:r>
              <a:rPr kumimoji="0" lang="en-US" altLang="en-US" sz="2800" b="1" i="0" u="none" strike="noStrike" cap="none" normalizeH="0" baseline="0" dirty="0" smtClean="0">
                <a:ln>
                  <a:noFill/>
                </a:ln>
                <a:solidFill>
                  <a:srgbClr val="666600"/>
                </a:solidFill>
                <a:effectLst/>
                <a:latin typeface="Menlo"/>
              </a:rPr>
              <a:t>=</a:t>
            </a:r>
            <a:r>
              <a:rPr kumimoji="0" lang="en-US" altLang="en-US" sz="2800" b="1" i="0" u="none" strike="noStrike" cap="none" normalizeH="0" baseline="0" dirty="0" smtClean="0">
                <a:ln>
                  <a:noFill/>
                </a:ln>
                <a:solidFill>
                  <a:srgbClr val="008800"/>
                </a:solidFill>
                <a:effectLst/>
                <a:latin typeface="Menlo"/>
              </a:rPr>
              <a:t>"relative URL"</a:t>
            </a:r>
            <a:r>
              <a:rPr kumimoji="0" lang="en-US" altLang="en-US" sz="2800" b="1" i="0" u="none" strike="noStrike" cap="none" normalizeH="0" baseline="0" dirty="0" smtClean="0">
                <a:ln>
                  <a:noFill/>
                </a:ln>
                <a:solidFill>
                  <a:srgbClr val="313131"/>
                </a:solidFill>
                <a:effectLst/>
                <a:latin typeface="Menlo"/>
              </a:rPr>
              <a:t> </a:t>
            </a:r>
            <a:r>
              <a:rPr kumimoji="0" lang="en-US" altLang="en-US" sz="2800" b="1" i="0" u="none" strike="noStrike" cap="none" normalizeH="0" baseline="0" dirty="0" smtClean="0">
                <a:ln>
                  <a:noFill/>
                </a:ln>
                <a:solidFill>
                  <a:srgbClr val="7F0055"/>
                </a:solidFill>
                <a:effectLst/>
                <a:latin typeface="Menlo"/>
              </a:rPr>
              <a:t>flush</a:t>
            </a:r>
            <a:r>
              <a:rPr kumimoji="0" lang="en-US" altLang="en-US" sz="2800" b="1" i="0" u="none" strike="noStrike" cap="none" normalizeH="0" baseline="0" dirty="0" smtClean="0">
                <a:ln>
                  <a:noFill/>
                </a:ln>
                <a:solidFill>
                  <a:srgbClr val="666600"/>
                </a:solidFill>
                <a:effectLst/>
                <a:latin typeface="Menlo"/>
              </a:rPr>
              <a:t>=</a:t>
            </a:r>
            <a:r>
              <a:rPr kumimoji="0" lang="en-US" altLang="en-US" sz="2800" b="1" i="0" u="none" strike="noStrike" cap="none" normalizeH="0" baseline="0" dirty="0" smtClean="0">
                <a:ln>
                  <a:noFill/>
                </a:ln>
                <a:solidFill>
                  <a:srgbClr val="008800"/>
                </a:solidFill>
                <a:effectLst/>
                <a:latin typeface="Menlo"/>
              </a:rPr>
              <a:t>"true"</a:t>
            </a:r>
            <a:r>
              <a:rPr kumimoji="0" lang="en-US" altLang="en-US" sz="2800" b="1" i="0" u="none" strike="noStrike" cap="none" normalizeH="0" baseline="0" dirty="0" smtClean="0">
                <a:ln>
                  <a:noFill/>
                </a:ln>
                <a:solidFill>
                  <a:srgbClr val="313131"/>
                </a:solidFill>
                <a:effectLst/>
                <a:latin typeface="Menlo"/>
              </a:rPr>
              <a:t> </a:t>
            </a:r>
            <a:r>
              <a:rPr kumimoji="0" lang="en-US" altLang="en-US" sz="2800" b="1" i="0" u="none" strike="noStrike" cap="none" normalizeH="0" baseline="0" dirty="0" smtClean="0">
                <a:ln>
                  <a:noFill/>
                </a:ln>
                <a:solidFill>
                  <a:srgbClr val="000088"/>
                </a:solidFill>
                <a:effectLst/>
                <a:latin typeface="Menlo"/>
              </a:rPr>
              <a:t>/&gt;</a:t>
            </a:r>
            <a:r>
              <a:rPr kumimoji="0" lang="en-US" altLang="en-US" sz="2400" b="1" i="0" u="none" strike="noStrike" cap="none" normalizeH="0" baseline="0" dirty="0" smtClean="0">
                <a:ln>
                  <a:noFill/>
                </a:ln>
                <a:solidFill>
                  <a:schemeClr val="tx1"/>
                </a:solidFill>
                <a:effectLst/>
              </a:rPr>
              <a:t> </a:t>
            </a:r>
            <a:endParaRPr kumimoji="0" lang="en-US" altLang="en-US" sz="60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521676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en-US"/>
              <a:t>Include Action 2-1</a:t>
            </a:r>
          </a:p>
        </p:txBody>
      </p:sp>
      <p:sp>
        <p:nvSpPr>
          <p:cNvPr id="152580" name="Rectangle 4"/>
          <p:cNvSpPr>
            <a:spLocks noGrp="1" noChangeArrowheads="1"/>
          </p:cNvSpPr>
          <p:nvPr>
            <p:ph type="body" idx="1"/>
          </p:nvPr>
        </p:nvSpPr>
        <p:spPr>
          <a:xfrm>
            <a:off x="684213" y="1350963"/>
            <a:ext cx="8229600" cy="4525962"/>
          </a:xfrm>
          <a:noFill/>
          <a:ln/>
        </p:spPr>
        <p:txBody>
          <a:bodyPr/>
          <a:lstStyle/>
          <a:p>
            <a:r>
              <a:rPr lang="en-US" altLang="en-US"/>
              <a:t>Inserts the content generated by remote resource in the output of the current JSP page. </a:t>
            </a:r>
          </a:p>
          <a:p>
            <a:r>
              <a:rPr lang="en-US" altLang="en-US"/>
              <a:t>Temporarily transfers the control to a new page</a:t>
            </a:r>
          </a:p>
        </p:txBody>
      </p:sp>
      <p:sp>
        <p:nvSpPr>
          <p:cNvPr id="152581" name="Rectangle 5"/>
          <p:cNvSpPr>
            <a:spLocks noChangeArrowheads="1"/>
          </p:cNvSpPr>
          <p:nvPr/>
        </p:nvSpPr>
        <p:spPr bwMode="auto">
          <a:xfrm>
            <a:off x="900113" y="2994025"/>
            <a:ext cx="2705100" cy="2881313"/>
          </a:xfrm>
          <a:prstGeom prst="rect">
            <a:avLst/>
          </a:prstGeom>
          <a:solidFill>
            <a:srgbClr val="FFDEB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b="1"/>
          </a:p>
        </p:txBody>
      </p:sp>
      <p:sp>
        <p:nvSpPr>
          <p:cNvPr id="152582" name="Text Box 6"/>
          <p:cNvSpPr txBox="1">
            <a:spLocks noChangeArrowheads="1"/>
          </p:cNvSpPr>
          <p:nvPr/>
        </p:nvSpPr>
        <p:spPr bwMode="auto">
          <a:xfrm>
            <a:off x="1187450" y="3716338"/>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t>JSP Page 1</a:t>
            </a:r>
          </a:p>
        </p:txBody>
      </p:sp>
      <p:sp>
        <p:nvSpPr>
          <p:cNvPr id="152583" name="Text Box 7"/>
          <p:cNvSpPr txBox="1">
            <a:spLocks noChangeArrowheads="1"/>
          </p:cNvSpPr>
          <p:nvPr/>
        </p:nvSpPr>
        <p:spPr bwMode="auto">
          <a:xfrm>
            <a:off x="1187450" y="4435475"/>
            <a:ext cx="2016125" cy="831850"/>
          </a:xfrm>
          <a:prstGeom prst="rect">
            <a:avLst/>
          </a:prstGeom>
          <a:solidFill>
            <a:srgbClr val="FF99FF">
              <a:alpha val="60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t>Include Action</a:t>
            </a:r>
          </a:p>
        </p:txBody>
      </p:sp>
      <p:sp>
        <p:nvSpPr>
          <p:cNvPr id="152584" name="Rectangle 8"/>
          <p:cNvSpPr>
            <a:spLocks noChangeArrowheads="1"/>
          </p:cNvSpPr>
          <p:nvPr/>
        </p:nvSpPr>
        <p:spPr bwMode="auto">
          <a:xfrm>
            <a:off x="5724525" y="2995613"/>
            <a:ext cx="2705100" cy="2881312"/>
          </a:xfrm>
          <a:prstGeom prst="rect">
            <a:avLst/>
          </a:prstGeom>
          <a:solidFill>
            <a:srgbClr val="00FFFF">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b="1"/>
          </a:p>
        </p:txBody>
      </p:sp>
      <p:sp>
        <p:nvSpPr>
          <p:cNvPr id="152585" name="Text Box 9"/>
          <p:cNvSpPr txBox="1">
            <a:spLocks noChangeArrowheads="1"/>
          </p:cNvSpPr>
          <p:nvPr/>
        </p:nvSpPr>
        <p:spPr bwMode="auto">
          <a:xfrm>
            <a:off x="6084888" y="3787775"/>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t>JSP Page 2</a:t>
            </a:r>
          </a:p>
        </p:txBody>
      </p:sp>
      <p:sp>
        <p:nvSpPr>
          <p:cNvPr id="152586" name="Text Box 10"/>
          <p:cNvSpPr txBox="1">
            <a:spLocks noChangeArrowheads="1"/>
          </p:cNvSpPr>
          <p:nvPr/>
        </p:nvSpPr>
        <p:spPr bwMode="auto">
          <a:xfrm>
            <a:off x="3492500" y="3498850"/>
            <a:ext cx="23034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t>Transfers control to another page</a:t>
            </a:r>
          </a:p>
        </p:txBody>
      </p:sp>
      <p:sp>
        <p:nvSpPr>
          <p:cNvPr id="152589" name="AutoShape 13"/>
          <p:cNvSpPr>
            <a:spLocks noChangeArrowheads="1"/>
          </p:cNvSpPr>
          <p:nvPr/>
        </p:nvSpPr>
        <p:spPr bwMode="auto">
          <a:xfrm>
            <a:off x="3276600" y="4435475"/>
            <a:ext cx="2447925" cy="360363"/>
          </a:xfrm>
          <a:prstGeom prst="rightArrow">
            <a:avLst>
              <a:gd name="adj1" fmla="val 50000"/>
              <a:gd name="adj2" fmla="val 169824"/>
            </a:avLst>
          </a:prstGeom>
          <a:solidFill>
            <a:schemeClr val="folHlink">
              <a:alpha val="3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90" name="AutoShape 14"/>
          <p:cNvSpPr>
            <a:spLocks noChangeArrowheads="1"/>
          </p:cNvSpPr>
          <p:nvPr/>
        </p:nvSpPr>
        <p:spPr bwMode="auto">
          <a:xfrm rot="10800000">
            <a:off x="3563938" y="5011738"/>
            <a:ext cx="2089150" cy="431800"/>
          </a:xfrm>
          <a:prstGeom prst="rightArrow">
            <a:avLst>
              <a:gd name="adj1" fmla="val 50000"/>
              <a:gd name="adj2" fmla="val 120956"/>
            </a:avLst>
          </a:prstGeom>
          <a:solidFill>
            <a:schemeClr val="folHlink">
              <a:alpha val="3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91" name="Text Box 15"/>
          <p:cNvSpPr txBox="1">
            <a:spLocks noChangeArrowheads="1"/>
          </p:cNvSpPr>
          <p:nvPr/>
        </p:nvSpPr>
        <p:spPr bwMode="auto">
          <a:xfrm>
            <a:off x="3419475" y="5607050"/>
            <a:ext cx="24479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t>Transfers control back to the original page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52580">
                                            <p:txEl>
                                              <p:pRg st="0" end="0"/>
                                            </p:txEl>
                                          </p:spTgt>
                                        </p:tgtEl>
                                        <p:attrNameLst>
                                          <p:attrName>style.visibility</p:attrName>
                                        </p:attrNameLst>
                                      </p:cBhvr>
                                      <p:to>
                                        <p:strVal val="visible"/>
                                      </p:to>
                                    </p:set>
                                    <p:anim calcmode="lin" valueType="num">
                                      <p:cBhvr additive="base">
                                        <p:cTn id="7" dur="500" fill="hold"/>
                                        <p:tgtEl>
                                          <p:spTgt spid="15258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2580">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52580">
                                            <p:txEl>
                                              <p:pRg st="1" end="1"/>
                                            </p:txEl>
                                          </p:spTgt>
                                        </p:tgtEl>
                                        <p:attrNameLst>
                                          <p:attrName>style.visibility</p:attrName>
                                        </p:attrNameLst>
                                      </p:cBhvr>
                                      <p:to>
                                        <p:strVal val="visible"/>
                                      </p:to>
                                    </p:set>
                                    <p:anim calcmode="lin" valueType="num">
                                      <p:cBhvr additive="base">
                                        <p:cTn id="12" dur="500" fill="hold"/>
                                        <p:tgtEl>
                                          <p:spTgt spid="152580">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5258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mph" presetSubtype="0" nodeType="clickEffect">
                                  <p:stCondLst>
                                    <p:cond delay="0"/>
                                  </p:stCondLst>
                                  <p:childTnLst>
                                    <p:set>
                                      <p:cBhvr rctx="PPT">
                                        <p:cTn id="17" dur="indefinite"/>
                                        <p:tgtEl>
                                          <p:spTgt spid="152580">
                                            <p:txEl>
                                              <p:pRg st="0" end="0"/>
                                            </p:txEl>
                                          </p:spTgt>
                                        </p:tgtEl>
                                        <p:attrNameLst>
                                          <p:attrName>style.opacity</p:attrName>
                                        </p:attrNameLst>
                                      </p:cBhvr>
                                      <p:to>
                                        <p:strVal val="0.15"/>
                                      </p:to>
                                    </p:set>
                                    <p:animEffect filter="image" prLst="opacity: 0.15">
                                      <p:cBhvr rctx="IE">
                                        <p:cTn id="18" dur="indefinite"/>
                                        <p:tgtEl>
                                          <p:spTgt spid="152580">
                                            <p:txEl>
                                              <p:pRg st="0" end="0"/>
                                            </p:txEl>
                                          </p:spTgt>
                                        </p:tgtEl>
                                      </p:cBhvr>
                                    </p:animEffect>
                                  </p:childTnLst>
                                </p:cTn>
                              </p:par>
                              <p:par>
                                <p:cTn id="19" presetID="9" presetClass="emph" presetSubtype="0" nodeType="withEffect">
                                  <p:stCondLst>
                                    <p:cond delay="0"/>
                                  </p:stCondLst>
                                  <p:childTnLst>
                                    <p:set>
                                      <p:cBhvr rctx="PPT">
                                        <p:cTn id="20" dur="indefinite"/>
                                        <p:tgtEl>
                                          <p:spTgt spid="152580">
                                            <p:txEl>
                                              <p:pRg st="1" end="1"/>
                                            </p:txEl>
                                          </p:spTgt>
                                        </p:tgtEl>
                                        <p:attrNameLst>
                                          <p:attrName>style.opacity</p:attrName>
                                        </p:attrNameLst>
                                      </p:cBhvr>
                                      <p:to>
                                        <p:strVal val="0.15"/>
                                      </p:to>
                                    </p:set>
                                    <p:animEffect filter="image" prLst="opacity: 0.15">
                                      <p:cBhvr rctx="IE">
                                        <p:cTn id="21" dur="indefinite"/>
                                        <p:tgtEl>
                                          <p:spTgt spid="152580">
                                            <p:txEl>
                                              <p:pRg st="1" end="1"/>
                                            </p:txEl>
                                          </p:spTgt>
                                        </p:tgtEl>
                                      </p:cBhvr>
                                    </p:animEffect>
                                  </p:childTnLst>
                                </p:cTn>
                              </p:par>
                            </p:childTnLst>
                          </p:cTn>
                        </p:par>
                        <p:par>
                          <p:cTn id="22" fill="hold" nodeType="afterGroup">
                            <p:stCondLst>
                              <p:cond delay="0"/>
                            </p:stCondLst>
                            <p:childTnLst>
                              <p:par>
                                <p:cTn id="23" presetID="3" presetClass="entr" presetSubtype="10" fill="hold" grpId="0" nodeType="afterEffect">
                                  <p:stCondLst>
                                    <p:cond delay="0"/>
                                  </p:stCondLst>
                                  <p:childTnLst>
                                    <p:set>
                                      <p:cBhvr>
                                        <p:cTn id="24" dur="1" fill="hold">
                                          <p:stCondLst>
                                            <p:cond delay="0"/>
                                          </p:stCondLst>
                                        </p:cTn>
                                        <p:tgtEl>
                                          <p:spTgt spid="152581"/>
                                        </p:tgtEl>
                                        <p:attrNameLst>
                                          <p:attrName>style.visibility</p:attrName>
                                        </p:attrNameLst>
                                      </p:cBhvr>
                                      <p:to>
                                        <p:strVal val="visible"/>
                                      </p:to>
                                    </p:set>
                                    <p:animEffect transition="in" filter="blinds(horizontal)">
                                      <p:cBhvr>
                                        <p:cTn id="25" dur="1000"/>
                                        <p:tgtEl>
                                          <p:spTgt spid="15258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2582"/>
                                        </p:tgtEl>
                                        <p:attrNameLst>
                                          <p:attrName>style.visibility</p:attrName>
                                        </p:attrNameLst>
                                      </p:cBhvr>
                                      <p:to>
                                        <p:strVal val="visible"/>
                                      </p:to>
                                    </p:set>
                                    <p:animEffect transition="in" filter="blinds(horizontal)">
                                      <p:cBhvr>
                                        <p:cTn id="28" dur="500"/>
                                        <p:tgtEl>
                                          <p:spTgt spid="15258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2583"/>
                                        </p:tgtEl>
                                        <p:attrNameLst>
                                          <p:attrName>style.visibility</p:attrName>
                                        </p:attrNameLst>
                                      </p:cBhvr>
                                      <p:to>
                                        <p:strVal val="visible"/>
                                      </p:to>
                                    </p:set>
                                    <p:animEffect transition="in" filter="blinds(horizontal)">
                                      <p:cBhvr>
                                        <p:cTn id="31" dur="500"/>
                                        <p:tgtEl>
                                          <p:spTgt spid="15258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52589"/>
                                        </p:tgtEl>
                                        <p:attrNameLst>
                                          <p:attrName>style.visibility</p:attrName>
                                        </p:attrNameLst>
                                      </p:cBhvr>
                                      <p:to>
                                        <p:strVal val="visible"/>
                                      </p:to>
                                    </p:set>
                                    <p:animEffect transition="in" filter="wipe(left)">
                                      <p:cBhvr>
                                        <p:cTn id="36" dur="500"/>
                                        <p:tgtEl>
                                          <p:spTgt spid="152589"/>
                                        </p:tgtEl>
                                      </p:cBhvr>
                                    </p:animEffect>
                                  </p:childTnLst>
                                </p:cTn>
                              </p:par>
                              <p:par>
                                <p:cTn id="37" presetID="3" presetClass="entr" presetSubtype="10" fill="hold" nodeType="withEffect">
                                  <p:stCondLst>
                                    <p:cond delay="0"/>
                                  </p:stCondLst>
                                  <p:childTnLst>
                                    <p:set>
                                      <p:cBhvr>
                                        <p:cTn id="38" dur="1" fill="hold">
                                          <p:stCondLst>
                                            <p:cond delay="0"/>
                                          </p:stCondLst>
                                        </p:cTn>
                                        <p:tgtEl>
                                          <p:spTgt spid="152586"/>
                                        </p:tgtEl>
                                        <p:attrNameLst>
                                          <p:attrName>style.visibility</p:attrName>
                                        </p:attrNameLst>
                                      </p:cBhvr>
                                      <p:to>
                                        <p:strVal val="visible"/>
                                      </p:to>
                                    </p:set>
                                    <p:animEffect transition="in" filter="blinds(horizontal)">
                                      <p:cBhvr>
                                        <p:cTn id="39" dur="500"/>
                                        <p:tgtEl>
                                          <p:spTgt spid="152586"/>
                                        </p:tgtEl>
                                      </p:cBhvr>
                                    </p:animEffec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52584"/>
                                        </p:tgtEl>
                                        <p:attrNameLst>
                                          <p:attrName>style.visibility</p:attrName>
                                        </p:attrNameLst>
                                      </p:cBhvr>
                                      <p:to>
                                        <p:strVal val="visible"/>
                                      </p:to>
                                    </p:set>
                                    <p:animEffect transition="in" filter="wipe(left)">
                                      <p:cBhvr>
                                        <p:cTn id="43" dur="500"/>
                                        <p:tgtEl>
                                          <p:spTgt spid="15258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52585"/>
                                        </p:tgtEl>
                                        <p:attrNameLst>
                                          <p:attrName>style.visibility</p:attrName>
                                        </p:attrNameLst>
                                      </p:cBhvr>
                                      <p:to>
                                        <p:strVal val="visible"/>
                                      </p:to>
                                    </p:set>
                                    <p:animEffect transition="in" filter="wipe(left)">
                                      <p:cBhvr>
                                        <p:cTn id="46" dur="500"/>
                                        <p:tgtEl>
                                          <p:spTgt spid="15258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152590"/>
                                        </p:tgtEl>
                                        <p:attrNameLst>
                                          <p:attrName>style.visibility</p:attrName>
                                        </p:attrNameLst>
                                      </p:cBhvr>
                                      <p:to>
                                        <p:strVal val="visible"/>
                                      </p:to>
                                    </p:set>
                                    <p:animEffect transition="in" filter="wipe(right)">
                                      <p:cBhvr>
                                        <p:cTn id="51" dur="500"/>
                                        <p:tgtEl>
                                          <p:spTgt spid="152590"/>
                                        </p:tgtEl>
                                      </p:cBhvr>
                                    </p:animEffect>
                                  </p:childTnLst>
                                </p:cTn>
                              </p:par>
                              <p:par>
                                <p:cTn id="52" presetID="3" presetClass="entr" presetSubtype="10" fill="hold" nodeType="withEffect">
                                  <p:stCondLst>
                                    <p:cond delay="0"/>
                                  </p:stCondLst>
                                  <p:childTnLst>
                                    <p:set>
                                      <p:cBhvr>
                                        <p:cTn id="53" dur="1" fill="hold">
                                          <p:stCondLst>
                                            <p:cond delay="0"/>
                                          </p:stCondLst>
                                        </p:cTn>
                                        <p:tgtEl>
                                          <p:spTgt spid="152591"/>
                                        </p:tgtEl>
                                        <p:attrNameLst>
                                          <p:attrName>style.visibility</p:attrName>
                                        </p:attrNameLst>
                                      </p:cBhvr>
                                      <p:to>
                                        <p:strVal val="visible"/>
                                      </p:to>
                                    </p:set>
                                    <p:animEffect transition="in" filter="blinds(horizontal)">
                                      <p:cBhvr>
                                        <p:cTn id="54" dur="500"/>
                                        <p:tgtEl>
                                          <p:spTgt spid="152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animBg="1"/>
      <p:bldP spid="152582" grpId="0"/>
      <p:bldP spid="152583" grpId="0" animBg="1"/>
      <p:bldP spid="152584" grpId="0" animBg="1"/>
      <p:bldP spid="152585" grpId="0"/>
      <p:bldP spid="152589" grpId="0" animBg="1"/>
      <p:bldP spid="15259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735013" y="115888"/>
            <a:ext cx="8229600" cy="792162"/>
          </a:xfrm>
        </p:spPr>
        <p:txBody>
          <a:bodyPr/>
          <a:lstStyle/>
          <a:p>
            <a:r>
              <a:rPr lang="en-US" altLang="en-US" sz="4000"/>
              <a:t>Include Action 2-2</a:t>
            </a:r>
          </a:p>
        </p:txBody>
      </p:sp>
      <p:sp>
        <p:nvSpPr>
          <p:cNvPr id="156675" name="Rectangle 3"/>
          <p:cNvSpPr>
            <a:spLocks noChangeArrowheads="1"/>
          </p:cNvSpPr>
          <p:nvPr/>
        </p:nvSpPr>
        <p:spPr bwMode="auto">
          <a:xfrm>
            <a:off x="611188" y="1395413"/>
            <a:ext cx="7848600" cy="47704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en-US" altLang="zh-CN">
                <a:latin typeface="Courier New" panose="02070309020205020404" pitchFamily="49" charset="0"/>
              </a:rPr>
              <a:t>&lt;%@page contentType="text/html"%&gt;</a:t>
            </a:r>
          </a:p>
          <a:p>
            <a:r>
              <a:rPr lang="en-US" altLang="zh-CN">
                <a:latin typeface="Courier New" panose="02070309020205020404" pitchFamily="49" charset="0"/>
              </a:rPr>
              <a:t>&lt;%@page pageEncoding="UTF-8"%&gt;</a:t>
            </a:r>
          </a:p>
          <a:p>
            <a:r>
              <a:rPr lang="en-US" altLang="zh-CN">
                <a:latin typeface="Courier New" panose="02070309020205020404" pitchFamily="49" charset="0"/>
              </a:rPr>
              <a:t>&lt;html&gt;</a:t>
            </a:r>
          </a:p>
          <a:p>
            <a:r>
              <a:rPr lang="en-US" altLang="zh-CN">
                <a:latin typeface="Courier New" panose="02070309020205020404" pitchFamily="49" charset="0"/>
              </a:rPr>
              <a:t>    &lt;head&gt;</a:t>
            </a:r>
          </a:p>
          <a:p>
            <a:r>
              <a:rPr lang="en-US" altLang="zh-CN">
                <a:latin typeface="Courier New" panose="02070309020205020404" pitchFamily="49" charset="0"/>
              </a:rPr>
              <a:t>        &lt;meta http-equiv="Content-Type" content="text/html; charset=UTF-8"&gt;</a:t>
            </a:r>
          </a:p>
          <a:p>
            <a:r>
              <a:rPr lang="en-US" altLang="zh-CN">
                <a:latin typeface="Courier New" panose="02070309020205020404" pitchFamily="49" charset="0"/>
              </a:rPr>
              <a:t>        &lt;title&gt;jspactionexample&lt;/title&gt;</a:t>
            </a:r>
          </a:p>
          <a:p>
            <a:r>
              <a:rPr lang="en-US" altLang="zh-CN">
                <a:latin typeface="Courier New" panose="02070309020205020404" pitchFamily="49" charset="0"/>
              </a:rPr>
              <a:t>    &lt;/head&gt;</a:t>
            </a:r>
          </a:p>
          <a:p>
            <a:r>
              <a:rPr lang="en-US" altLang="zh-CN">
                <a:latin typeface="Courier New" panose="02070309020205020404" pitchFamily="49" charset="0"/>
              </a:rPr>
              <a:t>    &lt;body bgcolor="#ffffff"&gt;</a:t>
            </a:r>
          </a:p>
          <a:p>
            <a:r>
              <a:rPr lang="en-US" altLang="zh-CN">
                <a:latin typeface="Courier New" panose="02070309020205020404" pitchFamily="49" charset="0"/>
              </a:rPr>
              <a:t>        &lt;h1&gt;Jsp actions and declarations&lt;/h1&gt;</a:t>
            </a:r>
          </a:p>
          <a:p>
            <a:r>
              <a:rPr lang="en-US" altLang="zh-CN">
                <a:latin typeface="Courier New" panose="02070309020205020404" pitchFamily="49" charset="0"/>
              </a:rPr>
              <a:t>        &lt;jsp:include flush="true" page="JspExample.jsp"&gt;</a:t>
            </a:r>
          </a:p>
          <a:p>
            <a:r>
              <a:rPr lang="en-US" altLang="zh-CN">
                <a:latin typeface="Courier New" panose="02070309020205020404" pitchFamily="49" charset="0"/>
              </a:rPr>
              <a:t>            &lt;jsp:param name="stringeg" value="String passed using forward directive"/&gt;</a:t>
            </a:r>
          </a:p>
          <a:p>
            <a:r>
              <a:rPr lang="en-US" altLang="zh-CN">
                <a:latin typeface="Courier New" panose="02070309020205020404" pitchFamily="49" charset="0"/>
              </a:rPr>
              <a:t>        &lt;/jsp:include&gt;    </a:t>
            </a:r>
          </a:p>
          <a:p>
            <a:r>
              <a:rPr lang="en-US" altLang="zh-CN">
                <a:latin typeface="Courier New" panose="02070309020205020404" pitchFamily="49" charset="0"/>
              </a:rPr>
              <a:t>    &lt;/body&gt;</a:t>
            </a:r>
          </a:p>
          <a:p>
            <a:r>
              <a:rPr lang="en-US" altLang="zh-CN">
                <a:latin typeface="Courier New" panose="02070309020205020404" pitchFamily="49" charset="0"/>
              </a:rPr>
              <a:t>&lt;/html&gt;</a:t>
            </a:r>
          </a:p>
        </p:txBody>
      </p:sp>
      <p:sp>
        <p:nvSpPr>
          <p:cNvPr id="156676" name="Rectangle 4"/>
          <p:cNvSpPr>
            <a:spLocks noChangeArrowheads="1"/>
          </p:cNvSpPr>
          <p:nvPr/>
        </p:nvSpPr>
        <p:spPr bwMode="auto">
          <a:xfrm flipV="1">
            <a:off x="755650" y="4221163"/>
            <a:ext cx="7200900" cy="1368425"/>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77" name="Oval 5"/>
          <p:cNvSpPr>
            <a:spLocks noChangeArrowheads="1"/>
          </p:cNvSpPr>
          <p:nvPr/>
        </p:nvSpPr>
        <p:spPr bwMode="auto">
          <a:xfrm>
            <a:off x="6372225" y="2382838"/>
            <a:ext cx="2376488" cy="1079500"/>
          </a:xfrm>
          <a:prstGeom prst="ellipse">
            <a:avLst/>
          </a:prstGeom>
          <a:solidFill>
            <a:srgbClr val="FF66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0000"/>
                </a:solidFill>
              </a:rPr>
              <a:t>Include Action</a:t>
            </a:r>
          </a:p>
        </p:txBody>
      </p:sp>
      <p:sp>
        <p:nvSpPr>
          <p:cNvPr id="156678" name="Line 6"/>
          <p:cNvSpPr>
            <a:spLocks noChangeShapeType="1"/>
          </p:cNvSpPr>
          <p:nvPr/>
        </p:nvSpPr>
        <p:spPr bwMode="auto">
          <a:xfrm flipH="1">
            <a:off x="6227763" y="3357563"/>
            <a:ext cx="720725"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679" name="Rectangle 7"/>
          <p:cNvSpPr>
            <a:spLocks noChangeArrowheads="1"/>
          </p:cNvSpPr>
          <p:nvPr/>
        </p:nvSpPr>
        <p:spPr bwMode="auto">
          <a:xfrm>
            <a:off x="684213" y="6289675"/>
            <a:ext cx="8229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en-US" sz="2400">
                <a:solidFill>
                  <a:srgbClr val="FF0000"/>
                </a:solidFill>
              </a:rPr>
              <a:t>Demonstration</a:t>
            </a:r>
            <a:r>
              <a:rPr lang="en-US" altLang="en-US" sz="2400"/>
              <a:t>: Example 3</a:t>
            </a:r>
          </a:p>
        </p:txBody>
      </p:sp>
      <p:sp>
        <p:nvSpPr>
          <p:cNvPr id="156680" name="Rectangle 8"/>
          <p:cNvSpPr>
            <a:spLocks noChangeArrowheads="1"/>
          </p:cNvSpPr>
          <p:nvPr/>
        </p:nvSpPr>
        <p:spPr bwMode="auto">
          <a:xfrm>
            <a:off x="755650" y="1023938"/>
            <a:ext cx="8101013" cy="523557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en-US" altLang="zh-CN" sz="1600">
                <a:latin typeface="Courier New" panose="02070309020205020404" pitchFamily="49" charset="0"/>
              </a:rPr>
              <a:t>&lt;%@page contentType="text/html"%&gt;</a:t>
            </a:r>
          </a:p>
          <a:p>
            <a:r>
              <a:rPr lang="en-US" altLang="zh-CN" sz="1600">
                <a:latin typeface="Courier New" panose="02070309020205020404" pitchFamily="49" charset="0"/>
              </a:rPr>
              <a:t>&lt;%@page pageEncoding="UTF-8"%&gt;</a:t>
            </a:r>
          </a:p>
          <a:p>
            <a:r>
              <a:rPr lang="en-US" altLang="zh-CN" sz="1600">
                <a:latin typeface="Courier New" panose="02070309020205020404" pitchFamily="49" charset="0"/>
              </a:rPr>
              <a:t>&lt;%@page language="java" %&gt;</a:t>
            </a:r>
          </a:p>
          <a:p>
            <a:r>
              <a:rPr lang="en-US" altLang="zh-CN" sz="1600">
                <a:latin typeface="Courier New" panose="02070309020205020404" pitchFamily="49" charset="0"/>
              </a:rPr>
              <a:t>&lt;html&gt;</a:t>
            </a:r>
          </a:p>
          <a:p>
            <a:r>
              <a:rPr lang="en-US" altLang="zh-CN" sz="1600">
                <a:latin typeface="Courier New" panose="02070309020205020404" pitchFamily="49" charset="0"/>
              </a:rPr>
              <a:t>    &lt;head&gt;</a:t>
            </a:r>
          </a:p>
          <a:p>
            <a:r>
              <a:rPr lang="en-US" altLang="zh-CN" sz="1600">
                <a:latin typeface="Courier New" panose="02070309020205020404" pitchFamily="49" charset="0"/>
              </a:rPr>
              <a:t>        &lt;meta http-equiv="Content-Type" content="text/html; charset=UTF-8"&gt;</a:t>
            </a:r>
          </a:p>
          <a:p>
            <a:r>
              <a:rPr lang="en-US" altLang="zh-CN" sz="1600">
                <a:latin typeface="Courier New" panose="02070309020205020404" pitchFamily="49" charset="0"/>
              </a:rPr>
              <a:t>        &lt;title&gt;Declaration, Expression and Actions&lt;/title&gt;</a:t>
            </a:r>
          </a:p>
          <a:p>
            <a:r>
              <a:rPr lang="en-US" altLang="zh-CN" sz="1600">
                <a:latin typeface="Courier New" panose="02070309020205020404" pitchFamily="49" charset="0"/>
              </a:rPr>
              <a:t>        &lt;%=request.getParameter("stringeg")%&gt;</a:t>
            </a:r>
          </a:p>
          <a:p>
            <a:r>
              <a:rPr lang="en-US" altLang="zh-CN" sz="1600">
                <a:latin typeface="Courier New" panose="02070309020205020404" pitchFamily="49" charset="0"/>
              </a:rPr>
              <a:t>        &lt;%! static private char[] vowels ={ 'a', 'e', 'i', 'o', </a:t>
            </a:r>
          </a:p>
          <a:p>
            <a:r>
              <a:rPr lang="en-US" altLang="zh-CN" sz="1600">
                <a:latin typeface="Courier New" panose="02070309020205020404" pitchFamily="49" charset="0"/>
              </a:rPr>
              <a:t>                'u', 'A', 'E', 'I', 'O', 'U'};</a:t>
            </a:r>
          </a:p>
          <a:p>
            <a:r>
              <a:rPr lang="en-US" altLang="zh-CN" sz="1600">
                <a:latin typeface="Courier New" panose="02070309020205020404" pitchFamily="49" charset="0"/>
              </a:rPr>
              <a:t>                String word;</a:t>
            </a:r>
          </a:p>
          <a:p>
            <a:r>
              <a:rPr lang="en-US" altLang="zh-CN" sz="1600">
                <a:latin typeface="Courier New" panose="02070309020205020404" pitchFamily="49" charset="0"/>
              </a:rPr>
              <a:t>                public boolean startsWithVowel(String word) {</a:t>
            </a:r>
          </a:p>
          <a:p>
            <a:r>
              <a:rPr lang="en-US" altLang="zh-CN" sz="1600">
                <a:latin typeface="Courier New" panose="02070309020205020404" pitchFamily="49" charset="0"/>
              </a:rPr>
              <a:t>                    this.word=word;</a:t>
            </a:r>
          </a:p>
          <a:p>
            <a:r>
              <a:rPr lang="en-US" altLang="zh-CN" sz="1600">
                <a:latin typeface="Courier New" panose="02070309020205020404" pitchFamily="49" charset="0"/>
              </a:rPr>
              <a:t>                    char first = word.charAt(0);</a:t>
            </a:r>
          </a:p>
          <a:p>
            <a:r>
              <a:rPr lang="en-US" altLang="zh-CN" sz="1600">
                <a:latin typeface="Courier New" panose="02070309020205020404" pitchFamily="49" charset="0"/>
              </a:rPr>
              <a:t>                    </a:t>
            </a:r>
            <a:r>
              <a:rPr lang="nb-NO" altLang="zh-CN" sz="1600">
                <a:latin typeface="Courier New" panose="02070309020205020404" pitchFamily="49" charset="0"/>
              </a:rPr>
              <a:t>for (int i = 0; i &lt; vowels.length; ++i) {</a:t>
            </a:r>
          </a:p>
          <a:p>
            <a:r>
              <a:rPr lang="nb-NO" altLang="zh-CN" sz="1600">
                <a:latin typeface="Courier New" panose="02070309020205020404" pitchFamily="49" charset="0"/>
              </a:rPr>
              <a:t>                        </a:t>
            </a:r>
            <a:r>
              <a:rPr lang="en-US" altLang="zh-CN" sz="1600">
                <a:latin typeface="Courier New" panose="02070309020205020404" pitchFamily="49" charset="0"/>
              </a:rPr>
              <a:t>if (first == vowels[i])</a:t>
            </a:r>
          </a:p>
          <a:p>
            <a:r>
              <a:rPr lang="en-US" altLang="zh-CN" sz="1600">
                <a:latin typeface="Courier New" panose="02070309020205020404" pitchFamily="49" charset="0"/>
              </a:rPr>
              <a:t>                            return true;</a:t>
            </a:r>
          </a:p>
          <a:p>
            <a:r>
              <a:rPr lang="en-US" altLang="zh-CN" sz="1600">
                <a:latin typeface="Courier New" panose="02070309020205020404" pitchFamily="49" charset="0"/>
              </a:rPr>
              <a:t>                    }</a:t>
            </a:r>
          </a:p>
          <a:p>
            <a:r>
              <a:rPr lang="en-US" altLang="zh-CN" sz="1600">
                <a:latin typeface="Courier New" panose="02070309020205020404" pitchFamily="49" charset="0"/>
              </a:rPr>
              <a:t>                    return false;</a:t>
            </a:r>
          </a:p>
          <a:p>
            <a:r>
              <a:rPr lang="en-US" altLang="zh-CN" sz="1600">
                <a:latin typeface="Courier New" panose="02070309020205020404" pitchFamily="49" charset="0"/>
              </a:rPr>
              <a:t>                }</a:t>
            </a:r>
          </a:p>
        </p:txBody>
      </p:sp>
      <p:sp>
        <p:nvSpPr>
          <p:cNvPr id="156681" name="Rectangle 9"/>
          <p:cNvSpPr>
            <a:spLocks noChangeArrowheads="1"/>
          </p:cNvSpPr>
          <p:nvPr/>
        </p:nvSpPr>
        <p:spPr bwMode="auto">
          <a:xfrm flipV="1">
            <a:off x="1187450" y="3284538"/>
            <a:ext cx="7488238" cy="2921000"/>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82" name="Oval 10"/>
          <p:cNvSpPr>
            <a:spLocks noChangeArrowheads="1"/>
          </p:cNvSpPr>
          <p:nvPr/>
        </p:nvSpPr>
        <p:spPr bwMode="auto">
          <a:xfrm>
            <a:off x="6480175" y="1844675"/>
            <a:ext cx="2376488" cy="1079500"/>
          </a:xfrm>
          <a:prstGeom prst="ellipse">
            <a:avLst/>
          </a:prstGeom>
          <a:solidFill>
            <a:srgbClr val="FFAE8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accent2"/>
                </a:solidFill>
              </a:rPr>
              <a:t>JSP Declarations</a:t>
            </a:r>
          </a:p>
        </p:txBody>
      </p:sp>
      <p:sp>
        <p:nvSpPr>
          <p:cNvPr id="156683" name="Line 11"/>
          <p:cNvSpPr>
            <a:spLocks noChangeShapeType="1"/>
          </p:cNvSpPr>
          <p:nvPr/>
        </p:nvSpPr>
        <p:spPr bwMode="auto">
          <a:xfrm flipH="1">
            <a:off x="6588125" y="2854325"/>
            <a:ext cx="431800" cy="4302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684" name="Rectangle 12"/>
          <p:cNvSpPr>
            <a:spLocks noChangeArrowheads="1"/>
          </p:cNvSpPr>
          <p:nvPr/>
        </p:nvSpPr>
        <p:spPr bwMode="auto">
          <a:xfrm>
            <a:off x="900113" y="1054100"/>
            <a:ext cx="7885112" cy="49911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en-US" altLang="zh-CN" sz="1600">
                <a:latin typeface="Courier New" panose="02070309020205020404" pitchFamily="49" charset="0"/>
              </a:rPr>
              <a:t> static private String[] articles = { "a ", "an " };</a:t>
            </a:r>
          </a:p>
          <a:p>
            <a:r>
              <a:rPr lang="en-US" altLang="zh-CN" sz="1600">
                <a:latin typeface="Courier New" panose="02070309020205020404" pitchFamily="49" charset="0"/>
              </a:rPr>
              <a:t>                public String withArticle(String noun) {</a:t>
            </a:r>
          </a:p>
          <a:p>
            <a:r>
              <a:rPr lang="en-US" altLang="zh-CN" sz="1600">
                <a:latin typeface="Courier New" panose="02070309020205020404" pitchFamily="49" charset="0"/>
              </a:rPr>
              <a:t>                    if (startsWithVowel(noun)) return articles[1] + noun;</a:t>
            </a:r>
          </a:p>
          <a:p>
            <a:r>
              <a:rPr lang="en-US" altLang="zh-CN" sz="1600">
                <a:latin typeface="Courier New" panose="02070309020205020404" pitchFamily="49" charset="0"/>
              </a:rPr>
              <a:t>                    else return articles[0] + noun;</a:t>
            </a:r>
          </a:p>
          <a:p>
            <a:r>
              <a:rPr lang="en-US" altLang="zh-CN" sz="1600">
                <a:latin typeface="Courier New" panose="02070309020205020404" pitchFamily="49" charset="0"/>
              </a:rPr>
              <a:t>                }</a:t>
            </a:r>
          </a:p>
          <a:p>
            <a:r>
              <a:rPr lang="en-US" altLang="zh-CN" sz="1600">
                <a:latin typeface="Courier New" panose="02070309020205020404" pitchFamily="49" charset="0"/>
              </a:rPr>
              <a:t>        %&gt;</a:t>
            </a:r>
          </a:p>
          <a:p>
            <a:r>
              <a:rPr lang="en-US" altLang="zh-CN" sz="1600">
                <a:latin typeface="Courier New" panose="02070309020205020404" pitchFamily="49" charset="0"/>
              </a:rPr>
              <a:t>    &lt;/head&gt;</a:t>
            </a:r>
          </a:p>
          <a:p>
            <a:r>
              <a:rPr lang="en-US" altLang="zh-CN" sz="1600">
                <a:latin typeface="Courier New" panose="02070309020205020404" pitchFamily="49" charset="0"/>
              </a:rPr>
              <a:t>    &lt;body bgcolor="#ffffff"&gt;</a:t>
            </a:r>
          </a:p>
          <a:p>
            <a:r>
              <a:rPr lang="en-US" altLang="zh-CN" sz="1600">
                <a:latin typeface="Courier New" panose="02070309020205020404" pitchFamily="49" charset="0"/>
              </a:rPr>
              <a:t>        &lt;br /&gt;</a:t>
            </a:r>
          </a:p>
          <a:p>
            <a:r>
              <a:rPr lang="en-US" altLang="zh-CN" sz="1600">
                <a:latin typeface="Courier New" panose="02070309020205020404" pitchFamily="49" charset="0"/>
              </a:rPr>
              <a:t>        &lt;b&gt;Starts with a vowel: &lt;/b&gt; </a:t>
            </a:r>
          </a:p>
          <a:p>
            <a:r>
              <a:rPr lang="en-US" altLang="zh-CN" sz="1600">
                <a:latin typeface="Courier New" panose="02070309020205020404" pitchFamily="49" charset="0"/>
              </a:rPr>
              <a:t>        &lt;%=startsWithVowel("I am a very good Programmer")%&gt; &lt;br/&gt;</a:t>
            </a:r>
          </a:p>
          <a:p>
            <a:r>
              <a:rPr lang="en-US" altLang="zh-CN" sz="1600">
                <a:latin typeface="Courier New" panose="02070309020205020404" pitchFamily="49" charset="0"/>
              </a:rPr>
              <a:t>        &lt;b&gt;String entered is: &lt;/b&gt;</a:t>
            </a:r>
          </a:p>
          <a:p>
            <a:r>
              <a:rPr lang="en-US" altLang="zh-CN" sz="1600">
                <a:latin typeface="Courier New" panose="02070309020205020404" pitchFamily="49" charset="0"/>
              </a:rPr>
              <a:t>        &lt;%=word%&gt;</a:t>
            </a:r>
          </a:p>
          <a:p>
            <a:r>
              <a:rPr lang="en-US" altLang="zh-CN" sz="1600">
                <a:latin typeface="Courier New" panose="02070309020205020404" pitchFamily="49" charset="0"/>
              </a:rPr>
              <a:t>        &lt;br /&gt;</a:t>
            </a:r>
          </a:p>
          <a:p>
            <a:r>
              <a:rPr lang="en-US" altLang="zh-CN" sz="1600">
                <a:latin typeface="Courier New" panose="02070309020205020404" pitchFamily="49" charset="0"/>
              </a:rPr>
              <a:t>        &lt;b&gt;Article:&lt;/b&gt;</a:t>
            </a:r>
          </a:p>
          <a:p>
            <a:r>
              <a:rPr lang="en-US" altLang="zh-CN" sz="1600">
                <a:latin typeface="Courier New" panose="02070309020205020404" pitchFamily="49" charset="0"/>
              </a:rPr>
              <a:t>        &lt;%=withArticle("apple")%&gt; &lt;br /&gt;    </a:t>
            </a:r>
          </a:p>
          <a:p>
            <a:r>
              <a:rPr lang="en-US" altLang="zh-CN" sz="1600">
                <a:latin typeface="Courier New" panose="02070309020205020404" pitchFamily="49" charset="0"/>
              </a:rPr>
              <a:t>    &lt;/body&gt;</a:t>
            </a:r>
          </a:p>
          <a:p>
            <a:r>
              <a:rPr lang="en-US" altLang="zh-CN" sz="1600">
                <a:latin typeface="Courier New" panose="02070309020205020404" pitchFamily="49" charset="0"/>
              </a:rPr>
              <a:t>&lt;/html&gt;</a:t>
            </a:r>
          </a:p>
        </p:txBody>
      </p:sp>
      <p:sp>
        <p:nvSpPr>
          <p:cNvPr id="156685" name="Rectangle 13"/>
          <p:cNvSpPr>
            <a:spLocks noChangeArrowheads="1"/>
          </p:cNvSpPr>
          <p:nvPr/>
        </p:nvSpPr>
        <p:spPr bwMode="auto">
          <a:xfrm flipV="1">
            <a:off x="1042988" y="1073150"/>
            <a:ext cx="7199312" cy="1779588"/>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86" name="Oval 14"/>
          <p:cNvSpPr>
            <a:spLocks noChangeArrowheads="1"/>
          </p:cNvSpPr>
          <p:nvPr/>
        </p:nvSpPr>
        <p:spPr bwMode="auto">
          <a:xfrm>
            <a:off x="5651500" y="3357563"/>
            <a:ext cx="2376488" cy="1079500"/>
          </a:xfrm>
          <a:prstGeom prst="ellipse">
            <a:avLst/>
          </a:prstGeom>
          <a:solidFill>
            <a:srgbClr val="FF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0000"/>
                </a:solidFill>
              </a:rPr>
              <a:t>JSP Declarations</a:t>
            </a:r>
          </a:p>
        </p:txBody>
      </p:sp>
      <p:sp>
        <p:nvSpPr>
          <p:cNvPr id="156687" name="Line 15"/>
          <p:cNvSpPr>
            <a:spLocks noChangeShapeType="1"/>
          </p:cNvSpPr>
          <p:nvPr/>
        </p:nvSpPr>
        <p:spPr bwMode="auto">
          <a:xfrm flipH="1" flipV="1">
            <a:off x="4643438" y="2924175"/>
            <a:ext cx="1079500" cy="793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688" name="Rectangle 16"/>
          <p:cNvSpPr>
            <a:spLocks noChangeArrowheads="1"/>
          </p:cNvSpPr>
          <p:nvPr/>
        </p:nvSpPr>
        <p:spPr bwMode="auto">
          <a:xfrm>
            <a:off x="684213" y="6280150"/>
            <a:ext cx="82296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en-US" sz="2400">
                <a:solidFill>
                  <a:srgbClr val="FF0000"/>
                </a:solidFill>
              </a:rPr>
              <a:t>Demonstration</a:t>
            </a:r>
            <a:r>
              <a:rPr lang="en-US" altLang="en-US" sz="2400"/>
              <a:t>: Example 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6675"/>
                                        </p:tgtEl>
                                        <p:attrNameLst>
                                          <p:attrName>style.visibility</p:attrName>
                                        </p:attrNameLst>
                                      </p:cBhvr>
                                      <p:to>
                                        <p:strVal val="visible"/>
                                      </p:to>
                                    </p:set>
                                    <p:animEffect transition="in" filter="wipe(left)">
                                      <p:cBhvr>
                                        <p:cTn id="7" dur="1000"/>
                                        <p:tgtEl>
                                          <p:spTgt spid="156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6676"/>
                                        </p:tgtEl>
                                        <p:attrNameLst>
                                          <p:attrName>style.visibility</p:attrName>
                                        </p:attrNameLst>
                                      </p:cBhvr>
                                      <p:to>
                                        <p:strVal val="visible"/>
                                      </p:to>
                                    </p:set>
                                    <p:animEffect transition="in" filter="blinds(horizontal)">
                                      <p:cBhvr>
                                        <p:cTn id="12" dur="1000"/>
                                        <p:tgtEl>
                                          <p:spTgt spid="156676"/>
                                        </p:tgtEl>
                                      </p:cBhvr>
                                    </p:animEffect>
                                  </p:childTnLst>
                                </p:cTn>
                              </p:par>
                            </p:childTnLst>
                          </p:cTn>
                        </p:par>
                        <p:par>
                          <p:cTn id="13" fill="hold" nodeType="afterGroup">
                            <p:stCondLst>
                              <p:cond delay="1000"/>
                            </p:stCondLst>
                            <p:childTnLst>
                              <p:par>
                                <p:cTn id="14" presetID="3" presetClass="entr" presetSubtype="5" fill="hold" grpId="0" nodeType="afterEffect">
                                  <p:stCondLst>
                                    <p:cond delay="0"/>
                                  </p:stCondLst>
                                  <p:childTnLst>
                                    <p:set>
                                      <p:cBhvr>
                                        <p:cTn id="15" dur="1" fill="hold">
                                          <p:stCondLst>
                                            <p:cond delay="0"/>
                                          </p:stCondLst>
                                        </p:cTn>
                                        <p:tgtEl>
                                          <p:spTgt spid="156677"/>
                                        </p:tgtEl>
                                        <p:attrNameLst>
                                          <p:attrName>style.visibility</p:attrName>
                                        </p:attrNameLst>
                                      </p:cBhvr>
                                      <p:to>
                                        <p:strVal val="visible"/>
                                      </p:to>
                                    </p:set>
                                    <p:animEffect transition="in" filter="blinds(vertical)">
                                      <p:cBhvr>
                                        <p:cTn id="16" dur="500"/>
                                        <p:tgtEl>
                                          <p:spTgt spid="15667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156678"/>
                                        </p:tgtEl>
                                        <p:attrNameLst>
                                          <p:attrName>style.visibility</p:attrName>
                                        </p:attrNameLst>
                                      </p:cBhvr>
                                      <p:to>
                                        <p:strVal val="visible"/>
                                      </p:to>
                                    </p:set>
                                    <p:animEffect transition="in" filter="wipe(right)">
                                      <p:cBhvr>
                                        <p:cTn id="19" dur="500"/>
                                        <p:tgtEl>
                                          <p:spTgt spid="15667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xit" presetSubtype="0" fill="hold" grpId="1" nodeType="clickEffect">
                                  <p:stCondLst>
                                    <p:cond delay="0"/>
                                  </p:stCondLst>
                                  <p:childTnLst>
                                    <p:animEffect transition="out" filter="fade">
                                      <p:cBhvr>
                                        <p:cTn id="23" dur="1000"/>
                                        <p:tgtEl>
                                          <p:spTgt spid="156676"/>
                                        </p:tgtEl>
                                      </p:cBhvr>
                                    </p:animEffect>
                                    <p:set>
                                      <p:cBhvr>
                                        <p:cTn id="24" dur="1" fill="hold">
                                          <p:stCondLst>
                                            <p:cond delay="999"/>
                                          </p:stCondLst>
                                        </p:cTn>
                                        <p:tgtEl>
                                          <p:spTgt spid="156676"/>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1000"/>
                                        <p:tgtEl>
                                          <p:spTgt spid="156678"/>
                                        </p:tgtEl>
                                      </p:cBhvr>
                                    </p:animEffect>
                                    <p:set>
                                      <p:cBhvr>
                                        <p:cTn id="27" dur="1" fill="hold">
                                          <p:stCondLst>
                                            <p:cond delay="999"/>
                                          </p:stCondLst>
                                        </p:cTn>
                                        <p:tgtEl>
                                          <p:spTgt spid="156678"/>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1000"/>
                                        <p:tgtEl>
                                          <p:spTgt spid="156677"/>
                                        </p:tgtEl>
                                      </p:cBhvr>
                                    </p:animEffect>
                                    <p:set>
                                      <p:cBhvr>
                                        <p:cTn id="30" dur="1" fill="hold">
                                          <p:stCondLst>
                                            <p:cond delay="999"/>
                                          </p:stCondLst>
                                        </p:cTn>
                                        <p:tgtEl>
                                          <p:spTgt spid="156677"/>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1000"/>
                                        <p:tgtEl>
                                          <p:spTgt spid="156675"/>
                                        </p:tgtEl>
                                      </p:cBhvr>
                                    </p:animEffect>
                                    <p:set>
                                      <p:cBhvr>
                                        <p:cTn id="33" dur="1" fill="hold">
                                          <p:stCondLst>
                                            <p:cond delay="999"/>
                                          </p:stCondLst>
                                        </p:cTn>
                                        <p:tgtEl>
                                          <p:spTgt spid="156675"/>
                                        </p:tgtEl>
                                        <p:attrNameLst>
                                          <p:attrName>style.visibility</p:attrName>
                                        </p:attrNameLst>
                                      </p:cBhvr>
                                      <p:to>
                                        <p:strVal val="hidden"/>
                                      </p:to>
                                    </p:set>
                                  </p:childTnLst>
                                </p:cTn>
                              </p:par>
                              <p:par>
                                <p:cTn id="34" presetID="10" presetClass="exit" presetSubtype="0" fill="hold" grpId="2" nodeType="withEffect">
                                  <p:stCondLst>
                                    <p:cond delay="0"/>
                                  </p:stCondLst>
                                  <p:childTnLst>
                                    <p:animEffect transition="out" filter="fade">
                                      <p:cBhvr>
                                        <p:cTn id="35" dur="1000"/>
                                        <p:tgtEl>
                                          <p:spTgt spid="156678"/>
                                        </p:tgtEl>
                                      </p:cBhvr>
                                    </p:animEffect>
                                    <p:set>
                                      <p:cBhvr>
                                        <p:cTn id="36" dur="1" fill="hold">
                                          <p:stCondLst>
                                            <p:cond delay="999"/>
                                          </p:stCondLst>
                                        </p:cTn>
                                        <p:tgtEl>
                                          <p:spTgt spid="156678"/>
                                        </p:tgtEl>
                                        <p:attrNameLst>
                                          <p:attrName>style.visibility</p:attrName>
                                        </p:attrNameLst>
                                      </p:cBhvr>
                                      <p:to>
                                        <p:strVal val="hidden"/>
                                      </p:to>
                                    </p:set>
                                  </p:childTnLst>
                                </p:cTn>
                              </p:par>
                              <p:par>
                                <p:cTn id="37" presetID="10" presetClass="exit" presetSubtype="0" fill="hold" grpId="2" nodeType="withEffect">
                                  <p:stCondLst>
                                    <p:cond delay="0"/>
                                  </p:stCondLst>
                                  <p:childTnLst>
                                    <p:animEffect transition="out" filter="fade">
                                      <p:cBhvr>
                                        <p:cTn id="38" dur="1000"/>
                                        <p:tgtEl>
                                          <p:spTgt spid="156676"/>
                                        </p:tgtEl>
                                      </p:cBhvr>
                                    </p:animEffect>
                                    <p:set>
                                      <p:cBhvr>
                                        <p:cTn id="39" dur="1" fill="hold">
                                          <p:stCondLst>
                                            <p:cond delay="999"/>
                                          </p:stCondLst>
                                        </p:cTn>
                                        <p:tgtEl>
                                          <p:spTgt spid="156676"/>
                                        </p:tgtEl>
                                        <p:attrNameLst>
                                          <p:attrName>style.visibility</p:attrName>
                                        </p:attrNameLst>
                                      </p:cBhvr>
                                      <p:to>
                                        <p:strVal val="hidden"/>
                                      </p:to>
                                    </p:set>
                                  </p:childTnLst>
                                </p:cTn>
                              </p:par>
                              <p:par>
                                <p:cTn id="40" presetID="10" presetClass="exit" presetSubtype="0" fill="hold" grpId="2" nodeType="withEffect">
                                  <p:stCondLst>
                                    <p:cond delay="0"/>
                                  </p:stCondLst>
                                  <p:childTnLst>
                                    <p:animEffect transition="out" filter="fade">
                                      <p:cBhvr>
                                        <p:cTn id="41" dur="1000"/>
                                        <p:tgtEl>
                                          <p:spTgt spid="156677"/>
                                        </p:tgtEl>
                                      </p:cBhvr>
                                    </p:animEffect>
                                    <p:set>
                                      <p:cBhvr>
                                        <p:cTn id="42" dur="1" fill="hold">
                                          <p:stCondLst>
                                            <p:cond delay="999"/>
                                          </p:stCondLst>
                                        </p:cTn>
                                        <p:tgtEl>
                                          <p:spTgt spid="156677"/>
                                        </p:tgtEl>
                                        <p:attrNameLst>
                                          <p:attrName>style.visibility</p:attrName>
                                        </p:attrNameLst>
                                      </p:cBhvr>
                                      <p:to>
                                        <p:strVal val="hidden"/>
                                      </p:to>
                                    </p:set>
                                  </p:childTnLst>
                                </p:cTn>
                              </p:par>
                              <p:par>
                                <p:cTn id="43" presetID="3" presetClass="exit" presetSubtype="10" fill="hold" grpId="0" nodeType="withEffect">
                                  <p:stCondLst>
                                    <p:cond delay="0"/>
                                  </p:stCondLst>
                                  <p:childTnLst>
                                    <p:animEffect transition="out" filter="blinds(horizontal)">
                                      <p:cBhvr>
                                        <p:cTn id="44" dur="500"/>
                                        <p:tgtEl>
                                          <p:spTgt spid="156679"/>
                                        </p:tgtEl>
                                      </p:cBhvr>
                                    </p:animEffect>
                                    <p:set>
                                      <p:cBhvr>
                                        <p:cTn id="45" dur="1" fill="hold">
                                          <p:stCondLst>
                                            <p:cond delay="499"/>
                                          </p:stCondLst>
                                        </p:cTn>
                                        <p:tgtEl>
                                          <p:spTgt spid="156679"/>
                                        </p:tgtEl>
                                        <p:attrNameLst>
                                          <p:attrName>style.visibility</p:attrName>
                                        </p:attrNameLst>
                                      </p:cBhvr>
                                      <p:to>
                                        <p:strVal val="hidden"/>
                                      </p:to>
                                    </p:set>
                                  </p:childTnLst>
                                </p:cTn>
                              </p:par>
                            </p:childTnLst>
                          </p:cTn>
                        </p:par>
                        <p:par>
                          <p:cTn id="46" fill="hold" nodeType="afterGroup">
                            <p:stCondLst>
                              <p:cond delay="1000"/>
                            </p:stCondLst>
                            <p:childTnLst>
                              <p:par>
                                <p:cTn id="47" presetID="2" presetClass="entr" presetSubtype="4" fill="hold" grpId="0" nodeType="afterEffect">
                                  <p:stCondLst>
                                    <p:cond delay="0"/>
                                  </p:stCondLst>
                                  <p:childTnLst>
                                    <p:set>
                                      <p:cBhvr>
                                        <p:cTn id="48" dur="1" fill="hold">
                                          <p:stCondLst>
                                            <p:cond delay="0"/>
                                          </p:stCondLst>
                                        </p:cTn>
                                        <p:tgtEl>
                                          <p:spTgt spid="156688"/>
                                        </p:tgtEl>
                                        <p:attrNameLst>
                                          <p:attrName>style.visibility</p:attrName>
                                        </p:attrNameLst>
                                      </p:cBhvr>
                                      <p:to>
                                        <p:strVal val="visible"/>
                                      </p:to>
                                    </p:set>
                                    <p:anim calcmode="lin" valueType="num">
                                      <p:cBhvr additive="base">
                                        <p:cTn id="49" dur="500" fill="hold"/>
                                        <p:tgtEl>
                                          <p:spTgt spid="156688"/>
                                        </p:tgtEl>
                                        <p:attrNameLst>
                                          <p:attrName>ppt_x</p:attrName>
                                        </p:attrNameLst>
                                      </p:cBhvr>
                                      <p:tavLst>
                                        <p:tav tm="0">
                                          <p:val>
                                            <p:strVal val="#ppt_x"/>
                                          </p:val>
                                        </p:tav>
                                        <p:tav tm="100000">
                                          <p:val>
                                            <p:strVal val="#ppt_x"/>
                                          </p:val>
                                        </p:tav>
                                      </p:tavLst>
                                    </p:anim>
                                    <p:anim calcmode="lin" valueType="num">
                                      <p:cBhvr additive="base">
                                        <p:cTn id="50" dur="500" fill="hold"/>
                                        <p:tgtEl>
                                          <p:spTgt spid="156688"/>
                                        </p:tgtEl>
                                        <p:attrNameLst>
                                          <p:attrName>ppt_y</p:attrName>
                                        </p:attrNameLst>
                                      </p:cBhvr>
                                      <p:tavLst>
                                        <p:tav tm="0">
                                          <p:val>
                                            <p:strVal val="1+#ppt_h/2"/>
                                          </p:val>
                                        </p:tav>
                                        <p:tav tm="100000">
                                          <p:val>
                                            <p:strVal val="#ppt_y"/>
                                          </p:val>
                                        </p:tav>
                                      </p:tavLst>
                                    </p:anim>
                                  </p:childTnLst>
                                </p:cTn>
                              </p:par>
                            </p:childTnLst>
                          </p:cTn>
                        </p:par>
                        <p:par>
                          <p:cTn id="51" fill="hold" nodeType="afterGroup">
                            <p:stCondLst>
                              <p:cond delay="1500"/>
                            </p:stCondLst>
                            <p:childTnLst>
                              <p:par>
                                <p:cTn id="52" presetID="22" presetClass="entr" presetSubtype="8" fill="hold" grpId="0" nodeType="afterEffect">
                                  <p:stCondLst>
                                    <p:cond delay="0"/>
                                  </p:stCondLst>
                                  <p:childTnLst>
                                    <p:set>
                                      <p:cBhvr>
                                        <p:cTn id="53" dur="1" fill="hold">
                                          <p:stCondLst>
                                            <p:cond delay="0"/>
                                          </p:stCondLst>
                                        </p:cTn>
                                        <p:tgtEl>
                                          <p:spTgt spid="156680"/>
                                        </p:tgtEl>
                                        <p:attrNameLst>
                                          <p:attrName>style.visibility</p:attrName>
                                        </p:attrNameLst>
                                      </p:cBhvr>
                                      <p:to>
                                        <p:strVal val="visible"/>
                                      </p:to>
                                    </p:set>
                                    <p:animEffect transition="in" filter="wipe(left)">
                                      <p:cBhvr>
                                        <p:cTn id="54" dur="1000"/>
                                        <p:tgtEl>
                                          <p:spTgt spid="15668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56681"/>
                                        </p:tgtEl>
                                        <p:attrNameLst>
                                          <p:attrName>style.visibility</p:attrName>
                                        </p:attrNameLst>
                                      </p:cBhvr>
                                      <p:to>
                                        <p:strVal val="visible"/>
                                      </p:to>
                                    </p:set>
                                    <p:animEffect transition="in" filter="blinds(horizontal)">
                                      <p:cBhvr>
                                        <p:cTn id="59" dur="1000"/>
                                        <p:tgtEl>
                                          <p:spTgt spid="156681"/>
                                        </p:tgtEl>
                                      </p:cBhvr>
                                    </p:animEffect>
                                  </p:childTnLst>
                                </p:cTn>
                              </p:par>
                            </p:childTnLst>
                          </p:cTn>
                        </p:par>
                        <p:par>
                          <p:cTn id="60" fill="hold" nodeType="afterGroup">
                            <p:stCondLst>
                              <p:cond delay="1000"/>
                            </p:stCondLst>
                            <p:childTnLst>
                              <p:par>
                                <p:cTn id="61" presetID="3" presetClass="entr" presetSubtype="5" fill="hold" grpId="0" nodeType="afterEffect">
                                  <p:stCondLst>
                                    <p:cond delay="0"/>
                                  </p:stCondLst>
                                  <p:childTnLst>
                                    <p:set>
                                      <p:cBhvr>
                                        <p:cTn id="62" dur="1" fill="hold">
                                          <p:stCondLst>
                                            <p:cond delay="0"/>
                                          </p:stCondLst>
                                        </p:cTn>
                                        <p:tgtEl>
                                          <p:spTgt spid="156682"/>
                                        </p:tgtEl>
                                        <p:attrNameLst>
                                          <p:attrName>style.visibility</p:attrName>
                                        </p:attrNameLst>
                                      </p:cBhvr>
                                      <p:to>
                                        <p:strVal val="visible"/>
                                      </p:to>
                                    </p:set>
                                    <p:animEffect transition="in" filter="blinds(vertical)">
                                      <p:cBhvr>
                                        <p:cTn id="63" dur="500"/>
                                        <p:tgtEl>
                                          <p:spTgt spid="156682"/>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156683"/>
                                        </p:tgtEl>
                                        <p:attrNameLst>
                                          <p:attrName>style.visibility</p:attrName>
                                        </p:attrNameLst>
                                      </p:cBhvr>
                                      <p:to>
                                        <p:strVal val="visible"/>
                                      </p:to>
                                    </p:set>
                                    <p:animEffect transition="in" filter="wipe(up)">
                                      <p:cBhvr>
                                        <p:cTn id="66" dur="500"/>
                                        <p:tgtEl>
                                          <p:spTgt spid="15668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xit" presetSubtype="10" fill="hold" grpId="1" nodeType="clickEffect">
                                  <p:stCondLst>
                                    <p:cond delay="0"/>
                                  </p:stCondLst>
                                  <p:childTnLst>
                                    <p:animEffect transition="out" filter="blinds(horizontal)">
                                      <p:cBhvr>
                                        <p:cTn id="70" dur="500"/>
                                        <p:tgtEl>
                                          <p:spTgt spid="156682"/>
                                        </p:tgtEl>
                                      </p:cBhvr>
                                    </p:animEffect>
                                    <p:set>
                                      <p:cBhvr>
                                        <p:cTn id="71" dur="1" fill="hold">
                                          <p:stCondLst>
                                            <p:cond delay="499"/>
                                          </p:stCondLst>
                                        </p:cTn>
                                        <p:tgtEl>
                                          <p:spTgt spid="156682"/>
                                        </p:tgtEl>
                                        <p:attrNameLst>
                                          <p:attrName>style.visibility</p:attrName>
                                        </p:attrNameLst>
                                      </p:cBhvr>
                                      <p:to>
                                        <p:strVal val="hidden"/>
                                      </p:to>
                                    </p:set>
                                  </p:childTnLst>
                                </p:cTn>
                              </p:par>
                              <p:par>
                                <p:cTn id="72" presetID="3" presetClass="exit" presetSubtype="10" fill="hold" grpId="1" nodeType="withEffect">
                                  <p:stCondLst>
                                    <p:cond delay="0"/>
                                  </p:stCondLst>
                                  <p:childTnLst>
                                    <p:animEffect transition="out" filter="blinds(horizontal)">
                                      <p:cBhvr>
                                        <p:cTn id="73" dur="500"/>
                                        <p:tgtEl>
                                          <p:spTgt spid="156683"/>
                                        </p:tgtEl>
                                      </p:cBhvr>
                                    </p:animEffect>
                                    <p:set>
                                      <p:cBhvr>
                                        <p:cTn id="74" dur="1" fill="hold">
                                          <p:stCondLst>
                                            <p:cond delay="499"/>
                                          </p:stCondLst>
                                        </p:cTn>
                                        <p:tgtEl>
                                          <p:spTgt spid="156683"/>
                                        </p:tgtEl>
                                        <p:attrNameLst>
                                          <p:attrName>style.visibility</p:attrName>
                                        </p:attrNameLst>
                                      </p:cBhvr>
                                      <p:to>
                                        <p:strVal val="hidden"/>
                                      </p:to>
                                    </p:set>
                                  </p:childTnLst>
                                </p:cTn>
                              </p:par>
                              <p:par>
                                <p:cTn id="75" presetID="3" presetClass="exit" presetSubtype="10" fill="hold" grpId="1" nodeType="withEffect">
                                  <p:stCondLst>
                                    <p:cond delay="0"/>
                                  </p:stCondLst>
                                  <p:childTnLst>
                                    <p:animEffect transition="out" filter="blinds(horizontal)">
                                      <p:cBhvr>
                                        <p:cTn id="76" dur="500"/>
                                        <p:tgtEl>
                                          <p:spTgt spid="156680"/>
                                        </p:tgtEl>
                                      </p:cBhvr>
                                    </p:animEffect>
                                    <p:set>
                                      <p:cBhvr>
                                        <p:cTn id="77" dur="1" fill="hold">
                                          <p:stCondLst>
                                            <p:cond delay="499"/>
                                          </p:stCondLst>
                                        </p:cTn>
                                        <p:tgtEl>
                                          <p:spTgt spid="156680"/>
                                        </p:tgtEl>
                                        <p:attrNameLst>
                                          <p:attrName>style.visibility</p:attrName>
                                        </p:attrNameLst>
                                      </p:cBhvr>
                                      <p:to>
                                        <p:strVal val="hidden"/>
                                      </p:to>
                                    </p:set>
                                  </p:childTnLst>
                                </p:cTn>
                              </p:par>
                              <p:par>
                                <p:cTn id="78" presetID="3" presetClass="exit" presetSubtype="10" fill="hold" grpId="1" nodeType="withEffect">
                                  <p:stCondLst>
                                    <p:cond delay="0"/>
                                  </p:stCondLst>
                                  <p:childTnLst>
                                    <p:animEffect transition="out" filter="blinds(horizontal)">
                                      <p:cBhvr>
                                        <p:cTn id="79" dur="500"/>
                                        <p:tgtEl>
                                          <p:spTgt spid="156681"/>
                                        </p:tgtEl>
                                      </p:cBhvr>
                                    </p:animEffect>
                                    <p:set>
                                      <p:cBhvr>
                                        <p:cTn id="80" dur="1" fill="hold">
                                          <p:stCondLst>
                                            <p:cond delay="499"/>
                                          </p:stCondLst>
                                        </p:cTn>
                                        <p:tgtEl>
                                          <p:spTgt spid="156681"/>
                                        </p:tgtEl>
                                        <p:attrNameLst>
                                          <p:attrName>style.visibility</p:attrName>
                                        </p:attrNameLst>
                                      </p:cBhvr>
                                      <p:to>
                                        <p:strVal val="hidden"/>
                                      </p:to>
                                    </p:set>
                                  </p:childTnLst>
                                </p:cTn>
                              </p:par>
                            </p:childTnLst>
                          </p:cTn>
                        </p:par>
                        <p:par>
                          <p:cTn id="81" fill="hold" nodeType="afterGroup">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156684"/>
                                        </p:tgtEl>
                                        <p:attrNameLst>
                                          <p:attrName>style.visibility</p:attrName>
                                        </p:attrNameLst>
                                      </p:cBhvr>
                                      <p:to>
                                        <p:strVal val="visible"/>
                                      </p:to>
                                    </p:set>
                                    <p:animEffect transition="in" filter="wipe(left)">
                                      <p:cBhvr>
                                        <p:cTn id="84" dur="1000"/>
                                        <p:tgtEl>
                                          <p:spTgt spid="156684"/>
                                        </p:tgtEl>
                                      </p:cBhvr>
                                    </p:animEffect>
                                  </p:childTnLst>
                                </p:cTn>
                              </p:par>
                            </p:childTnLst>
                          </p:cTn>
                        </p:par>
                        <p:par>
                          <p:cTn id="85" fill="hold" nodeType="afterGroup">
                            <p:stCondLst>
                              <p:cond delay="1500"/>
                            </p:stCondLst>
                            <p:childTnLst>
                              <p:par>
                                <p:cTn id="86" presetID="3" presetClass="entr" presetSubtype="10" fill="hold" grpId="0" nodeType="afterEffect">
                                  <p:stCondLst>
                                    <p:cond delay="0"/>
                                  </p:stCondLst>
                                  <p:childTnLst>
                                    <p:set>
                                      <p:cBhvr>
                                        <p:cTn id="87" dur="1" fill="hold">
                                          <p:stCondLst>
                                            <p:cond delay="0"/>
                                          </p:stCondLst>
                                        </p:cTn>
                                        <p:tgtEl>
                                          <p:spTgt spid="156685"/>
                                        </p:tgtEl>
                                        <p:attrNameLst>
                                          <p:attrName>style.visibility</p:attrName>
                                        </p:attrNameLst>
                                      </p:cBhvr>
                                      <p:to>
                                        <p:strVal val="visible"/>
                                      </p:to>
                                    </p:set>
                                    <p:animEffect transition="in" filter="blinds(horizontal)">
                                      <p:cBhvr>
                                        <p:cTn id="88" dur="1000"/>
                                        <p:tgtEl>
                                          <p:spTgt spid="156685"/>
                                        </p:tgtEl>
                                      </p:cBhvr>
                                    </p:animEffect>
                                  </p:childTnLst>
                                </p:cTn>
                              </p:par>
                            </p:childTnLst>
                          </p:cTn>
                        </p:par>
                        <p:par>
                          <p:cTn id="89" fill="hold" nodeType="afterGroup">
                            <p:stCondLst>
                              <p:cond delay="2500"/>
                            </p:stCondLst>
                            <p:childTnLst>
                              <p:par>
                                <p:cTn id="90" presetID="3" presetClass="entr" presetSubtype="5" fill="hold" grpId="0" nodeType="afterEffect">
                                  <p:stCondLst>
                                    <p:cond delay="0"/>
                                  </p:stCondLst>
                                  <p:childTnLst>
                                    <p:set>
                                      <p:cBhvr>
                                        <p:cTn id="91" dur="1" fill="hold">
                                          <p:stCondLst>
                                            <p:cond delay="0"/>
                                          </p:stCondLst>
                                        </p:cTn>
                                        <p:tgtEl>
                                          <p:spTgt spid="156686"/>
                                        </p:tgtEl>
                                        <p:attrNameLst>
                                          <p:attrName>style.visibility</p:attrName>
                                        </p:attrNameLst>
                                      </p:cBhvr>
                                      <p:to>
                                        <p:strVal val="visible"/>
                                      </p:to>
                                    </p:set>
                                    <p:animEffect transition="in" filter="blinds(vertical)">
                                      <p:cBhvr>
                                        <p:cTn id="92" dur="500"/>
                                        <p:tgtEl>
                                          <p:spTgt spid="156686"/>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156687"/>
                                        </p:tgtEl>
                                        <p:attrNameLst>
                                          <p:attrName>style.visibility</p:attrName>
                                        </p:attrNameLst>
                                      </p:cBhvr>
                                      <p:to>
                                        <p:strVal val="visible"/>
                                      </p:to>
                                    </p:set>
                                    <p:animEffect transition="in" filter="wipe(down)">
                                      <p:cBhvr>
                                        <p:cTn id="95" dur="500"/>
                                        <p:tgtEl>
                                          <p:spTgt spid="156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animBg="1"/>
      <p:bldP spid="156675" grpId="1" animBg="1"/>
      <p:bldP spid="156676" grpId="0" animBg="1"/>
      <p:bldP spid="156676" grpId="1" animBg="1"/>
      <p:bldP spid="156676" grpId="2" animBg="1"/>
      <p:bldP spid="156677" grpId="0" animBg="1"/>
      <p:bldP spid="156677" grpId="1" animBg="1"/>
      <p:bldP spid="156677" grpId="2" animBg="1"/>
      <p:bldP spid="156678" grpId="0" animBg="1"/>
      <p:bldP spid="156678" grpId="1" animBg="1"/>
      <p:bldP spid="156678" grpId="2" animBg="1"/>
      <p:bldP spid="156679" grpId="0"/>
      <p:bldP spid="156680" grpId="0" animBg="1"/>
      <p:bldP spid="156680" grpId="1" animBg="1"/>
      <p:bldP spid="156681" grpId="0" animBg="1"/>
      <p:bldP spid="156681" grpId="1" animBg="1"/>
      <p:bldP spid="156682" grpId="0" animBg="1"/>
      <p:bldP spid="156682" grpId="1" animBg="1"/>
      <p:bldP spid="156683" grpId="0" animBg="1"/>
      <p:bldP spid="156683" grpId="1" animBg="1"/>
      <p:bldP spid="156684" grpId="0" animBg="1"/>
      <p:bldP spid="156685" grpId="0" animBg="1"/>
      <p:bldP spid="156686" grpId="0" animBg="1"/>
      <p:bldP spid="156687" grpId="0" animBg="1"/>
      <p:bldP spid="15668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4"/>
          <p:cNvSpPr>
            <a:spLocks noGrp="1" noChangeArrowheads="1"/>
          </p:cNvSpPr>
          <p:nvPr>
            <p:ph type="title"/>
          </p:nvPr>
        </p:nvSpPr>
        <p:spPr>
          <a:noFill/>
          <a:ln/>
        </p:spPr>
        <p:txBody>
          <a:bodyPr/>
          <a:lstStyle/>
          <a:p>
            <a:r>
              <a:rPr lang="en-US" altLang="en-US" sz="3200"/>
              <a:t>JSP Plug-ins and Bean Tags</a:t>
            </a:r>
          </a:p>
        </p:txBody>
      </p:sp>
      <p:sp>
        <p:nvSpPr>
          <p:cNvPr id="155653" name="Rectangle 5"/>
          <p:cNvSpPr>
            <a:spLocks noGrp="1" noChangeArrowheads="1"/>
          </p:cNvSpPr>
          <p:nvPr>
            <p:ph type="body" idx="1"/>
          </p:nvPr>
        </p:nvSpPr>
        <p:spPr>
          <a:xfrm>
            <a:off x="684213" y="1412875"/>
            <a:ext cx="8459787" cy="2592388"/>
          </a:xfrm>
          <a:noFill/>
          <a:ln/>
        </p:spPr>
        <p:txBody>
          <a:bodyPr/>
          <a:lstStyle/>
          <a:p>
            <a:r>
              <a:rPr lang="en-US" altLang="en-US"/>
              <a:t>JSP Plug-ins - Used to generate browser-specific HTML. </a:t>
            </a:r>
          </a:p>
          <a:p>
            <a:endParaRPr lang="en-US" altLang="en-US"/>
          </a:p>
          <a:p>
            <a:r>
              <a:rPr lang="en-US" altLang="en-US"/>
              <a:t>JSP Bean Tags – Used to interact with JavaBeans stored on the server.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55653">
                                            <p:txEl>
                                              <p:pRg st="2" end="2"/>
                                            </p:txEl>
                                          </p:spTgt>
                                        </p:tgtEl>
                                        <p:attrNameLst>
                                          <p:attrName>style.visibility</p:attrName>
                                        </p:attrNameLst>
                                      </p:cBhvr>
                                      <p:to>
                                        <p:strVal val="visible"/>
                                      </p:to>
                                    </p:set>
                                    <p:anim calcmode="lin" valueType="num">
                                      <p:cBhvr additive="base">
                                        <p:cTn id="7" dur="500" fill="hold"/>
                                        <p:tgtEl>
                                          <p:spTgt spid="15565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565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Displaying applet in </a:t>
            </a:r>
            <a:r>
              <a:rPr lang="en-US" dirty="0" smtClean="0"/>
              <a:t>JSP</a:t>
            </a:r>
            <a:endParaRPr lang="en-US" dirty="0"/>
          </a:p>
        </p:txBody>
      </p:sp>
      <p:sp>
        <p:nvSpPr>
          <p:cNvPr id="3" name="Content Placeholder 2"/>
          <p:cNvSpPr>
            <a:spLocks noGrp="1"/>
          </p:cNvSpPr>
          <p:nvPr>
            <p:ph idx="1"/>
          </p:nvPr>
        </p:nvSpPr>
        <p:spPr>
          <a:xfrm>
            <a:off x="716167" y="1148155"/>
            <a:ext cx="8229600" cy="3960341"/>
          </a:xfrm>
        </p:spPr>
        <p:txBody>
          <a:bodyPr/>
          <a:lstStyle/>
          <a:p>
            <a:r>
              <a:rPr lang="en-US" dirty="0"/>
              <a:t>The </a:t>
            </a:r>
            <a:r>
              <a:rPr lang="en-US" b="1" dirty="0" err="1">
                <a:solidFill>
                  <a:srgbClr val="FF0000"/>
                </a:solidFill>
              </a:rPr>
              <a:t>jsp:plugin</a:t>
            </a:r>
            <a:r>
              <a:rPr lang="en-US" dirty="0"/>
              <a:t> action tag is used to embed applet in the </a:t>
            </a:r>
            <a:r>
              <a:rPr lang="en-US" dirty="0" err="1"/>
              <a:t>jsp</a:t>
            </a:r>
            <a:r>
              <a:rPr lang="en-US" dirty="0"/>
              <a:t> file. </a:t>
            </a:r>
            <a:endParaRPr lang="en-US" dirty="0" smtClean="0"/>
          </a:p>
          <a:p>
            <a:r>
              <a:rPr lang="en-US" dirty="0" smtClean="0"/>
              <a:t>The </a:t>
            </a:r>
            <a:r>
              <a:rPr lang="en-US" dirty="0" err="1"/>
              <a:t>jsp:plugin</a:t>
            </a:r>
            <a:r>
              <a:rPr lang="en-US" dirty="0"/>
              <a:t> action tag downloads plugin at client side </a:t>
            </a:r>
            <a:r>
              <a:rPr lang="en-US" dirty="0" smtClean="0"/>
              <a:t>to </a:t>
            </a:r>
            <a:r>
              <a:rPr lang="en-US" dirty="0"/>
              <a:t>execute an applet or bean</a:t>
            </a:r>
            <a:r>
              <a:rPr lang="en-US" dirty="0" smtClean="0"/>
              <a:t>.</a:t>
            </a:r>
          </a:p>
          <a:p>
            <a:r>
              <a:rPr lang="en-US" dirty="0"/>
              <a:t>Applet is java program that can be embedded into HTML pages. </a:t>
            </a:r>
          </a:p>
          <a:p>
            <a:r>
              <a:rPr lang="en-US" dirty="0"/>
              <a:t>Java applets runs on the java enables web browsers such as </a:t>
            </a:r>
            <a:r>
              <a:rPr lang="en-US" dirty="0" err="1"/>
              <a:t>mozila</a:t>
            </a:r>
            <a:r>
              <a:rPr lang="en-US" dirty="0"/>
              <a:t> and internet explorer.</a:t>
            </a:r>
          </a:p>
        </p:txBody>
      </p:sp>
      <p:sp>
        <p:nvSpPr>
          <p:cNvPr id="4" name="Rectangle 3"/>
          <p:cNvSpPr/>
          <p:nvPr/>
        </p:nvSpPr>
        <p:spPr>
          <a:xfrm>
            <a:off x="716167" y="4869160"/>
            <a:ext cx="8064896" cy="1754326"/>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b="1" dirty="0">
                <a:solidFill>
                  <a:srgbClr val="006699"/>
                </a:solidFill>
                <a:latin typeface="Verdana" panose="020B0604030504040204" pitchFamily="34" charset="0"/>
              </a:rPr>
              <a:t>&lt;</a:t>
            </a:r>
            <a:r>
              <a:rPr lang="en-US" b="1" dirty="0" err="1">
                <a:solidFill>
                  <a:srgbClr val="006699"/>
                </a:solidFill>
                <a:latin typeface="Verdana" panose="020B0604030504040204" pitchFamily="34" charset="0"/>
              </a:rPr>
              <a:t>jsp:plugin</a:t>
            </a:r>
            <a:r>
              <a:rPr lang="en-US" dirty="0">
                <a:solidFill>
                  <a:srgbClr val="000000"/>
                </a:solidFill>
                <a:latin typeface="Verdana" panose="020B0604030504040204" pitchFamily="34" charset="0"/>
              </a:rPr>
              <a:t> </a:t>
            </a:r>
            <a:r>
              <a:rPr lang="en-US" dirty="0">
                <a:solidFill>
                  <a:srgbClr val="FF0000"/>
                </a:solidFill>
                <a:latin typeface="Verdana" panose="020B0604030504040204" pitchFamily="34" charset="0"/>
              </a:rPr>
              <a:t>type</a:t>
            </a:r>
            <a:r>
              <a:rPr lang="en-US" dirty="0">
                <a:solidFill>
                  <a:srgbClr val="000000"/>
                </a:solidFill>
                <a:latin typeface="Verdana" panose="020B0604030504040204" pitchFamily="34" charset="0"/>
              </a:rPr>
              <a:t>= </a:t>
            </a:r>
            <a:r>
              <a:rPr lang="en-US" dirty="0">
                <a:solidFill>
                  <a:srgbClr val="0000FF"/>
                </a:solidFill>
                <a:latin typeface="Verdana" panose="020B0604030504040204" pitchFamily="34" charset="0"/>
              </a:rPr>
              <a:t>"applet | bean"</a:t>
            </a:r>
            <a:r>
              <a:rPr lang="en-US" dirty="0">
                <a:solidFill>
                  <a:srgbClr val="000000"/>
                </a:solidFill>
                <a:latin typeface="Verdana" panose="020B0604030504040204" pitchFamily="34" charset="0"/>
              </a:rPr>
              <a:t> </a:t>
            </a:r>
            <a:r>
              <a:rPr lang="en-US" dirty="0">
                <a:solidFill>
                  <a:srgbClr val="FF0000"/>
                </a:solidFill>
                <a:latin typeface="Verdana" panose="020B0604030504040204" pitchFamily="34" charset="0"/>
              </a:rPr>
              <a:t>code</a:t>
            </a:r>
            <a:r>
              <a:rPr lang="en-US" dirty="0">
                <a:solidFill>
                  <a:srgbClr val="000000"/>
                </a:solidFill>
                <a:latin typeface="Verdana" panose="020B0604030504040204" pitchFamily="34" charset="0"/>
              </a:rPr>
              <a:t>= </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nameOfClassFile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r>
              <a:rPr lang="en-US" dirty="0">
                <a:solidFill>
                  <a:srgbClr val="FF0000"/>
                </a:solidFill>
                <a:latin typeface="Verdana" panose="020B0604030504040204" pitchFamily="34" charset="0"/>
              </a:rPr>
              <a:t>codebase</a:t>
            </a:r>
            <a:r>
              <a:rPr lang="en-US" dirty="0">
                <a:solidFill>
                  <a:srgbClr val="000000"/>
                </a:solidFill>
                <a:latin typeface="Verdana" panose="020B0604030504040204" pitchFamily="34" charset="0"/>
              </a:rPr>
              <a:t>= </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directoryNameOfClassFile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dirty="0" smtClean="0">
                <a:solidFill>
                  <a:srgbClr val="000000"/>
                </a:solidFill>
                <a:latin typeface="Verdana" panose="020B0604030504040204" pitchFamily="34" charset="0"/>
              </a:rPr>
              <a:t>&gt;</a:t>
            </a:r>
            <a:r>
              <a:rPr lang="en-US" dirty="0">
                <a:solidFill>
                  <a:srgbClr val="000000"/>
                </a:solidFill>
                <a:latin typeface="Verdana" panose="020B0604030504040204" pitchFamily="34" charset="0"/>
              </a:rPr>
              <a:t> </a:t>
            </a:r>
            <a:r>
              <a:rPr lang="en-US" dirty="0" smtClean="0">
                <a:solidFill>
                  <a:srgbClr val="000000"/>
                </a:solidFill>
                <a:latin typeface="Verdana" panose="020B0604030504040204" pitchFamily="34" charset="0"/>
              </a:rPr>
              <a:t>………..</a:t>
            </a:r>
          </a:p>
          <a:p>
            <a:r>
              <a:rPr lang="en-US" b="1" dirty="0"/>
              <a:t> </a:t>
            </a:r>
            <a:r>
              <a:rPr lang="en-US" b="1" dirty="0">
                <a:solidFill>
                  <a:srgbClr val="FF0000"/>
                </a:solidFill>
              </a:rPr>
              <a:t> </a:t>
            </a:r>
            <a:r>
              <a:rPr lang="en-US" b="1" dirty="0" smtClean="0">
                <a:solidFill>
                  <a:srgbClr val="FF0000"/>
                </a:solidFill>
              </a:rPr>
              <a:t> [&lt;</a:t>
            </a:r>
            <a:r>
              <a:rPr lang="en-US" b="1" dirty="0" err="1">
                <a:solidFill>
                  <a:srgbClr val="FF0000"/>
                </a:solidFill>
              </a:rPr>
              <a:t>jsp:params</a:t>
            </a:r>
            <a:r>
              <a:rPr lang="en-US" b="1" dirty="0">
                <a:solidFill>
                  <a:srgbClr val="FF0000"/>
                </a:solidFill>
              </a:rPr>
              <a:t>&gt;</a:t>
            </a:r>
            <a:br>
              <a:rPr lang="en-US" b="1" dirty="0">
                <a:solidFill>
                  <a:srgbClr val="FF0000"/>
                </a:solidFill>
              </a:rPr>
            </a:br>
            <a:r>
              <a:rPr lang="en-US" b="1" dirty="0">
                <a:solidFill>
                  <a:srgbClr val="FF0000"/>
                </a:solidFill>
              </a:rPr>
              <a:t>   &lt;</a:t>
            </a:r>
            <a:r>
              <a:rPr lang="en-US" b="1" dirty="0" err="1">
                <a:solidFill>
                  <a:srgbClr val="FF0000"/>
                </a:solidFill>
              </a:rPr>
              <a:t>jsp:param</a:t>
            </a:r>
            <a:r>
              <a:rPr lang="en-US" b="1" dirty="0">
                <a:solidFill>
                  <a:srgbClr val="FF0000"/>
                </a:solidFill>
              </a:rPr>
              <a:t> name="</a:t>
            </a:r>
            <a:r>
              <a:rPr lang="en-US" b="1" dirty="0" err="1">
                <a:solidFill>
                  <a:srgbClr val="FF0000"/>
                </a:solidFill>
              </a:rPr>
              <a:t>parametername</a:t>
            </a:r>
            <a:r>
              <a:rPr lang="en-US" b="1" dirty="0">
                <a:solidFill>
                  <a:srgbClr val="FF0000"/>
                </a:solidFill>
              </a:rPr>
              <a:t>" </a:t>
            </a:r>
            <a:br>
              <a:rPr lang="en-US" b="1" dirty="0">
                <a:solidFill>
                  <a:srgbClr val="FF0000"/>
                </a:solidFill>
              </a:rPr>
            </a:br>
            <a:r>
              <a:rPr lang="en-US" b="1" dirty="0">
                <a:solidFill>
                  <a:srgbClr val="FF0000"/>
                </a:solidFill>
              </a:rPr>
              <a:t>   value="</a:t>
            </a:r>
            <a:r>
              <a:rPr lang="en-US" b="1" dirty="0" err="1">
                <a:solidFill>
                  <a:srgbClr val="FF0000"/>
                </a:solidFill>
              </a:rPr>
              <a:t>parametervalue</a:t>
            </a:r>
            <a:r>
              <a:rPr lang="en-US" b="1" dirty="0">
                <a:solidFill>
                  <a:srgbClr val="FF0000"/>
                </a:solidFill>
              </a:rPr>
              <a:t>" </a:t>
            </a:r>
            <a:r>
              <a:rPr lang="en-US" b="1" dirty="0" smtClean="0">
                <a:solidFill>
                  <a:srgbClr val="FF0000"/>
                </a:solidFill>
              </a:rPr>
              <a:t>/&gt; ………… </a:t>
            </a:r>
            <a:r>
              <a:rPr lang="en-US" b="1" dirty="0">
                <a:solidFill>
                  <a:srgbClr val="FF0000"/>
                </a:solidFill>
              </a:rPr>
              <a:t>&lt;/</a:t>
            </a:r>
            <a:r>
              <a:rPr lang="en-US" b="1" dirty="0" err="1">
                <a:solidFill>
                  <a:srgbClr val="FF0000"/>
                </a:solidFill>
              </a:rPr>
              <a:t>jsp:params</a:t>
            </a:r>
            <a:r>
              <a:rPr lang="en-US" b="1" dirty="0">
                <a:solidFill>
                  <a:srgbClr val="FF0000"/>
                </a:solidFill>
              </a:rPr>
              <a:t>&gt;]</a:t>
            </a:r>
          </a:p>
          <a:p>
            <a:r>
              <a:rPr lang="en-US" b="1" dirty="0">
                <a:solidFill>
                  <a:srgbClr val="006699"/>
                </a:solidFill>
                <a:latin typeface="Verdana" panose="020B0604030504040204" pitchFamily="34" charset="0"/>
              </a:rPr>
              <a:t>&lt;/</a:t>
            </a:r>
            <a:r>
              <a:rPr lang="en-US" b="1" dirty="0" err="1">
                <a:solidFill>
                  <a:srgbClr val="006699"/>
                </a:solidFill>
                <a:latin typeface="Verdana" panose="020B0604030504040204" pitchFamily="34" charset="0"/>
              </a:rPr>
              <a:t>jsp:plugin</a:t>
            </a:r>
            <a:r>
              <a:rPr lang="en-US" b="1" dirty="0">
                <a:solidFill>
                  <a:srgbClr val="006699"/>
                </a:solidFill>
                <a:latin typeface="Verdana" panose="020B0604030504040204" pitchFamily="34" charset="0"/>
              </a:rPr>
              <a:t>&gt;</a:t>
            </a:r>
            <a:r>
              <a:rPr lang="en-US" dirty="0">
                <a:solidFill>
                  <a:srgbClr val="000000"/>
                </a:solidFill>
                <a:latin typeface="Verdana" panose="020B0604030504040204" pitchFamily="34" charset="0"/>
              </a:rPr>
              <a:t>  </a:t>
            </a:r>
          </a:p>
        </p:txBody>
      </p:sp>
    </p:spTree>
    <p:extLst>
      <p:ext uri="{BB962C8B-B14F-4D97-AF65-F5344CB8AC3E}">
        <p14:creationId xmlns:p14="http://schemas.microsoft.com/office/powerpoint/2010/main" val="37046311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en-US" sz="3200"/>
              <a:t>JSP Life Cycle 3-1</a:t>
            </a:r>
          </a:p>
        </p:txBody>
      </p:sp>
      <p:grpSp>
        <p:nvGrpSpPr>
          <p:cNvPr id="80938" name="Group 42"/>
          <p:cNvGrpSpPr>
            <a:grpSpLocks/>
          </p:cNvGrpSpPr>
          <p:nvPr/>
        </p:nvGrpSpPr>
        <p:grpSpPr bwMode="auto">
          <a:xfrm>
            <a:off x="611188" y="1189038"/>
            <a:ext cx="1584325" cy="1879600"/>
            <a:chOff x="385" y="749"/>
            <a:chExt cx="998" cy="1184"/>
          </a:xfrm>
        </p:grpSpPr>
        <p:pic>
          <p:nvPicPr>
            <p:cNvPr id="80903" name="Picture 7" descr="client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749"/>
              <a:ext cx="998" cy="890"/>
            </a:xfrm>
            <a:prstGeom prst="rect">
              <a:avLst/>
            </a:prstGeom>
            <a:noFill/>
            <a:extLst>
              <a:ext uri="{909E8E84-426E-40DD-AFC4-6F175D3DCCD1}">
                <a14:hiddenFill xmlns:a14="http://schemas.microsoft.com/office/drawing/2010/main">
                  <a:solidFill>
                    <a:srgbClr val="FFFFFF"/>
                  </a:solidFill>
                </a14:hiddenFill>
              </a:ext>
            </a:extLst>
          </p:spPr>
        </p:pic>
        <p:sp>
          <p:nvSpPr>
            <p:cNvPr id="80904" name="Text Box 8"/>
            <p:cNvSpPr txBox="1">
              <a:spLocks noChangeArrowheads="1"/>
            </p:cNvSpPr>
            <p:nvPr/>
          </p:nvSpPr>
          <p:spPr bwMode="auto">
            <a:xfrm>
              <a:off x="621" y="1702"/>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Client</a:t>
              </a:r>
            </a:p>
          </p:txBody>
        </p:sp>
      </p:grpSp>
      <p:sp>
        <p:nvSpPr>
          <p:cNvPr id="80908" name="Rectangle 12"/>
          <p:cNvSpPr>
            <a:spLocks noChangeArrowheads="1"/>
          </p:cNvSpPr>
          <p:nvPr/>
        </p:nvSpPr>
        <p:spPr bwMode="auto">
          <a:xfrm>
            <a:off x="3886200" y="1295400"/>
            <a:ext cx="1836738" cy="10525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JSP page</a:t>
            </a:r>
          </a:p>
        </p:txBody>
      </p:sp>
      <p:sp>
        <p:nvSpPr>
          <p:cNvPr id="80914" name="Line 18"/>
          <p:cNvSpPr>
            <a:spLocks noChangeShapeType="1"/>
          </p:cNvSpPr>
          <p:nvPr/>
        </p:nvSpPr>
        <p:spPr bwMode="auto">
          <a:xfrm>
            <a:off x="2339975" y="2205038"/>
            <a:ext cx="1511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0966" name="Group 70"/>
          <p:cNvGrpSpPr>
            <a:grpSpLocks/>
          </p:cNvGrpSpPr>
          <p:nvPr/>
        </p:nvGrpSpPr>
        <p:grpSpPr bwMode="auto">
          <a:xfrm>
            <a:off x="1979613" y="2205038"/>
            <a:ext cx="1871662" cy="3095625"/>
            <a:chOff x="1247" y="1389"/>
            <a:chExt cx="1179" cy="1950"/>
          </a:xfrm>
        </p:grpSpPr>
        <p:sp>
          <p:nvSpPr>
            <p:cNvPr id="80919" name="Oval 23"/>
            <p:cNvSpPr>
              <a:spLocks noChangeArrowheads="1"/>
            </p:cNvSpPr>
            <p:nvPr/>
          </p:nvSpPr>
          <p:spPr bwMode="auto">
            <a:xfrm>
              <a:off x="1247" y="1570"/>
              <a:ext cx="181" cy="18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a:t>
              </a:r>
            </a:p>
          </p:txBody>
        </p:sp>
        <p:sp>
          <p:nvSpPr>
            <p:cNvPr id="80913" name="Line 17"/>
            <p:cNvSpPr>
              <a:spLocks noChangeShapeType="1"/>
            </p:cNvSpPr>
            <p:nvPr/>
          </p:nvSpPr>
          <p:spPr bwMode="auto">
            <a:xfrm flipV="1">
              <a:off x="1474" y="1389"/>
              <a:ext cx="0" cy="1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8" name="Rectangle 22"/>
            <p:cNvSpPr>
              <a:spLocks noChangeArrowheads="1"/>
            </p:cNvSpPr>
            <p:nvPr/>
          </p:nvSpPr>
          <p:spPr bwMode="auto">
            <a:xfrm>
              <a:off x="1519" y="1525"/>
              <a:ext cx="907" cy="273"/>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Execution</a:t>
              </a:r>
            </a:p>
          </p:txBody>
        </p:sp>
      </p:grpSp>
      <p:grpSp>
        <p:nvGrpSpPr>
          <p:cNvPr id="80962" name="Group 66"/>
          <p:cNvGrpSpPr>
            <a:grpSpLocks/>
          </p:cNvGrpSpPr>
          <p:nvPr/>
        </p:nvGrpSpPr>
        <p:grpSpPr bwMode="auto">
          <a:xfrm>
            <a:off x="3995738" y="2349500"/>
            <a:ext cx="1800225" cy="3311525"/>
            <a:chOff x="2517" y="1480"/>
            <a:chExt cx="1134" cy="2086"/>
          </a:xfrm>
        </p:grpSpPr>
        <p:sp>
          <p:nvSpPr>
            <p:cNvPr id="80917" name="Oval 21"/>
            <p:cNvSpPr>
              <a:spLocks noChangeArrowheads="1"/>
            </p:cNvSpPr>
            <p:nvPr/>
          </p:nvSpPr>
          <p:spPr bwMode="auto">
            <a:xfrm>
              <a:off x="3470" y="2886"/>
              <a:ext cx="181" cy="18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a:t>
              </a:r>
            </a:p>
          </p:txBody>
        </p:sp>
        <p:sp>
          <p:nvSpPr>
            <p:cNvPr id="80910" name="Rectangle 14"/>
            <p:cNvSpPr>
              <a:spLocks noChangeArrowheads="1"/>
            </p:cNvSpPr>
            <p:nvPr/>
          </p:nvSpPr>
          <p:spPr bwMode="auto">
            <a:xfrm>
              <a:off x="2517" y="2069"/>
              <a:ext cx="907" cy="273"/>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Translation</a:t>
              </a:r>
            </a:p>
          </p:txBody>
        </p:sp>
        <p:sp>
          <p:nvSpPr>
            <p:cNvPr id="80911" name="Rectangle 15"/>
            <p:cNvSpPr>
              <a:spLocks noChangeArrowheads="1"/>
            </p:cNvSpPr>
            <p:nvPr/>
          </p:nvSpPr>
          <p:spPr bwMode="auto">
            <a:xfrm>
              <a:off x="2517" y="2840"/>
              <a:ext cx="907" cy="273"/>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Compilation</a:t>
              </a:r>
            </a:p>
          </p:txBody>
        </p:sp>
        <p:sp>
          <p:nvSpPr>
            <p:cNvPr id="80916" name="Oval 20"/>
            <p:cNvSpPr>
              <a:spLocks noChangeArrowheads="1"/>
            </p:cNvSpPr>
            <p:nvPr/>
          </p:nvSpPr>
          <p:spPr bwMode="auto">
            <a:xfrm>
              <a:off x="3456" y="2112"/>
              <a:ext cx="181" cy="18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a:t>
              </a:r>
            </a:p>
          </p:txBody>
        </p:sp>
        <p:sp>
          <p:nvSpPr>
            <p:cNvPr id="80920" name="Line 24"/>
            <p:cNvSpPr>
              <a:spLocks noChangeShapeType="1"/>
            </p:cNvSpPr>
            <p:nvPr/>
          </p:nvSpPr>
          <p:spPr bwMode="auto">
            <a:xfrm>
              <a:off x="2971" y="1480"/>
              <a:ext cx="0" cy="5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1" name="Line 25"/>
            <p:cNvSpPr>
              <a:spLocks noChangeShapeType="1"/>
            </p:cNvSpPr>
            <p:nvPr/>
          </p:nvSpPr>
          <p:spPr bwMode="auto">
            <a:xfrm>
              <a:off x="2971" y="2341"/>
              <a:ext cx="0" cy="4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2" name="Line 26"/>
            <p:cNvSpPr>
              <a:spLocks noChangeShapeType="1"/>
            </p:cNvSpPr>
            <p:nvPr/>
          </p:nvSpPr>
          <p:spPr bwMode="auto">
            <a:xfrm>
              <a:off x="2971" y="3113"/>
              <a:ext cx="0" cy="4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0965" name="Group 69"/>
          <p:cNvGrpSpPr>
            <a:grpSpLocks/>
          </p:cNvGrpSpPr>
          <p:nvPr/>
        </p:nvGrpSpPr>
        <p:grpSpPr bwMode="auto">
          <a:xfrm>
            <a:off x="1835150" y="5302250"/>
            <a:ext cx="2881313" cy="719138"/>
            <a:chOff x="1156" y="3340"/>
            <a:chExt cx="1815" cy="453"/>
          </a:xfrm>
        </p:grpSpPr>
        <p:sp>
          <p:nvSpPr>
            <p:cNvPr id="80912" name="Oval 16"/>
            <p:cNvSpPr>
              <a:spLocks noChangeArrowheads="1"/>
            </p:cNvSpPr>
            <p:nvPr/>
          </p:nvSpPr>
          <p:spPr bwMode="auto">
            <a:xfrm>
              <a:off x="1156" y="3340"/>
              <a:ext cx="817" cy="453"/>
            </a:xfrm>
            <a:prstGeom prst="ellipse">
              <a:avLst/>
            </a:prstGeom>
            <a:solidFill>
              <a:srgbClr val="DEBD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Servlet</a:t>
              </a:r>
            </a:p>
          </p:txBody>
        </p:sp>
        <p:sp>
          <p:nvSpPr>
            <p:cNvPr id="80923" name="Line 27"/>
            <p:cNvSpPr>
              <a:spLocks noChangeShapeType="1"/>
            </p:cNvSpPr>
            <p:nvPr/>
          </p:nvSpPr>
          <p:spPr bwMode="auto">
            <a:xfrm flipH="1">
              <a:off x="1973" y="3566"/>
              <a:ext cx="99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0941" name="Group 45"/>
          <p:cNvGrpSpPr>
            <a:grpSpLocks/>
          </p:cNvGrpSpPr>
          <p:nvPr/>
        </p:nvGrpSpPr>
        <p:grpSpPr bwMode="auto">
          <a:xfrm>
            <a:off x="2209800" y="1066800"/>
            <a:ext cx="1655763" cy="381000"/>
            <a:chOff x="1392" y="672"/>
            <a:chExt cx="1043" cy="240"/>
          </a:xfrm>
        </p:grpSpPr>
        <p:sp>
          <p:nvSpPr>
            <p:cNvPr id="80915" name="Line 19"/>
            <p:cNvSpPr>
              <a:spLocks noChangeShapeType="1"/>
            </p:cNvSpPr>
            <p:nvPr/>
          </p:nvSpPr>
          <p:spPr bwMode="auto">
            <a:xfrm>
              <a:off x="1392" y="912"/>
              <a:ext cx="104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5" name="Text Box 29"/>
            <p:cNvSpPr txBox="1">
              <a:spLocks noChangeArrowheads="1"/>
            </p:cNvSpPr>
            <p:nvPr/>
          </p:nvSpPr>
          <p:spPr bwMode="auto">
            <a:xfrm>
              <a:off x="1574" y="672"/>
              <a:ext cx="7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Request</a:t>
              </a:r>
            </a:p>
          </p:txBody>
        </p:sp>
      </p:grpSp>
      <p:grpSp>
        <p:nvGrpSpPr>
          <p:cNvPr id="80944" name="Group 48"/>
          <p:cNvGrpSpPr>
            <a:grpSpLocks/>
          </p:cNvGrpSpPr>
          <p:nvPr/>
        </p:nvGrpSpPr>
        <p:grpSpPr bwMode="auto">
          <a:xfrm>
            <a:off x="5715000" y="914400"/>
            <a:ext cx="3200400" cy="2195513"/>
            <a:chOff x="3600" y="576"/>
            <a:chExt cx="2016" cy="1383"/>
          </a:xfrm>
        </p:grpSpPr>
        <p:grpSp>
          <p:nvGrpSpPr>
            <p:cNvPr id="80939" name="Group 43"/>
            <p:cNvGrpSpPr>
              <a:grpSpLocks/>
            </p:cNvGrpSpPr>
            <p:nvPr/>
          </p:nvGrpSpPr>
          <p:grpSpPr bwMode="auto">
            <a:xfrm>
              <a:off x="4713" y="576"/>
              <a:ext cx="903" cy="1383"/>
              <a:chOff x="4713" y="576"/>
              <a:chExt cx="903" cy="1383"/>
            </a:xfrm>
          </p:grpSpPr>
          <p:pic>
            <p:nvPicPr>
              <p:cNvPr id="80906" name="Picture 10" descr="ser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3" y="576"/>
                <a:ext cx="903" cy="1089"/>
              </a:xfrm>
              <a:prstGeom prst="rect">
                <a:avLst/>
              </a:prstGeom>
              <a:noFill/>
              <a:extLst>
                <a:ext uri="{909E8E84-426E-40DD-AFC4-6F175D3DCCD1}">
                  <a14:hiddenFill xmlns:a14="http://schemas.microsoft.com/office/drawing/2010/main">
                    <a:solidFill>
                      <a:srgbClr val="FFFFFF"/>
                    </a:solidFill>
                  </a14:hiddenFill>
                </a:ext>
              </a:extLst>
            </p:spPr>
          </p:pic>
          <p:sp>
            <p:nvSpPr>
              <p:cNvPr id="80907" name="Text Box 11"/>
              <p:cNvSpPr txBox="1">
                <a:spLocks noChangeArrowheads="1"/>
              </p:cNvSpPr>
              <p:nvPr/>
            </p:nvSpPr>
            <p:spPr bwMode="auto">
              <a:xfrm>
                <a:off x="4896" y="1728"/>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Server</a:t>
                </a:r>
              </a:p>
            </p:txBody>
          </p:sp>
        </p:grpSp>
        <p:sp>
          <p:nvSpPr>
            <p:cNvPr id="80926" name="Line 30"/>
            <p:cNvSpPr>
              <a:spLocks noChangeShapeType="1"/>
            </p:cNvSpPr>
            <p:nvPr/>
          </p:nvSpPr>
          <p:spPr bwMode="auto">
            <a:xfrm>
              <a:off x="3600" y="912"/>
              <a:ext cx="10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8" name="Text Box 32"/>
            <p:cNvSpPr txBox="1">
              <a:spLocks noChangeArrowheads="1"/>
            </p:cNvSpPr>
            <p:nvPr/>
          </p:nvSpPr>
          <p:spPr bwMode="auto">
            <a:xfrm>
              <a:off x="3872" y="672"/>
              <a:ext cx="7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Request</a:t>
              </a:r>
            </a:p>
          </p:txBody>
        </p:sp>
      </p:grpSp>
      <p:grpSp>
        <p:nvGrpSpPr>
          <p:cNvPr id="80943" name="Group 47"/>
          <p:cNvGrpSpPr>
            <a:grpSpLocks/>
          </p:cNvGrpSpPr>
          <p:nvPr/>
        </p:nvGrpSpPr>
        <p:grpSpPr bwMode="auto">
          <a:xfrm>
            <a:off x="5715000" y="1524000"/>
            <a:ext cx="1728788" cy="366713"/>
            <a:chOff x="3600" y="960"/>
            <a:chExt cx="1089" cy="231"/>
          </a:xfrm>
        </p:grpSpPr>
        <p:sp>
          <p:nvSpPr>
            <p:cNvPr id="80927" name="Line 31"/>
            <p:cNvSpPr>
              <a:spLocks noChangeShapeType="1"/>
            </p:cNvSpPr>
            <p:nvPr/>
          </p:nvSpPr>
          <p:spPr bwMode="auto">
            <a:xfrm flipH="1">
              <a:off x="3600" y="1174"/>
              <a:ext cx="10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9" name="Text Box 33"/>
            <p:cNvSpPr txBox="1">
              <a:spLocks noChangeArrowheads="1"/>
            </p:cNvSpPr>
            <p:nvPr/>
          </p:nvSpPr>
          <p:spPr bwMode="auto">
            <a:xfrm>
              <a:off x="3872" y="960"/>
              <a:ext cx="8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Response</a:t>
              </a:r>
            </a:p>
          </p:txBody>
        </p:sp>
      </p:grpSp>
      <p:grpSp>
        <p:nvGrpSpPr>
          <p:cNvPr id="80940" name="Group 44"/>
          <p:cNvGrpSpPr>
            <a:grpSpLocks/>
          </p:cNvGrpSpPr>
          <p:nvPr/>
        </p:nvGrpSpPr>
        <p:grpSpPr bwMode="auto">
          <a:xfrm>
            <a:off x="2209800" y="1600200"/>
            <a:ext cx="1676400" cy="366713"/>
            <a:chOff x="1392" y="1008"/>
            <a:chExt cx="1056" cy="231"/>
          </a:xfrm>
        </p:grpSpPr>
        <p:sp>
          <p:nvSpPr>
            <p:cNvPr id="80936" name="Line 40"/>
            <p:cNvSpPr>
              <a:spLocks noChangeShapeType="1"/>
            </p:cNvSpPr>
            <p:nvPr/>
          </p:nvSpPr>
          <p:spPr bwMode="auto">
            <a:xfrm flipH="1">
              <a:off x="1392" y="1200"/>
              <a:ext cx="10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37" name="Text Box 41"/>
            <p:cNvSpPr txBox="1">
              <a:spLocks noChangeArrowheads="1"/>
            </p:cNvSpPr>
            <p:nvPr/>
          </p:nvSpPr>
          <p:spPr bwMode="auto">
            <a:xfrm>
              <a:off x="1536" y="1008"/>
              <a:ext cx="8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Response</a:t>
              </a:r>
            </a:p>
          </p:txBody>
        </p:sp>
      </p:grpSp>
      <p:sp>
        <p:nvSpPr>
          <p:cNvPr id="80949" name="AutoShape 53"/>
          <p:cNvSpPr>
            <a:spLocks noChangeArrowheads="1"/>
          </p:cNvSpPr>
          <p:nvPr/>
        </p:nvSpPr>
        <p:spPr bwMode="auto">
          <a:xfrm>
            <a:off x="1752600" y="2133600"/>
            <a:ext cx="4114800" cy="4175125"/>
          </a:xfrm>
          <a:prstGeom prst="roundRect">
            <a:avLst>
              <a:gd name="adj" fmla="val 16667"/>
            </a:avLst>
          </a:prstGeom>
          <a:noFill/>
          <a:ln w="12700">
            <a:solidFill>
              <a:srgbClr val="FF0000"/>
            </a:solidFill>
            <a:prstDash val="lg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54" name="Rectangle 58"/>
          <p:cNvSpPr>
            <a:spLocks noChangeArrowheads="1"/>
          </p:cNvSpPr>
          <p:nvPr/>
        </p:nvSpPr>
        <p:spPr bwMode="auto">
          <a:xfrm>
            <a:off x="6877050" y="4652963"/>
            <a:ext cx="1727200" cy="792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JSP Life Cycle</a:t>
            </a:r>
          </a:p>
        </p:txBody>
      </p:sp>
      <p:sp>
        <p:nvSpPr>
          <p:cNvPr id="80955" name="Line 59"/>
          <p:cNvSpPr>
            <a:spLocks noChangeShapeType="1"/>
          </p:cNvSpPr>
          <p:nvPr/>
        </p:nvSpPr>
        <p:spPr bwMode="auto">
          <a:xfrm flipH="1">
            <a:off x="5940425" y="5013325"/>
            <a:ext cx="9366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0941"/>
                                        </p:tgtEl>
                                        <p:attrNameLst>
                                          <p:attrName>style.visibility</p:attrName>
                                        </p:attrNameLst>
                                      </p:cBhvr>
                                      <p:to>
                                        <p:strVal val="visible"/>
                                      </p:to>
                                    </p:set>
                                    <p:animEffect transition="in" filter="wipe(left)">
                                      <p:cBhvr>
                                        <p:cTn id="7" dur="500"/>
                                        <p:tgtEl>
                                          <p:spTgt spid="80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0944"/>
                                        </p:tgtEl>
                                        <p:attrNameLst>
                                          <p:attrName>style.visibility</p:attrName>
                                        </p:attrNameLst>
                                      </p:cBhvr>
                                      <p:to>
                                        <p:strVal val="visible"/>
                                      </p:to>
                                    </p:set>
                                    <p:animEffect transition="in" filter="wipe(left)">
                                      <p:cBhvr>
                                        <p:cTn id="12" dur="1000"/>
                                        <p:tgtEl>
                                          <p:spTgt spid="809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80943"/>
                                        </p:tgtEl>
                                        <p:attrNameLst>
                                          <p:attrName>style.visibility</p:attrName>
                                        </p:attrNameLst>
                                      </p:cBhvr>
                                      <p:to>
                                        <p:strVal val="visible"/>
                                      </p:to>
                                    </p:set>
                                    <p:animEffect transition="in" filter="wipe(right)">
                                      <p:cBhvr>
                                        <p:cTn id="17" dur="500"/>
                                        <p:tgtEl>
                                          <p:spTgt spid="809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80962"/>
                                        </p:tgtEl>
                                        <p:attrNameLst>
                                          <p:attrName>style.visibility</p:attrName>
                                        </p:attrNameLst>
                                      </p:cBhvr>
                                      <p:to>
                                        <p:strVal val="visible"/>
                                      </p:to>
                                    </p:set>
                                    <p:animEffect transition="in" filter="wipe(up)">
                                      <p:cBhvr>
                                        <p:cTn id="22" dur="1000"/>
                                        <p:tgtEl>
                                          <p:spTgt spid="80962"/>
                                        </p:tgtEl>
                                      </p:cBhvr>
                                    </p:animEffect>
                                  </p:childTnLst>
                                </p:cTn>
                              </p:par>
                            </p:childTnLst>
                          </p:cTn>
                        </p:par>
                        <p:par>
                          <p:cTn id="23" fill="hold" nodeType="afterGroup">
                            <p:stCondLst>
                              <p:cond delay="1000"/>
                            </p:stCondLst>
                            <p:childTnLst>
                              <p:par>
                                <p:cTn id="24" presetID="22" presetClass="entr" presetSubtype="2" fill="hold" nodeType="afterEffect">
                                  <p:stCondLst>
                                    <p:cond delay="0"/>
                                  </p:stCondLst>
                                  <p:childTnLst>
                                    <p:set>
                                      <p:cBhvr>
                                        <p:cTn id="25" dur="1" fill="hold">
                                          <p:stCondLst>
                                            <p:cond delay="0"/>
                                          </p:stCondLst>
                                        </p:cTn>
                                        <p:tgtEl>
                                          <p:spTgt spid="80965"/>
                                        </p:tgtEl>
                                        <p:attrNameLst>
                                          <p:attrName>style.visibility</p:attrName>
                                        </p:attrNameLst>
                                      </p:cBhvr>
                                      <p:to>
                                        <p:strVal val="visible"/>
                                      </p:to>
                                    </p:set>
                                    <p:animEffect transition="in" filter="wipe(right)">
                                      <p:cBhvr>
                                        <p:cTn id="26" dur="1000"/>
                                        <p:tgtEl>
                                          <p:spTgt spid="80965"/>
                                        </p:tgtEl>
                                      </p:cBhvr>
                                    </p:animEffect>
                                  </p:childTnLst>
                                </p:cTn>
                              </p:par>
                            </p:childTnLst>
                          </p:cTn>
                        </p:par>
                        <p:par>
                          <p:cTn id="27" fill="hold" nodeType="afterGroup">
                            <p:stCondLst>
                              <p:cond delay="2000"/>
                            </p:stCondLst>
                            <p:childTnLst>
                              <p:par>
                                <p:cTn id="28" presetID="22" presetClass="entr" presetSubtype="4" fill="hold" nodeType="afterEffect">
                                  <p:stCondLst>
                                    <p:cond delay="0"/>
                                  </p:stCondLst>
                                  <p:childTnLst>
                                    <p:set>
                                      <p:cBhvr>
                                        <p:cTn id="29" dur="1" fill="hold">
                                          <p:stCondLst>
                                            <p:cond delay="0"/>
                                          </p:stCondLst>
                                        </p:cTn>
                                        <p:tgtEl>
                                          <p:spTgt spid="80966"/>
                                        </p:tgtEl>
                                        <p:attrNameLst>
                                          <p:attrName>style.visibility</p:attrName>
                                        </p:attrNameLst>
                                      </p:cBhvr>
                                      <p:to>
                                        <p:strVal val="visible"/>
                                      </p:to>
                                    </p:set>
                                    <p:animEffect transition="in" filter="wipe(down)">
                                      <p:cBhvr>
                                        <p:cTn id="30" dur="1000"/>
                                        <p:tgtEl>
                                          <p:spTgt spid="80966"/>
                                        </p:tgtEl>
                                      </p:cBhvr>
                                    </p:animEffect>
                                  </p:childTnLst>
                                </p:cTn>
                              </p:par>
                            </p:childTnLst>
                          </p:cTn>
                        </p:par>
                        <p:par>
                          <p:cTn id="31" fill="hold" nodeType="afterGroup">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80914"/>
                                        </p:tgtEl>
                                        <p:attrNameLst>
                                          <p:attrName>style.visibility</p:attrName>
                                        </p:attrNameLst>
                                      </p:cBhvr>
                                      <p:to>
                                        <p:strVal val="visible"/>
                                      </p:to>
                                    </p:set>
                                    <p:animEffect transition="in" filter="wipe(left)">
                                      <p:cBhvr>
                                        <p:cTn id="34" dur="500"/>
                                        <p:tgtEl>
                                          <p:spTgt spid="8091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80940"/>
                                        </p:tgtEl>
                                        <p:attrNameLst>
                                          <p:attrName>style.visibility</p:attrName>
                                        </p:attrNameLst>
                                      </p:cBhvr>
                                      <p:to>
                                        <p:strVal val="visible"/>
                                      </p:to>
                                    </p:set>
                                    <p:animEffect transition="in" filter="wipe(right)">
                                      <p:cBhvr>
                                        <p:cTn id="39" dur="500"/>
                                        <p:tgtEl>
                                          <p:spTgt spid="80940"/>
                                        </p:tgtEl>
                                      </p:cBhvr>
                                    </p:animEffect>
                                  </p:childTnLst>
                                </p:cTn>
                              </p:par>
                            </p:childTnLst>
                          </p:cTn>
                        </p:par>
                        <p:par>
                          <p:cTn id="40" fill="hold" nodeType="afterGroup">
                            <p:stCondLst>
                              <p:cond delay="500"/>
                            </p:stCondLst>
                            <p:childTnLst>
                              <p:par>
                                <p:cTn id="41" presetID="22" presetClass="entr" presetSubtype="4" fill="hold" grpId="0" nodeType="afterEffect">
                                  <p:stCondLst>
                                    <p:cond delay="0"/>
                                  </p:stCondLst>
                                  <p:childTnLst>
                                    <p:set>
                                      <p:cBhvr>
                                        <p:cTn id="42" dur="1" fill="hold">
                                          <p:stCondLst>
                                            <p:cond delay="0"/>
                                          </p:stCondLst>
                                        </p:cTn>
                                        <p:tgtEl>
                                          <p:spTgt spid="80949"/>
                                        </p:tgtEl>
                                        <p:attrNameLst>
                                          <p:attrName>style.visibility</p:attrName>
                                        </p:attrNameLst>
                                      </p:cBhvr>
                                      <p:to>
                                        <p:strVal val="visible"/>
                                      </p:to>
                                    </p:set>
                                    <p:animEffect transition="in" filter="wipe(down)">
                                      <p:cBhvr>
                                        <p:cTn id="43" dur="1000"/>
                                        <p:tgtEl>
                                          <p:spTgt spid="80949"/>
                                        </p:tgtEl>
                                      </p:cBhvr>
                                    </p:animEffect>
                                  </p:childTnLst>
                                </p:cTn>
                              </p:par>
                            </p:childTnLst>
                          </p:cTn>
                        </p:par>
                        <p:par>
                          <p:cTn id="44" fill="hold" nodeType="afterGroup">
                            <p:stCondLst>
                              <p:cond delay="1500"/>
                            </p:stCondLst>
                            <p:childTnLst>
                              <p:par>
                                <p:cTn id="45" presetID="3" presetClass="entr" presetSubtype="10" fill="hold" grpId="0" nodeType="afterEffect">
                                  <p:stCondLst>
                                    <p:cond delay="0"/>
                                  </p:stCondLst>
                                  <p:childTnLst>
                                    <p:set>
                                      <p:cBhvr>
                                        <p:cTn id="46" dur="1" fill="hold">
                                          <p:stCondLst>
                                            <p:cond delay="0"/>
                                          </p:stCondLst>
                                        </p:cTn>
                                        <p:tgtEl>
                                          <p:spTgt spid="80954"/>
                                        </p:tgtEl>
                                        <p:attrNameLst>
                                          <p:attrName>style.visibility</p:attrName>
                                        </p:attrNameLst>
                                      </p:cBhvr>
                                      <p:to>
                                        <p:strVal val="visible"/>
                                      </p:to>
                                    </p:set>
                                    <p:animEffect transition="in" filter="blinds(horizontal)">
                                      <p:cBhvr>
                                        <p:cTn id="47" dur="500"/>
                                        <p:tgtEl>
                                          <p:spTgt spid="80954"/>
                                        </p:tgtEl>
                                      </p:cBhvr>
                                    </p:animEffect>
                                  </p:childTnLst>
                                </p:cTn>
                              </p:par>
                            </p:childTnLst>
                          </p:cTn>
                        </p:par>
                        <p:par>
                          <p:cTn id="48" fill="hold" nodeType="afterGroup">
                            <p:stCondLst>
                              <p:cond delay="2000"/>
                            </p:stCondLst>
                            <p:childTnLst>
                              <p:par>
                                <p:cTn id="49" presetID="22" presetClass="entr" presetSubtype="2" fill="hold" grpId="0" nodeType="afterEffect">
                                  <p:stCondLst>
                                    <p:cond delay="0"/>
                                  </p:stCondLst>
                                  <p:childTnLst>
                                    <p:set>
                                      <p:cBhvr>
                                        <p:cTn id="50" dur="1" fill="hold">
                                          <p:stCondLst>
                                            <p:cond delay="0"/>
                                          </p:stCondLst>
                                        </p:cTn>
                                        <p:tgtEl>
                                          <p:spTgt spid="80955"/>
                                        </p:tgtEl>
                                        <p:attrNameLst>
                                          <p:attrName>style.visibility</p:attrName>
                                        </p:attrNameLst>
                                      </p:cBhvr>
                                      <p:to>
                                        <p:strVal val="visible"/>
                                      </p:to>
                                    </p:set>
                                    <p:animEffect transition="in" filter="wipe(right)">
                                      <p:cBhvr>
                                        <p:cTn id="51" dur="500"/>
                                        <p:tgtEl>
                                          <p:spTgt spid="80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14" grpId="0" animBg="1"/>
      <p:bldP spid="80949" grpId="0" animBg="1"/>
      <p:bldP spid="80954" grpId="0" animBg="1"/>
      <p:bldP spid="8095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en-US" sz="3600"/>
              <a:t>JSP Life Cycle 3-2</a:t>
            </a:r>
          </a:p>
        </p:txBody>
      </p:sp>
      <p:sp>
        <p:nvSpPr>
          <p:cNvPr id="121859" name="Rectangle 3"/>
          <p:cNvSpPr>
            <a:spLocks noGrp="1" noChangeArrowheads="1"/>
          </p:cNvSpPr>
          <p:nvPr>
            <p:ph type="body" idx="1"/>
          </p:nvPr>
        </p:nvSpPr>
        <p:spPr/>
        <p:txBody>
          <a:bodyPr/>
          <a:lstStyle/>
          <a:p>
            <a:r>
              <a:rPr lang="en-US" altLang="en-US"/>
              <a:t>Translation and Compilation</a:t>
            </a:r>
          </a:p>
        </p:txBody>
      </p:sp>
      <p:sp>
        <p:nvSpPr>
          <p:cNvPr id="121860" name="Rectangle 4"/>
          <p:cNvSpPr>
            <a:spLocks noChangeArrowheads="1"/>
          </p:cNvSpPr>
          <p:nvPr/>
        </p:nvSpPr>
        <p:spPr bwMode="auto">
          <a:xfrm>
            <a:off x="3995738" y="3067050"/>
            <a:ext cx="1439862" cy="43338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Translation</a:t>
            </a:r>
          </a:p>
        </p:txBody>
      </p:sp>
      <p:sp>
        <p:nvSpPr>
          <p:cNvPr id="121861" name="Rectangle 5"/>
          <p:cNvSpPr>
            <a:spLocks noChangeArrowheads="1"/>
          </p:cNvSpPr>
          <p:nvPr/>
        </p:nvSpPr>
        <p:spPr bwMode="auto">
          <a:xfrm>
            <a:off x="3995738" y="3933825"/>
            <a:ext cx="1439862" cy="43338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Compilation</a:t>
            </a:r>
          </a:p>
        </p:txBody>
      </p:sp>
      <p:sp>
        <p:nvSpPr>
          <p:cNvPr id="121862" name="Oval 6"/>
          <p:cNvSpPr>
            <a:spLocks noChangeArrowheads="1"/>
          </p:cNvSpPr>
          <p:nvPr/>
        </p:nvSpPr>
        <p:spPr bwMode="auto">
          <a:xfrm>
            <a:off x="4067175" y="4797425"/>
            <a:ext cx="1296988" cy="719138"/>
          </a:xfrm>
          <a:prstGeom prst="ellipse">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Servlet</a:t>
            </a:r>
          </a:p>
        </p:txBody>
      </p:sp>
      <p:sp>
        <p:nvSpPr>
          <p:cNvPr id="121863" name="Line 7"/>
          <p:cNvSpPr>
            <a:spLocks noChangeShapeType="1"/>
          </p:cNvSpPr>
          <p:nvPr/>
        </p:nvSpPr>
        <p:spPr bwMode="auto">
          <a:xfrm>
            <a:off x="4716463" y="3500438"/>
            <a:ext cx="0" cy="433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864" name="Oval 8"/>
          <p:cNvSpPr>
            <a:spLocks noChangeArrowheads="1"/>
          </p:cNvSpPr>
          <p:nvPr/>
        </p:nvSpPr>
        <p:spPr bwMode="auto">
          <a:xfrm>
            <a:off x="4067175" y="1916113"/>
            <a:ext cx="1296988" cy="719137"/>
          </a:xfrm>
          <a:prstGeom prst="ellipse">
            <a:avLst/>
          </a:prstGeom>
          <a:solidFill>
            <a:srgbClr val="DEBD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JSP</a:t>
            </a:r>
          </a:p>
        </p:txBody>
      </p:sp>
      <p:sp>
        <p:nvSpPr>
          <p:cNvPr id="121865" name="Line 9"/>
          <p:cNvSpPr>
            <a:spLocks noChangeShapeType="1"/>
          </p:cNvSpPr>
          <p:nvPr/>
        </p:nvSpPr>
        <p:spPr bwMode="auto">
          <a:xfrm>
            <a:off x="4741863" y="2635250"/>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866" name="Line 10"/>
          <p:cNvSpPr>
            <a:spLocks noChangeShapeType="1"/>
          </p:cNvSpPr>
          <p:nvPr/>
        </p:nvSpPr>
        <p:spPr bwMode="auto">
          <a:xfrm>
            <a:off x="4716463" y="4365625"/>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867" name="Line 11"/>
          <p:cNvSpPr>
            <a:spLocks noChangeShapeType="1"/>
          </p:cNvSpPr>
          <p:nvPr/>
        </p:nvSpPr>
        <p:spPr bwMode="auto">
          <a:xfrm rot="10800000" flipH="1">
            <a:off x="5435600" y="3284538"/>
            <a:ext cx="9366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21868" name="Group 12"/>
          <p:cNvGrpSpPr>
            <a:grpSpLocks/>
          </p:cNvGrpSpPr>
          <p:nvPr/>
        </p:nvGrpSpPr>
        <p:grpSpPr bwMode="auto">
          <a:xfrm>
            <a:off x="6096000" y="2743200"/>
            <a:ext cx="1009650" cy="1008063"/>
            <a:chOff x="4325" y="1052"/>
            <a:chExt cx="862" cy="771"/>
          </a:xfrm>
        </p:grpSpPr>
        <p:sp>
          <p:nvSpPr>
            <p:cNvPr id="121869" name="AutoShape 13"/>
            <p:cNvSpPr>
              <a:spLocks noChangeArrowheads="1"/>
            </p:cNvSpPr>
            <p:nvPr/>
          </p:nvSpPr>
          <p:spPr bwMode="auto">
            <a:xfrm>
              <a:off x="4325" y="1052"/>
              <a:ext cx="862" cy="771"/>
            </a:xfrm>
            <a:prstGeom prst="triangle">
              <a:avLst>
                <a:gd name="adj" fmla="val 50000"/>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70" name="WordArt 14"/>
            <p:cNvSpPr>
              <a:spLocks noChangeArrowheads="1" noChangeShapeType="1" noTextEdit="1"/>
            </p:cNvSpPr>
            <p:nvPr/>
          </p:nvSpPr>
          <p:spPr bwMode="auto">
            <a:xfrm>
              <a:off x="4668" y="1298"/>
              <a:ext cx="162" cy="363"/>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000000"/>
                  </a:solidFill>
                  <a:latin typeface="Arial Black" panose="020B0A04020102020204" pitchFamily="34" charset="0"/>
                </a:rPr>
                <a:t>!</a:t>
              </a:r>
            </a:p>
          </p:txBody>
        </p:sp>
      </p:grpSp>
      <p:cxnSp>
        <p:nvCxnSpPr>
          <p:cNvPr id="121871" name="AutoShape 15"/>
          <p:cNvCxnSpPr>
            <a:cxnSpLocks noChangeShapeType="1"/>
            <a:stCxn id="121869" idx="5"/>
            <a:endCxn id="121864" idx="6"/>
          </p:cNvCxnSpPr>
          <p:nvPr/>
        </p:nvCxnSpPr>
        <p:spPr bwMode="auto">
          <a:xfrm flipH="1" flipV="1">
            <a:off x="5364163" y="2276475"/>
            <a:ext cx="1503362" cy="971550"/>
          </a:xfrm>
          <a:prstGeom prst="curvedConnector3">
            <a:avLst>
              <a:gd name="adj1" fmla="val -3104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872" name="Text Box 16"/>
          <p:cNvSpPr txBox="1">
            <a:spLocks noChangeArrowheads="1"/>
          </p:cNvSpPr>
          <p:nvPr/>
        </p:nvSpPr>
        <p:spPr bwMode="auto">
          <a:xfrm>
            <a:off x="7115175" y="3016250"/>
            <a:ext cx="1800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Determines Errors in JSP</a:t>
            </a:r>
            <a:r>
              <a:rPr lang="en-US" altLang="en-US"/>
              <a:t>  </a:t>
            </a:r>
          </a:p>
        </p:txBody>
      </p:sp>
      <p:sp>
        <p:nvSpPr>
          <p:cNvPr id="121873" name="Rectangle 17"/>
          <p:cNvSpPr>
            <a:spLocks noChangeArrowheads="1"/>
          </p:cNvSpPr>
          <p:nvPr/>
        </p:nvSpPr>
        <p:spPr bwMode="auto">
          <a:xfrm>
            <a:off x="611188" y="2924175"/>
            <a:ext cx="2305050" cy="720725"/>
          </a:xfrm>
          <a:prstGeom prst="rect">
            <a:avLst/>
          </a:prstGeom>
          <a:solidFill>
            <a:srgbClr val="FFCCFF">
              <a:alpha val="42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Extracts data </a:t>
            </a:r>
          </a:p>
          <a:p>
            <a:pPr algn="ctr"/>
            <a:r>
              <a:rPr lang="en-US" altLang="en-US"/>
              <a:t>from JSP element</a:t>
            </a:r>
          </a:p>
        </p:txBody>
      </p:sp>
      <p:sp>
        <p:nvSpPr>
          <p:cNvPr id="121874" name="Line 18"/>
          <p:cNvSpPr>
            <a:spLocks noChangeShapeType="1"/>
          </p:cNvSpPr>
          <p:nvPr/>
        </p:nvSpPr>
        <p:spPr bwMode="auto">
          <a:xfrm>
            <a:off x="2916238" y="3284538"/>
            <a:ext cx="1079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875" name="Rectangle 19"/>
          <p:cNvSpPr>
            <a:spLocks noChangeArrowheads="1"/>
          </p:cNvSpPr>
          <p:nvPr/>
        </p:nvSpPr>
        <p:spPr bwMode="auto">
          <a:xfrm>
            <a:off x="611188" y="3789363"/>
            <a:ext cx="2305050" cy="72072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Generates a Servlet </a:t>
            </a:r>
          </a:p>
          <a:p>
            <a:pPr algn="ctr"/>
            <a:r>
              <a:rPr lang="en-US" altLang="en-US"/>
              <a:t>for JSP</a:t>
            </a:r>
          </a:p>
        </p:txBody>
      </p:sp>
      <p:sp>
        <p:nvSpPr>
          <p:cNvPr id="121876" name="Line 20"/>
          <p:cNvSpPr>
            <a:spLocks noChangeShapeType="1"/>
          </p:cNvSpPr>
          <p:nvPr/>
        </p:nvSpPr>
        <p:spPr bwMode="auto">
          <a:xfrm>
            <a:off x="2916238" y="4149725"/>
            <a:ext cx="1079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64"/>
                                        </p:tgtEl>
                                        <p:attrNameLst>
                                          <p:attrName>style.visibility</p:attrName>
                                        </p:attrNameLst>
                                      </p:cBhvr>
                                      <p:to>
                                        <p:strVal val="visible"/>
                                      </p:to>
                                    </p:set>
                                    <p:animEffect transition="in" filter="blinds(horizontal)">
                                      <p:cBhvr>
                                        <p:cTn id="7" dur="500"/>
                                        <p:tgtEl>
                                          <p:spTgt spid="121864"/>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1865"/>
                                        </p:tgtEl>
                                        <p:attrNameLst>
                                          <p:attrName>style.visibility</p:attrName>
                                        </p:attrNameLst>
                                      </p:cBhvr>
                                      <p:to>
                                        <p:strVal val="visible"/>
                                      </p:to>
                                    </p:set>
                                    <p:animEffect transition="in" filter="wipe(up)">
                                      <p:cBhvr>
                                        <p:cTn id="11" dur="500"/>
                                        <p:tgtEl>
                                          <p:spTgt spid="121865"/>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21860"/>
                                        </p:tgtEl>
                                        <p:attrNameLst>
                                          <p:attrName>style.visibility</p:attrName>
                                        </p:attrNameLst>
                                      </p:cBhvr>
                                      <p:to>
                                        <p:strVal val="visible"/>
                                      </p:to>
                                    </p:set>
                                    <p:animEffect transition="in" filter="blinds(horizontal)">
                                      <p:cBhvr>
                                        <p:cTn id="15" dur="500"/>
                                        <p:tgtEl>
                                          <p:spTgt spid="121860"/>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1873"/>
                                        </p:tgtEl>
                                        <p:attrNameLst>
                                          <p:attrName>style.visibility</p:attrName>
                                        </p:attrNameLst>
                                      </p:cBhvr>
                                      <p:to>
                                        <p:strVal val="visible"/>
                                      </p:to>
                                    </p:set>
                                    <p:animEffect transition="in" filter="wipe(left)">
                                      <p:cBhvr>
                                        <p:cTn id="19" dur="1000"/>
                                        <p:tgtEl>
                                          <p:spTgt spid="121873"/>
                                        </p:tgtEl>
                                      </p:cBhvr>
                                    </p:animEffect>
                                  </p:childTnLst>
                                </p:cTn>
                              </p:par>
                            </p:childTnLst>
                          </p:cTn>
                        </p:par>
                        <p:par>
                          <p:cTn id="20" fill="hold" nodeType="afterGroup">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121874"/>
                                        </p:tgtEl>
                                        <p:attrNameLst>
                                          <p:attrName>style.visibility</p:attrName>
                                        </p:attrNameLst>
                                      </p:cBhvr>
                                      <p:to>
                                        <p:strVal val="visible"/>
                                      </p:to>
                                    </p:set>
                                    <p:animEffect transition="in" filter="wipe(left)">
                                      <p:cBhvr>
                                        <p:cTn id="23" dur="1000"/>
                                        <p:tgtEl>
                                          <p:spTgt spid="121874"/>
                                        </p:tgtEl>
                                      </p:cBhvr>
                                    </p:animEffect>
                                  </p:childTnLst>
                                </p:cTn>
                              </p:par>
                            </p:childTnLst>
                          </p:cTn>
                        </p:par>
                        <p:par>
                          <p:cTn id="24" fill="hold" nodeType="afterGroup">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121867"/>
                                        </p:tgtEl>
                                        <p:attrNameLst>
                                          <p:attrName>style.visibility</p:attrName>
                                        </p:attrNameLst>
                                      </p:cBhvr>
                                      <p:to>
                                        <p:strVal val="visible"/>
                                      </p:to>
                                    </p:set>
                                    <p:animEffect transition="in" filter="wipe(left)">
                                      <p:cBhvr>
                                        <p:cTn id="27" dur="500"/>
                                        <p:tgtEl>
                                          <p:spTgt spid="121867"/>
                                        </p:tgtEl>
                                      </p:cBhvr>
                                    </p:animEffect>
                                  </p:childTnLst>
                                </p:cTn>
                              </p:par>
                            </p:childTnLst>
                          </p:cTn>
                        </p:par>
                        <p:par>
                          <p:cTn id="28" fill="hold" nodeType="afterGroup">
                            <p:stCondLst>
                              <p:cond delay="4000"/>
                            </p:stCondLst>
                            <p:childTnLst>
                              <p:par>
                                <p:cTn id="29" presetID="3" presetClass="entr" presetSubtype="5" fill="hold" nodeType="afterEffect">
                                  <p:stCondLst>
                                    <p:cond delay="0"/>
                                  </p:stCondLst>
                                  <p:childTnLst>
                                    <p:set>
                                      <p:cBhvr>
                                        <p:cTn id="30" dur="1" fill="hold">
                                          <p:stCondLst>
                                            <p:cond delay="0"/>
                                          </p:stCondLst>
                                        </p:cTn>
                                        <p:tgtEl>
                                          <p:spTgt spid="121868"/>
                                        </p:tgtEl>
                                        <p:attrNameLst>
                                          <p:attrName>style.visibility</p:attrName>
                                        </p:attrNameLst>
                                      </p:cBhvr>
                                      <p:to>
                                        <p:strVal val="visible"/>
                                      </p:to>
                                    </p:set>
                                    <p:animEffect transition="in" filter="blinds(vertical)">
                                      <p:cBhvr>
                                        <p:cTn id="31" dur="500"/>
                                        <p:tgtEl>
                                          <p:spTgt spid="121868"/>
                                        </p:tgtEl>
                                      </p:cBhvr>
                                    </p:animEffect>
                                  </p:childTnLst>
                                </p:cTn>
                              </p:par>
                            </p:childTnLst>
                          </p:cTn>
                        </p:par>
                        <p:par>
                          <p:cTn id="32" fill="hold" nodeType="afterGroup">
                            <p:stCondLst>
                              <p:cond delay="4500"/>
                            </p:stCondLst>
                            <p:childTnLst>
                              <p:par>
                                <p:cTn id="33" presetID="22" presetClass="entr" presetSubtype="4" fill="hold" nodeType="afterEffect">
                                  <p:stCondLst>
                                    <p:cond delay="0"/>
                                  </p:stCondLst>
                                  <p:childTnLst>
                                    <p:set>
                                      <p:cBhvr>
                                        <p:cTn id="34" dur="1" fill="hold">
                                          <p:stCondLst>
                                            <p:cond delay="0"/>
                                          </p:stCondLst>
                                        </p:cTn>
                                        <p:tgtEl>
                                          <p:spTgt spid="121871"/>
                                        </p:tgtEl>
                                        <p:attrNameLst>
                                          <p:attrName>style.visibility</p:attrName>
                                        </p:attrNameLst>
                                      </p:cBhvr>
                                      <p:to>
                                        <p:strVal val="visible"/>
                                      </p:to>
                                    </p:set>
                                    <p:animEffect transition="in" filter="wipe(down)">
                                      <p:cBhvr>
                                        <p:cTn id="35" dur="500"/>
                                        <p:tgtEl>
                                          <p:spTgt spid="121871"/>
                                        </p:tgtEl>
                                      </p:cBhvr>
                                    </p:animEffect>
                                  </p:childTnLst>
                                </p:cTn>
                              </p:par>
                            </p:childTnLst>
                          </p:cTn>
                        </p:par>
                        <p:par>
                          <p:cTn id="36" fill="hold" nodeType="afterGroup">
                            <p:stCondLst>
                              <p:cond delay="5000"/>
                            </p:stCondLst>
                            <p:childTnLst>
                              <p:par>
                                <p:cTn id="37" presetID="22" presetClass="entr" presetSubtype="1" fill="hold" grpId="0" nodeType="afterEffect">
                                  <p:stCondLst>
                                    <p:cond delay="0"/>
                                  </p:stCondLst>
                                  <p:childTnLst>
                                    <p:set>
                                      <p:cBhvr>
                                        <p:cTn id="38" dur="1" fill="hold">
                                          <p:stCondLst>
                                            <p:cond delay="0"/>
                                          </p:stCondLst>
                                        </p:cTn>
                                        <p:tgtEl>
                                          <p:spTgt spid="121872"/>
                                        </p:tgtEl>
                                        <p:attrNameLst>
                                          <p:attrName>style.visibility</p:attrName>
                                        </p:attrNameLst>
                                      </p:cBhvr>
                                      <p:to>
                                        <p:strVal val="visible"/>
                                      </p:to>
                                    </p:set>
                                    <p:animEffect transition="in" filter="wipe(up)">
                                      <p:cBhvr>
                                        <p:cTn id="39" dur="500"/>
                                        <p:tgtEl>
                                          <p:spTgt spid="12187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21863"/>
                                        </p:tgtEl>
                                        <p:attrNameLst>
                                          <p:attrName>style.visibility</p:attrName>
                                        </p:attrNameLst>
                                      </p:cBhvr>
                                      <p:to>
                                        <p:strVal val="visible"/>
                                      </p:to>
                                    </p:set>
                                    <p:animEffect transition="in" filter="wipe(up)">
                                      <p:cBhvr>
                                        <p:cTn id="44" dur="500"/>
                                        <p:tgtEl>
                                          <p:spTgt spid="121863"/>
                                        </p:tgtEl>
                                      </p:cBhvr>
                                    </p:animEffect>
                                  </p:childTnLst>
                                </p:cTn>
                              </p:par>
                            </p:childTnLst>
                          </p:cTn>
                        </p:par>
                        <p:par>
                          <p:cTn id="45" fill="hold" nodeType="afterGroup">
                            <p:stCondLst>
                              <p:cond delay="500"/>
                            </p:stCondLst>
                            <p:childTnLst>
                              <p:par>
                                <p:cTn id="46" presetID="3" presetClass="entr" presetSubtype="10" fill="hold" grpId="0" nodeType="afterEffect">
                                  <p:stCondLst>
                                    <p:cond delay="0"/>
                                  </p:stCondLst>
                                  <p:childTnLst>
                                    <p:set>
                                      <p:cBhvr>
                                        <p:cTn id="47" dur="1" fill="hold">
                                          <p:stCondLst>
                                            <p:cond delay="0"/>
                                          </p:stCondLst>
                                        </p:cTn>
                                        <p:tgtEl>
                                          <p:spTgt spid="121861"/>
                                        </p:tgtEl>
                                        <p:attrNameLst>
                                          <p:attrName>style.visibility</p:attrName>
                                        </p:attrNameLst>
                                      </p:cBhvr>
                                      <p:to>
                                        <p:strVal val="visible"/>
                                      </p:to>
                                    </p:set>
                                    <p:animEffect transition="in" filter="blinds(horizontal)">
                                      <p:cBhvr>
                                        <p:cTn id="48" dur="500"/>
                                        <p:tgtEl>
                                          <p:spTgt spid="121861"/>
                                        </p:tgtEl>
                                      </p:cBhvr>
                                    </p:animEffect>
                                  </p:childTnLst>
                                </p:cTn>
                              </p:par>
                            </p:childTnLst>
                          </p:cTn>
                        </p:par>
                        <p:par>
                          <p:cTn id="49" fill="hold" nodeType="afterGroup">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121875"/>
                                        </p:tgtEl>
                                        <p:attrNameLst>
                                          <p:attrName>style.visibility</p:attrName>
                                        </p:attrNameLst>
                                      </p:cBhvr>
                                      <p:to>
                                        <p:strVal val="visible"/>
                                      </p:to>
                                    </p:set>
                                    <p:animEffect transition="in" filter="wipe(left)">
                                      <p:cBhvr>
                                        <p:cTn id="52" dur="500"/>
                                        <p:tgtEl>
                                          <p:spTgt spid="121875"/>
                                        </p:tgtEl>
                                      </p:cBhvr>
                                    </p:animEffect>
                                  </p:childTnLst>
                                </p:cTn>
                              </p:par>
                            </p:childTnLst>
                          </p:cTn>
                        </p:par>
                        <p:par>
                          <p:cTn id="53" fill="hold" nodeType="afterGroup">
                            <p:stCondLst>
                              <p:cond delay="1500"/>
                            </p:stCondLst>
                            <p:childTnLst>
                              <p:par>
                                <p:cTn id="54" presetID="22" presetClass="entr" presetSubtype="8" fill="hold" grpId="0" nodeType="afterEffect">
                                  <p:stCondLst>
                                    <p:cond delay="0"/>
                                  </p:stCondLst>
                                  <p:childTnLst>
                                    <p:set>
                                      <p:cBhvr>
                                        <p:cTn id="55" dur="1" fill="hold">
                                          <p:stCondLst>
                                            <p:cond delay="0"/>
                                          </p:stCondLst>
                                        </p:cTn>
                                        <p:tgtEl>
                                          <p:spTgt spid="121876"/>
                                        </p:tgtEl>
                                        <p:attrNameLst>
                                          <p:attrName>style.visibility</p:attrName>
                                        </p:attrNameLst>
                                      </p:cBhvr>
                                      <p:to>
                                        <p:strVal val="visible"/>
                                      </p:to>
                                    </p:set>
                                    <p:animEffect transition="in" filter="wipe(left)">
                                      <p:cBhvr>
                                        <p:cTn id="56" dur="500"/>
                                        <p:tgtEl>
                                          <p:spTgt spid="12187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21866"/>
                                        </p:tgtEl>
                                        <p:attrNameLst>
                                          <p:attrName>style.visibility</p:attrName>
                                        </p:attrNameLst>
                                      </p:cBhvr>
                                      <p:to>
                                        <p:strVal val="visible"/>
                                      </p:to>
                                    </p:set>
                                    <p:animEffect transition="in" filter="wipe(up)">
                                      <p:cBhvr>
                                        <p:cTn id="61" dur="500"/>
                                        <p:tgtEl>
                                          <p:spTgt spid="121866"/>
                                        </p:tgtEl>
                                      </p:cBhvr>
                                    </p:animEffect>
                                  </p:childTnLst>
                                </p:cTn>
                              </p:par>
                            </p:childTnLst>
                          </p:cTn>
                        </p:par>
                        <p:par>
                          <p:cTn id="62" fill="hold" nodeType="afterGroup">
                            <p:stCondLst>
                              <p:cond delay="500"/>
                            </p:stCondLst>
                            <p:childTnLst>
                              <p:par>
                                <p:cTn id="63" presetID="3" presetClass="entr" presetSubtype="10" fill="hold" grpId="0" nodeType="afterEffect">
                                  <p:stCondLst>
                                    <p:cond delay="0"/>
                                  </p:stCondLst>
                                  <p:childTnLst>
                                    <p:set>
                                      <p:cBhvr>
                                        <p:cTn id="64" dur="1" fill="hold">
                                          <p:stCondLst>
                                            <p:cond delay="0"/>
                                          </p:stCondLst>
                                        </p:cTn>
                                        <p:tgtEl>
                                          <p:spTgt spid="121862"/>
                                        </p:tgtEl>
                                        <p:attrNameLst>
                                          <p:attrName>style.visibility</p:attrName>
                                        </p:attrNameLst>
                                      </p:cBhvr>
                                      <p:to>
                                        <p:strVal val="visible"/>
                                      </p:to>
                                    </p:set>
                                    <p:animEffect transition="in" filter="blinds(horizontal)">
                                      <p:cBhvr>
                                        <p:cTn id="65" dur="500"/>
                                        <p:tgtEl>
                                          <p:spTgt spid="121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nimBg="1"/>
      <p:bldP spid="121861" grpId="0" animBg="1"/>
      <p:bldP spid="121862" grpId="0" animBg="1"/>
      <p:bldP spid="121863" grpId="0" animBg="1"/>
      <p:bldP spid="121864" grpId="0" animBg="1"/>
      <p:bldP spid="121865" grpId="0" animBg="1"/>
      <p:bldP spid="121866" grpId="0" animBg="1"/>
      <p:bldP spid="121867" grpId="0" animBg="1"/>
      <p:bldP spid="121872" grpId="0"/>
      <p:bldP spid="121873" grpId="0" animBg="1"/>
      <p:bldP spid="121874" grpId="0" animBg="1"/>
      <p:bldP spid="121875" grpId="0" animBg="1"/>
      <p:bldP spid="12187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Server Pages</a:t>
            </a:r>
            <a:endParaRPr lang="en-US" dirty="0"/>
          </a:p>
        </p:txBody>
      </p:sp>
      <p:sp>
        <p:nvSpPr>
          <p:cNvPr id="3" name="Content Placeholder 2"/>
          <p:cNvSpPr>
            <a:spLocks noGrp="1"/>
          </p:cNvSpPr>
          <p:nvPr>
            <p:ph idx="1"/>
          </p:nvPr>
        </p:nvSpPr>
        <p:spPr/>
        <p:txBody>
          <a:bodyPr/>
          <a:lstStyle/>
          <a:p>
            <a:r>
              <a:rPr lang="en-US" dirty="0"/>
              <a:t>A </a:t>
            </a:r>
            <a:r>
              <a:rPr lang="en-US" dirty="0" err="1"/>
              <a:t>JavaServer</a:t>
            </a:r>
            <a:r>
              <a:rPr lang="en-US" dirty="0"/>
              <a:t> Pages component is a type of Java servlet that is designed to fulfill the role of a user interface for a Java web application. </a:t>
            </a:r>
            <a:endParaRPr lang="en-US" dirty="0" smtClean="0"/>
          </a:p>
          <a:p>
            <a:r>
              <a:rPr lang="en-US" dirty="0" smtClean="0"/>
              <a:t>Web </a:t>
            </a:r>
            <a:r>
              <a:rPr lang="en-US" dirty="0"/>
              <a:t>developers write JSPs as text files that combine HTML or XHTML code, XML elements, and embedded JSP actions and commands</a:t>
            </a:r>
            <a:r>
              <a:rPr lang="en-US" dirty="0" smtClean="0"/>
              <a:t>.</a:t>
            </a:r>
          </a:p>
          <a:p>
            <a:r>
              <a:rPr lang="en-US" dirty="0"/>
              <a:t>Using JSP, you can collect input from users through web page forms, present records from a database or another source, and create web pages dynamically.</a:t>
            </a:r>
          </a:p>
        </p:txBody>
      </p:sp>
    </p:spTree>
    <p:extLst>
      <p:ext uri="{BB962C8B-B14F-4D97-AF65-F5344CB8AC3E}">
        <p14:creationId xmlns:p14="http://schemas.microsoft.com/office/powerpoint/2010/main" val="22613431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sz="3200"/>
              <a:t>JSP Life Cycle 3-3</a:t>
            </a:r>
          </a:p>
        </p:txBody>
      </p:sp>
      <p:sp>
        <p:nvSpPr>
          <p:cNvPr id="108547" name="Rectangle 3"/>
          <p:cNvSpPr>
            <a:spLocks noGrp="1" noChangeArrowheads="1"/>
          </p:cNvSpPr>
          <p:nvPr>
            <p:ph type="body" idx="1"/>
          </p:nvPr>
        </p:nvSpPr>
        <p:spPr>
          <a:xfrm>
            <a:off x="684213" y="1268413"/>
            <a:ext cx="8229600" cy="4525962"/>
          </a:xfrm>
        </p:spPr>
        <p:txBody>
          <a:bodyPr/>
          <a:lstStyle/>
          <a:p>
            <a:r>
              <a:rPr lang="en-US" altLang="en-US"/>
              <a:t>Execution – Actions performed during execution are:</a:t>
            </a:r>
          </a:p>
          <a:p>
            <a:pPr>
              <a:buFont typeface="Wingdings" panose="05000000000000000000" pitchFamily="2" charset="2"/>
              <a:buNone/>
            </a:pPr>
            <a:endParaRPr lang="en-US" altLang="en-US"/>
          </a:p>
          <a:p>
            <a:pPr>
              <a:buFont typeface="Wingdings" panose="05000000000000000000" pitchFamily="2" charset="2"/>
              <a:buNone/>
            </a:pPr>
            <a:r>
              <a:rPr lang="en-US" altLang="en-US"/>
              <a:t> </a:t>
            </a:r>
          </a:p>
        </p:txBody>
      </p:sp>
      <p:sp>
        <p:nvSpPr>
          <p:cNvPr id="108549" name="Rectangle 5"/>
          <p:cNvSpPr>
            <a:spLocks noChangeArrowheads="1"/>
          </p:cNvSpPr>
          <p:nvPr/>
        </p:nvSpPr>
        <p:spPr bwMode="auto">
          <a:xfrm>
            <a:off x="1039813" y="3103563"/>
            <a:ext cx="7632700" cy="46672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pPr algn="just"/>
            <a:r>
              <a:rPr lang="fr-FR" altLang="zh-CN" sz="2400">
                <a:latin typeface="Courier New" panose="02070309020205020404" pitchFamily="49" charset="0"/>
              </a:rPr>
              <a:t>&lt;%@ page buffer = </a:t>
            </a:r>
            <a:r>
              <a:rPr lang="en-US" altLang="en-US"/>
              <a:t>"</a:t>
            </a:r>
            <a:r>
              <a:rPr lang="fr-FR" altLang="zh-CN" sz="2400">
                <a:latin typeface="Courier New" panose="02070309020205020404" pitchFamily="49" charset="0"/>
              </a:rPr>
              <a:t>none|20kb</a:t>
            </a:r>
            <a:r>
              <a:rPr lang="en-US" altLang="en-US"/>
              <a:t>"</a:t>
            </a:r>
            <a:r>
              <a:rPr lang="fr-FR" altLang="zh-CN" sz="2400">
                <a:latin typeface="Courier New" panose="02070309020205020404" pitchFamily="49" charset="0"/>
              </a:rPr>
              <a:t> %&gt;</a:t>
            </a:r>
            <a:endParaRPr lang="en-US" altLang="zh-CN" sz="2400">
              <a:latin typeface="Courier New" panose="02070309020205020404" pitchFamily="49" charset="0"/>
            </a:endParaRPr>
          </a:p>
        </p:txBody>
      </p:sp>
      <p:sp>
        <p:nvSpPr>
          <p:cNvPr id="108550" name="Rectangle 6"/>
          <p:cNvSpPr>
            <a:spLocks noChangeArrowheads="1"/>
          </p:cNvSpPr>
          <p:nvPr/>
        </p:nvSpPr>
        <p:spPr bwMode="auto">
          <a:xfrm>
            <a:off x="1112838" y="5051425"/>
            <a:ext cx="7488237" cy="46672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pPr algn="just"/>
            <a:r>
              <a:rPr lang="en-US" altLang="zh-CN" sz="2400">
                <a:latin typeface="Courier New" panose="02070309020205020404" pitchFamily="49" charset="0"/>
              </a:rPr>
              <a:t>&lt;%@ page errorPage = </a:t>
            </a:r>
            <a:r>
              <a:rPr lang="en-US" altLang="en-US"/>
              <a:t>"</a:t>
            </a:r>
            <a:r>
              <a:rPr lang="en-US" altLang="zh-CN" sz="2400">
                <a:latin typeface="Courier New" panose="02070309020205020404" pitchFamily="49" charset="0"/>
              </a:rPr>
              <a:t>errorJSP.html</a:t>
            </a:r>
            <a:r>
              <a:rPr lang="en-US" altLang="en-US"/>
              <a:t>"</a:t>
            </a:r>
            <a:r>
              <a:rPr lang="en-US" altLang="zh-CN" sz="2400">
                <a:latin typeface="Courier New" panose="02070309020205020404" pitchFamily="49" charset="0"/>
              </a:rPr>
              <a:t> %&gt;</a:t>
            </a:r>
          </a:p>
        </p:txBody>
      </p:sp>
      <p:sp>
        <p:nvSpPr>
          <p:cNvPr id="108552" name="Rectangle 8"/>
          <p:cNvSpPr>
            <a:spLocks noChangeArrowheads="1"/>
          </p:cNvSpPr>
          <p:nvPr/>
        </p:nvSpPr>
        <p:spPr bwMode="auto">
          <a:xfrm>
            <a:off x="971550" y="4221163"/>
            <a:ext cx="28717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rgbClr val="339966"/>
              </a:buClr>
              <a:buFont typeface="Wingdings" panose="05000000000000000000" pitchFamily="2" charset="2"/>
              <a:buNone/>
            </a:pPr>
            <a:r>
              <a:rPr lang="en-US" altLang="en-US" sz="2800" b="1" u="sng"/>
              <a:t>Handling Errors</a:t>
            </a:r>
          </a:p>
        </p:txBody>
      </p:sp>
      <p:sp>
        <p:nvSpPr>
          <p:cNvPr id="108553" name="Rectangle 9"/>
          <p:cNvSpPr>
            <a:spLocks noChangeArrowheads="1"/>
          </p:cNvSpPr>
          <p:nvPr/>
        </p:nvSpPr>
        <p:spPr bwMode="auto">
          <a:xfrm flipV="1">
            <a:off x="2873375" y="3182938"/>
            <a:ext cx="1152525" cy="287337"/>
          </a:xfrm>
          <a:prstGeom prst="rect">
            <a:avLst/>
          </a:prstGeom>
          <a:noFill/>
          <a:ln w="38100">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4" name="Rectangle 10"/>
          <p:cNvSpPr>
            <a:spLocks noChangeArrowheads="1"/>
          </p:cNvSpPr>
          <p:nvPr/>
        </p:nvSpPr>
        <p:spPr bwMode="auto">
          <a:xfrm flipV="1">
            <a:off x="2911475" y="5111750"/>
            <a:ext cx="1873250" cy="360363"/>
          </a:xfrm>
          <a:prstGeom prst="rect">
            <a:avLst/>
          </a:prstGeom>
          <a:noFill/>
          <a:ln w="38100">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5" name="Oval 11"/>
          <p:cNvSpPr>
            <a:spLocks noChangeArrowheads="1"/>
          </p:cNvSpPr>
          <p:nvPr/>
        </p:nvSpPr>
        <p:spPr bwMode="auto">
          <a:xfrm>
            <a:off x="5568950" y="3851275"/>
            <a:ext cx="2311400" cy="792163"/>
          </a:xfrm>
          <a:prstGeom prst="ellipse">
            <a:avLst/>
          </a:prstGeom>
          <a:solidFill>
            <a:srgbClr val="E4C9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0000"/>
                </a:solidFill>
              </a:rPr>
              <a:t>Sets buffer size</a:t>
            </a:r>
          </a:p>
        </p:txBody>
      </p:sp>
      <p:sp>
        <p:nvSpPr>
          <p:cNvPr id="108556" name="Line 12"/>
          <p:cNvSpPr>
            <a:spLocks noChangeShapeType="1"/>
          </p:cNvSpPr>
          <p:nvPr/>
        </p:nvSpPr>
        <p:spPr bwMode="auto">
          <a:xfrm flipH="1" flipV="1">
            <a:off x="3995738" y="3443288"/>
            <a:ext cx="1581150" cy="7477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7" name="Oval 13"/>
          <p:cNvSpPr>
            <a:spLocks noChangeArrowheads="1"/>
          </p:cNvSpPr>
          <p:nvPr/>
        </p:nvSpPr>
        <p:spPr bwMode="auto">
          <a:xfrm>
            <a:off x="5575300" y="5661025"/>
            <a:ext cx="2233613" cy="792163"/>
          </a:xfrm>
          <a:prstGeom prst="ellipse">
            <a:avLst/>
          </a:prstGeom>
          <a:solidFill>
            <a:srgbClr val="CCFFCC">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0000"/>
                </a:solidFill>
              </a:rPr>
              <a:t>Specifies error page</a:t>
            </a:r>
          </a:p>
        </p:txBody>
      </p:sp>
      <p:sp>
        <p:nvSpPr>
          <p:cNvPr id="108558" name="Line 14"/>
          <p:cNvSpPr>
            <a:spLocks noChangeShapeType="1"/>
          </p:cNvSpPr>
          <p:nvPr/>
        </p:nvSpPr>
        <p:spPr bwMode="auto">
          <a:xfrm flipH="1" flipV="1">
            <a:off x="3924300" y="5518150"/>
            <a:ext cx="1655763"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9" name="Rectangle 15"/>
          <p:cNvSpPr>
            <a:spLocks noChangeArrowheads="1"/>
          </p:cNvSpPr>
          <p:nvPr/>
        </p:nvSpPr>
        <p:spPr bwMode="auto">
          <a:xfrm>
            <a:off x="950913" y="2205038"/>
            <a:ext cx="3032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rgbClr val="339966"/>
              </a:buClr>
              <a:buFont typeface="Wingdings" panose="05000000000000000000" pitchFamily="2" charset="2"/>
              <a:buNone/>
            </a:pPr>
            <a:r>
              <a:rPr lang="en-US" altLang="en-US" sz="2800" b="1" u="sng"/>
              <a:t>Buffering Output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59"/>
                                        </p:tgtEl>
                                        <p:attrNameLst>
                                          <p:attrName>style.visibility</p:attrName>
                                        </p:attrNameLst>
                                      </p:cBhvr>
                                      <p:to>
                                        <p:strVal val="visible"/>
                                      </p:to>
                                    </p:set>
                                    <p:anim calcmode="lin" valueType="num">
                                      <p:cBhvr additive="base">
                                        <p:cTn id="7" dur="1000" fill="hold"/>
                                        <p:tgtEl>
                                          <p:spTgt spid="108559"/>
                                        </p:tgtEl>
                                        <p:attrNameLst>
                                          <p:attrName>ppt_x</p:attrName>
                                        </p:attrNameLst>
                                      </p:cBhvr>
                                      <p:tavLst>
                                        <p:tav tm="0">
                                          <p:val>
                                            <p:strVal val="0-#ppt_w/2"/>
                                          </p:val>
                                        </p:tav>
                                        <p:tav tm="100000">
                                          <p:val>
                                            <p:strVal val="#ppt_x"/>
                                          </p:val>
                                        </p:tav>
                                      </p:tavLst>
                                    </p:anim>
                                    <p:anim calcmode="lin" valueType="num">
                                      <p:cBhvr additive="base">
                                        <p:cTn id="8" dur="1000" fill="hold"/>
                                        <p:tgtEl>
                                          <p:spTgt spid="1085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8549"/>
                                        </p:tgtEl>
                                        <p:attrNameLst>
                                          <p:attrName>style.visibility</p:attrName>
                                        </p:attrNameLst>
                                      </p:cBhvr>
                                      <p:to>
                                        <p:strVal val="visible"/>
                                      </p:to>
                                    </p:set>
                                    <p:animEffect transition="in" filter="wipe(left)">
                                      <p:cBhvr>
                                        <p:cTn id="13" dur="1000"/>
                                        <p:tgtEl>
                                          <p:spTgt spid="108549"/>
                                        </p:tgtEl>
                                      </p:cBhvr>
                                    </p:animEffect>
                                  </p:childTnLst>
                                </p:cTn>
                              </p:par>
                            </p:childTnLst>
                          </p:cTn>
                        </p:par>
                        <p:par>
                          <p:cTn id="14" fill="hold" nodeType="afterGroup">
                            <p:stCondLst>
                              <p:cond delay="1000"/>
                            </p:stCondLst>
                            <p:childTnLst>
                              <p:par>
                                <p:cTn id="15" presetID="3" presetClass="entr" presetSubtype="10" fill="hold" grpId="0" nodeType="afterEffect">
                                  <p:stCondLst>
                                    <p:cond delay="0"/>
                                  </p:stCondLst>
                                  <p:childTnLst>
                                    <p:set>
                                      <p:cBhvr>
                                        <p:cTn id="16" dur="1" fill="hold">
                                          <p:stCondLst>
                                            <p:cond delay="0"/>
                                          </p:stCondLst>
                                        </p:cTn>
                                        <p:tgtEl>
                                          <p:spTgt spid="108553"/>
                                        </p:tgtEl>
                                        <p:attrNameLst>
                                          <p:attrName>style.visibility</p:attrName>
                                        </p:attrNameLst>
                                      </p:cBhvr>
                                      <p:to>
                                        <p:strVal val="visible"/>
                                      </p:to>
                                    </p:set>
                                    <p:animEffect transition="in" filter="blinds(horizontal)">
                                      <p:cBhvr>
                                        <p:cTn id="17" dur="1000"/>
                                        <p:tgtEl>
                                          <p:spTgt spid="108553"/>
                                        </p:tgtEl>
                                      </p:cBhvr>
                                    </p:animEffect>
                                  </p:childTnLst>
                                </p:cTn>
                              </p:par>
                            </p:childTnLst>
                          </p:cTn>
                        </p:par>
                        <p:par>
                          <p:cTn id="18" fill="hold" nodeType="afterGroup">
                            <p:stCondLst>
                              <p:cond delay="2000"/>
                            </p:stCondLst>
                            <p:childTnLst>
                              <p:par>
                                <p:cTn id="19" presetID="3" presetClass="entr" presetSubtype="5" fill="hold" grpId="0" nodeType="afterEffect">
                                  <p:stCondLst>
                                    <p:cond delay="0"/>
                                  </p:stCondLst>
                                  <p:childTnLst>
                                    <p:set>
                                      <p:cBhvr>
                                        <p:cTn id="20" dur="1" fill="hold">
                                          <p:stCondLst>
                                            <p:cond delay="0"/>
                                          </p:stCondLst>
                                        </p:cTn>
                                        <p:tgtEl>
                                          <p:spTgt spid="108555"/>
                                        </p:tgtEl>
                                        <p:attrNameLst>
                                          <p:attrName>style.visibility</p:attrName>
                                        </p:attrNameLst>
                                      </p:cBhvr>
                                      <p:to>
                                        <p:strVal val="visible"/>
                                      </p:to>
                                    </p:set>
                                    <p:animEffect transition="in" filter="blinds(vertical)">
                                      <p:cBhvr>
                                        <p:cTn id="21" dur="500"/>
                                        <p:tgtEl>
                                          <p:spTgt spid="10855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8556"/>
                                        </p:tgtEl>
                                        <p:attrNameLst>
                                          <p:attrName>style.visibility</p:attrName>
                                        </p:attrNameLst>
                                      </p:cBhvr>
                                      <p:to>
                                        <p:strVal val="visible"/>
                                      </p:to>
                                    </p:set>
                                    <p:animEffect transition="in" filter="wipe(down)">
                                      <p:cBhvr>
                                        <p:cTn id="24" dur="1000"/>
                                        <p:tgtEl>
                                          <p:spTgt spid="10855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8552"/>
                                        </p:tgtEl>
                                        <p:attrNameLst>
                                          <p:attrName>style.visibility</p:attrName>
                                        </p:attrNameLst>
                                      </p:cBhvr>
                                      <p:to>
                                        <p:strVal val="visible"/>
                                      </p:to>
                                    </p:set>
                                    <p:anim calcmode="lin" valueType="num">
                                      <p:cBhvr additive="base">
                                        <p:cTn id="29" dur="1000" fill="hold"/>
                                        <p:tgtEl>
                                          <p:spTgt spid="108552"/>
                                        </p:tgtEl>
                                        <p:attrNameLst>
                                          <p:attrName>ppt_x</p:attrName>
                                        </p:attrNameLst>
                                      </p:cBhvr>
                                      <p:tavLst>
                                        <p:tav tm="0">
                                          <p:val>
                                            <p:strVal val="0-#ppt_w/2"/>
                                          </p:val>
                                        </p:tav>
                                        <p:tav tm="100000">
                                          <p:val>
                                            <p:strVal val="#ppt_x"/>
                                          </p:val>
                                        </p:tav>
                                      </p:tavLst>
                                    </p:anim>
                                    <p:anim calcmode="lin" valueType="num">
                                      <p:cBhvr additive="base">
                                        <p:cTn id="30" dur="1000" fill="hold"/>
                                        <p:tgtEl>
                                          <p:spTgt spid="108552"/>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8550"/>
                                        </p:tgtEl>
                                        <p:attrNameLst>
                                          <p:attrName>style.visibility</p:attrName>
                                        </p:attrNameLst>
                                      </p:cBhvr>
                                      <p:to>
                                        <p:strVal val="visible"/>
                                      </p:to>
                                    </p:set>
                                    <p:animEffect transition="in" filter="wipe(left)">
                                      <p:cBhvr>
                                        <p:cTn id="35" dur="1000"/>
                                        <p:tgtEl>
                                          <p:spTgt spid="108550"/>
                                        </p:tgtEl>
                                      </p:cBhvr>
                                    </p:animEffect>
                                  </p:childTnLst>
                                </p:cTn>
                              </p:par>
                            </p:childTnLst>
                          </p:cTn>
                        </p:par>
                        <p:par>
                          <p:cTn id="36" fill="hold" nodeType="afterGroup">
                            <p:stCondLst>
                              <p:cond delay="1000"/>
                            </p:stCondLst>
                            <p:childTnLst>
                              <p:par>
                                <p:cTn id="37" presetID="3" presetClass="entr" presetSubtype="10" fill="hold" grpId="0" nodeType="afterEffect">
                                  <p:stCondLst>
                                    <p:cond delay="0"/>
                                  </p:stCondLst>
                                  <p:childTnLst>
                                    <p:set>
                                      <p:cBhvr>
                                        <p:cTn id="38" dur="1" fill="hold">
                                          <p:stCondLst>
                                            <p:cond delay="0"/>
                                          </p:stCondLst>
                                        </p:cTn>
                                        <p:tgtEl>
                                          <p:spTgt spid="108554"/>
                                        </p:tgtEl>
                                        <p:attrNameLst>
                                          <p:attrName>style.visibility</p:attrName>
                                        </p:attrNameLst>
                                      </p:cBhvr>
                                      <p:to>
                                        <p:strVal val="visible"/>
                                      </p:to>
                                    </p:set>
                                    <p:animEffect transition="in" filter="blinds(horizontal)">
                                      <p:cBhvr>
                                        <p:cTn id="39" dur="1000"/>
                                        <p:tgtEl>
                                          <p:spTgt spid="108554"/>
                                        </p:tgtEl>
                                      </p:cBhvr>
                                    </p:animEffect>
                                  </p:childTnLst>
                                </p:cTn>
                              </p:par>
                            </p:childTnLst>
                          </p:cTn>
                        </p:par>
                        <p:par>
                          <p:cTn id="40" fill="hold" nodeType="afterGroup">
                            <p:stCondLst>
                              <p:cond delay="2000"/>
                            </p:stCondLst>
                            <p:childTnLst>
                              <p:par>
                                <p:cTn id="41" presetID="3" presetClass="entr" presetSubtype="5" fill="hold" grpId="0" nodeType="afterEffect">
                                  <p:stCondLst>
                                    <p:cond delay="0"/>
                                  </p:stCondLst>
                                  <p:childTnLst>
                                    <p:set>
                                      <p:cBhvr>
                                        <p:cTn id="42" dur="1" fill="hold">
                                          <p:stCondLst>
                                            <p:cond delay="0"/>
                                          </p:stCondLst>
                                        </p:cTn>
                                        <p:tgtEl>
                                          <p:spTgt spid="108557"/>
                                        </p:tgtEl>
                                        <p:attrNameLst>
                                          <p:attrName>style.visibility</p:attrName>
                                        </p:attrNameLst>
                                      </p:cBhvr>
                                      <p:to>
                                        <p:strVal val="visible"/>
                                      </p:to>
                                    </p:set>
                                    <p:animEffect transition="in" filter="blinds(vertical)">
                                      <p:cBhvr>
                                        <p:cTn id="43" dur="500"/>
                                        <p:tgtEl>
                                          <p:spTgt spid="108557"/>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08558"/>
                                        </p:tgtEl>
                                        <p:attrNameLst>
                                          <p:attrName>style.visibility</p:attrName>
                                        </p:attrNameLst>
                                      </p:cBhvr>
                                      <p:to>
                                        <p:strVal val="visible"/>
                                      </p:to>
                                    </p:set>
                                    <p:animEffect transition="in" filter="wipe(down)">
                                      <p:cBhvr>
                                        <p:cTn id="46" dur="1000"/>
                                        <p:tgtEl>
                                          <p:spTgt spid="108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animBg="1"/>
      <p:bldP spid="108550" grpId="0" animBg="1"/>
      <p:bldP spid="108552" grpId="0"/>
      <p:bldP spid="108553" grpId="0" animBg="1"/>
      <p:bldP spid="108554" grpId="0" animBg="1"/>
      <p:bldP spid="108555" grpId="0" animBg="1"/>
      <p:bldP spid="108556" grpId="0" animBg="1"/>
      <p:bldP spid="108557" grpId="0" animBg="1"/>
      <p:bldP spid="108558" grpId="0" animBg="1"/>
      <p:bldP spid="10855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4"/>
          <p:cNvSpPr>
            <a:spLocks noChangeArrowheads="1"/>
          </p:cNvSpPr>
          <p:nvPr/>
        </p:nvSpPr>
        <p:spPr bwMode="auto">
          <a:xfrm>
            <a:off x="914400" y="5661025"/>
            <a:ext cx="8229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en-US">
                <a:solidFill>
                  <a:srgbClr val="FF0000"/>
                </a:solidFill>
              </a:rPr>
              <a:t>Demonstration</a:t>
            </a:r>
            <a:r>
              <a:rPr lang="en-US" altLang="en-US"/>
              <a:t>: Example 5</a:t>
            </a:r>
          </a:p>
        </p:txBody>
      </p:sp>
      <p:sp>
        <p:nvSpPr>
          <p:cNvPr id="109573" name="Rectangle 5"/>
          <p:cNvSpPr>
            <a:spLocks noChangeArrowheads="1"/>
          </p:cNvSpPr>
          <p:nvPr/>
        </p:nvSpPr>
        <p:spPr bwMode="auto">
          <a:xfrm>
            <a:off x="769938" y="1412875"/>
            <a:ext cx="8208962" cy="477043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en-US" altLang="zh-CN">
                <a:latin typeface="Courier New" panose="02070309020205020404" pitchFamily="49" charset="0"/>
              </a:rPr>
              <a:t>&lt;%@page contentType="text/html"%&gt;</a:t>
            </a:r>
          </a:p>
          <a:p>
            <a:r>
              <a:rPr lang="en-US" altLang="zh-CN">
                <a:latin typeface="Courier New" panose="02070309020205020404" pitchFamily="49" charset="0"/>
              </a:rPr>
              <a:t>&lt;%@page pageEncoding="UTF-8"%&gt;</a:t>
            </a:r>
          </a:p>
          <a:p>
            <a:r>
              <a:rPr lang="en-US" altLang="zh-CN">
                <a:latin typeface="Courier New" panose="02070309020205020404" pitchFamily="49" charset="0"/>
              </a:rPr>
              <a:t>   </a:t>
            </a:r>
            <a:r>
              <a:rPr lang="fr-FR" altLang="zh-CN">
                <a:latin typeface="Courier New" panose="02070309020205020404" pitchFamily="49" charset="0"/>
              </a:rPr>
              <a:t>&lt;%!</a:t>
            </a:r>
          </a:p>
          <a:p>
            <a:r>
              <a:rPr lang="fr-FR" altLang="zh-CN">
                <a:latin typeface="Courier New" panose="02070309020205020404" pitchFamily="49" charset="0"/>
              </a:rPr>
              <a:t>   double radius=6.0;</a:t>
            </a:r>
          </a:p>
          <a:p>
            <a:r>
              <a:rPr lang="fr-FR" altLang="zh-CN">
                <a:latin typeface="Courier New" panose="02070309020205020404" pitchFamily="49" charset="0"/>
              </a:rPr>
              <a:t>   private double getRadius(){</a:t>
            </a:r>
          </a:p>
          <a:p>
            <a:r>
              <a:rPr lang="fr-FR" altLang="zh-CN">
                <a:latin typeface="Courier New" panose="02070309020205020404" pitchFamily="49" charset="0"/>
              </a:rPr>
              <a:t>       </a:t>
            </a:r>
            <a:r>
              <a:rPr lang="en-US" altLang="zh-CN">
                <a:latin typeface="Courier New" panose="02070309020205020404" pitchFamily="49" charset="0"/>
              </a:rPr>
              <a:t>return radius;</a:t>
            </a:r>
          </a:p>
          <a:p>
            <a:r>
              <a:rPr lang="en-US" altLang="zh-CN">
                <a:latin typeface="Courier New" panose="02070309020205020404" pitchFamily="49" charset="0"/>
              </a:rPr>
              <a:t>   }</a:t>
            </a:r>
          </a:p>
          <a:p>
            <a:r>
              <a:rPr lang="en-US" altLang="zh-CN">
                <a:latin typeface="Courier New" panose="02070309020205020404" pitchFamily="49" charset="0"/>
              </a:rPr>
              <a:t>   private double getDiameter(){</a:t>
            </a:r>
          </a:p>
          <a:p>
            <a:r>
              <a:rPr lang="en-US" altLang="zh-CN">
                <a:latin typeface="Courier New" panose="02070309020205020404" pitchFamily="49" charset="0"/>
              </a:rPr>
              <a:t>       return (radius * 2);</a:t>
            </a:r>
          </a:p>
          <a:p>
            <a:r>
              <a:rPr lang="en-US" altLang="zh-CN">
                <a:latin typeface="Courier New" panose="02070309020205020404" pitchFamily="49" charset="0"/>
              </a:rPr>
              <a:t>   }</a:t>
            </a:r>
          </a:p>
          <a:p>
            <a:r>
              <a:rPr lang="en-US" altLang="zh-CN">
                <a:latin typeface="Courier New" panose="02070309020205020404" pitchFamily="49" charset="0"/>
              </a:rPr>
              <a:t>   private double getArea(){</a:t>
            </a:r>
          </a:p>
          <a:p>
            <a:r>
              <a:rPr lang="en-US" altLang="zh-CN">
                <a:latin typeface="Courier New" panose="02070309020205020404" pitchFamily="49" charset="0"/>
              </a:rPr>
              <a:t>       return (3.1415 * radius);</a:t>
            </a:r>
          </a:p>
          <a:p>
            <a:r>
              <a:rPr lang="en-US" altLang="zh-CN">
                <a:latin typeface="Courier New" panose="02070309020205020404" pitchFamily="49" charset="0"/>
              </a:rPr>
              <a:t>   }</a:t>
            </a:r>
          </a:p>
          <a:p>
            <a:r>
              <a:rPr lang="en-US" altLang="zh-CN">
                <a:latin typeface="Courier New" panose="02070309020205020404" pitchFamily="49" charset="0"/>
              </a:rPr>
              <a:t>   private double getCircumference(){</a:t>
            </a:r>
          </a:p>
          <a:p>
            <a:r>
              <a:rPr lang="en-US" altLang="zh-CN">
                <a:latin typeface="Courier New" panose="02070309020205020404" pitchFamily="49" charset="0"/>
              </a:rPr>
              <a:t>       return(3.1415 *(radius * 2));</a:t>
            </a:r>
          </a:p>
          <a:p>
            <a:r>
              <a:rPr lang="en-US" altLang="zh-CN">
                <a:latin typeface="Courier New" panose="02070309020205020404" pitchFamily="49" charset="0"/>
              </a:rPr>
              <a:t>   }</a:t>
            </a:r>
          </a:p>
          <a:p>
            <a:r>
              <a:rPr lang="en-US" altLang="zh-CN">
                <a:latin typeface="Courier New" panose="02070309020205020404" pitchFamily="49" charset="0"/>
              </a:rPr>
              <a:t>%&gt;</a:t>
            </a:r>
          </a:p>
        </p:txBody>
      </p:sp>
      <p:sp>
        <p:nvSpPr>
          <p:cNvPr id="109574" name="Rectangle 6"/>
          <p:cNvSpPr>
            <a:spLocks noChangeArrowheads="1"/>
          </p:cNvSpPr>
          <p:nvPr/>
        </p:nvSpPr>
        <p:spPr bwMode="auto">
          <a:xfrm flipV="1">
            <a:off x="1068388" y="2276475"/>
            <a:ext cx="5016500" cy="3600450"/>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75" name="Oval 7"/>
          <p:cNvSpPr>
            <a:spLocks noChangeArrowheads="1"/>
          </p:cNvSpPr>
          <p:nvPr/>
        </p:nvSpPr>
        <p:spPr bwMode="auto">
          <a:xfrm>
            <a:off x="6432550" y="3043238"/>
            <a:ext cx="2460625" cy="792162"/>
          </a:xfrm>
          <a:prstGeom prst="ellipse">
            <a:avLst/>
          </a:prstGeom>
          <a:solidFill>
            <a:srgbClr val="B3D9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0000"/>
                </a:solidFill>
              </a:rPr>
              <a:t>JSP declarations</a:t>
            </a:r>
          </a:p>
        </p:txBody>
      </p:sp>
      <p:sp>
        <p:nvSpPr>
          <p:cNvPr id="109576" name="Line 8"/>
          <p:cNvSpPr>
            <a:spLocks noChangeShapeType="1"/>
          </p:cNvSpPr>
          <p:nvPr/>
        </p:nvSpPr>
        <p:spPr bwMode="auto">
          <a:xfrm flipH="1">
            <a:off x="6083300" y="3403600"/>
            <a:ext cx="360363"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3" name="Rectangle 15"/>
          <p:cNvSpPr>
            <a:spLocks noGrp="1" noChangeArrowheads="1"/>
          </p:cNvSpPr>
          <p:nvPr>
            <p:ph type="title"/>
          </p:nvPr>
        </p:nvSpPr>
        <p:spPr>
          <a:noFill/>
          <a:ln/>
        </p:spPr>
        <p:txBody>
          <a:bodyPr/>
          <a:lstStyle/>
          <a:p>
            <a:r>
              <a:rPr lang="en-US" altLang="en-US" sz="3200" dirty="0"/>
              <a:t>JSP Application </a:t>
            </a:r>
            <a:r>
              <a:rPr lang="en-US" altLang="en-US" sz="3200"/>
              <a:t>in </a:t>
            </a:r>
            <a:r>
              <a:rPr lang="en-US" altLang="en-US" sz="3200" smtClean="0"/>
              <a:t>Eclipse</a:t>
            </a:r>
            <a:endParaRPr lang="en-US" altLang="en-US" sz="3200" dirty="0"/>
          </a:p>
        </p:txBody>
      </p:sp>
      <p:sp>
        <p:nvSpPr>
          <p:cNvPr id="109584" name="Rectangle 16"/>
          <p:cNvSpPr>
            <a:spLocks noChangeArrowheads="1"/>
          </p:cNvSpPr>
          <p:nvPr/>
        </p:nvSpPr>
        <p:spPr bwMode="auto">
          <a:xfrm>
            <a:off x="755650" y="1412875"/>
            <a:ext cx="8208963" cy="504507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en-US" altLang="zh-CN">
                <a:latin typeface="Courier New" panose="02070309020205020404" pitchFamily="49" charset="0"/>
              </a:rPr>
              <a:t>&lt;html&gt;</a:t>
            </a:r>
          </a:p>
          <a:p>
            <a:r>
              <a:rPr lang="en-US" altLang="zh-CN">
                <a:latin typeface="Courier New" panose="02070309020205020404" pitchFamily="49" charset="0"/>
              </a:rPr>
              <a:t>    &lt;head&gt;</a:t>
            </a:r>
          </a:p>
          <a:p>
            <a:r>
              <a:rPr lang="en-US" altLang="zh-CN">
                <a:latin typeface="Courier New" panose="02070309020205020404" pitchFamily="49" charset="0"/>
              </a:rPr>
              <a:t>    &lt;meta http-equiv="Content-Type" content="text/html; charset=UTF-8"&gt;</a:t>
            </a:r>
          </a:p>
          <a:p>
            <a:r>
              <a:rPr lang="en-US" altLang="zh-CN">
                <a:latin typeface="Courier New" panose="02070309020205020404" pitchFamily="49" charset="0"/>
              </a:rPr>
              <a:t>    &lt;title&gt;Declaration Tag - Methods&lt;/title&gt;</a:t>
            </a:r>
          </a:p>
          <a:p>
            <a:r>
              <a:rPr lang="en-US" altLang="zh-CN">
                <a:latin typeface="Courier New" panose="02070309020205020404" pitchFamily="49" charset="0"/>
              </a:rPr>
              <a:t>    &lt;/head&gt;</a:t>
            </a:r>
          </a:p>
          <a:p>
            <a:r>
              <a:rPr lang="en-US" altLang="zh-CN">
                <a:latin typeface="Courier New" panose="02070309020205020404" pitchFamily="49" charset="0"/>
              </a:rPr>
              <a:t>    &lt;h3&gt;Calculating area and circumference of a Circle&lt;/h3&gt;</a:t>
            </a:r>
          </a:p>
          <a:p>
            <a:r>
              <a:rPr lang="en-US" altLang="zh-CN">
                <a:latin typeface="Courier New" panose="02070309020205020404" pitchFamily="49" charset="0"/>
              </a:rPr>
              <a:t>    &lt;hr/&gt;</a:t>
            </a:r>
          </a:p>
          <a:p>
            <a:r>
              <a:rPr lang="en-US" altLang="zh-CN">
                <a:latin typeface="Courier New" panose="02070309020205020404" pitchFamily="49" charset="0"/>
              </a:rPr>
              <a:t>    &lt;b&gt;Radius of circle:&lt;/b&gt; &lt;%=radius%&gt; cm&lt;br/&gt;</a:t>
            </a:r>
          </a:p>
          <a:p>
            <a:r>
              <a:rPr lang="en-US" altLang="zh-CN">
                <a:latin typeface="Courier New" panose="02070309020205020404" pitchFamily="49" charset="0"/>
              </a:rPr>
              <a:t>    &lt;b&gt;Diameter:&lt;/b&gt; &lt;%=getDiameter()%&gt; cm&lt;br/&gt;</a:t>
            </a:r>
          </a:p>
          <a:p>
            <a:r>
              <a:rPr lang="en-US" altLang="zh-CN">
                <a:latin typeface="Courier New" panose="02070309020205020404" pitchFamily="49" charset="0"/>
              </a:rPr>
              <a:t>    &lt;b&gt;Area of Circle is:&lt;/b&gt; &lt;%=getArea()%&gt; </a:t>
            </a:r>
          </a:p>
          <a:p>
            <a:r>
              <a:rPr lang="en-US" altLang="zh-CN">
                <a:latin typeface="Courier New" panose="02070309020205020404" pitchFamily="49" charset="0"/>
              </a:rPr>
              <a:t>    cm&lt;sup&gt;2&lt;/sup&gt;&lt;br/&gt;</a:t>
            </a:r>
          </a:p>
          <a:p>
            <a:r>
              <a:rPr lang="en-US" altLang="zh-CN">
                <a:latin typeface="Courier New" panose="02070309020205020404" pitchFamily="49" charset="0"/>
              </a:rPr>
              <a:t>    &lt;b&gt;Circumference of a circle is:&lt;/b&gt;    </a:t>
            </a:r>
          </a:p>
          <a:p>
            <a:r>
              <a:rPr lang="en-US" altLang="zh-CN">
                <a:latin typeface="Courier New" panose="02070309020205020404" pitchFamily="49" charset="0"/>
              </a:rPr>
              <a:t>    &lt;%=getCircumference()%&gt;&lt;br/&gt;</a:t>
            </a:r>
          </a:p>
          <a:p>
            <a:r>
              <a:rPr lang="en-US" altLang="zh-CN">
                <a:latin typeface="Courier New" panose="02070309020205020404" pitchFamily="49" charset="0"/>
              </a:rPr>
              <a:t>    &lt;hr/&gt;</a:t>
            </a:r>
          </a:p>
          <a:p>
            <a:r>
              <a:rPr lang="en-US" altLang="zh-CN">
                <a:latin typeface="Courier New" panose="02070309020205020404" pitchFamily="49" charset="0"/>
              </a:rPr>
              <a:t>    &lt;body&gt;&lt;/body&gt;</a:t>
            </a:r>
          </a:p>
          <a:p>
            <a:r>
              <a:rPr lang="en-US" altLang="zh-CN">
                <a:latin typeface="Courier New" panose="02070309020205020404" pitchFamily="49" charset="0"/>
              </a:rPr>
              <a:t>&lt;/html&gt; </a:t>
            </a:r>
          </a:p>
        </p:txBody>
      </p:sp>
      <p:sp>
        <p:nvSpPr>
          <p:cNvPr id="109585" name="Rectangle 17"/>
          <p:cNvSpPr>
            <a:spLocks noChangeArrowheads="1"/>
          </p:cNvSpPr>
          <p:nvPr/>
        </p:nvSpPr>
        <p:spPr bwMode="auto">
          <a:xfrm flipV="1">
            <a:off x="1284288" y="3933825"/>
            <a:ext cx="6311900" cy="1655763"/>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6" name="Oval 18"/>
          <p:cNvSpPr>
            <a:spLocks noChangeArrowheads="1"/>
          </p:cNvSpPr>
          <p:nvPr/>
        </p:nvSpPr>
        <p:spPr bwMode="auto">
          <a:xfrm>
            <a:off x="5580063" y="5661025"/>
            <a:ext cx="3179762" cy="792163"/>
          </a:xfrm>
          <a:prstGeom prst="ellipse">
            <a:avLst/>
          </a:prstGeom>
          <a:solidFill>
            <a:srgbClr val="B3D9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0000"/>
                </a:solidFill>
              </a:rPr>
              <a:t>JSP scriptlets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9573"/>
                                        </p:tgtEl>
                                        <p:attrNameLst>
                                          <p:attrName>style.visibility</p:attrName>
                                        </p:attrNameLst>
                                      </p:cBhvr>
                                      <p:to>
                                        <p:strVal val="visible"/>
                                      </p:to>
                                    </p:set>
                                    <p:animEffect transition="in" filter="wipe(left)">
                                      <p:cBhvr>
                                        <p:cTn id="7" dur="1000"/>
                                        <p:tgtEl>
                                          <p:spTgt spid="1095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9574"/>
                                        </p:tgtEl>
                                        <p:attrNameLst>
                                          <p:attrName>style.visibility</p:attrName>
                                        </p:attrNameLst>
                                      </p:cBhvr>
                                      <p:to>
                                        <p:strVal val="visible"/>
                                      </p:to>
                                    </p:set>
                                    <p:animEffect transition="in" filter="blinds(horizontal)">
                                      <p:cBhvr>
                                        <p:cTn id="12" dur="1000"/>
                                        <p:tgtEl>
                                          <p:spTgt spid="109574"/>
                                        </p:tgtEl>
                                      </p:cBhvr>
                                    </p:animEffect>
                                  </p:childTnLst>
                                </p:cTn>
                              </p:par>
                            </p:childTnLst>
                          </p:cTn>
                        </p:par>
                        <p:par>
                          <p:cTn id="13" fill="hold" nodeType="afterGroup">
                            <p:stCondLst>
                              <p:cond delay="1000"/>
                            </p:stCondLst>
                            <p:childTnLst>
                              <p:par>
                                <p:cTn id="14" presetID="3" presetClass="entr" presetSubtype="5" fill="hold" grpId="0" nodeType="afterEffect">
                                  <p:stCondLst>
                                    <p:cond delay="0"/>
                                  </p:stCondLst>
                                  <p:childTnLst>
                                    <p:set>
                                      <p:cBhvr>
                                        <p:cTn id="15" dur="1" fill="hold">
                                          <p:stCondLst>
                                            <p:cond delay="0"/>
                                          </p:stCondLst>
                                        </p:cTn>
                                        <p:tgtEl>
                                          <p:spTgt spid="109575"/>
                                        </p:tgtEl>
                                        <p:attrNameLst>
                                          <p:attrName>style.visibility</p:attrName>
                                        </p:attrNameLst>
                                      </p:cBhvr>
                                      <p:to>
                                        <p:strVal val="visible"/>
                                      </p:to>
                                    </p:set>
                                    <p:animEffect transition="in" filter="blinds(vertical)">
                                      <p:cBhvr>
                                        <p:cTn id="16" dur="500"/>
                                        <p:tgtEl>
                                          <p:spTgt spid="109575"/>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09576"/>
                                        </p:tgtEl>
                                        <p:attrNameLst>
                                          <p:attrName>style.visibility</p:attrName>
                                        </p:attrNameLst>
                                      </p:cBhvr>
                                      <p:to>
                                        <p:strVal val="visible"/>
                                      </p:to>
                                    </p:set>
                                    <p:animEffect transition="in" filter="wipe(up)">
                                      <p:cBhvr>
                                        <p:cTn id="19" dur="1000"/>
                                        <p:tgtEl>
                                          <p:spTgt spid="10957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xit" presetSubtype="1" fill="hold" grpId="1" nodeType="clickEffect">
                                  <p:stCondLst>
                                    <p:cond delay="0"/>
                                  </p:stCondLst>
                                  <p:childTnLst>
                                    <p:animEffect transition="out" filter="wipe(up)">
                                      <p:cBhvr>
                                        <p:cTn id="23" dur="500"/>
                                        <p:tgtEl>
                                          <p:spTgt spid="109574"/>
                                        </p:tgtEl>
                                      </p:cBhvr>
                                    </p:animEffect>
                                    <p:set>
                                      <p:cBhvr>
                                        <p:cTn id="24" dur="1" fill="hold">
                                          <p:stCondLst>
                                            <p:cond delay="499"/>
                                          </p:stCondLst>
                                        </p:cTn>
                                        <p:tgtEl>
                                          <p:spTgt spid="109574"/>
                                        </p:tgtEl>
                                        <p:attrNameLst>
                                          <p:attrName>style.visibility</p:attrName>
                                        </p:attrNameLst>
                                      </p:cBhvr>
                                      <p:to>
                                        <p:strVal val="hidden"/>
                                      </p:to>
                                    </p:set>
                                  </p:childTnLst>
                                </p:cTn>
                              </p:par>
                              <p:par>
                                <p:cTn id="25" presetID="22" presetClass="exit" presetSubtype="1" fill="hold" grpId="1" nodeType="withEffect">
                                  <p:stCondLst>
                                    <p:cond delay="0"/>
                                  </p:stCondLst>
                                  <p:childTnLst>
                                    <p:animEffect transition="out" filter="wipe(up)">
                                      <p:cBhvr>
                                        <p:cTn id="26" dur="500"/>
                                        <p:tgtEl>
                                          <p:spTgt spid="109576"/>
                                        </p:tgtEl>
                                      </p:cBhvr>
                                    </p:animEffect>
                                    <p:set>
                                      <p:cBhvr>
                                        <p:cTn id="27" dur="1" fill="hold">
                                          <p:stCondLst>
                                            <p:cond delay="499"/>
                                          </p:stCondLst>
                                        </p:cTn>
                                        <p:tgtEl>
                                          <p:spTgt spid="109576"/>
                                        </p:tgtEl>
                                        <p:attrNameLst>
                                          <p:attrName>style.visibility</p:attrName>
                                        </p:attrNameLst>
                                      </p:cBhvr>
                                      <p:to>
                                        <p:strVal val="hidden"/>
                                      </p:to>
                                    </p:set>
                                  </p:childTnLst>
                                </p:cTn>
                              </p:par>
                              <p:par>
                                <p:cTn id="28" presetID="22" presetClass="exit" presetSubtype="1" fill="hold" grpId="1" nodeType="withEffect">
                                  <p:stCondLst>
                                    <p:cond delay="0"/>
                                  </p:stCondLst>
                                  <p:childTnLst>
                                    <p:animEffect transition="out" filter="wipe(up)">
                                      <p:cBhvr>
                                        <p:cTn id="29" dur="500"/>
                                        <p:tgtEl>
                                          <p:spTgt spid="109575"/>
                                        </p:tgtEl>
                                      </p:cBhvr>
                                    </p:animEffect>
                                    <p:set>
                                      <p:cBhvr>
                                        <p:cTn id="30" dur="1" fill="hold">
                                          <p:stCondLst>
                                            <p:cond delay="499"/>
                                          </p:stCondLst>
                                        </p:cTn>
                                        <p:tgtEl>
                                          <p:spTgt spid="109575"/>
                                        </p:tgtEl>
                                        <p:attrNameLst>
                                          <p:attrName>style.visibility</p:attrName>
                                        </p:attrNameLst>
                                      </p:cBhvr>
                                      <p:to>
                                        <p:strVal val="hidden"/>
                                      </p:to>
                                    </p:set>
                                  </p:childTnLst>
                                </p:cTn>
                              </p:par>
                              <p:par>
                                <p:cTn id="31" presetID="22" presetClass="entr" presetSubtype="8" fill="hold" grpId="0" nodeType="withEffect">
                                  <p:stCondLst>
                                    <p:cond delay="0"/>
                                  </p:stCondLst>
                                  <p:childTnLst>
                                    <p:set>
                                      <p:cBhvr>
                                        <p:cTn id="32" dur="1" fill="hold">
                                          <p:stCondLst>
                                            <p:cond delay="0"/>
                                          </p:stCondLst>
                                        </p:cTn>
                                        <p:tgtEl>
                                          <p:spTgt spid="109584"/>
                                        </p:tgtEl>
                                        <p:attrNameLst>
                                          <p:attrName>style.visibility</p:attrName>
                                        </p:attrNameLst>
                                      </p:cBhvr>
                                      <p:to>
                                        <p:strVal val="visible"/>
                                      </p:to>
                                    </p:set>
                                    <p:animEffect transition="in" filter="wipe(left)">
                                      <p:cBhvr>
                                        <p:cTn id="33" dur="1000"/>
                                        <p:tgtEl>
                                          <p:spTgt spid="10958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09585"/>
                                        </p:tgtEl>
                                        <p:attrNameLst>
                                          <p:attrName>style.visibility</p:attrName>
                                        </p:attrNameLst>
                                      </p:cBhvr>
                                      <p:to>
                                        <p:strVal val="visible"/>
                                      </p:to>
                                    </p:set>
                                    <p:animEffect transition="in" filter="blinds(horizontal)">
                                      <p:cBhvr>
                                        <p:cTn id="38" dur="1000"/>
                                        <p:tgtEl>
                                          <p:spTgt spid="109585"/>
                                        </p:tgtEl>
                                      </p:cBhvr>
                                    </p:animEffect>
                                  </p:childTnLst>
                                </p:cTn>
                              </p:par>
                            </p:childTnLst>
                          </p:cTn>
                        </p:par>
                        <p:par>
                          <p:cTn id="39" fill="hold" nodeType="afterGroup">
                            <p:stCondLst>
                              <p:cond delay="1000"/>
                            </p:stCondLst>
                            <p:childTnLst>
                              <p:par>
                                <p:cTn id="40" presetID="3" presetClass="entr" presetSubtype="5" fill="hold" grpId="0" nodeType="afterEffect">
                                  <p:stCondLst>
                                    <p:cond delay="0"/>
                                  </p:stCondLst>
                                  <p:childTnLst>
                                    <p:set>
                                      <p:cBhvr>
                                        <p:cTn id="41" dur="1" fill="hold">
                                          <p:stCondLst>
                                            <p:cond delay="0"/>
                                          </p:stCondLst>
                                        </p:cTn>
                                        <p:tgtEl>
                                          <p:spTgt spid="109586"/>
                                        </p:tgtEl>
                                        <p:attrNameLst>
                                          <p:attrName>style.visibility</p:attrName>
                                        </p:attrNameLst>
                                      </p:cBhvr>
                                      <p:to>
                                        <p:strVal val="visible"/>
                                      </p:to>
                                    </p:set>
                                    <p:animEffect transition="in" filter="blinds(vertical)">
                                      <p:cBhvr>
                                        <p:cTn id="42" dur="500"/>
                                        <p:tgtEl>
                                          <p:spTgt spid="109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3" grpId="0" animBg="1"/>
      <p:bldP spid="109574" grpId="0" animBg="1"/>
      <p:bldP spid="109574" grpId="1" animBg="1"/>
      <p:bldP spid="109575" grpId="0" animBg="1"/>
      <p:bldP spid="109575" grpId="1" animBg="1"/>
      <p:bldP spid="109576" grpId="0" animBg="1"/>
      <p:bldP spid="109576" grpId="1" animBg="1"/>
      <p:bldP spid="109584" grpId="0" animBg="1"/>
      <p:bldP spid="109585" grpId="0" animBg="1"/>
      <p:bldP spid="109586"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sz="3200"/>
              <a:t>Summary</a:t>
            </a:r>
          </a:p>
        </p:txBody>
      </p:sp>
      <p:sp>
        <p:nvSpPr>
          <p:cNvPr id="76803" name="Rectangle 3"/>
          <p:cNvSpPr>
            <a:spLocks noGrp="1" noChangeArrowheads="1"/>
          </p:cNvSpPr>
          <p:nvPr>
            <p:ph type="body" idx="1"/>
          </p:nvPr>
        </p:nvSpPr>
        <p:spPr>
          <a:xfrm>
            <a:off x="684213" y="1412875"/>
            <a:ext cx="8229600" cy="5040313"/>
          </a:xfrm>
        </p:spPr>
        <p:txBody>
          <a:bodyPr/>
          <a:lstStyle/>
          <a:p>
            <a:pPr>
              <a:lnSpc>
                <a:spcPct val="80000"/>
              </a:lnSpc>
            </a:pPr>
            <a:r>
              <a:rPr lang="en-US" altLang="en-US" sz="2400"/>
              <a:t>JSP uses Java programming language and class libraries.</a:t>
            </a:r>
          </a:p>
          <a:p>
            <a:pPr>
              <a:lnSpc>
                <a:spcPct val="80000"/>
              </a:lnSpc>
            </a:pPr>
            <a:r>
              <a:rPr lang="en-US" altLang="en-US" sz="2400"/>
              <a:t>JSP page uses HTML to display static text and Java code to generate dynamic content.</a:t>
            </a:r>
          </a:p>
          <a:p>
            <a:pPr>
              <a:lnSpc>
                <a:spcPct val="80000"/>
              </a:lnSpc>
            </a:pPr>
            <a:r>
              <a:rPr lang="en-US" altLang="en-US" sz="2400"/>
              <a:t>Elements of JSP page are static content, JSP directives, JSP expressions, and JSP scriptlets.</a:t>
            </a:r>
          </a:p>
          <a:p>
            <a:pPr>
              <a:lnSpc>
                <a:spcPct val="80000"/>
              </a:lnSpc>
            </a:pPr>
            <a:r>
              <a:rPr lang="en-US" altLang="en-US" sz="2400"/>
              <a:t>A JSP page can be created using standard development  tools.</a:t>
            </a:r>
          </a:p>
          <a:p>
            <a:pPr>
              <a:lnSpc>
                <a:spcPct val="80000"/>
              </a:lnSpc>
            </a:pPr>
            <a:r>
              <a:rPr lang="en-US" altLang="en-US" sz="2400"/>
              <a:t>JSP uses reusable and cross-platform components, such as JavaBeans.</a:t>
            </a:r>
          </a:p>
          <a:p>
            <a:pPr>
              <a:lnSpc>
                <a:spcPct val="80000"/>
              </a:lnSpc>
            </a:pPr>
            <a:r>
              <a:rPr lang="en-US" altLang="en-US" sz="2400"/>
              <a:t>JSP allows the creation of user-defined tags and makes the JSP development process easy. </a:t>
            </a:r>
          </a:p>
          <a:p>
            <a:pPr>
              <a:lnSpc>
                <a:spcPct val="80000"/>
              </a:lnSpc>
            </a:pPr>
            <a:r>
              <a:rPr lang="en-US" altLang="en-US" sz="2400"/>
              <a:t>Different phases in JSP life cycle are translation, compilation, and execution.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JSP</a:t>
            </a:r>
            <a:r>
              <a:rPr lang="en-US" dirty="0" smtClean="0"/>
              <a:t>?</a:t>
            </a:r>
            <a:endParaRPr lang="en-US" dirty="0"/>
          </a:p>
        </p:txBody>
      </p:sp>
      <p:sp>
        <p:nvSpPr>
          <p:cNvPr id="3" name="Content Placeholder 2"/>
          <p:cNvSpPr>
            <a:spLocks noGrp="1"/>
          </p:cNvSpPr>
          <p:nvPr>
            <p:ph idx="1"/>
          </p:nvPr>
        </p:nvSpPr>
        <p:spPr>
          <a:xfrm>
            <a:off x="684213" y="1052513"/>
            <a:ext cx="8229600" cy="5256807"/>
          </a:xfrm>
        </p:spPr>
        <p:txBody>
          <a:bodyPr/>
          <a:lstStyle/>
          <a:p>
            <a:r>
              <a:rPr lang="en-US" dirty="0"/>
              <a:t>Performance is significantly better because JSP allows embedding Dynamic Elements in HTML Pages </a:t>
            </a:r>
            <a:r>
              <a:rPr lang="en-US" dirty="0" smtClean="0"/>
              <a:t>itself.</a:t>
            </a:r>
          </a:p>
          <a:p>
            <a:r>
              <a:rPr lang="en-US" dirty="0"/>
              <a:t>JSP are always compiled before it's processed by the server unlike CGI/Perl which requires the server to load an interpreter and the target script each time the page is requested.</a:t>
            </a:r>
          </a:p>
          <a:p>
            <a:r>
              <a:rPr lang="en-US" dirty="0" err="1"/>
              <a:t>JavaServer</a:t>
            </a:r>
            <a:r>
              <a:rPr lang="en-US" dirty="0"/>
              <a:t> Pages are built on top of the Java Servlets API, so like Servlets, JSP also has access to all the powerful Enterprise Java APIs, including JDBC, JNDI, EJB, JAXP etc.</a:t>
            </a:r>
          </a:p>
          <a:p>
            <a:endParaRPr lang="en-US" dirty="0"/>
          </a:p>
        </p:txBody>
      </p:sp>
    </p:spTree>
    <p:extLst>
      <p:ext uri="{BB962C8B-B14F-4D97-AF65-F5344CB8AC3E}">
        <p14:creationId xmlns:p14="http://schemas.microsoft.com/office/powerpoint/2010/main" val="3291899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JSP</a:t>
            </a:r>
            <a:r>
              <a:rPr lang="en-US" dirty="0" smtClean="0"/>
              <a:t>?</a:t>
            </a:r>
            <a:endParaRPr lang="en-US" dirty="0"/>
          </a:p>
        </p:txBody>
      </p:sp>
      <p:sp>
        <p:nvSpPr>
          <p:cNvPr id="3" name="Content Placeholder 2"/>
          <p:cNvSpPr>
            <a:spLocks noGrp="1"/>
          </p:cNvSpPr>
          <p:nvPr>
            <p:ph idx="1"/>
          </p:nvPr>
        </p:nvSpPr>
        <p:spPr/>
        <p:txBody>
          <a:bodyPr/>
          <a:lstStyle/>
          <a:p>
            <a:r>
              <a:rPr lang="en-US" dirty="0"/>
              <a:t>JSP pages can be used in combination with servlets that handle the business logic, the model supported by Java servlet template engines.</a:t>
            </a:r>
          </a:p>
          <a:p>
            <a:r>
              <a:rPr lang="en-US" dirty="0" smtClean="0"/>
              <a:t>JSP </a:t>
            </a:r>
            <a:r>
              <a:rPr lang="en-US" dirty="0"/>
              <a:t>is an integral part of Java EE, a complete platform for enterprise class applications. </a:t>
            </a:r>
            <a:endParaRPr lang="en-US" dirty="0" smtClean="0"/>
          </a:p>
          <a:p>
            <a:r>
              <a:rPr lang="en-US" dirty="0" smtClean="0"/>
              <a:t>This </a:t>
            </a:r>
            <a:r>
              <a:rPr lang="en-US" dirty="0"/>
              <a:t>means that JSP can play a part in the simplest applications to the most complex and demanding.</a:t>
            </a:r>
          </a:p>
          <a:p>
            <a:endParaRPr lang="en-US" dirty="0"/>
          </a:p>
        </p:txBody>
      </p:sp>
    </p:spTree>
    <p:extLst>
      <p:ext uri="{BB962C8B-B14F-4D97-AF65-F5344CB8AC3E}">
        <p14:creationId xmlns:p14="http://schemas.microsoft.com/office/powerpoint/2010/main" val="1930977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a:t>
            </a:r>
            <a:r>
              <a:rPr lang="en-US" dirty="0" smtClean="0"/>
              <a:t>JSP</a:t>
            </a:r>
            <a:endParaRPr lang="en-US" dirty="0"/>
          </a:p>
        </p:txBody>
      </p:sp>
      <p:sp>
        <p:nvSpPr>
          <p:cNvPr id="3" name="Content Placeholder 2"/>
          <p:cNvSpPr>
            <a:spLocks noGrp="1"/>
          </p:cNvSpPr>
          <p:nvPr>
            <p:ph idx="1"/>
          </p:nvPr>
        </p:nvSpPr>
        <p:spPr/>
        <p:txBody>
          <a:bodyPr/>
          <a:lstStyle/>
          <a:p>
            <a:r>
              <a:rPr lang="en-US" b="1" dirty="0"/>
              <a:t>vs. Active Server Pages (ASP):</a:t>
            </a:r>
            <a:r>
              <a:rPr lang="en-US" dirty="0"/>
              <a:t> The advantages of JSP are twofold. First, the dynamic part is written in Java, not Visual Basic or other MS specific language, so it is more powerful and easier to use. Second, it is portable to other operating systems and non-Microsoft Web servers</a:t>
            </a:r>
            <a:r>
              <a:rPr lang="en-US" dirty="0" smtClean="0"/>
              <a:t>.</a:t>
            </a:r>
          </a:p>
          <a:p>
            <a:r>
              <a:rPr lang="en-US" b="1" dirty="0"/>
              <a:t>vs. Pure Servlets:</a:t>
            </a:r>
            <a:r>
              <a:rPr lang="en-US" dirty="0"/>
              <a:t> It is more convenient to write (and to modify!) regular HTML than to have plenty of </a:t>
            </a:r>
            <a:r>
              <a:rPr lang="en-US" dirty="0" err="1"/>
              <a:t>println</a:t>
            </a:r>
            <a:r>
              <a:rPr lang="en-US" dirty="0"/>
              <a:t> statements that generate the HTML.</a:t>
            </a:r>
          </a:p>
        </p:txBody>
      </p:sp>
    </p:spTree>
    <p:extLst>
      <p:ext uri="{BB962C8B-B14F-4D97-AF65-F5344CB8AC3E}">
        <p14:creationId xmlns:p14="http://schemas.microsoft.com/office/powerpoint/2010/main" val="1574263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JSP</a:t>
            </a:r>
            <a:endParaRPr lang="en-US" dirty="0"/>
          </a:p>
        </p:txBody>
      </p:sp>
      <p:sp>
        <p:nvSpPr>
          <p:cNvPr id="3" name="Content Placeholder 2"/>
          <p:cNvSpPr>
            <a:spLocks noGrp="1"/>
          </p:cNvSpPr>
          <p:nvPr>
            <p:ph idx="1"/>
          </p:nvPr>
        </p:nvSpPr>
        <p:spPr/>
        <p:txBody>
          <a:bodyPr/>
          <a:lstStyle/>
          <a:p>
            <a:r>
              <a:rPr lang="en-US" b="1" dirty="0"/>
              <a:t>vs. JavaScript:</a:t>
            </a:r>
            <a:r>
              <a:rPr lang="en-US" dirty="0"/>
              <a:t> JavaScript can generate HTML dynamically on the client but can hardly interact with the web server to perform complex tasks like database access and image processing etc</a:t>
            </a:r>
            <a:r>
              <a:rPr lang="en-US" dirty="0" smtClean="0"/>
              <a:t>.</a:t>
            </a:r>
          </a:p>
          <a:p>
            <a:endParaRPr lang="en-US" dirty="0"/>
          </a:p>
          <a:p>
            <a:r>
              <a:rPr lang="en-US" b="1" dirty="0"/>
              <a:t>vs. Static HTML:</a:t>
            </a:r>
            <a:r>
              <a:rPr lang="en-US" dirty="0"/>
              <a:t> Regular HTML, of course, cannot contain dynamic information.</a:t>
            </a:r>
          </a:p>
          <a:p>
            <a:endParaRPr lang="en-US" dirty="0"/>
          </a:p>
        </p:txBody>
      </p:sp>
    </p:spTree>
    <p:extLst>
      <p:ext uri="{BB962C8B-B14F-4D97-AF65-F5344CB8AC3E}">
        <p14:creationId xmlns:p14="http://schemas.microsoft.com/office/powerpoint/2010/main" val="1505030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
  <a:themeElements>
    <a:clrScheme name="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5031</TotalTime>
  <Words>3399</Words>
  <Application>Microsoft Office PowerPoint</Application>
  <PresentationFormat>On-screen Show (4:3)</PresentationFormat>
  <Paragraphs>606</Paragraphs>
  <Slides>52</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宋体</vt:lpstr>
      <vt:lpstr>Arial</vt:lpstr>
      <vt:lpstr>Arial Black</vt:lpstr>
      <vt:lpstr>Courier New</vt:lpstr>
      <vt:lpstr>Menlo</vt:lpstr>
      <vt:lpstr>Open Sans</vt:lpstr>
      <vt:lpstr>黑体</vt:lpstr>
      <vt:lpstr>Tahoma</vt:lpstr>
      <vt:lpstr>Verdana</vt:lpstr>
      <vt:lpstr>Wingdings</vt:lpstr>
      <vt:lpstr>Design</vt:lpstr>
      <vt:lpstr>Session 8 </vt:lpstr>
      <vt:lpstr>Review</vt:lpstr>
      <vt:lpstr>Objectives</vt:lpstr>
      <vt:lpstr>Java Server Pages</vt:lpstr>
      <vt:lpstr>Java Server Pages</vt:lpstr>
      <vt:lpstr>Why Use JSP?</vt:lpstr>
      <vt:lpstr>Why Use JSP?</vt:lpstr>
      <vt:lpstr>Advantages of JSP</vt:lpstr>
      <vt:lpstr>Advantages of JSP</vt:lpstr>
      <vt:lpstr>Introduction to JSP</vt:lpstr>
      <vt:lpstr>Benefits of JSP 3-1</vt:lpstr>
      <vt:lpstr>Benefits of JSP 3-2</vt:lpstr>
      <vt:lpstr>Benefits of JSP 3-3</vt:lpstr>
      <vt:lpstr>JSP - Architecture</vt:lpstr>
      <vt:lpstr>JSP container and JSP files in a Web Application</vt:lpstr>
      <vt:lpstr>JSP Processing</vt:lpstr>
      <vt:lpstr>JSP Processing</vt:lpstr>
      <vt:lpstr>JSP Processing</vt:lpstr>
      <vt:lpstr>JSP Processing</vt:lpstr>
      <vt:lpstr>JSP - Life Cycle</vt:lpstr>
      <vt:lpstr>Phases of JSP life cycle</vt:lpstr>
      <vt:lpstr>JSP Compilation</vt:lpstr>
      <vt:lpstr>JSP Initialization</vt:lpstr>
      <vt:lpstr>JSP Execution</vt:lpstr>
      <vt:lpstr>JSP Cleanup</vt:lpstr>
      <vt:lpstr>Elements of JSP 2-1</vt:lpstr>
      <vt:lpstr>Elements of JSP 2-2</vt:lpstr>
      <vt:lpstr>Static Content</vt:lpstr>
      <vt:lpstr>JSP Directives</vt:lpstr>
      <vt:lpstr>JSP Directives</vt:lpstr>
      <vt:lpstr>JSP Expression</vt:lpstr>
      <vt:lpstr>Syntax of JSP Expression</vt:lpstr>
      <vt:lpstr>JSP Expression</vt:lpstr>
      <vt:lpstr>JSP Scriptlet</vt:lpstr>
      <vt:lpstr>JSP Scriptlet</vt:lpstr>
      <vt:lpstr>JSP Declarations</vt:lpstr>
      <vt:lpstr>JSP Declaration</vt:lpstr>
      <vt:lpstr>JSP Actions</vt:lpstr>
      <vt:lpstr> Action element Syntax-</vt:lpstr>
      <vt:lpstr>Common Attributes</vt:lpstr>
      <vt:lpstr>The &lt;jsp:forward&gt; Action</vt:lpstr>
      <vt:lpstr>Forward Action</vt:lpstr>
      <vt:lpstr>&lt;jsp:include&gt; Action</vt:lpstr>
      <vt:lpstr>Include Action 2-1</vt:lpstr>
      <vt:lpstr>Include Action 2-2</vt:lpstr>
      <vt:lpstr>JSP Plug-ins and Bean Tags</vt:lpstr>
      <vt:lpstr>Displaying applet in JSP</vt:lpstr>
      <vt:lpstr>JSP Life Cycle 3-1</vt:lpstr>
      <vt:lpstr>JSP Life Cycle 3-2</vt:lpstr>
      <vt:lpstr>JSP Life Cycle 3-3</vt:lpstr>
      <vt:lpstr>JSP Application in Eclipse</vt:lpstr>
      <vt:lpstr>Summary</vt:lpstr>
    </vt:vector>
  </TitlesOfParts>
  <Company>Aptech Limited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8</dc:title>
  <dc:creator>RAJ</dc:creator>
  <cp:lastModifiedBy>Rajashekar gs</cp:lastModifiedBy>
  <cp:revision>502</cp:revision>
  <dcterms:created xsi:type="dcterms:W3CDTF">2005-06-22T06:00:03Z</dcterms:created>
  <dcterms:modified xsi:type="dcterms:W3CDTF">2019-03-15T11:15:23Z</dcterms:modified>
</cp:coreProperties>
</file>