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62" r:id="rId4"/>
    <p:sldId id="309" r:id="rId5"/>
    <p:sldId id="319" r:id="rId6"/>
    <p:sldId id="316" r:id="rId7"/>
    <p:sldId id="327" r:id="rId8"/>
    <p:sldId id="328" r:id="rId9"/>
    <p:sldId id="330" r:id="rId10"/>
    <p:sldId id="297" r:id="rId11"/>
    <p:sldId id="313" r:id="rId12"/>
    <p:sldId id="325" r:id="rId13"/>
    <p:sldId id="323" r:id="rId14"/>
    <p:sldId id="321" r:id="rId15"/>
    <p:sldId id="329" r:id="rId16"/>
    <p:sldId id="332" r:id="rId17"/>
    <p:sldId id="331" r:id="rId18"/>
    <p:sldId id="302" r:id="rId19"/>
    <p:sldId id="315" r:id="rId20"/>
    <p:sldId id="33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FEF"/>
    <a:srgbClr val="FFFF99"/>
    <a:srgbClr val="FEE2DA"/>
    <a:srgbClr val="FECFC2"/>
    <a:srgbClr val="CCCCFF"/>
    <a:srgbClr val="FFCCFF"/>
    <a:srgbClr val="99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1" autoAdjust="0"/>
    <p:restoredTop sz="94660"/>
  </p:normalViewPr>
  <p:slideViewPr>
    <p:cSldViewPr>
      <p:cViewPr varScale="1">
        <p:scale>
          <a:sx n="43" d="100"/>
          <a:sy n="43" d="100"/>
        </p:scale>
        <p:origin x="12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8FAABD-58AB-43C6-9634-23662CA5D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67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1CCEB-6DCC-4EF1-A076-24BB9C299BF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915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0D938-851D-4117-B588-A2C80638EAA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57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B1D81-2DB9-4CB6-9B7B-C7B57E0DF3E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7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E05A2-9482-4BCE-88BC-BAEDCF7703A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6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93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6FE94-ED92-4F54-81EE-F770CFA4E32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3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251CD-340B-4DD9-914F-27ECDB5D98A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0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6C315-1115-47F8-98E5-3472204E5CD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7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0A4EA-BA72-4EC7-9BC0-217886EDC61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16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7D5E1-1671-45BC-BE14-EB7024BA29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5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04B7D-4B8E-47C9-AB98-253AEE1A182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32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9AC4C-21CE-4388-A925-E88F2EDD1CA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5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4DA51-785D-4411-B62C-6995C69B522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87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zh-CN" noProof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417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46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702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498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639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131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80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6118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9765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9879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en-US" smtClean="0"/>
              <a:t>Second level</a:t>
            </a:r>
            <a:endParaRPr lang="en-US" altLang="zh-CN" smtClean="0"/>
          </a:p>
          <a:p>
            <a:pPr lvl="2"/>
            <a:r>
              <a:rPr lang="en-US" altLang="en-US" smtClean="0"/>
              <a:t>Third level</a:t>
            </a:r>
            <a:endParaRPr lang="en-US" altLang="zh-CN" smtClean="0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6643688" y="6453188"/>
            <a:ext cx="2482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JSP and Servlets / Session 10 / </a:t>
            </a:r>
            <a:fld id="{1C48BE46-2CE5-433E-A429-CFD6090B00DB}" type="slidenum">
              <a:rPr lang="en-US" altLang="en-US" sz="1000">
                <a:latin typeface="Tahoma" panose="020B0604030504040204" pitchFamily="34" charset="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916113"/>
            <a:ext cx="7772400" cy="1008062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Session 10</a:t>
            </a:r>
            <a:endParaRPr lang="en-US" altLang="zh-CN" b="1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211513"/>
            <a:ext cx="8497887" cy="1296987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Using JSP Directive and Scriptlet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5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JSP Declarations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755650" y="981075"/>
            <a:ext cx="775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JSP Declarations are enclosed in syntax: </a:t>
            </a:r>
          </a:p>
          <a:p>
            <a:pPr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en-US" altLang="en-US"/>
              <a:t>    </a:t>
            </a:r>
            <a:r>
              <a:rPr lang="en-US" altLang="en-US">
                <a:latin typeface="Courier New" panose="02070309020205020404" pitchFamily="49" charset="0"/>
              </a:rPr>
              <a:t>&lt; % ! Java  code %&gt;</a:t>
            </a:r>
          </a:p>
        </p:txBody>
      </p: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1042988" y="1916113"/>
            <a:ext cx="7058025" cy="4321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&lt;%! int price = 10;	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public int display(int num)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		return(num);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}	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&lt;h1&gt;The value of price is &lt;%= price%&gt;&lt;/h1&gt;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&lt;h1&gt;The value of num is &lt;%= display(5) %&gt;&lt;/h1&gt;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&lt;/html&gt; </a:t>
            </a:r>
          </a:p>
        </p:txBody>
      </p:sp>
      <p:sp>
        <p:nvSpPr>
          <p:cNvPr id="99362" name="Rectangle 34"/>
          <p:cNvSpPr>
            <a:spLocks noChangeArrowheads="1"/>
          </p:cNvSpPr>
          <p:nvPr/>
        </p:nvSpPr>
        <p:spPr bwMode="auto">
          <a:xfrm>
            <a:off x="6011863" y="2060575"/>
            <a:ext cx="2663825" cy="1223963"/>
          </a:xfrm>
          <a:prstGeom prst="rect">
            <a:avLst/>
          </a:prstGeom>
          <a:solidFill>
            <a:srgbClr val="DDA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Variables and methods</a:t>
            </a:r>
          </a:p>
          <a:p>
            <a:r>
              <a:rPr lang="en-US" altLang="en-US" sz="1800"/>
              <a:t>to be used in Java code</a:t>
            </a:r>
          </a:p>
          <a:p>
            <a:r>
              <a:rPr lang="en-US" altLang="en-US" sz="1800"/>
              <a:t>are declared using JSP </a:t>
            </a:r>
          </a:p>
          <a:p>
            <a:r>
              <a:rPr lang="en-US" altLang="en-US" sz="1800"/>
              <a:t>declaration</a:t>
            </a: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114425" y="2347913"/>
            <a:ext cx="4465638" cy="1728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0" grpId="0" animBg="1"/>
      <p:bldP spid="99362" grpId="0" animBg="1"/>
      <p:bldP spid="993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          JSP Directives 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5003800" y="33575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118819" name="AutoShape 35"/>
          <p:cNvSpPr>
            <a:spLocks noChangeArrowheads="1"/>
          </p:cNvSpPr>
          <p:nvPr/>
        </p:nvSpPr>
        <p:spPr bwMode="auto">
          <a:xfrm>
            <a:off x="3348038" y="2133600"/>
            <a:ext cx="3097212" cy="576263"/>
          </a:xfrm>
          <a:prstGeom prst="roundRect">
            <a:avLst>
              <a:gd name="adj" fmla="val 16667"/>
            </a:avLst>
          </a:prstGeom>
          <a:solidFill>
            <a:srgbClr val="F1C7A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JSP Directives</a:t>
            </a:r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>
            <a:off x="1979613" y="3286125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1979613" y="328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4787900" y="328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7380288" y="3284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>
            <a:off x="4787900" y="2709863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825" name="AutoShape 41"/>
          <p:cNvSpPr>
            <a:spLocks noChangeArrowheads="1"/>
          </p:cNvSpPr>
          <p:nvPr/>
        </p:nvSpPr>
        <p:spPr bwMode="auto">
          <a:xfrm>
            <a:off x="1042988" y="3862388"/>
            <a:ext cx="2016125" cy="503237"/>
          </a:xfrm>
          <a:prstGeom prst="roundRect">
            <a:avLst>
              <a:gd name="adj" fmla="val 16667"/>
            </a:avLst>
          </a:prstGeom>
          <a:solidFill>
            <a:srgbClr val="B7EEB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page</a:t>
            </a:r>
          </a:p>
        </p:txBody>
      </p:sp>
      <p:sp>
        <p:nvSpPr>
          <p:cNvPr id="118826" name="AutoShape 42"/>
          <p:cNvSpPr>
            <a:spLocks noChangeArrowheads="1"/>
          </p:cNvSpPr>
          <p:nvPr/>
        </p:nvSpPr>
        <p:spPr bwMode="auto">
          <a:xfrm>
            <a:off x="3779838" y="3862388"/>
            <a:ext cx="1944687" cy="503237"/>
          </a:xfrm>
          <a:prstGeom prst="roundRect">
            <a:avLst>
              <a:gd name="adj" fmla="val 16667"/>
            </a:avLst>
          </a:prstGeom>
          <a:solidFill>
            <a:srgbClr val="B7EEB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include</a:t>
            </a:r>
          </a:p>
        </p:txBody>
      </p:sp>
      <p:sp>
        <p:nvSpPr>
          <p:cNvPr id="118827" name="AutoShape 43"/>
          <p:cNvSpPr>
            <a:spLocks noChangeArrowheads="1"/>
          </p:cNvSpPr>
          <p:nvPr/>
        </p:nvSpPr>
        <p:spPr bwMode="auto">
          <a:xfrm>
            <a:off x="6372225" y="3862388"/>
            <a:ext cx="1944688" cy="503237"/>
          </a:xfrm>
          <a:prstGeom prst="roundRect">
            <a:avLst>
              <a:gd name="adj" fmla="val 16667"/>
            </a:avLst>
          </a:prstGeom>
          <a:solidFill>
            <a:srgbClr val="B7EEB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taglib</a:t>
            </a:r>
          </a:p>
        </p:txBody>
      </p:sp>
      <p:sp>
        <p:nvSpPr>
          <p:cNvPr id="118829" name="AutoShape 45"/>
          <p:cNvSpPr>
            <a:spLocks noChangeArrowheads="1"/>
          </p:cNvSpPr>
          <p:nvPr/>
        </p:nvSpPr>
        <p:spPr bwMode="auto">
          <a:xfrm>
            <a:off x="611188" y="5013325"/>
            <a:ext cx="8208962" cy="6477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Syntax of JSP Directive is </a:t>
            </a:r>
            <a:r>
              <a:rPr lang="en-US" altLang="en-US" sz="1800" b="1">
                <a:latin typeface="Courier New" panose="02070309020205020404" pitchFamily="49" charset="0"/>
              </a:rPr>
              <a:t>&lt;@ directivename attribute = </a:t>
            </a:r>
            <a:r>
              <a:rPr lang="en-US" altLang="en-US" sz="1800">
                <a:latin typeface="Courier New" panose="02070309020205020404" pitchFamily="49" charset="0"/>
              </a:rPr>
              <a:t>"</a:t>
            </a:r>
            <a:r>
              <a:rPr lang="en-US" altLang="en-US" sz="1800" b="1">
                <a:latin typeface="Courier New" panose="02070309020205020404" pitchFamily="49" charset="0"/>
              </a:rPr>
              <a:t>value</a:t>
            </a:r>
            <a:r>
              <a:rPr lang="en-US" altLang="en-US" sz="1800">
                <a:latin typeface="Courier New" panose="02070309020205020404" pitchFamily="49" charset="0"/>
              </a:rPr>
              <a:t>"</a:t>
            </a:r>
            <a:r>
              <a:rPr lang="en-US" altLang="en-US" sz="1800" b="1">
                <a:latin typeface="Courier New" panose="02070309020205020404" pitchFamily="49" charset="0"/>
              </a:rPr>
              <a:t> %&gt;</a:t>
            </a:r>
          </a:p>
        </p:txBody>
      </p:sp>
      <p:sp>
        <p:nvSpPr>
          <p:cNvPr id="118830" name="Rectangle 46"/>
          <p:cNvSpPr>
            <a:spLocks noChangeArrowheads="1"/>
          </p:cNvSpPr>
          <p:nvPr/>
        </p:nvSpPr>
        <p:spPr bwMode="auto">
          <a:xfrm>
            <a:off x="971550" y="1268413"/>
            <a:ext cx="369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The JSP directives are: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9" grpId="0" animBg="1"/>
      <p:bldP spid="118820" grpId="0" animBg="1"/>
      <p:bldP spid="118821" grpId="0" animBg="1"/>
      <p:bldP spid="118822" grpId="0" animBg="1"/>
      <p:bldP spid="118823" grpId="0" animBg="1"/>
      <p:bldP spid="118824" grpId="0" animBg="1"/>
      <p:bldP spid="118825" grpId="0" animBg="1"/>
      <p:bldP spid="118826" grpId="0" animBg="1"/>
      <p:bldP spid="118827" grpId="0" animBg="1"/>
      <p:bldP spid="1188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page Directive 2-1</a:t>
            </a:r>
            <a:r>
              <a:rPr lang="en-US" altLang="en-US"/>
              <a:t> </a:t>
            </a:r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3132138" y="2781300"/>
            <a:ext cx="3097212" cy="576263"/>
          </a:xfrm>
          <a:prstGeom prst="roundRect">
            <a:avLst>
              <a:gd name="adj" fmla="val 16667"/>
            </a:avLst>
          </a:prstGeom>
          <a:solidFill>
            <a:srgbClr val="FDB5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page directive attributes</a:t>
            </a: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403350" y="3933825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403350" y="39338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4572000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755650" y="4510088"/>
            <a:ext cx="14414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language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879475" y="1190625"/>
            <a:ext cx="7327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 sz="2800"/>
              <a:t> </a:t>
            </a:r>
            <a:r>
              <a:rPr lang="en-US" altLang="en-US" sz="2800">
                <a:latin typeface="Courier New" panose="02070309020205020404" pitchFamily="49" charset="0"/>
              </a:rPr>
              <a:t>page</a:t>
            </a:r>
            <a:r>
              <a:rPr lang="en-US" altLang="en-US" sz="2800"/>
              <a:t> directive is used to set the attributes </a:t>
            </a:r>
          </a:p>
          <a:p>
            <a:pPr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2800"/>
              <a:t>    of a JSP page</a:t>
            </a:r>
            <a:r>
              <a:rPr lang="en-US" altLang="en-US"/>
              <a:t>.</a:t>
            </a:r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3132138" y="39338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7" name="AutoShape 15"/>
          <p:cNvSpPr>
            <a:spLocks noChangeArrowheads="1"/>
          </p:cNvSpPr>
          <p:nvPr/>
        </p:nvSpPr>
        <p:spPr bwMode="auto">
          <a:xfrm>
            <a:off x="2338388" y="4508500"/>
            <a:ext cx="14414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import</a:t>
            </a: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>
            <a:off x="6948488" y="4508500"/>
            <a:ext cx="14414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buffer</a:t>
            </a:r>
          </a:p>
        </p:txBody>
      </p:sp>
      <p:sp>
        <p:nvSpPr>
          <p:cNvPr id="161817" name="AutoShape 25"/>
          <p:cNvSpPr>
            <a:spLocks noChangeArrowheads="1"/>
          </p:cNvSpPr>
          <p:nvPr/>
        </p:nvSpPr>
        <p:spPr bwMode="auto">
          <a:xfrm>
            <a:off x="5435600" y="4508500"/>
            <a:ext cx="14414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errorPage</a:t>
            </a:r>
          </a:p>
        </p:txBody>
      </p:sp>
      <p:sp>
        <p:nvSpPr>
          <p:cNvPr id="161824" name="AutoShape 32"/>
          <p:cNvSpPr>
            <a:spLocks noChangeArrowheads="1"/>
          </p:cNvSpPr>
          <p:nvPr/>
        </p:nvSpPr>
        <p:spPr bwMode="auto">
          <a:xfrm>
            <a:off x="3851275" y="4508500"/>
            <a:ext cx="14414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isErrorPage</a:t>
            </a:r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>
            <a:off x="4572000" y="39338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>
            <a:off x="6084888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27" name="Line 35"/>
          <p:cNvSpPr>
            <a:spLocks noChangeShapeType="1"/>
          </p:cNvSpPr>
          <p:nvPr/>
        </p:nvSpPr>
        <p:spPr bwMode="auto">
          <a:xfrm>
            <a:off x="7524750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30" name="Rectangle 38"/>
          <p:cNvSpPr>
            <a:spLocks noChangeArrowheads="1"/>
          </p:cNvSpPr>
          <p:nvPr/>
        </p:nvSpPr>
        <p:spPr bwMode="auto">
          <a:xfrm>
            <a:off x="684213" y="5157788"/>
            <a:ext cx="7775575" cy="358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language </a:t>
            </a:r>
            <a:r>
              <a:rPr lang="en-US" altLang="en-US" sz="1800"/>
              <a:t>– Defines scripting language to be used </a:t>
            </a:r>
          </a:p>
        </p:txBody>
      </p:sp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684213" y="5157788"/>
            <a:ext cx="7775575" cy="3587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import </a:t>
            </a:r>
            <a:r>
              <a:rPr lang="en-US" altLang="en-US" sz="1800"/>
              <a:t>– Imports packages and methods in a Scriptlet</a:t>
            </a:r>
          </a:p>
        </p:txBody>
      </p:sp>
      <p:sp>
        <p:nvSpPr>
          <p:cNvPr id="161832" name="Rectangle 40"/>
          <p:cNvSpPr>
            <a:spLocks noChangeArrowheads="1"/>
          </p:cNvSpPr>
          <p:nvPr/>
        </p:nvSpPr>
        <p:spPr bwMode="auto">
          <a:xfrm>
            <a:off x="684213" y="5157788"/>
            <a:ext cx="8064500" cy="431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isErrorPage </a:t>
            </a:r>
            <a:r>
              <a:rPr lang="en-US" altLang="en-US" sz="1800"/>
              <a:t>– Indicates whether the current page can act as an error page</a:t>
            </a:r>
          </a:p>
        </p:txBody>
      </p:sp>
      <p:sp>
        <p:nvSpPr>
          <p:cNvPr id="161833" name="Rectangle 41"/>
          <p:cNvSpPr>
            <a:spLocks noChangeArrowheads="1"/>
          </p:cNvSpPr>
          <p:nvPr/>
        </p:nvSpPr>
        <p:spPr bwMode="auto">
          <a:xfrm>
            <a:off x="684213" y="5230813"/>
            <a:ext cx="7775575" cy="35877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errorPage</a:t>
            </a:r>
            <a:r>
              <a:rPr lang="en-US" altLang="en-US" sz="1800"/>
              <a:t> – Defines JSP page that processes exceptions</a:t>
            </a:r>
          </a:p>
        </p:txBody>
      </p:sp>
      <p:sp>
        <p:nvSpPr>
          <p:cNvPr id="161834" name="Rectangle 42"/>
          <p:cNvSpPr>
            <a:spLocks noChangeArrowheads="1"/>
          </p:cNvSpPr>
          <p:nvPr/>
        </p:nvSpPr>
        <p:spPr bwMode="auto">
          <a:xfrm>
            <a:off x="612775" y="5229225"/>
            <a:ext cx="7775575" cy="358775"/>
          </a:xfrm>
          <a:prstGeom prst="rect">
            <a:avLst/>
          </a:prstGeom>
          <a:solidFill>
            <a:srgbClr val="FEE2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buffer</a:t>
            </a:r>
            <a:r>
              <a:rPr lang="en-US" altLang="en-US" sz="1800"/>
              <a:t>– Sets the size of the buffer to store client 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" dur="indefinite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42" dur="1000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7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0" dur="80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1" dur="80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80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6" grpId="1" animBg="1"/>
      <p:bldP spid="161797" grpId="0" animBg="1"/>
      <p:bldP spid="161797" grpId="1" animBg="1"/>
      <p:bldP spid="161798" grpId="0" animBg="1"/>
      <p:bldP spid="161798" grpId="1" animBg="1"/>
      <p:bldP spid="161801" grpId="0" animBg="1"/>
      <p:bldP spid="161801" grpId="1" animBg="1"/>
      <p:bldP spid="161802" grpId="0" animBg="1"/>
      <p:bldP spid="161802" grpId="1" animBg="1"/>
      <p:bldP spid="161806" grpId="0" animBg="1"/>
      <p:bldP spid="161806" grpId="1" animBg="1"/>
      <p:bldP spid="161807" grpId="0" animBg="1"/>
      <p:bldP spid="161807" grpId="1" animBg="1"/>
      <p:bldP spid="161811" grpId="0" animBg="1"/>
      <p:bldP spid="161811" grpId="1" animBg="1"/>
      <p:bldP spid="161817" grpId="0" animBg="1"/>
      <p:bldP spid="161817" grpId="1" animBg="1"/>
      <p:bldP spid="161824" grpId="0" animBg="1"/>
      <p:bldP spid="161824" grpId="1" animBg="1"/>
      <p:bldP spid="161825" grpId="0" animBg="1"/>
      <p:bldP spid="161825" grpId="1" animBg="1"/>
      <p:bldP spid="161826" grpId="0" animBg="1"/>
      <p:bldP spid="161826" grpId="1" animBg="1"/>
      <p:bldP spid="161827" grpId="0" animBg="1"/>
      <p:bldP spid="161827" grpId="1" animBg="1"/>
      <p:bldP spid="161830" grpId="0" animBg="1"/>
      <p:bldP spid="161830" grpId="1" animBg="1"/>
      <p:bldP spid="161831" grpId="0" animBg="1"/>
      <p:bldP spid="161831" grpId="1" animBg="1"/>
      <p:bldP spid="161832" grpId="0" animBg="1"/>
      <p:bldP spid="161832" grpId="1" animBg="1"/>
      <p:bldP spid="161833" grpId="0" animBg="1"/>
      <p:bldP spid="161833" grpId="3" animBg="1"/>
      <p:bldP spid="16183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page Directive 2-2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827088" y="42989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663575" y="8366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000"/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684213" y="1484313"/>
            <a:ext cx="8208962" cy="3889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&lt;%@ page language = "Java" import="java.util.*"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buffer="8kb" errorPage="error.jsp" isErrorPage="false" 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&lt;title&gt; Testing Page Directive&lt;/title&gt;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&lt;h1&gt; This is a test page&lt;/h1&gt;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59760" name="Rectangle 16"/>
          <p:cNvSpPr>
            <a:spLocks noChangeArrowheads="1"/>
          </p:cNvSpPr>
          <p:nvPr/>
        </p:nvSpPr>
        <p:spPr bwMode="auto">
          <a:xfrm>
            <a:off x="4067175" y="2781300"/>
            <a:ext cx="259238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page directive attributes</a:t>
            </a:r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763588" y="1628775"/>
            <a:ext cx="8077200" cy="1008063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  <p:bldP spid="159760" grpId="0" animBg="1"/>
      <p:bldP spid="1597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include Directive </a:t>
            </a:r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755650" y="2349500"/>
            <a:ext cx="6553200" cy="25923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&lt;head&gt; Include Directive Test page &lt;/head&gt;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&lt;%@ include file = "/test.html" 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539750" y="1052513"/>
            <a:ext cx="8604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latin typeface="Courier New" panose="02070309020205020404" pitchFamily="49" charset="0"/>
              </a:rPr>
              <a:t>include</a:t>
            </a:r>
            <a:r>
              <a:rPr lang="en-US" altLang="en-US" sz="2800"/>
              <a:t> directive is used to include HTML files </a:t>
            </a:r>
          </a:p>
          <a:p>
            <a:pPr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2800"/>
              <a:t>   or another JSP page in a JSP page.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3276600" y="4005263"/>
            <a:ext cx="3527425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File to be included in a JSP page </a:t>
            </a:r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>
            <a:off x="3492500" y="393382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1" grpId="0" animBg="1"/>
      <p:bldP spid="156694" grpId="0" animBg="1"/>
      <p:bldP spid="156698" grpId="0" animBg="1"/>
      <p:bldP spid="15669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page and include Directive 3-1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84213" y="1196975"/>
            <a:ext cx="5183187" cy="19446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//Message.html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&lt;H1&gt;Welcome to Shop Stop&lt;/H1&gt;</a:t>
            </a:r>
            <a:endParaRPr lang="fr-FR" altLang="en-US" sz="1800">
              <a:latin typeface="Courier New" panose="02070309020205020404" pitchFamily="49" charset="0"/>
            </a:endParaRPr>
          </a:p>
          <a:p>
            <a:r>
              <a:rPr lang="fr-FR" altLang="en-US" sz="1800">
                <a:latin typeface="Courier New" panose="02070309020205020404" pitchFamily="49" charset="0"/>
              </a:rPr>
              <a:t>&lt;/head&gt;</a:t>
            </a:r>
          </a:p>
          <a:p>
            <a:r>
              <a:rPr lang="fr-FR" altLang="en-US" sz="1800">
                <a:latin typeface="Courier New" panose="02070309020205020404" pitchFamily="49" charset="0"/>
              </a:rPr>
              <a:t>&lt;/html&gt;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84213" y="3213100"/>
            <a:ext cx="4752975" cy="21605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800">
                <a:latin typeface="Courier New" panose="02070309020205020404" pitchFamily="49" charset="0"/>
              </a:rPr>
              <a:t>//IncludeFile.jsp</a:t>
            </a:r>
          </a:p>
          <a:p>
            <a:endParaRPr lang="fr-FR" altLang="en-US" sz="1800">
              <a:latin typeface="Courier New" panose="02070309020205020404" pitchFamily="49" charset="0"/>
            </a:endParaRPr>
          </a:p>
          <a:p>
            <a:r>
              <a:rPr lang="fr-FR" altLang="en-US" sz="1800">
                <a:latin typeface="Courier New" panose="02070309020205020404" pitchFamily="49" charset="0"/>
              </a:rPr>
              <a:t>&lt;%@page language="java" %&gt;</a:t>
            </a:r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&lt;%@include file="Message.html"%&gt;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827088" y="4292600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971550" y="4652963"/>
            <a:ext cx="3889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4140200" y="3284538"/>
            <a:ext cx="2230438" cy="647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Scripting language </a:t>
            </a:r>
          </a:p>
          <a:p>
            <a:r>
              <a:rPr lang="en-US" altLang="en-US" sz="1800"/>
              <a:t>is set as Java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4140200" y="4868863"/>
            <a:ext cx="3744913" cy="72072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The contents of Message.html file</a:t>
            </a:r>
          </a:p>
          <a:p>
            <a:r>
              <a:rPr lang="en-US" altLang="en-US" sz="1800"/>
              <a:t>are included in IncludeFile.jsp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611188" y="6019800"/>
            <a:ext cx="60483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 and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4" grpId="0" animBg="1"/>
      <p:bldP spid="165894" grpId="1" animBg="1"/>
      <p:bldP spid="165895" grpId="0" animBg="1"/>
      <p:bldP spid="165897" grpId="0" animBg="1"/>
      <p:bldP spid="1658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page and include Directive 3-3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11188" y="6019800"/>
            <a:ext cx="60483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8</a:t>
            </a:r>
            <a:endParaRPr lang="en-US" alt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755650" y="1196975"/>
            <a:ext cx="8137525" cy="4752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&lt;b&gt;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Include Example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&lt;/b&gt;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String counts=(String)session.getAttribute("count");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String requestedURI=(String)session.getAttribute ("requestedURI");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String color="#FFFFCC";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out.println("&lt;h3&gt;Displaying values from the session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object.&lt;/h3&gt;");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&lt;b&gt;This page was accessed &lt;/b&gt; &lt;%=counts%&gt; &lt;b&gt;times.&lt;/b&gt;&lt;br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/&gt;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&lt;b&gt;Requested URI: &lt;/b&gt; &lt;%=requestedURI%&gt;&lt;br /&gt;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3492500" y="1268413"/>
            <a:ext cx="5327650" cy="86518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The attributes of count variable and requested </a:t>
            </a:r>
          </a:p>
          <a:p>
            <a:r>
              <a:rPr lang="en-US" altLang="en-US" sz="1800"/>
              <a:t>URI are retrieved using </a:t>
            </a:r>
            <a:r>
              <a:rPr lang="en-US" altLang="en-US" sz="1800">
                <a:latin typeface="Courier New" panose="02070309020205020404" pitchFamily="49" charset="0"/>
              </a:rPr>
              <a:t>getAttribute()</a:t>
            </a:r>
            <a:r>
              <a:rPr lang="en-US" altLang="en-US" sz="1800"/>
              <a:t> method</a:t>
            </a:r>
            <a:r>
              <a:rPr lang="en-US" altLang="en-US"/>
              <a:t> 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812800" y="2492375"/>
            <a:ext cx="7561263" cy="1223963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 animBg="1"/>
      <p:bldP spid="1730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page and include Directive 3-2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11188" y="6019800"/>
            <a:ext cx="60483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9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84213" y="1052513"/>
            <a:ext cx="8064500" cy="4968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 &lt;%!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int count=0;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&lt;%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session.setAttribute("count",String.valueOf(count));            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session.setAttribute("requestedURI",request. getRequestURI());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if(count==10)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out.println("&lt;b&gt;Congratulations you have just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won a surprise gift.&lt;/b&gt;");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count++;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&lt;%@include file="IncludePage.jsp"%&gt;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971550" y="2903538"/>
            <a:ext cx="7704138" cy="561975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3348038" y="1844675"/>
            <a:ext cx="5329237" cy="863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This example uses </a:t>
            </a:r>
            <a:r>
              <a:rPr lang="en-US" altLang="en-US" sz="1600">
                <a:latin typeface="Courier New" panose="02070309020205020404" pitchFamily="49" charset="0"/>
              </a:rPr>
              <a:t>setAttribute()</a:t>
            </a:r>
            <a:r>
              <a:rPr lang="en-US" altLang="en-US" sz="1600"/>
              <a:t> method to set the</a:t>
            </a:r>
          </a:p>
          <a:p>
            <a:r>
              <a:rPr lang="en-US" altLang="en-US" sz="1600"/>
              <a:t>attributes of integer variable and requested URI and </a:t>
            </a:r>
          </a:p>
          <a:p>
            <a:r>
              <a:rPr lang="en-US" altLang="en-US" sz="1600"/>
              <a:t>includes the file IncludeJsp.jsp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  <p:bldP spid="172042" grpId="0" animBg="1"/>
      <p:bldP spid="1720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en-US" sz="3200"/>
              <a:t>taglib Directive 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5013" y="1216025"/>
            <a:ext cx="7521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/>
              <a:t>Specifies that the JSP page uses custom tags</a:t>
            </a:r>
          </a:p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/>
              <a:t>Specifies the tag library that defines the custom tags</a:t>
            </a:r>
          </a:p>
          <a:p>
            <a:pPr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en-US" altLang="en-US"/>
              <a:t>Assigns a tag prefix for the custom tags 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611188" y="2730500"/>
            <a:ext cx="8208962" cy="1203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&lt;%@taglib uri="/WEB-INF/tlds/mytaglib.tld" prefix = "mytags" %&gt;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1908175" y="3141663"/>
            <a:ext cx="3959225" cy="431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5940425" y="3068638"/>
            <a:ext cx="2087563" cy="504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2051050" y="4149725"/>
            <a:ext cx="5113338" cy="863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prefix attribute assigns a prefix to the custom tags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116013" y="4149725"/>
            <a:ext cx="6048375" cy="863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uri attribute specifies the location of the tag library descriptor file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55650" y="5805488"/>
            <a:ext cx="8208963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&lt;mytags:tag1 attr1="a" attr2="b" ... /&gt;</a:t>
            </a: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755650" y="5365750"/>
            <a:ext cx="1152525" cy="43021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/>
              <a:t>Empty tag</a:t>
            </a:r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755650" y="5805488"/>
            <a:ext cx="5903913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&lt;mytags:tags1 attr1="a" attr2="b"&gt;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body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&lt;/mytags:tags1&gt;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755650" y="5373688"/>
            <a:ext cx="1152525" cy="43021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/>
              <a:t>Body tag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1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1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/>
      <p:bldP spid="104460" grpId="0" animBg="1"/>
      <p:bldP spid="104460" grpId="1" animBg="1"/>
      <p:bldP spid="104461" grpId="0" animBg="1"/>
      <p:bldP spid="104461" grpId="1" animBg="1"/>
      <p:bldP spid="104462" grpId="0" animBg="1"/>
      <p:bldP spid="104462" grpId="1" animBg="1"/>
      <p:bldP spid="104463" grpId="0" animBg="1"/>
      <p:bldP spid="104463" grpId="1" animBg="1"/>
      <p:bldP spid="104464" grpId="0" animBg="1"/>
      <p:bldP spid="104464" grpId="1" animBg="1"/>
      <p:bldP spid="104465" grpId="0" animBg="1"/>
      <p:bldP spid="104465" grpId="1" animBg="1"/>
      <p:bldP spid="104466" grpId="0" animBg="1"/>
      <p:bldP spid="104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 2-1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JSP scripting elements are </a:t>
            </a:r>
            <a:r>
              <a:rPr lang="en-US" altLang="en-US" sz="2400">
                <a:latin typeface="Courier New" panose="02070309020205020404" pitchFamily="49" charset="0"/>
              </a:rPr>
              <a:t>Declarations, Scriptlets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</a:rPr>
              <a:t>Expressions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JSP Expressions are used to evaluate expressions and are written in the form &lt;% = code %&gt;.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JSP Declarations are used to declare variables and methods and are written in the form &lt;%! code %&gt;.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JSP Scriptlets are used to insert complex Java code into a JSP page and are written in the form &lt;% code %&gt;.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Review</a:t>
            </a:r>
            <a:endParaRPr lang="en-US" altLang="zh-CN" sz="32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12838"/>
            <a:ext cx="8229600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JSP stands for Java Server Pages and they are saved with the extension </a:t>
            </a:r>
            <a:r>
              <a:rPr lang="en-US" altLang="en-US" sz="2400">
                <a:latin typeface="Courier New" panose="02070309020205020404" pitchFamily="49" charset="0"/>
              </a:rPr>
              <a:t>.jsp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JSP uses Java Programming language and the set of class libraries available in Java.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JSP page uses JavaBeans to present static content on Web page and Java Code to present dynamic content.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JSP page can be created using standard HTML tools such as Macromedia Dreamweaver.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JSP uses reusable and cross-platform components like JavaBeans.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JSP makes it easy to develop a page by allowing the creation of new user-defined tags.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Elements of JSP page are </a:t>
            </a:r>
            <a:r>
              <a:rPr lang="en-US" altLang="en-US" sz="2400" b="1"/>
              <a:t>Static Content, JSP Directive, JSP Expression</a:t>
            </a:r>
            <a:r>
              <a:rPr lang="en-US" altLang="en-US" sz="2400"/>
              <a:t> and </a:t>
            </a:r>
            <a:r>
              <a:rPr lang="en-US" altLang="en-US" sz="2400" b="1"/>
              <a:t>JSP Scriptlet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 2-2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8137525" cy="5040312"/>
          </a:xfrm>
        </p:spPr>
        <p:txBody>
          <a:bodyPr/>
          <a:lstStyle/>
          <a:p>
            <a:r>
              <a:rPr lang="en-US" altLang="en-US" sz="2400"/>
              <a:t>Directives are of three types: </a:t>
            </a:r>
            <a:r>
              <a:rPr lang="en-US" altLang="en-US" sz="2400">
                <a:latin typeface="Courier New" panose="02070309020205020404" pitchFamily="49" charset="0"/>
              </a:rPr>
              <a:t>page</a:t>
            </a:r>
            <a:r>
              <a:rPr lang="en-US" altLang="en-US" sz="2400"/>
              <a:t> directive, </a:t>
            </a:r>
            <a:r>
              <a:rPr lang="en-US" altLang="en-US" sz="2400">
                <a:latin typeface="Courier New" panose="02070309020205020404" pitchFamily="49" charset="0"/>
              </a:rPr>
              <a:t>include</a:t>
            </a:r>
            <a:r>
              <a:rPr lang="en-US" altLang="en-US" sz="2400"/>
              <a:t> directive, and </a:t>
            </a:r>
            <a:r>
              <a:rPr lang="en-US" altLang="en-US" sz="2400">
                <a:latin typeface="Courier New" panose="02070309020205020404" pitchFamily="49" charset="0"/>
              </a:rPr>
              <a:t>taglib</a:t>
            </a:r>
            <a:r>
              <a:rPr lang="en-US" altLang="en-US" sz="2400"/>
              <a:t> directive.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All directives are enclosed in the </a:t>
            </a:r>
            <a:r>
              <a:rPr lang="en-US" altLang="en-US" sz="2400">
                <a:latin typeface="Courier New" panose="02070309020205020404" pitchFamily="49" charset="0"/>
              </a:rPr>
              <a:t>&lt;%@ directive %&gt;</a:t>
            </a:r>
            <a:r>
              <a:rPr lang="en-US" altLang="en-US" sz="2400"/>
              <a:t> tag.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page</a:t>
            </a:r>
            <a:r>
              <a:rPr lang="en-US" altLang="en-US" sz="2400"/>
              <a:t> directive is used to set the attributes of a JSP page. The </a:t>
            </a:r>
            <a:r>
              <a:rPr lang="en-US" altLang="en-US" sz="2400">
                <a:latin typeface="Courier New" panose="02070309020205020404" pitchFamily="49" charset="0"/>
              </a:rPr>
              <a:t>include</a:t>
            </a:r>
            <a:r>
              <a:rPr lang="en-US" altLang="en-US" sz="2400"/>
              <a:t> directive is used to include a file into a JSP page. The </a:t>
            </a:r>
            <a:r>
              <a:rPr lang="en-US" altLang="en-US" sz="2400">
                <a:latin typeface="Courier New" panose="02070309020205020404" pitchFamily="49" charset="0"/>
              </a:rPr>
              <a:t>taglib</a:t>
            </a:r>
            <a:r>
              <a:rPr lang="en-US" altLang="en-US" sz="2400"/>
              <a:t> directive allows the user to use custom tags.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Objectives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125538"/>
            <a:ext cx="8459787" cy="5256212"/>
          </a:xfrm>
        </p:spPr>
        <p:txBody>
          <a:bodyPr/>
          <a:lstStyle/>
          <a:p>
            <a:r>
              <a:rPr lang="en-US" altLang="zh-CN" i="1"/>
              <a:t> Define a JSP scriptlet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/>
          </a:p>
          <a:p>
            <a:r>
              <a:rPr lang="en-US" altLang="zh-CN" i="1"/>
              <a:t> Explain the use of scriptlets in JavaServer Pages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/>
          </a:p>
          <a:p>
            <a:r>
              <a:rPr lang="en-US" altLang="zh-CN" i="1"/>
              <a:t> Describe JSP directives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88913"/>
            <a:ext cx="8229600" cy="792162"/>
          </a:xfrm>
        </p:spPr>
        <p:txBody>
          <a:bodyPr/>
          <a:lstStyle/>
          <a:p>
            <a:r>
              <a:rPr lang="en-US" altLang="en-US" sz="3200"/>
              <a:t>JSP Scripting Elements</a:t>
            </a:r>
          </a:p>
        </p:txBody>
      </p:sp>
      <p:sp>
        <p:nvSpPr>
          <p:cNvPr id="112663" name="AutoShape 23"/>
          <p:cNvSpPr>
            <a:spLocks noChangeArrowheads="1"/>
          </p:cNvSpPr>
          <p:nvPr/>
        </p:nvSpPr>
        <p:spPr bwMode="auto">
          <a:xfrm>
            <a:off x="3348038" y="2133600"/>
            <a:ext cx="3097212" cy="576263"/>
          </a:xfrm>
          <a:prstGeom prst="roundRect">
            <a:avLst>
              <a:gd name="adj" fmla="val 16667"/>
            </a:avLst>
          </a:prstGeom>
          <a:solidFill>
            <a:srgbClr val="F6A8B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JSP Scripting Elements</a:t>
            </a:r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1979613" y="3286125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1979613" y="328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4787900" y="328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7380288" y="3284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>
            <a:off x="4787900" y="2709863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1042988" y="3862388"/>
            <a:ext cx="1944687" cy="503237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Expressions</a:t>
            </a:r>
          </a:p>
        </p:txBody>
      </p:sp>
      <p:sp>
        <p:nvSpPr>
          <p:cNvPr id="112671" name="AutoShape 31"/>
          <p:cNvSpPr>
            <a:spLocks noChangeArrowheads="1"/>
          </p:cNvSpPr>
          <p:nvPr/>
        </p:nvSpPr>
        <p:spPr bwMode="auto">
          <a:xfrm>
            <a:off x="3779838" y="3862388"/>
            <a:ext cx="1944687" cy="503237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Scriptlets</a:t>
            </a:r>
          </a:p>
        </p:txBody>
      </p:sp>
      <p:sp>
        <p:nvSpPr>
          <p:cNvPr id="112672" name="AutoShape 32"/>
          <p:cNvSpPr>
            <a:spLocks noChangeArrowheads="1"/>
          </p:cNvSpPr>
          <p:nvPr/>
        </p:nvSpPr>
        <p:spPr bwMode="auto">
          <a:xfrm>
            <a:off x="6372225" y="3862388"/>
            <a:ext cx="1944688" cy="503237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Declarations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950913" y="1092200"/>
            <a:ext cx="564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</a:t>
            </a:r>
            <a:r>
              <a:rPr lang="en-US" altLang="en-US" sz="2800"/>
              <a:t>The JSP scripting elements are: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  <p:bldP spid="112665" grpId="0" animBg="1"/>
      <p:bldP spid="112666" grpId="0" animBg="1"/>
      <p:bldP spid="112667" grpId="0" animBg="1"/>
      <p:bldP spid="112668" grpId="0" animBg="1"/>
      <p:bldP spid="112669" grpId="0" animBg="1"/>
      <p:bldP spid="112670" grpId="0" animBg="1"/>
      <p:bldP spid="112671" grpId="0" animBg="1"/>
      <p:bldP spid="1126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755650" y="5948363"/>
            <a:ext cx="47529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JSP Expressions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684213" y="1700213"/>
            <a:ext cx="8064500" cy="4824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&lt;%@page contentType="text/html"%&gt;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&lt;%@page pageEncoding="UTF-8"%&gt;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&lt;%@page language="java" %&gt;	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&lt;meta http-equiv="Content-Type"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content="text/html; charset=UTF-8"&gt;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&lt;title&gt; JSP1 &lt;/title&gt;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&lt;h1&gt;Mathematical functions&lt;/h1&gt;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&lt;b&gt;Value of PI : &lt;/b&gt;&lt;%=Math.PI %&gt;&lt;br /&gt;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&lt;b&gt;Exponential Value of 10 : &lt;/b&gt;&lt;%=Math.exp(10) %&gt;&lt;br /&gt;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&lt;b&gt;floor 3.14 : &lt;/b&gt;&lt;%=Math.floor(3.14) %&gt;&lt;br /&gt;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&lt;b&gt;ceil 3.14 : &lt;/b&gt;&lt;%=Math.ceil(3.14) %&gt;&lt;br /&gt;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de-DE" altLang="en-US" sz="1600">
                <a:latin typeface="Courier New" panose="02070309020205020404" pitchFamily="49" charset="0"/>
              </a:rPr>
              <a:t>&lt;b&gt;log 10 : &lt;/b&gt;&lt;%=Math.log(10) %&gt;&lt;br /&gt;</a:t>
            </a:r>
          </a:p>
          <a:p>
            <a:r>
              <a:rPr lang="de-DE" altLang="en-US" sz="1600">
                <a:latin typeface="Courier New" panose="02070309020205020404" pitchFamily="49" charset="0"/>
              </a:rPr>
              <a:t>        &lt;b&gt;max 10,11 : &lt;/b&gt;&lt;%=Math.max(10,11) %&gt;&lt;br /&gt;</a:t>
            </a:r>
          </a:p>
          <a:p>
            <a:r>
              <a:rPr lang="de-DE" altLang="en-US" sz="1600">
                <a:latin typeface="Courier New" panose="02070309020205020404" pitchFamily="49" charset="0"/>
              </a:rPr>
              <a:t>        &lt;b&gt;min 10,11 : &lt;/b&gt;&lt;%=Math.min(10,11) %&gt;&lt;br /&gt;</a:t>
            </a:r>
          </a:p>
          <a:p>
            <a:r>
              <a:rPr lang="de-DE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194425" y="1857375"/>
            <a:ext cx="20161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Expressions to be </a:t>
            </a:r>
          </a:p>
          <a:p>
            <a:r>
              <a:rPr lang="en-US" altLang="en-US" sz="1800"/>
              <a:t>evaluated</a:t>
            </a:r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4344988" y="4567238"/>
            <a:ext cx="1595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4211638" y="5084763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V="1">
            <a:off x="4067175" y="5805488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4067175" y="604202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3779838" y="5568950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4138613" y="5332413"/>
            <a:ext cx="2449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>
            <a:off x="5795963" y="4818063"/>
            <a:ext cx="2160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900113" y="1196975"/>
            <a:ext cx="754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JSP expressions are enclosed in tags &lt;%= and %&gt;.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nimBg="1"/>
      <p:bldP spid="151570" grpId="0" animBg="1"/>
      <p:bldP spid="151576" grpId="0" animBg="1"/>
      <p:bldP spid="151576" grpId="1" animBg="1"/>
      <p:bldP spid="151578" grpId="0" animBg="1"/>
      <p:bldP spid="151578" grpId="1" animBg="1"/>
      <p:bldP spid="151579" grpId="0" animBg="1"/>
      <p:bldP spid="151579" grpId="1" animBg="1"/>
      <p:bldP spid="151580" grpId="0" animBg="1"/>
      <p:bldP spid="151580" grpId="1" animBg="1"/>
      <p:bldP spid="151581" grpId="0" animBg="1"/>
      <p:bldP spid="151581" grpId="1" animBg="1"/>
      <p:bldP spid="151582" grpId="0" animBg="1"/>
      <p:bldP spid="151582" grpId="1" animBg="1"/>
      <p:bldP spid="151583" grpId="0" animBg="1"/>
      <p:bldP spid="1515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JSP Scriptlet 4-1</a:t>
            </a:r>
          </a:p>
        </p:txBody>
      </p:sp>
      <p:sp>
        <p:nvSpPr>
          <p:cNvPr id="145462" name="Text Box 54"/>
          <p:cNvSpPr txBox="1">
            <a:spLocks noChangeArrowheads="1"/>
          </p:cNvSpPr>
          <p:nvPr/>
        </p:nvSpPr>
        <p:spPr bwMode="auto">
          <a:xfrm>
            <a:off x="808038" y="1287463"/>
            <a:ext cx="6945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JSP scriptlets are enclosed in tags &lt;% and %&gt;.</a:t>
            </a:r>
          </a:p>
        </p:txBody>
      </p:sp>
      <p:sp>
        <p:nvSpPr>
          <p:cNvPr id="145463" name="Rectangle 55"/>
          <p:cNvSpPr>
            <a:spLocks noChangeArrowheads="1"/>
          </p:cNvSpPr>
          <p:nvPr/>
        </p:nvSpPr>
        <p:spPr bwMode="auto">
          <a:xfrm>
            <a:off x="611188" y="1916113"/>
            <a:ext cx="8388350" cy="3744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&lt;%@page contentType="text/html"%&gt;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&lt;%@page pageEncoding="UTF-8"%&gt;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&lt;head&gt; A Simple JSP Scriptlet &lt;/head&gt;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&lt;% int num=0;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for (num=0;num&lt;5;num++)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    num=num+1;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    out.println("&lt;br&gt;The value of num is: " +num);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&lt;/html&gt; </a:t>
            </a:r>
          </a:p>
        </p:txBody>
      </p:sp>
      <p:sp>
        <p:nvSpPr>
          <p:cNvPr id="145471" name="Rectangle 63"/>
          <p:cNvSpPr>
            <a:spLocks noChangeArrowheads="1"/>
          </p:cNvSpPr>
          <p:nvPr/>
        </p:nvSpPr>
        <p:spPr bwMode="auto">
          <a:xfrm>
            <a:off x="611188" y="5948363"/>
            <a:ext cx="47529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2</a:t>
            </a:r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1763713" y="3357563"/>
            <a:ext cx="6911975" cy="17272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3" grpId="0" animBg="1"/>
      <p:bldP spid="145473" grpId="0" animBg="1"/>
      <p:bldP spid="14547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JSP Scriptlet 4-2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116013" y="1700213"/>
            <a:ext cx="6264275" cy="4321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&lt;%@page contentType="text/html"%&gt;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&lt;%@page pageEncoding="UTF-8"%&gt;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&lt;title&gt; JSP1 &lt;/title&gt;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&lt;h1&gt;Displaying random number pyramid&lt;/h1&gt;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&lt;%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for(int i=1;i&lt;10;i++)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for(int j=0;j&lt;=i;j++)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    out.println(j);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out.println(i+"&lt;br/&gt;");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827088" y="9810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1763713" y="3644900"/>
            <a:ext cx="5040312" cy="1944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611188" y="5948363"/>
            <a:ext cx="47529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3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755650" y="1125538"/>
            <a:ext cx="630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A scriptlet that generates random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JSP Scriptlet 4-3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755650" y="981075"/>
            <a:ext cx="784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A scriptlet that displays even numbers between 1 to10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611188" y="5876925"/>
            <a:ext cx="47529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11188" y="1484313"/>
            <a:ext cx="8281987" cy="4895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>
                <a:latin typeface="Courier New" panose="02070309020205020404" pitchFamily="49" charset="0"/>
              </a:rPr>
              <a:t>&lt;%@page contentType="text/html"%&gt;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&lt;%@page pageEncoding="UTF-8"%&gt;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&lt;%@page language="java"%&gt;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&lt;meta http-equiv="Content-Type"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content="text/html; charset=UTF-8"&gt;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&lt;title&gt; Simple Scriptlet &lt;/title&gt;&lt;/head&gt;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&lt;%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int c=0;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for(int i=1;i&lt;=10;i++)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c=i%2;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if(c==0)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    out.println(+i+"  is an even number&lt;br/&gt;");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%&gt;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476375" y="3716338"/>
            <a:ext cx="7054850" cy="2160587"/>
          </a:xfrm>
          <a:prstGeom prst="rect">
            <a:avLst/>
          </a:prstGeom>
          <a:noFill/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1" grpId="0" animBg="1"/>
      <p:bldP spid="16487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JSP Scriptlet 4-4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188" y="6019800"/>
            <a:ext cx="47529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5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39750" y="1316038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339933"/>
              </a:buClr>
              <a:buFont typeface="Wingdings" panose="05000000000000000000" pitchFamily="2" charset="2"/>
              <a:buChar char="q"/>
            </a:pPr>
            <a:r>
              <a:rPr lang="en-US" altLang="en-US"/>
              <a:t> A scriptlet that displays the number of tokens and characters in a given sentence.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84213" y="2205038"/>
            <a:ext cx="7920037" cy="3887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&lt;%@page contentType="text/html"%&gt;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&lt;%@page pageEncoding="UTF-8"%&gt;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&lt;%@page language="java" import="java.util.*;"%&gt;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&lt;html&gt;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&lt;meta http-equiv="Content-Type"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content="text/html; charset=UTF-8"&gt;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&lt;title&gt; Scriptlets Demo &lt;/title&gt;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&lt;body bgcolor="#ffffff"&gt;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&lt;h1&gt;Scriptlets Demo&lt;/h1&gt;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&lt;%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String str="I am a good Programmer";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539750" y="2205038"/>
            <a:ext cx="8353425" cy="3311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        int tokens=0;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Vector chars=new Vector();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StringTokenizer st=new StringTokenizer(str);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tokens=st.countTokens();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out.println("&lt;b&gt;Given string is: &lt;/b&gt;"+str+"&lt;br/&gt;");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out.println("&lt;b&gt;Number of tokens in the given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 string are: &lt;/b&gt;"+tokens+"&lt;br/&gt;");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out.println("&lt;b&gt;Number of characters in the given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 string are: &lt;/b&gt;"+str.length());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%&gt;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&lt;/body&gt;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nimBg="1"/>
      <p:bldP spid="167942" grpId="1" animBg="1"/>
      <p:bldP spid="167945" grpId="0" animBg="1"/>
    </p:bld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1426</Words>
  <Application>Microsoft Office PowerPoint</Application>
  <PresentationFormat>On-screen Show (4:3)</PresentationFormat>
  <Paragraphs>292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宋体</vt:lpstr>
      <vt:lpstr>黑体</vt:lpstr>
      <vt:lpstr>Wingdings</vt:lpstr>
      <vt:lpstr>Tahoma</vt:lpstr>
      <vt:lpstr>Times New Roman</vt:lpstr>
      <vt:lpstr>Courier New</vt:lpstr>
      <vt:lpstr>Design</vt:lpstr>
      <vt:lpstr>Session 10</vt:lpstr>
      <vt:lpstr>Review</vt:lpstr>
      <vt:lpstr>Objectives</vt:lpstr>
      <vt:lpstr>JSP Scripting Elements</vt:lpstr>
      <vt:lpstr>JSP Expressions</vt:lpstr>
      <vt:lpstr>JSP Scriptlet 4-1</vt:lpstr>
      <vt:lpstr>JSP Scriptlet 4-2</vt:lpstr>
      <vt:lpstr>JSP Scriptlet 4-3</vt:lpstr>
      <vt:lpstr>JSP Scriptlet 4-4</vt:lpstr>
      <vt:lpstr>JSP Declarations</vt:lpstr>
      <vt:lpstr>           JSP Directives </vt:lpstr>
      <vt:lpstr>page Directive 2-1 </vt:lpstr>
      <vt:lpstr>page Directive 2-2</vt:lpstr>
      <vt:lpstr>include Directive </vt:lpstr>
      <vt:lpstr>Using page and include Directive 3-1</vt:lpstr>
      <vt:lpstr>Using page and include Directive 3-3</vt:lpstr>
      <vt:lpstr>Using page and include Directive 3-2</vt:lpstr>
      <vt:lpstr>taglib Directive </vt:lpstr>
      <vt:lpstr>Summary 2-1</vt:lpstr>
      <vt:lpstr>Summary 2-2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</dc:title>
  <dc:creator>Raja</dc:creator>
  <cp:lastModifiedBy>Rajashekar gs</cp:lastModifiedBy>
  <cp:revision>731</cp:revision>
  <dcterms:created xsi:type="dcterms:W3CDTF">2005-06-22T06:00:03Z</dcterms:created>
  <dcterms:modified xsi:type="dcterms:W3CDTF">2019-03-15T11:16:06Z</dcterms:modified>
</cp:coreProperties>
</file>