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61" r:id="rId2"/>
    <p:sldId id="295" r:id="rId3"/>
    <p:sldId id="296" r:id="rId4"/>
    <p:sldId id="257" r:id="rId5"/>
    <p:sldId id="308" r:id="rId6"/>
    <p:sldId id="304" r:id="rId7"/>
    <p:sldId id="285" r:id="rId8"/>
    <p:sldId id="298" r:id="rId9"/>
    <p:sldId id="305" r:id="rId10"/>
    <p:sldId id="268" r:id="rId11"/>
    <p:sldId id="287" r:id="rId12"/>
    <p:sldId id="288" r:id="rId13"/>
    <p:sldId id="289" r:id="rId14"/>
    <p:sldId id="290" r:id="rId15"/>
    <p:sldId id="297" r:id="rId16"/>
    <p:sldId id="299" r:id="rId17"/>
    <p:sldId id="291" r:id="rId18"/>
    <p:sldId id="300" r:id="rId19"/>
    <p:sldId id="301" r:id="rId20"/>
    <p:sldId id="292" r:id="rId21"/>
    <p:sldId id="302" r:id="rId22"/>
    <p:sldId id="307" r:id="rId23"/>
    <p:sldId id="306" r:id="rId24"/>
    <p:sldId id="303" r:id="rId25"/>
    <p:sldId id="283" r:id="rId26"/>
    <p:sldId id="284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C6EC"/>
    <a:srgbClr val="C7F9D1"/>
    <a:srgbClr val="F3D8CD"/>
    <a:srgbClr val="FF0000"/>
    <a:srgbClr val="E3ABC7"/>
    <a:srgbClr val="00CC00"/>
    <a:srgbClr val="11ED1B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0750" autoAdjust="0"/>
  </p:normalViewPr>
  <p:slideViewPr>
    <p:cSldViewPr>
      <p:cViewPr varScale="1">
        <p:scale>
          <a:sx n="38" d="100"/>
          <a:sy n="38" d="100"/>
        </p:scale>
        <p:origin x="136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FB9BC5A-C85F-4855-A189-5AC9410B2D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5952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DA25ED2-3FB5-41C5-9256-3296EB3453A4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545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2383CA1-1818-4F87-8782-20BF0C5BE18A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66041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BE2C905-BD52-492B-970D-23413BEE5F8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80243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1F501DE-0D6B-48A4-9F26-B4192AE6D99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60028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5CD2D98-66D1-4A5C-914E-8296092C61C5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3271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3991AFE-32E9-4353-88BF-1D96BD9C5F84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8452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E30C66F-04CC-4DA7-A61F-4E5DCE531DE3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66554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1C1775-C767-422B-A826-33FAC3AC81BF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176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452076C-DB8C-4A49-A403-3A44A3FA7B2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1682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DCCBD5-8D47-48D8-A925-3A1D8AB0D8F2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43279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615ED7E-99B8-4A56-9125-97A794882A3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9611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0C14C0-9071-4C73-AC5D-F5AD66EEB60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4846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AE1972-E05E-4DC1-8B9A-A393AA00DE6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66881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5FA1661-1528-4272-A999-8282C668545E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95158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C276A8-AE7E-42FA-B5AC-194D3D1E0AFA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76122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BFD4F40-BBDB-43D4-A157-A2BE6969C771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87423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1E09B7E-57D5-4CC3-A6A2-A0C42427DDF2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295630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FCE490E-FE20-4DF4-BD22-046DCCD49F77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98118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C2B946D-5CDA-4617-A4A4-C2E6347DEDA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84300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7270D0C-9B47-41D2-B4F3-1038EC0DE4D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75583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6F3DB21-1301-40BF-935B-D65D53F0C41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58145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646EEC7-68E3-448C-9566-27413724E65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7154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7414592-D60D-4D43-9A3F-5DFB3F822DCA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6288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FE88FD-D182-4E3A-8709-01DB343C105D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1443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C0D0FB1-2E4B-484D-9A75-E2092EA9D60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8256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01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0"/>
            <a:ext cx="533400" cy="6858000"/>
          </a:xfrm>
          <a:prstGeom prst="rect">
            <a:avLst/>
          </a:prstGeom>
          <a:gradFill rotWithShape="0">
            <a:gsLst>
              <a:gs pos="0">
                <a:srgbClr val="3399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5565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zh-CN" noProof="0" smtClean="0"/>
          </a:p>
        </p:txBody>
      </p:sp>
    </p:spTree>
    <p:extLst>
      <p:ext uri="{BB962C8B-B14F-4D97-AF65-F5344CB8AC3E}">
        <p14:creationId xmlns:p14="http://schemas.microsoft.com/office/powerpoint/2010/main" val="21793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1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260350"/>
            <a:ext cx="2057400" cy="5678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260350"/>
            <a:ext cx="6019800" cy="5678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5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1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5213" y="14128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2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9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9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34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467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39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ic01c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ChangeArrowheads="1"/>
          </p:cNvSpPr>
          <p:nvPr userDrawn="1"/>
        </p:nvSpPr>
        <p:spPr bwMode="auto">
          <a:xfrm>
            <a:off x="0" y="0"/>
            <a:ext cx="533400" cy="6858000"/>
          </a:xfrm>
          <a:prstGeom prst="rect">
            <a:avLst/>
          </a:prstGeom>
          <a:gradFill rotWithShape="0">
            <a:gsLst>
              <a:gs pos="0">
                <a:srgbClr val="3399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60350"/>
            <a:ext cx="82296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zh-CN" smtClean="0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4128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en-US" smtClean="0"/>
              <a:t>Second level</a:t>
            </a:r>
            <a:endParaRPr lang="en-US" altLang="zh-CN" smtClean="0"/>
          </a:p>
          <a:p>
            <a:pPr lvl="2"/>
            <a:r>
              <a:rPr lang="en-US" altLang="en-US" smtClean="0"/>
              <a:t>Third level</a:t>
            </a:r>
            <a:endParaRPr lang="en-US" altLang="zh-CN" smtClean="0"/>
          </a:p>
        </p:txBody>
      </p:sp>
      <p:sp>
        <p:nvSpPr>
          <p:cNvPr id="1030" name="Text Box 18"/>
          <p:cNvSpPr txBox="1">
            <a:spLocks noChangeArrowheads="1"/>
          </p:cNvSpPr>
          <p:nvPr userDrawn="1"/>
        </p:nvSpPr>
        <p:spPr bwMode="auto">
          <a:xfrm>
            <a:off x="6643688" y="6453188"/>
            <a:ext cx="2413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JSP and Servlets / Session 8 / </a:t>
            </a:r>
            <a:fld id="{7A0DB8E4-99A8-4CBB-844D-90BB6CEDA232}" type="slidenum">
              <a:rPr lang="en-US" altLang="en-US" sz="1000">
                <a:latin typeface="Tahoma" panose="020B0604030504040204" pitchFamily="34" charset="0"/>
              </a:rPr>
              <a:pPr>
                <a:spcBef>
                  <a:spcPct val="50000"/>
                </a:spcBef>
              </a:pPr>
              <a:t>‹#›</a:t>
            </a:fld>
            <a:r>
              <a:rPr lang="en-US" altLang="en-US" sz="1000">
                <a:latin typeface="Tahoma" panose="020B0604030504040204" pitchFamily="34" charset="0"/>
              </a:rPr>
              <a:t> of 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3333CC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accent2"/>
                </a:solidFill>
              </a:rPr>
              <a:t>Session 15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886200"/>
            <a:ext cx="6800850" cy="17526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accent2"/>
                </a:solidFill>
              </a:rPr>
              <a:t>JavaBeans and Standard Actions in JSP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JSP Standard Action 2-2</a:t>
            </a:r>
          </a:p>
        </p:txBody>
      </p:sp>
      <p:sp>
        <p:nvSpPr>
          <p:cNvPr id="21507" name="Rectangle 9"/>
          <p:cNvSpPr>
            <a:spLocks noChangeArrowheads="1"/>
          </p:cNvSpPr>
          <p:nvPr/>
        </p:nvSpPr>
        <p:spPr bwMode="auto">
          <a:xfrm>
            <a:off x="684213" y="1412875"/>
            <a:ext cx="7991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The different JSP Standard Actions are: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3492500" y="2565400"/>
            <a:ext cx="2519363" cy="503238"/>
          </a:xfrm>
          <a:prstGeom prst="rect">
            <a:avLst/>
          </a:prstGeom>
          <a:solidFill>
            <a:srgbClr val="DEC6E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/>
              <a:t>JSP Standard Actions</a:t>
            </a:r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4787900" y="3068638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1403350" y="3933825"/>
            <a:ext cx="7056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1403350" y="39338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539750" y="4579938"/>
            <a:ext cx="1584325" cy="720725"/>
          </a:xfrm>
          <a:prstGeom prst="rect">
            <a:avLst/>
          </a:prstGeom>
          <a:solidFill>
            <a:srgbClr val="BEFEE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/>
              <a:t>&lt;jsp:useBean&gt;</a:t>
            </a:r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>
            <a:off x="3132138" y="39338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2268538" y="4581525"/>
            <a:ext cx="1800225" cy="719138"/>
          </a:xfrm>
          <a:prstGeom prst="rect">
            <a:avLst/>
          </a:prstGeom>
          <a:solidFill>
            <a:srgbClr val="BEFEE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/>
              <a:t>&lt;jsp:setProperty&gt;</a:t>
            </a:r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>
            <a:off x="5148263" y="39338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69" name="Rectangle 21"/>
          <p:cNvSpPr>
            <a:spLocks noChangeArrowheads="1"/>
          </p:cNvSpPr>
          <p:nvPr/>
        </p:nvSpPr>
        <p:spPr bwMode="auto">
          <a:xfrm>
            <a:off x="4211638" y="4581525"/>
            <a:ext cx="1728787" cy="719138"/>
          </a:xfrm>
          <a:prstGeom prst="rect">
            <a:avLst/>
          </a:prstGeom>
          <a:solidFill>
            <a:srgbClr val="BEFEE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/>
              <a:t>&lt;jsp:getProperty&gt;</a:t>
            </a:r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8459788" y="39338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71" name="Rectangle 23"/>
          <p:cNvSpPr>
            <a:spLocks noChangeArrowheads="1"/>
          </p:cNvSpPr>
          <p:nvPr/>
        </p:nvSpPr>
        <p:spPr bwMode="auto">
          <a:xfrm>
            <a:off x="7596188" y="4581525"/>
            <a:ext cx="1439862" cy="719138"/>
          </a:xfrm>
          <a:prstGeom prst="rect">
            <a:avLst/>
          </a:prstGeom>
          <a:solidFill>
            <a:srgbClr val="BEFEE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/>
              <a:t>&lt;jsp:include&gt;</a:t>
            </a:r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>
            <a:off x="6804025" y="39338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6083300" y="4581525"/>
            <a:ext cx="1368425" cy="719138"/>
          </a:xfrm>
          <a:prstGeom prst="rect">
            <a:avLst/>
          </a:prstGeom>
          <a:solidFill>
            <a:srgbClr val="BEFEE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/>
              <a:t>&lt;jsp:forward&gt;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5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8" grpId="0" animBg="1"/>
      <p:bldP spid="53260" grpId="0" animBg="1"/>
      <p:bldP spid="53261" grpId="0" animBg="1"/>
      <p:bldP spid="53263" grpId="0" animBg="1"/>
      <p:bldP spid="53264" grpId="0" animBg="1"/>
      <p:bldP spid="53266" grpId="0" animBg="1"/>
      <p:bldP spid="53267" grpId="0" animBg="1"/>
      <p:bldP spid="53268" grpId="0" animBg="1"/>
      <p:bldP spid="53269" grpId="0" animBg="1"/>
      <p:bldP spid="53270" grpId="0" animBg="1"/>
      <p:bldP spid="53271" grpId="0" animBg="1"/>
      <p:bldP spid="53272" grpId="0" animBg="1"/>
      <p:bldP spid="532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useBean Action 2-1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16113"/>
            <a:ext cx="8208962" cy="316865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tabLst>
                <a:tab pos="228600" algn="l"/>
              </a:tabLst>
            </a:pPr>
            <a:r>
              <a:rPr lang="en-US" altLang="en-US" sz="2400" smtClean="0">
                <a:latin typeface="Courier New" panose="02070309020205020404" pitchFamily="49" charset="0"/>
              </a:rPr>
              <a:t>...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228600" algn="l"/>
              </a:tabLst>
            </a:pPr>
            <a:r>
              <a:rPr lang="en-US" altLang="en-US" sz="2400" smtClean="0">
                <a:latin typeface="Courier New" panose="02070309020205020404" pitchFamily="49" charset="0"/>
              </a:rPr>
              <a:t>&lt;head&gt;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228600" algn="l"/>
              </a:tabLst>
            </a:pPr>
            <a:r>
              <a:rPr lang="en-US" altLang="en-US" sz="2400" smtClean="0">
                <a:latin typeface="Courier New" panose="02070309020205020404" pitchFamily="49" charset="0"/>
              </a:rPr>
              <a:t>&lt;jsp:useBean id=</a:t>
            </a:r>
            <a:r>
              <a:rPr lang="en-US" altLang="en-US" sz="2400" smtClean="0"/>
              <a:t>"</a:t>
            </a:r>
            <a:r>
              <a:rPr lang="en-US" altLang="en-US" sz="2400" smtClean="0">
                <a:latin typeface="Courier New" panose="02070309020205020404" pitchFamily="49" charset="0"/>
              </a:rPr>
              <a:t>BeanID</a:t>
            </a:r>
            <a:r>
              <a:rPr lang="en-US" altLang="en-US" sz="2400" smtClean="0"/>
              <a:t>"</a:t>
            </a:r>
            <a:r>
              <a:rPr lang="en-US" altLang="en-US" sz="2400" smtClean="0">
                <a:latin typeface="Courier New" panose="02070309020205020404" pitchFamily="49" charset="0"/>
              </a:rPr>
              <a:t> class=</a:t>
            </a:r>
            <a:r>
              <a:rPr lang="en-US" altLang="en-US" sz="2400" smtClean="0"/>
              <a:t>"</a:t>
            </a:r>
            <a:r>
              <a:rPr lang="en-US" altLang="en-US" sz="2400" smtClean="0">
                <a:latin typeface="Courier New" panose="02070309020205020404" pitchFamily="49" charset="0"/>
              </a:rPr>
              <a:t>MyBean</a:t>
            </a:r>
            <a:r>
              <a:rPr lang="en-US" altLang="en-US" sz="2400" smtClean="0"/>
              <a:t>"</a:t>
            </a:r>
            <a:r>
              <a:rPr lang="en-US" altLang="en-US" sz="2400" smtClean="0">
                <a:latin typeface="Courier New" panose="02070309020205020404" pitchFamily="49" charset="0"/>
              </a:rPr>
              <a:t> scope=</a:t>
            </a:r>
            <a:r>
              <a:rPr lang="en-US" altLang="en-US" sz="2400" smtClean="0"/>
              <a:t>"</a:t>
            </a:r>
            <a:r>
              <a:rPr lang="en-US" altLang="en-US" sz="2400" smtClean="0">
                <a:latin typeface="Courier New" panose="02070309020205020404" pitchFamily="49" charset="0"/>
              </a:rPr>
              <a:t>page</a:t>
            </a:r>
            <a:r>
              <a:rPr lang="en-US" altLang="en-US" sz="2400" smtClean="0"/>
              <a:t>"</a:t>
            </a:r>
            <a:r>
              <a:rPr lang="en-US" altLang="en-US" sz="2400" smtClean="0">
                <a:latin typeface="Courier New" panose="02070309020205020404" pitchFamily="49" charset="0"/>
              </a:rPr>
              <a:t>/&gt;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228600" algn="l"/>
              </a:tabLst>
            </a:pPr>
            <a:r>
              <a:rPr lang="en-US" altLang="en-US" sz="2400" smtClean="0">
                <a:latin typeface="Courier New" panose="02070309020205020404" pitchFamily="49" charset="0"/>
              </a:rPr>
              <a:t>&lt;/head&gt;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228600" algn="l"/>
              </a:tabLst>
            </a:pPr>
            <a:r>
              <a:rPr lang="en-US" altLang="en-US" sz="2400" smtClean="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3132138" y="3857625"/>
            <a:ext cx="2881312" cy="6508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Creates a reference and includes an existing bean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6227763" y="3716338"/>
            <a:ext cx="2627312" cy="1200150"/>
          </a:xfrm>
          <a:prstGeom prst="rect">
            <a:avLst/>
          </a:prstGeom>
          <a:solidFill>
            <a:srgbClr val="C7F9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Id</a:t>
            </a:r>
            <a:r>
              <a:rPr lang="en-US" altLang="en-US"/>
              <a:t> attribute creates a reference to the class mentioned in </a:t>
            </a:r>
            <a:r>
              <a:rPr lang="en-US" altLang="en-US">
                <a:latin typeface="Courier New" panose="02070309020205020404" pitchFamily="49" charset="0"/>
              </a:rPr>
              <a:t>class</a:t>
            </a:r>
            <a:r>
              <a:rPr lang="en-US" altLang="en-US"/>
              <a:t> attribute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757238" y="2852738"/>
            <a:ext cx="7270750" cy="7207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1" grpId="0" animBg="1"/>
      <p:bldP spid="93192" grpId="0" animBg="1"/>
      <p:bldP spid="931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useBean Action 2-2</a:t>
            </a:r>
          </a:p>
        </p:txBody>
      </p:sp>
      <p:sp>
        <p:nvSpPr>
          <p:cNvPr id="25603" name="Rectangle 7"/>
          <p:cNvSpPr>
            <a:spLocks noChangeArrowheads="1"/>
          </p:cNvSpPr>
          <p:nvPr/>
        </p:nvSpPr>
        <p:spPr bwMode="auto">
          <a:xfrm>
            <a:off x="684213" y="1412875"/>
            <a:ext cx="79914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Courier New" panose="02070309020205020404" pitchFamily="49" charset="0"/>
              </a:rPr>
              <a:t>Scope</a:t>
            </a:r>
            <a:r>
              <a:rPr lang="en-US" altLang="zh-CN" sz="2400"/>
              <a:t> specifies the availability of JavaBean in a JSP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page. Different scope choices are:</a:t>
            </a:r>
          </a:p>
        </p:txBody>
      </p:sp>
      <p:graphicFrame>
        <p:nvGraphicFramePr>
          <p:cNvPr id="94241" name="Group 33"/>
          <p:cNvGraphicFramePr>
            <a:graphicFrameLocks noGrp="1"/>
          </p:cNvGraphicFramePr>
          <p:nvPr/>
        </p:nvGraphicFramePr>
        <p:xfrm>
          <a:off x="1189038" y="2565400"/>
          <a:ext cx="7127875" cy="3240088"/>
        </p:xfrm>
        <a:graphic>
          <a:graphicData uri="http://schemas.openxmlformats.org/drawingml/2006/table">
            <a:tbl>
              <a:tblPr/>
              <a:tblGrid>
                <a:gridCol w="2027237"/>
                <a:gridCol w="5100638"/>
              </a:tblGrid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Scope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</a:tr>
              <a:tr h="796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Page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The bean is available only till the page is in use. It gets destroyed when a new page is loaded.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Request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The bean exists till the user requests it.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5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Session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The bean remains in the session till it expires or gets deleted.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Application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The bean remains throughout the application.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setProperty Action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8208962" cy="4392613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...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&lt;head&gt;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&lt;jsp:useBean id=</a:t>
            </a:r>
            <a:r>
              <a:rPr lang="en-US" altLang="en-US" sz="2400" smtClean="0"/>
              <a:t>"</a:t>
            </a:r>
            <a:r>
              <a:rPr lang="en-US" altLang="en-US" sz="2400" smtClean="0">
                <a:latin typeface="Courier New" panose="02070309020205020404" pitchFamily="49" charset="0"/>
              </a:rPr>
              <a:t>BeanID</a:t>
            </a:r>
            <a:r>
              <a:rPr lang="en-US" altLang="en-US" sz="2400" smtClean="0"/>
              <a:t>"</a:t>
            </a:r>
            <a:r>
              <a:rPr lang="en-US" altLang="en-US" sz="2400" smtClean="0">
                <a:latin typeface="Courier New" panose="02070309020205020404" pitchFamily="49" charset="0"/>
              </a:rPr>
              <a:t> class=</a:t>
            </a:r>
            <a:r>
              <a:rPr lang="en-US" altLang="en-US" sz="2400" smtClean="0"/>
              <a:t>"</a:t>
            </a:r>
            <a:r>
              <a:rPr lang="en-US" altLang="en-US" sz="2400" smtClean="0">
                <a:latin typeface="Courier New" panose="02070309020205020404" pitchFamily="49" charset="0"/>
              </a:rPr>
              <a:t>MyBean</a:t>
            </a:r>
            <a:r>
              <a:rPr lang="en-US" altLang="en-US" sz="2400" smtClean="0"/>
              <a:t>"</a:t>
            </a:r>
            <a:r>
              <a:rPr lang="en-US" altLang="en-US" sz="2400" smtClean="0">
                <a:latin typeface="Courier New" panose="02070309020205020404" pitchFamily="49" charset="0"/>
              </a:rPr>
              <a:t> scope=</a:t>
            </a:r>
            <a:r>
              <a:rPr lang="en-US" altLang="en-US" sz="2400" smtClean="0"/>
              <a:t>"</a:t>
            </a:r>
            <a:r>
              <a:rPr lang="en-US" altLang="en-US" sz="2400" smtClean="0">
                <a:latin typeface="Courier New" panose="02070309020205020404" pitchFamily="49" charset="0"/>
              </a:rPr>
              <a:t>session</a:t>
            </a:r>
            <a:r>
              <a:rPr lang="en-US" altLang="en-US" sz="2400" smtClean="0"/>
              <a:t>"</a:t>
            </a:r>
            <a:r>
              <a:rPr lang="en-US" altLang="en-US" sz="2400" smtClean="0">
                <a:latin typeface="Courier New" panose="02070309020205020404" pitchFamily="49" charset="0"/>
              </a:rPr>
              <a:t>/&gt;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&lt;jsp:setProperty  name=</a:t>
            </a:r>
            <a:r>
              <a:rPr lang="en-US" altLang="en-US" sz="2400" smtClean="0"/>
              <a:t>"</a:t>
            </a:r>
            <a:r>
              <a:rPr lang="en-US" altLang="en-US" sz="2400" smtClean="0">
                <a:latin typeface="Courier New" panose="02070309020205020404" pitchFamily="49" charset="0"/>
              </a:rPr>
              <a:t>BeanID</a:t>
            </a:r>
            <a:r>
              <a:rPr lang="en-US" altLang="en-US" sz="2400" smtClean="0"/>
              <a:t>"</a:t>
            </a:r>
            <a:r>
              <a:rPr lang="en-US" altLang="en-US" sz="2400" smtClean="0">
                <a:latin typeface="Courier New" panose="02070309020205020404" pitchFamily="49" charset="0"/>
              </a:rPr>
              <a:t> property=</a:t>
            </a:r>
            <a:r>
              <a:rPr lang="en-US" altLang="en-US" sz="2400" smtClean="0"/>
              <a:t>"</a:t>
            </a:r>
            <a:r>
              <a:rPr lang="en-US" altLang="en-US" sz="2400" smtClean="0">
                <a:latin typeface="Courier New" panose="02070309020205020404" pitchFamily="49" charset="0"/>
              </a:rPr>
              <a:t>name</a:t>
            </a:r>
            <a:r>
              <a:rPr lang="en-US" altLang="en-US" sz="2400" smtClean="0"/>
              <a:t>"</a:t>
            </a:r>
            <a:r>
              <a:rPr lang="en-US" altLang="en-US" sz="2400" smtClean="0">
                <a:latin typeface="Courier New" panose="02070309020205020404" pitchFamily="49" charset="0"/>
              </a:rPr>
              <a:t> value=</a:t>
            </a:r>
            <a:r>
              <a:rPr lang="en-US" altLang="en-US" sz="2400" smtClean="0"/>
              <a:t>"</a:t>
            </a:r>
            <a:r>
              <a:rPr lang="en-US" altLang="en-US" sz="2400" smtClean="0">
                <a:latin typeface="Courier New" panose="02070309020205020404" pitchFamily="49" charset="0"/>
              </a:rPr>
              <a:t>Example</a:t>
            </a:r>
            <a:r>
              <a:rPr lang="en-US" altLang="en-US" sz="2400" smtClean="0"/>
              <a:t>"</a:t>
            </a:r>
            <a:r>
              <a:rPr lang="en-US" altLang="en-US" sz="2400" smtClean="0">
                <a:latin typeface="Courier New" panose="02070309020205020404" pitchFamily="49" charset="0"/>
              </a:rPr>
              <a:t>/&gt;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&lt;/head&gt;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3635375" y="4100513"/>
            <a:ext cx="2232025" cy="925512"/>
          </a:xfrm>
          <a:prstGeom prst="rect">
            <a:avLst/>
          </a:prstGeom>
          <a:solidFill>
            <a:srgbClr val="E3B3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Sets the property of JavaBean in a JSP page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3276600" y="4005263"/>
            <a:ext cx="2519363" cy="92551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Name</a:t>
            </a:r>
            <a:r>
              <a:rPr lang="en-US" altLang="en-US"/>
              <a:t> attribute specifies reference to a JavaBean class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6011863" y="4100513"/>
            <a:ext cx="2305050" cy="650875"/>
          </a:xfrm>
          <a:prstGeom prst="rect">
            <a:avLst/>
          </a:prstGeom>
          <a:solidFill>
            <a:srgbClr val="BEFEE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Specifies property name of a JavaBean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755650" y="2997200"/>
            <a:ext cx="6048375" cy="71913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nimBg="1"/>
      <p:bldP spid="95237" grpId="1" animBg="1"/>
      <p:bldP spid="95239" grpId="0" animBg="1"/>
      <p:bldP spid="95240" grpId="0" animBg="1"/>
      <p:bldP spid="952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getProperty Action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7775575" cy="5040313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...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&lt;head&gt;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&lt;jsp:useBean id=</a:t>
            </a:r>
            <a:r>
              <a:rPr lang="en-US" altLang="en-US" sz="2000" smtClean="0"/>
              <a:t>"</a:t>
            </a:r>
            <a:r>
              <a:rPr lang="en-US" altLang="en-US" sz="2000" smtClean="0">
                <a:latin typeface="Courier New" panose="02070309020205020404" pitchFamily="49" charset="0"/>
              </a:rPr>
              <a:t>BeanID</a:t>
            </a:r>
            <a:r>
              <a:rPr lang="en-US" altLang="en-US" sz="2000" smtClean="0"/>
              <a:t>"</a:t>
            </a:r>
            <a:r>
              <a:rPr lang="en-US" altLang="en-US" sz="2000" smtClean="0">
                <a:latin typeface="Courier New" panose="02070309020205020404" pitchFamily="49" charset="0"/>
              </a:rPr>
              <a:t> class=</a:t>
            </a:r>
            <a:r>
              <a:rPr lang="en-US" altLang="en-US" sz="2000" smtClean="0"/>
              <a:t>"</a:t>
            </a:r>
            <a:r>
              <a:rPr lang="en-US" altLang="en-US" sz="2000" smtClean="0">
                <a:latin typeface="Courier New" panose="02070309020205020404" pitchFamily="49" charset="0"/>
              </a:rPr>
              <a:t>MyBean</a:t>
            </a:r>
            <a:r>
              <a:rPr lang="en-US" altLang="en-US" sz="2000" smtClean="0"/>
              <a:t>"</a:t>
            </a:r>
            <a:r>
              <a:rPr lang="en-US" altLang="en-US" sz="2000" b="1" smtClean="0">
                <a:latin typeface="Courier New" panose="02070309020205020404" pitchFamily="49" charset="0"/>
              </a:rPr>
              <a:t>    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</a:t>
            </a:r>
            <a:r>
              <a:rPr lang="en-US" altLang="en-US" sz="2000" smtClean="0">
                <a:latin typeface="Courier New" panose="02070309020205020404" pitchFamily="49" charset="0"/>
              </a:rPr>
              <a:t>scope=</a:t>
            </a:r>
            <a:r>
              <a:rPr lang="en-US" altLang="en-US" sz="2000" smtClean="0"/>
              <a:t>"</a:t>
            </a:r>
            <a:r>
              <a:rPr lang="en-US" altLang="en-US" sz="2000" smtClean="0">
                <a:latin typeface="Courier New" panose="02070309020205020404" pitchFamily="49" charset="0"/>
              </a:rPr>
              <a:t>page</a:t>
            </a:r>
            <a:r>
              <a:rPr lang="en-US" altLang="en-US" sz="2000" smtClean="0"/>
              <a:t>"</a:t>
            </a:r>
            <a:r>
              <a:rPr lang="en-US" altLang="en-US" sz="2000" smtClean="0">
                <a:latin typeface="Courier New" panose="02070309020205020404" pitchFamily="49" charset="0"/>
              </a:rPr>
              <a:t>/&gt;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&lt;jsp:setProperty  name=</a:t>
            </a:r>
            <a:r>
              <a:rPr lang="en-US" altLang="en-US" sz="2000" smtClean="0"/>
              <a:t>"</a:t>
            </a:r>
            <a:r>
              <a:rPr lang="en-US" altLang="en-US" sz="2000" smtClean="0">
                <a:latin typeface="Courier New" panose="02070309020205020404" pitchFamily="49" charset="0"/>
              </a:rPr>
              <a:t>BeanID</a:t>
            </a:r>
            <a:r>
              <a:rPr lang="en-US" altLang="en-US" sz="2000" smtClean="0"/>
              <a:t>"</a:t>
            </a:r>
            <a:r>
              <a:rPr lang="en-US" altLang="en-US" sz="2000" smtClean="0">
                <a:latin typeface="Courier New" panose="02070309020205020404" pitchFamily="49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property=</a:t>
            </a:r>
            <a:r>
              <a:rPr lang="en-US" altLang="en-US" sz="2000" smtClean="0"/>
              <a:t>"</a:t>
            </a:r>
            <a:r>
              <a:rPr lang="en-US" altLang="en-US" sz="2000" smtClean="0">
                <a:latin typeface="Courier New" panose="02070309020205020404" pitchFamily="49" charset="0"/>
              </a:rPr>
              <a:t>name</a:t>
            </a:r>
            <a:r>
              <a:rPr lang="en-US" altLang="en-US" sz="2000" smtClean="0"/>
              <a:t>"</a:t>
            </a:r>
            <a:r>
              <a:rPr lang="en-US" altLang="en-US" sz="2000" smtClean="0">
                <a:latin typeface="Courier New" panose="02070309020205020404" pitchFamily="49" charset="0"/>
              </a:rPr>
              <a:t> value=</a:t>
            </a:r>
            <a:r>
              <a:rPr lang="en-US" altLang="en-US" sz="2000" smtClean="0"/>
              <a:t>"</a:t>
            </a:r>
            <a:r>
              <a:rPr lang="en-US" altLang="en-US" sz="2000" smtClean="0">
                <a:latin typeface="Courier New" panose="02070309020205020404" pitchFamily="49" charset="0"/>
              </a:rPr>
              <a:t>Example</a:t>
            </a:r>
            <a:r>
              <a:rPr lang="en-US" altLang="en-US" sz="2000" smtClean="0"/>
              <a:t>"</a:t>
            </a:r>
            <a:r>
              <a:rPr lang="en-US" altLang="en-US" sz="2000" smtClean="0">
                <a:latin typeface="Courier New" panose="02070309020205020404" pitchFamily="49" charset="0"/>
              </a:rPr>
              <a:t>/&gt;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&lt;/head&gt;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&lt;body&gt;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&lt;jsp:getProperty name=</a:t>
            </a:r>
            <a:r>
              <a:rPr lang="en-US" altLang="en-US" sz="2000" smtClean="0"/>
              <a:t>"</a:t>
            </a:r>
            <a:r>
              <a:rPr lang="en-US" altLang="en-US" sz="2000" smtClean="0">
                <a:latin typeface="Courier New" panose="02070309020205020404" pitchFamily="49" charset="0"/>
              </a:rPr>
              <a:t>BeanID</a:t>
            </a:r>
            <a:r>
              <a:rPr lang="en-US" altLang="en-US" sz="2000" smtClean="0"/>
              <a:t>"</a:t>
            </a:r>
            <a:r>
              <a:rPr lang="en-US" altLang="en-US" sz="2000" smtClean="0">
                <a:latin typeface="Courier New" panose="02070309020205020404" pitchFamily="49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property=</a:t>
            </a:r>
            <a:r>
              <a:rPr lang="en-US" altLang="en-US" sz="2000" smtClean="0"/>
              <a:t>"</a:t>
            </a:r>
            <a:r>
              <a:rPr lang="en-US" altLang="en-US" sz="2000" smtClean="0">
                <a:latin typeface="Courier New" panose="02070309020205020404" pitchFamily="49" charset="0"/>
              </a:rPr>
              <a:t>name</a:t>
            </a:r>
            <a:r>
              <a:rPr lang="en-US" altLang="en-US" sz="2000" smtClean="0"/>
              <a:t>"</a:t>
            </a:r>
            <a:r>
              <a:rPr lang="en-US" altLang="en-US" sz="2000" smtClean="0">
                <a:latin typeface="Courier New" panose="02070309020205020404" pitchFamily="49" charset="0"/>
              </a:rPr>
              <a:t>/&gt;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&lt;/body&gt;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3348038" y="4965700"/>
            <a:ext cx="2232025" cy="925513"/>
          </a:xfrm>
          <a:prstGeom prst="rect">
            <a:avLst/>
          </a:prstGeom>
          <a:solidFill>
            <a:srgbClr val="F3D8C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Gets a value of the property specified in a JavaBean</a:t>
            </a: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2916238" y="4941888"/>
            <a:ext cx="2808287" cy="925512"/>
          </a:xfrm>
          <a:prstGeom prst="rect">
            <a:avLst/>
          </a:prstGeom>
          <a:solidFill>
            <a:srgbClr val="C7F9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Name</a:t>
            </a:r>
            <a:r>
              <a:rPr lang="en-US" altLang="en-US"/>
              <a:t> attribute specifies  the reference to a JavaBean class</a:t>
            </a: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5795963" y="4941888"/>
            <a:ext cx="2592387" cy="925512"/>
          </a:xfrm>
          <a:prstGeom prst="rect">
            <a:avLst/>
          </a:prstGeom>
          <a:solidFill>
            <a:srgbClr val="C7F9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Property</a:t>
            </a:r>
            <a:r>
              <a:rPr lang="en-US" altLang="en-US"/>
              <a:t> attribute specifies the property name of a JavaBean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331913" y="4076700"/>
            <a:ext cx="5040312" cy="7207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770" accel="10000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770" accel="10000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20" dur="1230" decel="100000"/>
                                        <p:tgtEl>
                                          <p:spTgt spid="96262"/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21" dur="1230" decel="100000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22" dur="77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23" dur="1230" decel="100000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24" dur="77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2" grpId="0" animBg="1"/>
      <p:bldP spid="96262" grpId="1" animBg="1"/>
      <p:bldP spid="96263" grpId="0" animBg="1"/>
      <p:bldP spid="96264" grpId="0" animBg="1"/>
      <p:bldP spid="962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Creating JavaBean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684213" y="5372100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2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684213" y="1268413"/>
            <a:ext cx="82296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 i="1"/>
              <a:t>Usage of </a:t>
            </a:r>
            <a:r>
              <a:rPr lang="en-US" altLang="en-US" sz="2400" i="1">
                <a:latin typeface="Courier New" panose="02070309020205020404" pitchFamily="49" charset="0"/>
              </a:rPr>
              <a:t>get()</a:t>
            </a:r>
            <a:r>
              <a:rPr lang="en-US" altLang="en-US" sz="2400" i="1"/>
              <a:t> and </a:t>
            </a:r>
            <a:r>
              <a:rPr lang="en-US" altLang="en-US" sz="2400" i="1">
                <a:latin typeface="Courier New" panose="02070309020205020404" pitchFamily="49" charset="0"/>
              </a:rPr>
              <a:t>set()</a:t>
            </a:r>
            <a:r>
              <a:rPr lang="en-US" altLang="en-US" sz="2400" i="1"/>
              <a:t> methods in JavaBean</a:t>
            </a: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731838" y="1727200"/>
            <a:ext cx="8161337" cy="449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public class SimpleBean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    private String name = null;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    private int age = 0;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    public SimpleBean()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    public String getName()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        return name;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    public void setName(String username)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        name = username;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1404938" y="2349500"/>
            <a:ext cx="3959225" cy="50323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1403350" y="3716338"/>
            <a:ext cx="3311525" cy="108108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1403350" y="4795838"/>
            <a:ext cx="5040313" cy="108108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" grpId="0" animBg="1"/>
      <p:bldP spid="105479" grpId="0" animBg="1"/>
      <p:bldP spid="105480" grpId="0" animBg="1"/>
      <p:bldP spid="1054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ChangeArrowheads="1"/>
          </p:cNvSpPr>
          <p:nvPr/>
        </p:nvSpPr>
        <p:spPr bwMode="auto">
          <a:xfrm>
            <a:off x="684213" y="1196975"/>
            <a:ext cx="82296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 i="1"/>
              <a:t>Usage of </a:t>
            </a:r>
            <a:r>
              <a:rPr lang="en-US" altLang="en-US" sz="2400" i="1">
                <a:latin typeface="Courier New" panose="02070309020205020404" pitchFamily="49" charset="0"/>
              </a:rPr>
              <a:t>useBean</a:t>
            </a:r>
            <a:r>
              <a:rPr lang="en-US" altLang="en-US" sz="2400" i="1"/>
              <a:t>, </a:t>
            </a:r>
            <a:r>
              <a:rPr lang="en-US" altLang="en-US" sz="2400" i="1">
                <a:latin typeface="Courier New" panose="02070309020205020404" pitchFamily="49" charset="0"/>
              </a:rPr>
              <a:t>setProperty</a:t>
            </a:r>
            <a:r>
              <a:rPr lang="en-US" altLang="en-US" sz="2400" i="1"/>
              <a:t>, and </a:t>
            </a:r>
            <a:r>
              <a:rPr lang="en-US" altLang="en-US" sz="2400" i="1">
                <a:latin typeface="Courier New" panose="02070309020205020404" pitchFamily="49" charset="0"/>
              </a:rPr>
              <a:t>getProperty </a:t>
            </a:r>
            <a:r>
              <a:rPr lang="en-US" altLang="en-US" sz="2400" i="1"/>
              <a:t>action.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Using JavaBean in JSP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684213" y="1125538"/>
            <a:ext cx="8161337" cy="47704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&lt;html&gt;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    &lt;head&gt;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	&lt;title&gt; Using JavaBean in JSP &lt;/title&gt;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        &lt;jsp:useBean id="BeanId" class="beans.SimpleBean" scope="application"/&gt;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        &lt;jsp:setProperty  name="BeanId" property="name" value="Andrew"/&gt;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        &lt;jsp:setProperty name="BeanId" property="age" value="25"/&gt;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    &lt;/head&gt;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    &lt;body&gt;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        Name is :&lt;jsp:getProperty name="BeanId"  property="name"/&gt; &lt;br/&gt;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        Age is :&lt;jsp:getProperty name="BeanId" property="age"/&gt;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    &lt;/body&gt;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&lt;/html&gt;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611188" y="5876925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3</a:t>
            </a: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815975" y="1989138"/>
            <a:ext cx="7932738" cy="57626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827088" y="2565400"/>
            <a:ext cx="7850187" cy="50323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827088" y="3068638"/>
            <a:ext cx="7850187" cy="57626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827088" y="4149725"/>
            <a:ext cx="6567487" cy="57467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827088" y="4724400"/>
            <a:ext cx="6567487" cy="57626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animBg="1"/>
      <p:bldP spid="108551" grpId="0" animBg="1"/>
      <p:bldP spid="108552" grpId="0" animBg="1"/>
      <p:bldP spid="108553" grpId="0" animBg="1"/>
      <p:bldP spid="108554" grpId="0" animBg="1"/>
      <p:bldP spid="1085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Forward Action 3-1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60575"/>
            <a:ext cx="7704137" cy="295275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...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&lt;body&gt;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&lt;jsp:forward page=</a:t>
            </a:r>
            <a:r>
              <a:rPr lang="en-US" altLang="en-US" sz="2400" smtClean="0"/>
              <a:t>"</a:t>
            </a:r>
            <a:r>
              <a:rPr lang="en-US" altLang="en-US" sz="2400" smtClean="0">
                <a:latin typeface="Courier New" panose="02070309020205020404" pitchFamily="49" charset="0"/>
              </a:rPr>
              <a:t>Second.jsp</a:t>
            </a:r>
            <a:r>
              <a:rPr lang="en-US" altLang="en-US" sz="2400" smtClean="0"/>
              <a:t>"</a:t>
            </a:r>
            <a:r>
              <a:rPr lang="en-US" altLang="en-US" sz="2400" smtClean="0">
                <a:latin typeface="Courier New" panose="02070309020205020404" pitchFamily="49" charset="0"/>
              </a:rPr>
              <a:t>/&gt;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&lt;/body&gt;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3635375" y="3524250"/>
            <a:ext cx="2232025" cy="925513"/>
          </a:xfrm>
          <a:prstGeom prst="rect">
            <a:avLst/>
          </a:prstGeom>
          <a:solidFill>
            <a:srgbClr val="DEC6E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Forwards the request of a user to another JSP page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3635375" y="3500438"/>
            <a:ext cx="2232025" cy="12001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Page</a:t>
            </a:r>
            <a:r>
              <a:rPr lang="en-US" altLang="en-US"/>
              <a:t> attribute specifies the address of the other page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684213" y="2997200"/>
            <a:ext cx="6119812" cy="35877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70" decel="1000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770" decel="100000"/>
                                        <p:tgtEl>
                                          <p:spTgt spid="9728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5" dur="77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nimBg="1"/>
      <p:bldP spid="97285" grpId="1" animBg="1"/>
      <p:bldP spid="97286" grpId="0" animBg="1"/>
      <p:bldP spid="972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Forward Action 3-2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611188" y="5876925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4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684213" y="2201863"/>
            <a:ext cx="8161337" cy="3387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Courier New" panose="02070309020205020404" pitchFamily="49" charset="0"/>
              </a:rPr>
              <a:t>&lt;html&gt;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</a:rPr>
              <a:t>    &lt;head&gt;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</a:rPr>
              <a:t>        &lt;title&gt; Forward This Page &lt;/title&gt; 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</a:rPr>
              <a:t>    &lt;/head&gt;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</a:rPr>
              <a:t>    &lt;body&gt;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</a:rPr>
              <a:t>        &lt;jsp:forward   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</a:rPr>
              <a:t>        page=</a:t>
            </a:r>
            <a:r>
              <a:rPr lang="en-US" altLang="en-US"/>
              <a:t>"</a:t>
            </a:r>
            <a:r>
              <a:rPr lang="en-US" altLang="zh-CN" sz="2400">
                <a:latin typeface="Courier New" panose="02070309020205020404" pitchFamily="49" charset="0"/>
              </a:rPr>
              <a:t>RequestedPage.jsp</a:t>
            </a:r>
            <a:r>
              <a:rPr lang="en-US" altLang="en-US"/>
              <a:t>"</a:t>
            </a:r>
            <a:r>
              <a:rPr lang="en-US" altLang="zh-CN" sz="2400">
                <a:latin typeface="Courier New" panose="02070309020205020404" pitchFamily="49" charset="0"/>
              </a:rPr>
              <a:t>/&gt;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</a:rPr>
              <a:t>    &lt;/body&gt;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</a:rPr>
              <a:t>&lt;/html&gt;</a:t>
            </a: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684213" y="1268413"/>
            <a:ext cx="82296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 i="1"/>
              <a:t>Creating a JSP page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i="1"/>
              <a:t>Using </a:t>
            </a:r>
            <a:r>
              <a:rPr lang="en-US" altLang="en-US" sz="2400" i="1">
                <a:latin typeface="Courier New" panose="02070309020205020404" pitchFamily="49" charset="0"/>
              </a:rPr>
              <a:t>forward</a:t>
            </a:r>
            <a:r>
              <a:rPr lang="en-US" altLang="en-US" sz="2400" i="1"/>
              <a:t> action to forward the request of the user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2339975" y="4076700"/>
            <a:ext cx="4968875" cy="7207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9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9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nimBg="1"/>
      <p:bldP spid="10957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684213" y="1268413"/>
            <a:ext cx="82296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 i="1"/>
              <a:t>Creating a JSP page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i="1"/>
              <a:t>The user will be forwarded to this page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Forward Action 3-3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611188" y="5876925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5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684213" y="1196975"/>
            <a:ext cx="8161337" cy="51260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latin typeface="Courier New" panose="02070309020205020404" pitchFamily="49" charset="0"/>
              </a:rPr>
              <a:t>&lt;html&gt;	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</a:rPr>
              <a:t>    &lt;head&gt;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</a:rPr>
              <a:t>        &lt;title&gt;Request forwarded    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</a:rPr>
              <a:t>        here&lt;/title&gt;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</a:rPr>
              <a:t>    &lt;/head&gt;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</a:rPr>
              <a:t>    &lt;body&gt;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</a:rPr>
              <a:t>        This page received a forwarded    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</a:rPr>
              <a:t>        request from &lt;br /&gt;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</a:rPr>
              <a:t>        &lt;b&gt;forward.jsp&lt;/b&gt;,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</a:rPr>
              <a:t>        &lt;br&gt;This page is the output from     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</a:rPr>
              <a:t>        &lt;b&gt;RequestedPage.jsp&lt;/b&gt;,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</a:rPr>
              <a:t>        &lt;br&gt;but the URL is for   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</a:rPr>
              <a:t>        &lt;b&gt;forward.jsp&lt;/b&gt;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</a:rPr>
              <a:t>    &lt;/body&gt;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0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0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Review 2-1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JSP implicit objects are predefined classes that can be included in JSP expressions and Scriptlets.</a:t>
            </a:r>
          </a:p>
          <a:p>
            <a:pPr eaLnBrk="1" hangingPunct="1"/>
            <a:r>
              <a:rPr lang="en-US" altLang="en-US" smtClean="0"/>
              <a:t>Implicit objects are included in a JSP page by JSP container.</a:t>
            </a:r>
          </a:p>
          <a:p>
            <a:pPr eaLnBrk="1" hangingPunct="1"/>
            <a:r>
              <a:rPr lang="en-US" altLang="en-US" smtClean="0"/>
              <a:t>Input and output objects, such as </a:t>
            </a:r>
            <a:r>
              <a:rPr lang="en-US" altLang="en-US" smtClean="0">
                <a:latin typeface="Courier New" panose="02070309020205020404" pitchFamily="49" charset="0"/>
              </a:rPr>
              <a:t>request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response</a:t>
            </a:r>
            <a:r>
              <a:rPr lang="en-US" altLang="en-US" smtClean="0"/>
              <a:t>, and </a:t>
            </a:r>
            <a:r>
              <a:rPr lang="en-US" altLang="en-US" smtClean="0">
                <a:latin typeface="Courier New" panose="02070309020205020404" pitchFamily="49" charset="0"/>
              </a:rPr>
              <a:t>out</a:t>
            </a:r>
            <a:r>
              <a:rPr lang="en-US" altLang="en-US" smtClean="0"/>
              <a:t> objects are used to display and retrieve information from a Web page.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Include Action 5-1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7920037" cy="3744912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tabLst>
                <a:tab pos="457200" algn="l"/>
                <a:tab pos="800100" algn="l"/>
              </a:tabLst>
            </a:pPr>
            <a:r>
              <a:rPr lang="en-US" altLang="en-US" sz="2400" smtClean="0">
                <a:latin typeface="Courier New" panose="02070309020205020404" pitchFamily="49" charset="0"/>
              </a:rPr>
              <a:t>...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457200" algn="l"/>
                <a:tab pos="800100" algn="l"/>
              </a:tabLst>
            </a:pPr>
            <a:r>
              <a:rPr lang="en-US" altLang="en-US" sz="2400" smtClean="0">
                <a:latin typeface="Courier New" panose="02070309020205020404" pitchFamily="49" charset="0"/>
              </a:rPr>
              <a:t>&lt;body&gt;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457200" algn="l"/>
                <a:tab pos="800100" algn="l"/>
              </a:tabLst>
            </a:pPr>
            <a:r>
              <a:rPr lang="en-US" altLang="en-US" sz="2400" smtClean="0">
                <a:latin typeface="Courier New" panose="02070309020205020404" pitchFamily="49" charset="0"/>
              </a:rPr>
              <a:t>&lt;jsp:include page=</a:t>
            </a:r>
            <a:r>
              <a:rPr lang="en-US" altLang="en-US" sz="2400" smtClean="0"/>
              <a:t>"</a:t>
            </a:r>
            <a:r>
              <a:rPr lang="en-US" altLang="en-US" sz="2400" smtClean="0">
                <a:latin typeface="Courier New" panose="02070309020205020404" pitchFamily="49" charset="0"/>
              </a:rPr>
              <a:t>OtherPage.jsp</a:t>
            </a:r>
            <a:r>
              <a:rPr lang="en-US" altLang="en-US" sz="2400" smtClean="0"/>
              <a:t>"</a:t>
            </a:r>
            <a:r>
              <a:rPr lang="en-US" altLang="en-US" sz="2400" smtClean="0">
                <a:latin typeface="Courier New" panose="02070309020205020404" pitchFamily="49" charset="0"/>
              </a:rPr>
              <a:t> flush=</a:t>
            </a:r>
            <a:r>
              <a:rPr lang="en-US" altLang="en-US" sz="2400" smtClean="0"/>
              <a:t>"</a:t>
            </a:r>
            <a:r>
              <a:rPr lang="en-US" altLang="en-US" sz="2400" smtClean="0">
                <a:latin typeface="Courier New" panose="02070309020205020404" pitchFamily="49" charset="0"/>
              </a:rPr>
              <a:t>true</a:t>
            </a:r>
            <a:r>
              <a:rPr lang="en-US" altLang="en-US" sz="2400" smtClean="0"/>
              <a:t>"</a:t>
            </a:r>
            <a:r>
              <a:rPr lang="en-US" altLang="en-US" sz="2400" smtClean="0">
                <a:latin typeface="Courier New" panose="02070309020205020404" pitchFamily="49" charset="0"/>
              </a:rPr>
              <a:t>/&gt;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457200" algn="l"/>
                <a:tab pos="800100" algn="l"/>
              </a:tabLst>
            </a:pPr>
            <a:r>
              <a:rPr lang="en-US" altLang="en-US" sz="2400" smtClean="0">
                <a:latin typeface="Courier New" panose="02070309020205020404" pitchFamily="49" charset="0"/>
              </a:rPr>
              <a:t>&lt;/body&gt;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457200" algn="l"/>
                <a:tab pos="800100" algn="l"/>
              </a:tabLst>
            </a:pPr>
            <a:r>
              <a:rPr lang="en-US" altLang="en-US" sz="2400" smtClean="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3779838" y="3571875"/>
            <a:ext cx="2232025" cy="1200150"/>
          </a:xfrm>
          <a:prstGeom prst="rect">
            <a:avLst/>
          </a:prstGeom>
          <a:solidFill>
            <a:srgbClr val="BDAED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Includes content or page from another JSP in the specified page</a:t>
            </a: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3779838" y="3571875"/>
            <a:ext cx="2232025" cy="1200150"/>
          </a:xfrm>
          <a:prstGeom prst="rect">
            <a:avLst/>
          </a:prstGeom>
          <a:solidFill>
            <a:srgbClr val="FCB6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Page</a:t>
            </a:r>
            <a:r>
              <a:rPr lang="en-US" altLang="en-US"/>
              <a:t> attribute specifies the address of the other page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755650" y="2636838"/>
            <a:ext cx="7200900" cy="7207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 decel="1000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 animBg="1"/>
      <p:bldP spid="99333" grpId="1" animBg="1"/>
      <p:bldP spid="99334" grpId="0" animBg="1"/>
      <p:bldP spid="993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Include Action 5-2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611188" y="5876925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6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684213" y="1268413"/>
            <a:ext cx="82296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 i="1"/>
              <a:t>Creating a JSP page that accept parameters and displays result.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i="1"/>
              <a:t>Usage of </a:t>
            </a:r>
            <a:r>
              <a:rPr lang="en-US" altLang="en-US" sz="2400" i="1">
                <a:latin typeface="Courier New" panose="02070309020205020404" pitchFamily="49" charset="0"/>
              </a:rPr>
              <a:t>getParameter()</a:t>
            </a:r>
            <a:r>
              <a:rPr lang="en-US" altLang="en-US" sz="2400" i="1"/>
              <a:t> method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684213" y="1684338"/>
            <a:ext cx="8161337" cy="47815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Courier New" panose="02070309020205020404" pitchFamily="49" charset="0"/>
              </a:rPr>
              <a:t>. . .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</a:rPr>
              <a:t> &lt;%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</a:rPr>
              <a:t>        String tablename=request.getParameter("tablename");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</a:rPr>
              <a:t>        String sqlquery=request.getParameter("sqlquery");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</a:rPr>
              <a:t>        String whereclause=request.getParameter("ProductType");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</a:rPr>
              <a:t>        out.println("&lt;b&gt;Sql query fired: &lt;/b&gt;"+sqlquery+" "+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</a:rPr>
              <a:t>tablename+" where ProductType='"+whereclause+"'&lt;br/&gt;&lt;br/&gt;");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</a:rPr>
              <a:t>        try {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</a:rPr>
              <a:t>            Class.forName("sun.jdbc.odbc.JdbcOdbcDriver");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</a:rPr>
              <a:t>            Connection con=DriverManager.getConnection ("jdbc:odbc:pubs","sa","playware");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</a:rPr>
              <a:t>            PreparedStatement s=con.prepareStatement(sqlquery+" "+tablename+" where ProductType='"+whereclause+"'");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</a:rPr>
              <a:t>            ResultSet rs=s.executeQuery();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</a:rPr>
              <a:t>            while(rs.next()) {</a:t>
            </a:r>
            <a:endParaRPr lang="nb-NO" altLang="zh-CN" sz="1400">
              <a:latin typeface="Courier New" panose="02070309020205020404" pitchFamily="49" charset="0"/>
            </a:endParaRPr>
          </a:p>
          <a:p>
            <a:pPr eaLnBrk="1" hangingPunct="1"/>
            <a:r>
              <a:rPr lang="nb-NO" altLang="zh-CN" sz="1400">
                <a:latin typeface="Courier New" panose="02070309020205020404" pitchFamily="49" charset="0"/>
              </a:rPr>
              <a:t>                out.println(" "+rs.getString(1)+" "+rs.getString(2)+" $"+rs.getString(4)+"&lt;br/&gt;");</a:t>
            </a:r>
          </a:p>
          <a:p>
            <a:pPr eaLnBrk="1" hangingPunct="1"/>
            <a:r>
              <a:rPr lang="nb-NO" altLang="zh-CN" sz="1400">
                <a:latin typeface="Courier New" panose="02070309020205020404" pitchFamily="49" charset="0"/>
              </a:rPr>
              <a:t>            </a:t>
            </a:r>
            <a:r>
              <a:rPr lang="en-US" altLang="zh-CN" sz="1400"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</a:rPr>
              <a:t>        } catch(Exception e) {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</a:rPr>
              <a:t>            out.println(e.toString());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sz="1400">
                <a:latin typeface="Courier New" panose="02070309020205020404" pitchFamily="49" charset="0"/>
              </a:rPr>
              <a:t> %&gt;</a:t>
            </a:r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1546225" y="2133600"/>
            <a:ext cx="6121400" cy="6477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auto">
          <a:xfrm>
            <a:off x="900113" y="4076700"/>
            <a:ext cx="7704137" cy="151288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1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1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nimBg="1"/>
      <p:bldP spid="111623" grpId="0" animBg="1"/>
      <p:bldP spid="1116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Include Action 5-3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611188" y="5876925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7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684213" y="1268413"/>
            <a:ext cx="82296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 i="1"/>
              <a:t>Creating a JSP page that includes a JSP page and sets parameters for the included page.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i="1"/>
              <a:t>Usage of </a:t>
            </a:r>
            <a:r>
              <a:rPr lang="en-US" altLang="en-US" sz="2400" i="1">
                <a:latin typeface="Courier New" panose="02070309020205020404" pitchFamily="49" charset="0"/>
              </a:rPr>
              <a:t>include</a:t>
            </a:r>
            <a:r>
              <a:rPr lang="en-US" altLang="en-US" sz="2400" i="1"/>
              <a:t> action </a:t>
            </a:r>
            <a:r>
              <a:rPr lang="en-US" altLang="en-US" sz="2400" i="1">
                <a:latin typeface="Courier New" panose="02070309020205020404" pitchFamily="49" charset="0"/>
              </a:rPr>
              <a:t>and param</a:t>
            </a:r>
            <a:r>
              <a:rPr lang="en-US" altLang="en-US" sz="2400" i="1"/>
              <a:t> element method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684213" y="2516188"/>
            <a:ext cx="8161337" cy="31226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 &lt;body&gt;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        &lt;jsp:include page="IncludeFileParameter.jsp" flush="true"&gt;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            &lt;jsp:param name="tablename" value="ProductDetails"/&gt;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            &lt;jsp:param name="sqlquery" value="Select * from"/&gt;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            &lt;jsp:param name="ProductType" value="Toys"/&gt;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        &lt;/jsp:include&gt;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        Above text is from IncludeFileParameter.jsp.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</a:rPr>
              <a:t>&lt;/body&gt;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827088" y="2852738"/>
            <a:ext cx="7777162" cy="22320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" grpId="0" animBg="1"/>
      <p:bldP spid="1413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Include Action 5-4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11188" y="5876925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8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684213" y="2197100"/>
            <a:ext cx="8161337" cy="37528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Courier New" panose="02070309020205020404" pitchFamily="49" charset="0"/>
              </a:rPr>
              <a:t>&lt;html&gt;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</a:rPr>
              <a:t>    &lt;head&gt;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</a:rPr>
              <a:t>        &lt;title&gt;Welcome to Car    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</a:rPr>
              <a:t>        Shoppe&lt;/title&gt;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</a:rPr>
              <a:t>    &lt;/head&gt;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</a:rPr>
              <a:t>    &lt;body&gt;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</a:rPr>
              <a:t>        &lt;h1 align=</a:t>
            </a:r>
            <a:r>
              <a:rPr lang="en-US" altLang="en-US" sz="2000"/>
              <a:t>"</a:t>
            </a:r>
            <a:r>
              <a:rPr lang="en-US" altLang="zh-CN" sz="2400">
                <a:latin typeface="Courier New" panose="02070309020205020404" pitchFamily="49" charset="0"/>
              </a:rPr>
              <a:t>center</a:t>
            </a:r>
            <a:r>
              <a:rPr lang="en-US" altLang="en-US" sz="2000"/>
              <a:t>"</a:t>
            </a:r>
            <a:r>
              <a:rPr lang="en-US" altLang="zh-CN" sz="2400">
                <a:latin typeface="Courier New" panose="02070309020205020404" pitchFamily="49" charset="0"/>
              </a:rPr>
              <a:t>&gt;Welcome to Car    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</a:rPr>
              <a:t>        Shoppe&lt;/h1&gt;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</a:rPr>
              <a:t>    &lt;/body&gt;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</a:rPr>
              <a:t>&lt;/html&gt;</a:t>
            </a: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684213" y="1268413"/>
            <a:ext cx="82296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 i="1"/>
              <a:t>Creating an HTML page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i="1"/>
              <a:t>The page will be included in Example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9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9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Include Action 5-5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611188" y="5876925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9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684213" y="2187575"/>
            <a:ext cx="8161337" cy="41211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latin typeface="Courier New" panose="02070309020205020404" pitchFamily="49" charset="0"/>
              </a:rPr>
              <a:t>&lt;html&gt;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</a:rPr>
              <a:t>    &lt;head&gt;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</a:rPr>
              <a:t>        &lt;title&gt;Using Includes&lt;/title&gt;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</a:rPr>
              <a:t>    &lt;/head&gt;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</a:rPr>
              <a:t>    &lt;body&gt;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</a:rPr>
              <a:t>        &lt;jsp:include page=</a:t>
            </a:r>
            <a:r>
              <a:rPr lang="en-US" altLang="en-US" sz="2000"/>
              <a:t>“</a:t>
            </a:r>
            <a:r>
              <a:rPr lang="en-US" altLang="zh-CN" sz="2200">
                <a:latin typeface="Courier New" panose="02070309020205020404" pitchFamily="49" charset="0"/>
              </a:rPr>
              <a:t>Welcome.html</a:t>
            </a:r>
            <a:r>
              <a:rPr lang="en-US" altLang="en-US"/>
              <a:t>"</a:t>
            </a:r>
            <a:r>
              <a:rPr lang="en-US" altLang="zh-CN" sz="2200"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</a:rPr>
              <a:t>        flush=</a:t>
            </a:r>
            <a:r>
              <a:rPr lang="en-US" altLang="en-US"/>
              <a:t>"</a:t>
            </a:r>
            <a:r>
              <a:rPr lang="en-US" altLang="zh-CN" sz="2200">
                <a:latin typeface="Courier New" panose="02070309020205020404" pitchFamily="49" charset="0"/>
              </a:rPr>
              <a:t>true</a:t>
            </a:r>
            <a:r>
              <a:rPr lang="en-US" altLang="en-US"/>
              <a:t>"</a:t>
            </a:r>
            <a:r>
              <a:rPr lang="en-US" altLang="zh-CN" sz="2200">
                <a:latin typeface="Courier New" panose="02070309020205020404" pitchFamily="49" charset="0"/>
              </a:rPr>
              <a:t>/&gt;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</a:rPr>
              <a:t>        This text will appear after the    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</a:rPr>
              <a:t>        contents of the &lt;b&gt;Welcome.html&lt;/b&gt; are   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</a:rPr>
              <a:t>        displayed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</a:rPr>
              <a:t>    &lt;/body&gt;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</a:rPr>
              <a:t>&lt;/html&gt;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684213" y="1196975"/>
            <a:ext cx="82296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 i="1"/>
              <a:t>Creating a JSP page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i="1"/>
              <a:t>Using </a:t>
            </a:r>
            <a:r>
              <a:rPr lang="en-US" altLang="en-US" sz="2400" i="1">
                <a:latin typeface="Courier New" panose="02070309020205020404" pitchFamily="49" charset="0"/>
              </a:rPr>
              <a:t>include</a:t>
            </a:r>
            <a:r>
              <a:rPr lang="en-US" altLang="en-US" sz="2400" i="1"/>
              <a:t> action to include an HTML page</a:t>
            </a: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2195513" y="3933825"/>
            <a:ext cx="5545137" cy="6477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2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2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nimBg="1"/>
      <p:bldP spid="1126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Summary 2-1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8229600" cy="4321175"/>
          </a:xfrm>
        </p:spPr>
        <p:txBody>
          <a:bodyPr/>
          <a:lstStyle/>
          <a:p>
            <a:pPr eaLnBrk="1" hangingPunct="1"/>
            <a:r>
              <a:rPr lang="en-US" altLang="en-US" smtClean="0"/>
              <a:t>JavaBeans are reusable components that can be used in multiple applications.</a:t>
            </a:r>
          </a:p>
          <a:p>
            <a:pPr eaLnBrk="1" hangingPunct="1"/>
            <a:r>
              <a:rPr lang="en-US" altLang="en-US" smtClean="0"/>
              <a:t>Bean properties can be accessed using the </a:t>
            </a:r>
            <a:r>
              <a:rPr lang="en-US" altLang="en-US" smtClean="0">
                <a:latin typeface="Courier New" panose="02070309020205020404" pitchFamily="49" charset="0"/>
              </a:rPr>
              <a:t>get()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set()</a:t>
            </a:r>
            <a:r>
              <a:rPr lang="en-US" altLang="en-US" smtClean="0"/>
              <a:t> methods.</a:t>
            </a:r>
          </a:p>
          <a:p>
            <a:pPr eaLnBrk="1" hangingPunct="1"/>
            <a:r>
              <a:rPr lang="en-US" altLang="en-US" smtClean="0"/>
              <a:t>JSP pages can include JavaBean components using Standard Actions.</a:t>
            </a:r>
          </a:p>
          <a:p>
            <a:pPr eaLnBrk="1" hangingPunct="1"/>
            <a:r>
              <a:rPr lang="en-US" altLang="en-US" smtClean="0"/>
              <a:t>JSP Standard Actions are used to insert files and bean components, and forward the user to another Web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Summary 2-2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8229600" cy="4321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useBean</a:t>
            </a:r>
            <a:r>
              <a:rPr lang="en-US" altLang="en-US" smtClean="0"/>
              <a:t> action makes a JavaBean component available in a JSP page.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setProperty</a:t>
            </a:r>
            <a:r>
              <a:rPr lang="en-US" altLang="en-US" smtClean="0"/>
              <a:t> action sets a value to the property of the bean.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getProperty</a:t>
            </a:r>
            <a:r>
              <a:rPr lang="en-US" altLang="en-US" smtClean="0"/>
              <a:t> action is used to get a value from the bean.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Forward</a:t>
            </a:r>
            <a:r>
              <a:rPr lang="en-US" altLang="en-US" smtClean="0"/>
              <a:t> action will forward the request of the user to another page.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Include</a:t>
            </a:r>
            <a:r>
              <a:rPr lang="en-US" altLang="en-US" smtClean="0"/>
              <a:t> action is used to include a page in the current JSP page.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Review 2-2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Scope communication and control objects, such as </a:t>
            </a:r>
            <a:r>
              <a:rPr lang="en-US" altLang="en-US" smtClean="0">
                <a:latin typeface="Courier New" panose="02070309020205020404" pitchFamily="49" charset="0"/>
              </a:rPr>
              <a:t>session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application</a:t>
            </a:r>
            <a:r>
              <a:rPr lang="en-US" altLang="en-US" smtClean="0"/>
              <a:t>, and </a:t>
            </a:r>
            <a:r>
              <a:rPr lang="en-US" altLang="en-US" smtClean="0">
                <a:latin typeface="Courier New" panose="02070309020205020404" pitchFamily="49" charset="0"/>
              </a:rPr>
              <a:t>pageContext</a:t>
            </a:r>
            <a:r>
              <a:rPr lang="en-US" altLang="en-US" smtClean="0"/>
              <a:t> provides a JSP page with access to the page context.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page</a:t>
            </a:r>
            <a:r>
              <a:rPr lang="en-US" altLang="en-US" smtClean="0"/>
              <a:t> object represents Servlet and </a:t>
            </a:r>
            <a:r>
              <a:rPr lang="en-US" altLang="en-US" smtClean="0">
                <a:latin typeface="Courier New" panose="02070309020205020404" pitchFamily="49" charset="0"/>
              </a:rPr>
              <a:t>config</a:t>
            </a:r>
            <a:r>
              <a:rPr lang="en-US" altLang="en-US" smtClean="0"/>
              <a:t> object that stores the initialization parameters of Servlet.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Objectives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zh-CN" i="1" smtClean="0"/>
              <a:t>Describe JavaBeans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zh-CN" i="1" smtClean="0"/>
          </a:p>
          <a:p>
            <a:pPr eaLnBrk="1" hangingPunct="1"/>
            <a:r>
              <a:rPr lang="en-GB" altLang="zh-CN" i="1" smtClean="0"/>
              <a:t>Describe various JSP Standard Actions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 to Java Beans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JavaBean is a specially constructed Java class written in the Java and coded according to the JavaBeans API specifications.</a:t>
            </a:r>
          </a:p>
          <a:p>
            <a:pPr eaLnBrk="1" hangingPunct="1"/>
            <a:r>
              <a:rPr lang="en-US" altLang="en-US" smtClean="0"/>
              <a:t>It provides a default, no-argument constructor.</a:t>
            </a:r>
          </a:p>
          <a:p>
            <a:pPr eaLnBrk="1" hangingPunct="1"/>
            <a:r>
              <a:rPr lang="en-US" altLang="en-US" smtClean="0"/>
              <a:t>It should be serializable and implement the </a:t>
            </a:r>
            <a:r>
              <a:rPr lang="en-US" altLang="en-US" b="1" smtClean="0"/>
              <a:t>Serializable</a:t>
            </a:r>
            <a:r>
              <a:rPr lang="en-US" altLang="en-US" smtClean="0"/>
              <a:t> interface.</a:t>
            </a:r>
          </a:p>
          <a:p>
            <a:pPr eaLnBrk="1" hangingPunct="1"/>
            <a:r>
              <a:rPr lang="en-US" altLang="en-US" smtClean="0"/>
              <a:t>It may have a number of properties which can be read or written.</a:t>
            </a:r>
          </a:p>
          <a:p>
            <a:pPr eaLnBrk="1" hangingPunct="1"/>
            <a:r>
              <a:rPr lang="en-US" altLang="en-US" smtClean="0"/>
              <a:t>It may have a number of "getter" and "setter" methods for the properties.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JavaBeans</a:t>
            </a:r>
          </a:p>
        </p:txBody>
      </p:sp>
      <p:sp>
        <p:nvSpPr>
          <p:cNvPr id="13315" name="Rectangle 14"/>
          <p:cNvSpPr>
            <a:spLocks noChangeArrowheads="1"/>
          </p:cNvSpPr>
          <p:nvPr/>
        </p:nvSpPr>
        <p:spPr bwMode="auto">
          <a:xfrm>
            <a:off x="684213" y="1412875"/>
            <a:ext cx="7991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JavaBeans are reusable components.</a:t>
            </a:r>
          </a:p>
        </p:txBody>
      </p:sp>
      <p:sp>
        <p:nvSpPr>
          <p:cNvPr id="113679" name="Rectangle 15"/>
          <p:cNvSpPr>
            <a:spLocks noChangeArrowheads="1"/>
          </p:cNvSpPr>
          <p:nvPr/>
        </p:nvSpPr>
        <p:spPr bwMode="auto">
          <a:xfrm>
            <a:off x="1476375" y="2997200"/>
            <a:ext cx="1223963" cy="2087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/>
              <a:t>Features of JavaBean</a:t>
            </a:r>
          </a:p>
        </p:txBody>
      </p:sp>
      <p:sp>
        <p:nvSpPr>
          <p:cNvPr id="113687" name="Line 23"/>
          <p:cNvSpPr>
            <a:spLocks noChangeShapeType="1"/>
          </p:cNvSpPr>
          <p:nvPr/>
        </p:nvSpPr>
        <p:spPr bwMode="auto">
          <a:xfrm flipV="1">
            <a:off x="2700338" y="2924175"/>
            <a:ext cx="2303462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>
            <a:off x="2700338" y="4005263"/>
            <a:ext cx="2232025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690" name="Line 26"/>
          <p:cNvSpPr>
            <a:spLocks noChangeShapeType="1"/>
          </p:cNvSpPr>
          <p:nvPr/>
        </p:nvSpPr>
        <p:spPr bwMode="auto">
          <a:xfrm>
            <a:off x="2700338" y="4005263"/>
            <a:ext cx="2376487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691" name="Text Box 27"/>
          <p:cNvSpPr txBox="1">
            <a:spLocks noChangeArrowheads="1"/>
          </p:cNvSpPr>
          <p:nvPr/>
        </p:nvSpPr>
        <p:spPr bwMode="auto">
          <a:xfrm>
            <a:off x="5219700" y="2781300"/>
            <a:ext cx="2952750" cy="376238"/>
          </a:xfrm>
          <a:prstGeom prst="rect">
            <a:avLst/>
          </a:prstGeom>
          <a:solidFill>
            <a:srgbClr val="F3D8C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Reusable Component</a:t>
            </a:r>
          </a:p>
        </p:txBody>
      </p:sp>
      <p:sp>
        <p:nvSpPr>
          <p:cNvPr id="113692" name="Text Box 28"/>
          <p:cNvSpPr txBox="1">
            <a:spLocks noChangeArrowheads="1"/>
          </p:cNvSpPr>
          <p:nvPr/>
        </p:nvSpPr>
        <p:spPr bwMode="auto">
          <a:xfrm>
            <a:off x="5292725" y="3786188"/>
            <a:ext cx="2879725" cy="650875"/>
          </a:xfrm>
          <a:prstGeom prst="rect">
            <a:avLst/>
          </a:prstGeom>
          <a:solidFill>
            <a:srgbClr val="F3D8C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Can be used in multiple Applications</a:t>
            </a:r>
          </a:p>
        </p:txBody>
      </p:sp>
      <p:sp>
        <p:nvSpPr>
          <p:cNvPr id="113693" name="Text Box 29"/>
          <p:cNvSpPr txBox="1">
            <a:spLocks noChangeArrowheads="1"/>
          </p:cNvSpPr>
          <p:nvPr/>
        </p:nvSpPr>
        <p:spPr bwMode="auto">
          <a:xfrm>
            <a:off x="5219700" y="4868863"/>
            <a:ext cx="3024188" cy="376237"/>
          </a:xfrm>
          <a:prstGeom prst="rect">
            <a:avLst/>
          </a:prstGeom>
          <a:solidFill>
            <a:srgbClr val="F3D8C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Platform Independent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000"/>
                                        <p:tgtEl>
                                          <p:spTgt spid="11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1000"/>
                                        <p:tgtEl>
                                          <p:spTgt spid="11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1000"/>
                                        <p:tgtEl>
                                          <p:spTgt spid="11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9" grpId="0" animBg="1"/>
      <p:bldP spid="113687" grpId="0" animBg="1"/>
      <p:bldP spid="113689" grpId="0" animBg="1"/>
      <p:bldP spid="113690" grpId="0" animBg="1"/>
      <p:bldP spid="113691" grpId="0" animBg="1"/>
      <p:bldP spid="113692" grpId="0" animBg="1"/>
      <p:bldP spid="1136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Get() and Set() Methods 2-1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3851275" y="2706688"/>
            <a:ext cx="1584325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2400"/>
              <a:t>JavaBean </a:t>
            </a:r>
          </a:p>
          <a:p>
            <a:pPr algn="ctr" eaLnBrk="1" hangingPunct="1"/>
            <a:r>
              <a:rPr lang="en-US" altLang="en-US" sz="2400"/>
              <a:t>Properties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611188" y="2922588"/>
            <a:ext cx="211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Get()</a:t>
            </a:r>
            <a:r>
              <a:rPr lang="en-US" altLang="en-US" sz="2400"/>
              <a:t>method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6778625" y="2922588"/>
            <a:ext cx="211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Set()</a:t>
            </a:r>
            <a:r>
              <a:rPr lang="en-US" altLang="en-US" sz="2400"/>
              <a:t>method</a:t>
            </a:r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2771775" y="313848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46" name="Line 10"/>
          <p:cNvSpPr>
            <a:spLocks noChangeShapeType="1"/>
          </p:cNvSpPr>
          <p:nvPr/>
        </p:nvSpPr>
        <p:spPr bwMode="auto">
          <a:xfrm flipH="1">
            <a:off x="5508625" y="3209925"/>
            <a:ext cx="1150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47" name="Line 11"/>
          <p:cNvSpPr>
            <a:spLocks noChangeShapeType="1"/>
          </p:cNvSpPr>
          <p:nvPr/>
        </p:nvSpPr>
        <p:spPr bwMode="auto">
          <a:xfrm>
            <a:off x="2268538" y="3354388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>
            <a:off x="1258888" y="4433888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>
            <a:off x="1258888" y="443388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>
            <a:off x="3779838" y="443388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539750" y="5083175"/>
            <a:ext cx="185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Defined </a:t>
            </a:r>
            <a:r>
              <a:rPr lang="en-US" altLang="en-US">
                <a:latin typeface="Courier New" panose="02070309020205020404" pitchFamily="49" charset="0"/>
              </a:rPr>
              <a:t>public</a:t>
            </a:r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2411413" y="4941888"/>
            <a:ext cx="1755775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Get()</a:t>
            </a:r>
            <a:r>
              <a:rPr lang="en-US" altLang="en-US"/>
              <a:t> method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/>
              <a:t>returns a value</a:t>
            </a:r>
          </a:p>
        </p:txBody>
      </p:sp>
      <p:sp>
        <p:nvSpPr>
          <p:cNvPr id="91153" name="Line 17"/>
          <p:cNvSpPr>
            <a:spLocks noChangeShapeType="1"/>
          </p:cNvSpPr>
          <p:nvPr/>
        </p:nvSpPr>
        <p:spPr bwMode="auto">
          <a:xfrm>
            <a:off x="7519988" y="3336925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54" name="Line 18"/>
          <p:cNvSpPr>
            <a:spLocks noChangeShapeType="1"/>
          </p:cNvSpPr>
          <p:nvPr/>
        </p:nvSpPr>
        <p:spPr bwMode="auto">
          <a:xfrm>
            <a:off x="5867400" y="4416425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55" name="Line 19"/>
          <p:cNvSpPr>
            <a:spLocks noChangeShapeType="1"/>
          </p:cNvSpPr>
          <p:nvPr/>
        </p:nvSpPr>
        <p:spPr bwMode="auto">
          <a:xfrm>
            <a:off x="5867400" y="44164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>
            <a:off x="8388350" y="443388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57" name="Text Box 21"/>
          <p:cNvSpPr txBox="1">
            <a:spLocks noChangeArrowheads="1"/>
          </p:cNvSpPr>
          <p:nvPr/>
        </p:nvSpPr>
        <p:spPr bwMode="auto">
          <a:xfrm>
            <a:off x="4716463" y="5013325"/>
            <a:ext cx="185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Defined </a:t>
            </a:r>
            <a:r>
              <a:rPr lang="en-US" altLang="en-US">
                <a:latin typeface="Courier New" panose="02070309020205020404" pitchFamily="49" charset="0"/>
              </a:rPr>
              <a:t>public</a:t>
            </a:r>
          </a:p>
        </p:txBody>
      </p:sp>
      <p:sp>
        <p:nvSpPr>
          <p:cNvPr id="91158" name="Text Box 22"/>
          <p:cNvSpPr txBox="1">
            <a:spLocks noChangeArrowheads="1"/>
          </p:cNvSpPr>
          <p:nvPr/>
        </p:nvSpPr>
        <p:spPr bwMode="auto">
          <a:xfrm>
            <a:off x="6516688" y="5084763"/>
            <a:ext cx="2593975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Set()</a:t>
            </a:r>
            <a:r>
              <a:rPr lang="en-US" altLang="en-US"/>
              <a:t> method assigns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/>
              <a:t>a value to the property</a:t>
            </a:r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2967038" y="2222500"/>
            <a:ext cx="340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To access JavaBean Properties</a:t>
            </a:r>
          </a:p>
        </p:txBody>
      </p:sp>
      <p:sp>
        <p:nvSpPr>
          <p:cNvPr id="15381" name="Rectangle 24"/>
          <p:cNvSpPr>
            <a:spLocks noChangeArrowheads="1"/>
          </p:cNvSpPr>
          <p:nvPr/>
        </p:nvSpPr>
        <p:spPr bwMode="auto">
          <a:xfrm>
            <a:off x="684213" y="1412875"/>
            <a:ext cx="79914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Courier New" panose="02070309020205020404" pitchFamily="49" charset="0"/>
              </a:rPr>
              <a:t> get()</a:t>
            </a:r>
            <a:r>
              <a:rPr lang="en-US" altLang="zh-CN" sz="2400"/>
              <a:t> and </a:t>
            </a:r>
            <a:r>
              <a:rPr lang="en-US" altLang="zh-CN" sz="2400">
                <a:latin typeface="Courier New" panose="02070309020205020404" pitchFamily="49" charset="0"/>
              </a:rPr>
              <a:t>set()</a:t>
            </a:r>
            <a:r>
              <a:rPr lang="en-US" altLang="zh-CN" sz="2400"/>
              <a:t> methods are used to access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properties of JavaBean.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9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10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10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10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10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9" dur="1000"/>
                                        <p:tgtEl>
                                          <p:spTgt spid="9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10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animBg="1"/>
      <p:bldP spid="91142" grpId="0"/>
      <p:bldP spid="91143" grpId="0"/>
      <p:bldP spid="91144" grpId="0" animBg="1"/>
      <p:bldP spid="91146" grpId="0" animBg="1"/>
      <p:bldP spid="91147" grpId="0" animBg="1"/>
      <p:bldP spid="91148" grpId="0" animBg="1"/>
      <p:bldP spid="91149" grpId="0" animBg="1"/>
      <p:bldP spid="91150" grpId="0" animBg="1"/>
      <p:bldP spid="91151" grpId="0"/>
      <p:bldP spid="91152" grpId="0"/>
      <p:bldP spid="91153" grpId="0" animBg="1"/>
      <p:bldP spid="91154" grpId="0" animBg="1"/>
      <p:bldP spid="91155" grpId="0" animBg="1"/>
      <p:bldP spid="91156" grpId="0" animBg="1"/>
      <p:bldP spid="91157" grpId="0"/>
      <p:bldP spid="91158" grpId="0"/>
      <p:bldP spid="911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Get() and Set() Methods 2-2</a:t>
            </a:r>
          </a:p>
        </p:txBody>
      </p:sp>
      <p:sp>
        <p:nvSpPr>
          <p:cNvPr id="17411" name="Rectangle 13"/>
          <p:cNvSpPr>
            <a:spLocks noChangeArrowheads="1"/>
          </p:cNvSpPr>
          <p:nvPr/>
        </p:nvSpPr>
        <p:spPr bwMode="auto">
          <a:xfrm>
            <a:off x="755650" y="1196975"/>
            <a:ext cx="7993063" cy="51117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fr-FR" altLang="en-US" sz="2000">
                <a:latin typeface="Courier New" panose="02070309020205020404" pitchFamily="49" charset="0"/>
              </a:rPr>
              <a:t>	</a:t>
            </a:r>
          </a:p>
          <a:p>
            <a:pPr eaLnBrk="1" hangingPunct="1"/>
            <a:r>
              <a:rPr lang="fr-FR" altLang="en-US" sz="2000">
                <a:latin typeface="Courier New" panose="02070309020205020404" pitchFamily="49" charset="0"/>
              </a:rPr>
              <a:t>import java.io.*;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public class MyBean 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{	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private String name; 	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public MyBean() 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{	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public String getName() 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	return name;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public void setName(String myname) 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	name = myname;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en-US" sz="2000">
              <a:latin typeface="Courier New" panose="02070309020205020404" pitchFamily="49" charset="0"/>
            </a:endParaRP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1260475" y="2257425"/>
            <a:ext cx="3095625" cy="28892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1258888" y="2565400"/>
            <a:ext cx="3024187" cy="86518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1258888" y="3429000"/>
            <a:ext cx="3671887" cy="122396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1258888" y="4652963"/>
            <a:ext cx="5329237" cy="122396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4500563" y="2276475"/>
            <a:ext cx="4319587" cy="376238"/>
          </a:xfrm>
          <a:prstGeom prst="rect">
            <a:avLst/>
          </a:prstGeom>
          <a:solidFill>
            <a:srgbClr val="BEFEE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Property </a:t>
            </a:r>
            <a:r>
              <a:rPr lang="en-US" altLang="en-US" b="1">
                <a:latin typeface="Courier New" panose="02070309020205020404" pitchFamily="49" charset="0"/>
              </a:rPr>
              <a:t>name</a:t>
            </a:r>
            <a:r>
              <a:rPr lang="en-US" altLang="en-US"/>
              <a:t> is declared as </a:t>
            </a:r>
            <a:r>
              <a:rPr lang="en-US" altLang="en-US">
                <a:latin typeface="Courier New" panose="02070309020205020404" pitchFamily="49" charset="0"/>
              </a:rPr>
              <a:t>private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4500563" y="2781300"/>
            <a:ext cx="4175125" cy="376238"/>
          </a:xfrm>
          <a:prstGeom prst="rect">
            <a:avLst/>
          </a:prstGeom>
          <a:solidFill>
            <a:srgbClr val="96E6C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Default constructor without arguments</a:t>
            </a:r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146675" y="3789363"/>
            <a:ext cx="3313113" cy="650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getter()</a:t>
            </a:r>
            <a:r>
              <a:rPr lang="en-US" altLang="en-US"/>
              <a:t> method returns a value</a:t>
            </a:r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6804025" y="5078413"/>
            <a:ext cx="1800225" cy="925512"/>
          </a:xfrm>
          <a:prstGeom prst="rect">
            <a:avLst/>
          </a:prstGeom>
          <a:solidFill>
            <a:srgbClr val="BDAED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setter() </a:t>
            </a:r>
            <a:r>
              <a:rPr lang="en-US" altLang="en-US"/>
              <a:t>method sets a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10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10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10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 animBg="1"/>
      <p:bldP spid="106501" grpId="1" animBg="1"/>
      <p:bldP spid="106502" grpId="0" animBg="1"/>
      <p:bldP spid="106502" grpId="1" animBg="1"/>
      <p:bldP spid="106503" grpId="0" animBg="1"/>
      <p:bldP spid="106503" grpId="1" animBg="1"/>
      <p:bldP spid="106504" grpId="0" animBg="1"/>
      <p:bldP spid="106505" grpId="0" animBg="1"/>
      <p:bldP spid="106505" grpId="1" animBg="1"/>
      <p:bldP spid="106506" grpId="0" animBg="1"/>
      <p:bldP spid="106506" grpId="1" animBg="1"/>
      <p:bldP spid="106507" grpId="0" animBg="1"/>
      <p:bldP spid="106507" grpId="1" animBg="1"/>
      <p:bldP spid="1065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JSP Standard Action 2-1</a:t>
            </a: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684213" y="1773238"/>
            <a:ext cx="1871662" cy="647700"/>
          </a:xfrm>
          <a:prstGeom prst="rect">
            <a:avLst/>
          </a:prstGeom>
          <a:solidFill>
            <a:srgbClr val="BA90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/>
              <a:t>JSP Page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6732588" y="1773238"/>
            <a:ext cx="1871662" cy="647700"/>
          </a:xfrm>
          <a:prstGeom prst="rect">
            <a:avLst/>
          </a:prstGeom>
          <a:solidFill>
            <a:srgbClr val="BA90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/>
              <a:t>JavaBean</a:t>
            </a:r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2555875" y="2205038"/>
            <a:ext cx="4103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2555875" y="1825625"/>
            <a:ext cx="42481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1600"/>
              <a:t>JSP can call JavaBean component and </a:t>
            </a:r>
          </a:p>
          <a:p>
            <a:pPr algn="ctr" eaLnBrk="1" hangingPunct="1"/>
            <a:endParaRPr lang="en-US" altLang="en-US" sz="1600"/>
          </a:p>
          <a:p>
            <a:pPr algn="ctr" eaLnBrk="1" hangingPunct="1"/>
            <a:r>
              <a:rPr lang="en-US" altLang="en-US" sz="1600"/>
              <a:t>access properties using JSP Standard Action</a:t>
            </a:r>
          </a:p>
        </p:txBody>
      </p:sp>
      <p:sp>
        <p:nvSpPr>
          <p:cNvPr id="114706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684213" y="2781300"/>
            <a:ext cx="8229600" cy="2870200"/>
          </a:xfrm>
          <a:noFill/>
        </p:spPr>
        <p:txBody>
          <a:bodyPr/>
          <a:lstStyle/>
          <a:p>
            <a:pPr eaLnBrk="1" hangingPunct="1"/>
            <a:r>
              <a:rPr lang="en-US" altLang="en-US" sz="2400" smtClean="0"/>
              <a:t>Standard Actions are used to:</a:t>
            </a:r>
          </a:p>
          <a:p>
            <a:pPr lvl="1" eaLnBrk="1" hangingPunct="1"/>
            <a:r>
              <a:rPr lang="en-US" altLang="en-US" sz="2000" smtClean="0"/>
              <a:t>Include JavaBean in a JSP page</a:t>
            </a:r>
          </a:p>
          <a:p>
            <a:pPr lvl="1" eaLnBrk="1" hangingPunct="1"/>
            <a:r>
              <a:rPr lang="en-US" altLang="en-US" sz="2000" smtClean="0"/>
              <a:t>Set and get properties of JavaBean</a:t>
            </a:r>
          </a:p>
          <a:p>
            <a:pPr lvl="1" eaLnBrk="1" hangingPunct="1"/>
            <a:r>
              <a:rPr lang="en-US" altLang="en-US" sz="2000" smtClean="0"/>
              <a:t>Forward the users request to another page</a:t>
            </a:r>
          </a:p>
          <a:p>
            <a:pPr lvl="1" eaLnBrk="1" hangingPunct="1"/>
            <a:r>
              <a:rPr lang="en-US" altLang="en-US" sz="2000" smtClean="0"/>
              <a:t>Include content of other page in current page</a:t>
            </a:r>
          </a:p>
          <a:p>
            <a:pPr eaLnBrk="1" hangingPunct="1"/>
            <a:r>
              <a:rPr lang="en-US" altLang="en-US" sz="2400" smtClean="0"/>
              <a:t>Standard Actions can be an empty as well as a container tag.</a:t>
            </a:r>
          </a:p>
          <a:p>
            <a:pPr eaLnBrk="1" hangingPunct="1"/>
            <a:r>
              <a:rPr lang="en-US" altLang="en-US" sz="2400" smtClean="0"/>
              <a:t>Attributes in Standard Actions are case-sensitive</a:t>
            </a:r>
          </a:p>
          <a:p>
            <a:pPr eaLnBrk="1" hangingPunct="1"/>
            <a:r>
              <a:rPr lang="en-US" altLang="en-US" sz="2400" smtClean="0"/>
              <a:t>Standard Actions in JSP use </a:t>
            </a:r>
            <a:r>
              <a:rPr lang="en-US" altLang="en-US" sz="2400" smtClean="0">
                <a:latin typeface="Courier New" panose="02070309020205020404" pitchFamily="49" charset="0"/>
              </a:rPr>
              <a:t>&lt;jsp&gt;</a:t>
            </a:r>
            <a:r>
              <a:rPr lang="en-US" altLang="en-US" sz="2400" smtClean="0"/>
              <a:t> as prefix</a:t>
            </a:r>
          </a:p>
          <a:p>
            <a:pPr eaLnBrk="1" hangingPunct="1"/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10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14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14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14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14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14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14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114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114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114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114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114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114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114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114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114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114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114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114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114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114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114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114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114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114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animBg="1"/>
      <p:bldP spid="114692" grpId="0" animBg="1"/>
      <p:bldP spid="114693" grpId="0" animBg="1"/>
      <p:bldP spid="114694" grpId="0"/>
      <p:bldP spid="114706" grpId="0" build="p"/>
    </p:bldLst>
  </p:timing>
</p:sld>
</file>

<file path=ppt/theme/theme1.xml><?xml version="1.0" encoding="utf-8"?>
<a:theme xmlns:a="http://schemas.openxmlformats.org/drawingml/2006/main" name="Design">
  <a:themeElements>
    <a:clrScheme name="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Words>1421</Words>
  <Application>Microsoft Office PowerPoint</Application>
  <PresentationFormat>On-screen Show (4:3)</PresentationFormat>
  <Paragraphs>313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宋体</vt:lpstr>
      <vt:lpstr>黑体</vt:lpstr>
      <vt:lpstr>Wingdings</vt:lpstr>
      <vt:lpstr>Tahoma</vt:lpstr>
      <vt:lpstr>Courier New</vt:lpstr>
      <vt:lpstr>Design</vt:lpstr>
      <vt:lpstr>Session 15</vt:lpstr>
      <vt:lpstr>Review 2-1</vt:lpstr>
      <vt:lpstr>Review 2-2</vt:lpstr>
      <vt:lpstr>Objectives</vt:lpstr>
      <vt:lpstr>Introduction to Java Beans</vt:lpstr>
      <vt:lpstr>JavaBeans</vt:lpstr>
      <vt:lpstr>Get() and Set() Methods 2-1</vt:lpstr>
      <vt:lpstr>Get() and Set() Methods 2-2</vt:lpstr>
      <vt:lpstr>JSP Standard Action 2-1</vt:lpstr>
      <vt:lpstr>JSP Standard Action 2-2</vt:lpstr>
      <vt:lpstr>useBean Action 2-1</vt:lpstr>
      <vt:lpstr>useBean Action 2-2</vt:lpstr>
      <vt:lpstr>setProperty Action</vt:lpstr>
      <vt:lpstr>getProperty Action</vt:lpstr>
      <vt:lpstr>Creating JavaBean</vt:lpstr>
      <vt:lpstr>Using JavaBean in JSP</vt:lpstr>
      <vt:lpstr>Forward Action 3-1</vt:lpstr>
      <vt:lpstr>Forward Action 3-2</vt:lpstr>
      <vt:lpstr>Forward Action 3-3</vt:lpstr>
      <vt:lpstr>Include Action 5-1</vt:lpstr>
      <vt:lpstr>Include Action 5-2</vt:lpstr>
      <vt:lpstr>Include Action 5-3</vt:lpstr>
      <vt:lpstr>Include Action 5-4</vt:lpstr>
      <vt:lpstr>Include Action 5-5</vt:lpstr>
      <vt:lpstr>Summary 2-1</vt:lpstr>
      <vt:lpstr>Summary 2-2</vt:lpstr>
    </vt:vector>
  </TitlesOfParts>
  <Company>Aptech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15</dc:title>
  <dc:creator>Raja</dc:creator>
  <cp:lastModifiedBy>Rajashekar gs</cp:lastModifiedBy>
  <cp:revision>549</cp:revision>
  <dcterms:created xsi:type="dcterms:W3CDTF">2005-06-22T06:00:03Z</dcterms:created>
  <dcterms:modified xsi:type="dcterms:W3CDTF">2019-03-15T11:17:13Z</dcterms:modified>
</cp:coreProperties>
</file>