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1" r:id="rId2"/>
    <p:sldId id="299" r:id="rId3"/>
    <p:sldId id="300" r:id="rId4"/>
    <p:sldId id="257" r:id="rId5"/>
    <p:sldId id="301" r:id="rId6"/>
    <p:sldId id="283" r:id="rId7"/>
    <p:sldId id="284" r:id="rId8"/>
    <p:sldId id="289" r:id="rId9"/>
    <p:sldId id="294" r:id="rId10"/>
    <p:sldId id="263" r:id="rId11"/>
    <p:sldId id="295" r:id="rId12"/>
    <p:sldId id="264" r:id="rId13"/>
    <p:sldId id="265" r:id="rId14"/>
    <p:sldId id="267" r:id="rId15"/>
    <p:sldId id="268" r:id="rId16"/>
    <p:sldId id="290" r:id="rId17"/>
    <p:sldId id="296" r:id="rId18"/>
    <p:sldId id="279" r:id="rId19"/>
    <p:sldId id="292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DDDDD"/>
    <a:srgbClr val="D2E7B7"/>
    <a:srgbClr val="C2DCC2"/>
    <a:srgbClr val="659B68"/>
    <a:srgbClr val="FF0000"/>
    <a:srgbClr val="3399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2" autoAdjust="0"/>
    <p:restoredTop sz="99061" autoAdjust="0"/>
  </p:normalViewPr>
  <p:slideViewPr>
    <p:cSldViewPr>
      <p:cViewPr varScale="1">
        <p:scale>
          <a:sx n="71" d="100"/>
          <a:sy n="71" d="100"/>
        </p:scale>
        <p:origin x="12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i="0" smtClean="0"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i="0" smtClean="0"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i="0" smtClean="0"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i="0" smtClean="0"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D749F814-1C24-4A36-B1BC-453AD2EE5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9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2E8FB7-B3A6-4C26-998F-B1D4C628BCF8}" type="slidenum">
              <a:rPr lang="en-US" altLang="zh-CN" sz="1200" i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i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70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345982-CB4D-4406-8187-886F9FCDA018}" type="slidenum">
              <a:rPr lang="en-US" altLang="zh-CN" sz="1200" i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i="0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381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0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42620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3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9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7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4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95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01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en-US" smtClean="0"/>
              <a:t>Second level</a:t>
            </a:r>
            <a:endParaRPr lang="en-US" altLang="zh-CN" smtClean="0"/>
          </a:p>
          <a:p>
            <a:pPr lvl="2"/>
            <a:r>
              <a:rPr lang="en-US" altLang="en-US" smtClean="0"/>
              <a:t>Third level</a:t>
            </a:r>
            <a:endParaRPr lang="en-US" altLang="zh-CN" smtClean="0"/>
          </a:p>
        </p:txBody>
      </p:sp>
      <p:sp>
        <p:nvSpPr>
          <p:cNvPr id="1030" name="Text Box 17"/>
          <p:cNvSpPr txBox="1">
            <a:spLocks noChangeArrowheads="1"/>
          </p:cNvSpPr>
          <p:nvPr userDrawn="1"/>
        </p:nvSpPr>
        <p:spPr bwMode="auto">
          <a:xfrm>
            <a:off x="6643688" y="6453188"/>
            <a:ext cx="2482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000" i="0">
                <a:latin typeface="Tahoma" panose="020B0604030504040204" pitchFamily="34" charset="0"/>
              </a:rPr>
              <a:t>JSP and Servlets / Session 17 / </a:t>
            </a:r>
            <a:fld id="{851D6B53-4301-4896-A103-5C7DACA623C8}" type="slidenum">
              <a:rPr lang="en-US" altLang="en-US" sz="1000" i="0">
                <a:latin typeface="Tahoma" panose="020B060403050404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‹#›</a:t>
            </a:fld>
            <a:r>
              <a:rPr lang="en-US" altLang="en-US" sz="1000" i="0">
                <a:latin typeface="Tahoma" panose="020B0604030504040204" pitchFamily="34" charset="0"/>
              </a:rPr>
              <a:t> of 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accent2"/>
                </a:solidFill>
              </a:rPr>
              <a:t>Session 17</a:t>
            </a:r>
            <a:br>
              <a:rPr lang="en-US" altLang="zh-CN" sz="4000" b="1" smtClean="0">
                <a:solidFill>
                  <a:schemeClr val="accent2"/>
                </a:solidFill>
              </a:rPr>
            </a:br>
            <a:endParaRPr lang="en-US" altLang="zh-CN" sz="4000" b="1" smtClean="0">
              <a:solidFill>
                <a:schemeClr val="accent2"/>
              </a:solidFill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chemeClr val="accent2"/>
                </a:solidFill>
              </a:rPr>
              <a:t>JSP Expression Language</a:t>
            </a:r>
            <a:endParaRPr lang="en-US" altLang="en-US" sz="2400" b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cs typeface="Times New Roman" panose="02020603050405020304" pitchFamily="18" charset="0"/>
              </a:rPr>
              <a:t>Disabling the EL 2-1</a:t>
            </a:r>
            <a:endParaRPr lang="en-US" altLang="en-US" sz="3600" smtClean="0"/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684213" y="1412875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cs typeface="Courier New" panose="02070309020205020404" pitchFamily="49" charset="0"/>
              </a:rPr>
              <a:t>Disable evaluation to ignore the execution of EL expression in JSP</a:t>
            </a:r>
          </a:p>
          <a:p>
            <a:pPr eaLnBrk="1" hangingPunct="1"/>
            <a:r>
              <a:rPr lang="en-US" altLang="zh-CN" i="0">
                <a:cs typeface="Courier New" panose="02070309020205020404" pitchFamily="49" charset="0"/>
              </a:rPr>
              <a:t>Syntax to disable EL evaluation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0">
                <a:solidFill>
                  <a:srgbClr val="000000"/>
                </a:solidFill>
                <a:cs typeface="Courier New" panose="02070309020205020404" pitchFamily="49" charset="0"/>
              </a:rPr>
              <a:t>    &lt;%@ page isELIgnored ="true|false" %&gt;</a:t>
            </a:r>
            <a:endParaRPr lang="en-US" altLang="zh-CN" i="0">
              <a:cs typeface="Courier New" panose="02070309020205020404" pitchFamily="49" charset="0"/>
            </a:endParaRPr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1228725" y="3516313"/>
            <a:ext cx="4800600" cy="2654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&lt;%@ page isELIgnored = "false" %&gt;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&lt;title&gt;Using the JSP Expression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Language&lt;/title&gt;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&lt;body&gt;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&lt;h1&gt;The Expression Language&lt;/h1&gt;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&lt;b&gt;The User Agent  is&lt;/b&gt;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${header["User-Agent"]}.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&lt;/html&gt; </a:t>
            </a:r>
            <a:endParaRPr lang="en-GB" altLang="zh-CN" sz="1400" i="0">
              <a:latin typeface="Courier New" panose="02070309020205020404" pitchFamily="49" charset="0"/>
            </a:endParaRPr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2657475" y="3644900"/>
            <a:ext cx="1338263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 flipV="1">
            <a:off x="3995738" y="3860800"/>
            <a:ext cx="2592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8176" name="Rectangle 48"/>
          <p:cNvSpPr>
            <a:spLocks noChangeArrowheads="1"/>
          </p:cNvSpPr>
          <p:nvPr/>
        </p:nvSpPr>
        <p:spPr bwMode="auto">
          <a:xfrm>
            <a:off x="6588125" y="3500438"/>
            <a:ext cx="1368425" cy="5762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 i="0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 flipH="1">
            <a:off x="4746625" y="3933825"/>
            <a:ext cx="1770063" cy="147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6834188" y="3683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i="0"/>
              <a:t>false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5435600" y="48355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i="0"/>
              <a:t>EL is evaluated</a:t>
            </a:r>
          </a:p>
        </p:txBody>
      </p:sp>
      <p:sp>
        <p:nvSpPr>
          <p:cNvPr id="48190" name="Rectangle 62"/>
          <p:cNvSpPr>
            <a:spLocks noChangeArrowheads="1"/>
          </p:cNvSpPr>
          <p:nvPr/>
        </p:nvSpPr>
        <p:spPr bwMode="auto">
          <a:xfrm>
            <a:off x="2082800" y="5445125"/>
            <a:ext cx="2663825" cy="3254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1258888" y="3511550"/>
            <a:ext cx="4800600" cy="2654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&lt;%@ page isELIgnored = "true" %&gt;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&lt;title&gt;Using the JSP Expression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Language&lt;/title&gt;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&lt;body&gt;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&lt;h1&gt;The Expression Language&lt;/h1&gt;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&lt;b&gt;The User Agent  is &lt;/b&gt;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${header["User-Agent"]}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&lt;/html&gt; </a:t>
            </a:r>
            <a:endParaRPr lang="en-GB" altLang="zh-CN" sz="1400" i="0">
              <a:latin typeface="Courier New" panose="02070309020205020404" pitchFamily="49" charset="0"/>
            </a:endParaRPr>
          </a:p>
        </p:txBody>
      </p:sp>
      <p:sp>
        <p:nvSpPr>
          <p:cNvPr id="48201" name="Oval 73"/>
          <p:cNvSpPr>
            <a:spLocks noChangeArrowheads="1"/>
          </p:cNvSpPr>
          <p:nvPr/>
        </p:nvSpPr>
        <p:spPr bwMode="auto">
          <a:xfrm>
            <a:off x="2555875" y="3644900"/>
            <a:ext cx="1368425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8202" name="Line 74"/>
          <p:cNvSpPr>
            <a:spLocks noChangeShapeType="1"/>
          </p:cNvSpPr>
          <p:nvPr/>
        </p:nvSpPr>
        <p:spPr bwMode="auto">
          <a:xfrm>
            <a:off x="3924300" y="3860800"/>
            <a:ext cx="2592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8203" name="Rectangle 75"/>
          <p:cNvSpPr>
            <a:spLocks noChangeArrowheads="1"/>
          </p:cNvSpPr>
          <p:nvPr/>
        </p:nvSpPr>
        <p:spPr bwMode="auto">
          <a:xfrm>
            <a:off x="6516688" y="3500438"/>
            <a:ext cx="1368425" cy="5762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 i="0"/>
          </a:p>
        </p:txBody>
      </p:sp>
      <p:sp>
        <p:nvSpPr>
          <p:cNvPr id="48204" name="Line 76"/>
          <p:cNvSpPr>
            <a:spLocks noChangeShapeType="1"/>
          </p:cNvSpPr>
          <p:nvPr/>
        </p:nvSpPr>
        <p:spPr bwMode="auto">
          <a:xfrm flipH="1">
            <a:off x="4716463" y="3933825"/>
            <a:ext cx="1800225" cy="151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8205" name="Text Box 77"/>
          <p:cNvSpPr txBox="1">
            <a:spLocks noChangeArrowheads="1"/>
          </p:cNvSpPr>
          <p:nvPr/>
        </p:nvSpPr>
        <p:spPr bwMode="auto">
          <a:xfrm>
            <a:off x="6894513" y="36449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i="0"/>
              <a:t>true</a:t>
            </a:r>
          </a:p>
        </p:txBody>
      </p:sp>
      <p:sp>
        <p:nvSpPr>
          <p:cNvPr id="48206" name="Text Box 78"/>
          <p:cNvSpPr txBox="1">
            <a:spLocks noChangeArrowheads="1"/>
          </p:cNvSpPr>
          <p:nvPr/>
        </p:nvSpPr>
        <p:spPr bwMode="auto">
          <a:xfrm>
            <a:off x="5724525" y="4724400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i="0"/>
              <a:t>EL is not evaluated</a:t>
            </a:r>
          </a:p>
        </p:txBody>
      </p:sp>
      <p:sp>
        <p:nvSpPr>
          <p:cNvPr id="48207" name="Rectangle 79"/>
          <p:cNvSpPr>
            <a:spLocks noChangeArrowheads="1"/>
          </p:cNvSpPr>
          <p:nvPr/>
        </p:nvSpPr>
        <p:spPr bwMode="auto">
          <a:xfrm>
            <a:off x="2124075" y="5445125"/>
            <a:ext cx="2663825" cy="2889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4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build="p" autoUpdateAnimBg="0" advAuto="0"/>
      <p:bldP spid="48168" grpId="0" animBg="1" autoUpdateAnimBg="0"/>
      <p:bldP spid="48168" grpId="1" animBg="1"/>
      <p:bldP spid="48170" grpId="0" animBg="1"/>
      <p:bldP spid="48170" grpId="1" animBg="1"/>
      <p:bldP spid="48174" grpId="0" animBg="1"/>
      <p:bldP spid="48174" grpId="1" animBg="1"/>
      <p:bldP spid="48176" grpId="0" animBg="1"/>
      <p:bldP spid="48176" grpId="1" animBg="1"/>
      <p:bldP spid="48177" grpId="0" animBg="1"/>
      <p:bldP spid="48177" grpId="1" animBg="1"/>
      <p:bldP spid="48180" grpId="0"/>
      <p:bldP spid="48182" grpId="0"/>
      <p:bldP spid="48190" grpId="0" animBg="1"/>
      <p:bldP spid="48190" grpId="1" animBg="1"/>
      <p:bldP spid="48200" grpId="0" animBg="1" autoUpdateAnimBg="0"/>
      <p:bldP spid="48201" grpId="0" animBg="1"/>
      <p:bldP spid="48202" grpId="0" animBg="1"/>
      <p:bldP spid="48203" grpId="0" animBg="1"/>
      <p:bldP spid="48204" grpId="0" animBg="1"/>
      <p:bldP spid="48205" grpId="0"/>
      <p:bldP spid="48206" grpId="0"/>
      <p:bldP spid="482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cs typeface="Times New Roman" panose="02020603050405020304" pitchFamily="18" charset="0"/>
              </a:rPr>
              <a:t>Disabling the EL 2-2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14400" y="5516563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FF0000"/>
                </a:solidFill>
                <a:cs typeface="Courier New" panose="02070309020205020404" pitchFamily="49" charset="0"/>
              </a:rPr>
              <a:t>Demonstration</a:t>
            </a:r>
            <a:r>
              <a:rPr lang="en-US" altLang="en-US" i="0">
                <a:cs typeface="Courier New" panose="02070309020205020404" pitchFamily="49" charset="0"/>
              </a:rPr>
              <a:t>: Example 4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27088" y="1209675"/>
            <a:ext cx="7993062" cy="5170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&lt;%@page isELIgnored="true" %&gt;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&lt;title&gt;ELDisabled&lt;/title&gt;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&lt;body bgcolor="#ffffff"&gt;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&lt;h1&gt;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Enabling/Disabling Expression Language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&lt;form method="post" action="ELDisabled.jsp"&gt;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&lt;b&gt;  ${'First Name: '}&lt;input type="text"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value="${'Enter your first name'}"/&gt;  &lt;/b&gt;&lt;br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&lt;b&gt;  ${'Last Name: '}&lt;input type="text"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value="${'Enter your last name'}"/&gt;  &lt;/b&gt;&lt;br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&lt;hr/&gt;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&lt;input type="submit" name="Submit" value="${'Submit'}"&gt;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    &lt;input type="reset" value="${'Reset'}"&gt;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    &lt;/form&gt;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i="0">
                <a:latin typeface="Courier New" panose="02070309020205020404" pitchFamily="49" charset="0"/>
              </a:rPr>
              <a:t>&lt;/html&gt;</a:t>
            </a:r>
            <a:endParaRPr lang="en-US" altLang="zh-CN" sz="1400" i="0">
              <a:latin typeface="Courier New" panose="02070309020205020404" pitchFamily="49" charset="0"/>
            </a:endParaRP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5580063" y="1123950"/>
            <a:ext cx="1944687" cy="576263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>
                <a:solidFill>
                  <a:srgbClr val="FF0000"/>
                </a:solidFill>
                <a:latin typeface="Courier New" panose="02070309020205020404" pitchFamily="49" charset="0"/>
              </a:rPr>
              <a:t>isELIgnored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>
                <a:solidFill>
                  <a:srgbClr val="FF0000"/>
                </a:solidFill>
                <a:latin typeface="Courier New" panose="02070309020205020404" pitchFamily="49" charset="0"/>
              </a:rPr>
              <a:t>set to true</a:t>
            </a:r>
            <a:endParaRPr lang="en-US" altLang="en-US" sz="1600" i="0">
              <a:solidFill>
                <a:srgbClr val="FF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 flipV="1">
            <a:off x="4859338" y="1412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 flipV="1">
            <a:off x="1331913" y="1268413"/>
            <a:ext cx="3527425" cy="288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6659563" y="2924175"/>
            <a:ext cx="2449512" cy="7921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>
                <a:solidFill>
                  <a:srgbClr val="FF0000"/>
                </a:solidFill>
                <a:latin typeface="Courier New" panose="02070309020205020404" pitchFamily="49" charset="0"/>
              </a:rPr>
              <a:t>JSP Engine ignores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>
                <a:solidFill>
                  <a:srgbClr val="FF0000"/>
                </a:solidFill>
                <a:latin typeface="Courier New" panose="02070309020205020404" pitchFamily="49" charset="0"/>
              </a:rPr>
              <a:t> EL expressions</a:t>
            </a:r>
            <a:endParaRPr lang="en-US" altLang="en-US" sz="1600" i="0">
              <a:solidFill>
                <a:srgbClr val="FF0000"/>
              </a:solidFill>
            </a:endParaRPr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 flipH="1">
            <a:off x="7019925" y="37020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 flipV="1">
            <a:off x="2700338" y="3789363"/>
            <a:ext cx="4319587" cy="1008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0" grpId="1" animBg="1"/>
      <p:bldP spid="123911" grpId="0" animBg="1"/>
      <p:bldP spid="123911" grpId="1" animBg="1"/>
      <p:bldP spid="123912" grpId="0" animBg="1"/>
      <p:bldP spid="123912" grpId="1" animBg="1"/>
      <p:bldP spid="123914" grpId="0" animBg="1"/>
      <p:bldP spid="123918" grpId="0" animBg="1"/>
      <p:bldP spid="1239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Variables</a:t>
            </a:r>
            <a:r>
              <a:rPr lang="en-US" altLang="en-US" smtClean="0"/>
              <a:t> </a:t>
            </a: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cs typeface="Courier New" panose="02070309020205020404" pitchFamily="49" charset="0"/>
              </a:rPr>
              <a:t>Web container evaluates a variable</a:t>
            </a:r>
          </a:p>
          <a:p>
            <a:pPr eaLnBrk="1" hangingPunct="1"/>
            <a:r>
              <a:rPr lang="en-US" altLang="zh-CN" i="0">
                <a:cs typeface="Courier New" panose="02070309020205020404" pitchFamily="49" charset="0"/>
              </a:rPr>
              <a:t>Value of variable is determined using </a:t>
            </a:r>
            <a:r>
              <a:rPr lang="en-US" altLang="zh-CN" i="0">
                <a:latin typeface="Courier New" panose="02070309020205020404" pitchFamily="49" charset="0"/>
                <a:cs typeface="Courier New" panose="02070309020205020404" pitchFamily="49" charset="0"/>
              </a:rPr>
              <a:t>pageContext.findAttribute(String)</a:t>
            </a:r>
          </a:p>
          <a:p>
            <a:pPr eaLnBrk="1" hangingPunct="1"/>
            <a:r>
              <a:rPr lang="en-US" altLang="zh-CN" i="0">
                <a:cs typeface="Courier New" panose="02070309020205020404" pitchFamily="49" charset="0"/>
              </a:rPr>
              <a:t>Dot operator ( </a:t>
            </a:r>
            <a:r>
              <a:rPr lang="en-US" altLang="zh-CN" i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i="0">
                <a:cs typeface="Courier New" panose="02070309020205020404" pitchFamily="49" charset="0"/>
              </a:rPr>
              <a:t> )  or square brackets( </a:t>
            </a:r>
            <a:r>
              <a:rPr lang="en-US" altLang="zh-CN" i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altLang="zh-CN" i="0">
                <a:cs typeface="Courier New" panose="02070309020205020404" pitchFamily="49" charset="0"/>
              </a:rPr>
              <a:t> ) can    be used to access value of variable</a:t>
            </a:r>
          </a:p>
          <a:p>
            <a:pPr eaLnBrk="1" hangingPunct="1"/>
            <a:endParaRPr lang="en-US" altLang="zh-CN" i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Implicit Objects</a:t>
            </a:r>
            <a:r>
              <a:rPr lang="en-US" altLang="en-US" smtClean="0"/>
              <a:t> </a:t>
            </a:r>
          </a:p>
        </p:txBody>
      </p:sp>
      <p:sp>
        <p:nvSpPr>
          <p:cNvPr id="18435" name="AutoShape 140"/>
          <p:cNvSpPr>
            <a:spLocks noChangeArrowheads="1"/>
          </p:cNvSpPr>
          <p:nvPr/>
        </p:nvSpPr>
        <p:spPr bwMode="auto">
          <a:xfrm>
            <a:off x="3852863" y="1412875"/>
            <a:ext cx="1800225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0">
                <a:solidFill>
                  <a:schemeClr val="bg1"/>
                </a:solidFill>
              </a:rPr>
              <a:t>Implicit Objects</a:t>
            </a:r>
          </a:p>
        </p:txBody>
      </p:sp>
      <p:sp>
        <p:nvSpPr>
          <p:cNvPr id="56461" name="Line 141"/>
          <p:cNvSpPr>
            <a:spLocks noChangeShapeType="1"/>
          </p:cNvSpPr>
          <p:nvPr/>
        </p:nvSpPr>
        <p:spPr bwMode="auto">
          <a:xfrm flipV="1">
            <a:off x="1331913" y="2349500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56505" name="Group 185"/>
          <p:cNvGrpSpPr>
            <a:grpSpLocks/>
          </p:cNvGrpSpPr>
          <p:nvPr/>
        </p:nvGrpSpPr>
        <p:grpSpPr bwMode="auto">
          <a:xfrm>
            <a:off x="539750" y="2349500"/>
            <a:ext cx="1439863" cy="938213"/>
            <a:chOff x="385" y="1480"/>
            <a:chExt cx="907" cy="591"/>
          </a:xfrm>
        </p:grpSpPr>
        <p:sp>
          <p:nvSpPr>
            <p:cNvPr id="18469" name="AutoShape 147"/>
            <p:cNvSpPr>
              <a:spLocks noChangeArrowheads="1"/>
            </p:cNvSpPr>
            <p:nvPr/>
          </p:nvSpPr>
          <p:spPr bwMode="auto">
            <a:xfrm>
              <a:off x="385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pageContext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8470" name="Line 163"/>
            <p:cNvSpPr>
              <a:spLocks noChangeShapeType="1"/>
            </p:cNvSpPr>
            <p:nvPr/>
          </p:nvSpPr>
          <p:spPr bwMode="auto">
            <a:xfrm>
              <a:off x="884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56515" name="Group 195"/>
          <p:cNvGrpSpPr>
            <a:grpSpLocks/>
          </p:cNvGrpSpPr>
          <p:nvPr/>
        </p:nvGrpSpPr>
        <p:grpSpPr bwMode="auto">
          <a:xfrm>
            <a:off x="7667625" y="2349500"/>
            <a:ext cx="1296988" cy="863600"/>
            <a:chOff x="4785" y="1480"/>
            <a:chExt cx="907" cy="590"/>
          </a:xfrm>
        </p:grpSpPr>
        <p:sp>
          <p:nvSpPr>
            <p:cNvPr id="18467" name="AutoShape 160"/>
            <p:cNvSpPr>
              <a:spLocks noChangeArrowheads="1"/>
            </p:cNvSpPr>
            <p:nvPr/>
          </p:nvSpPr>
          <p:spPr bwMode="auto">
            <a:xfrm>
              <a:off x="4785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cookie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8468" name="Line 166"/>
            <p:cNvSpPr>
              <a:spLocks noChangeShapeType="1"/>
            </p:cNvSpPr>
            <p:nvPr/>
          </p:nvSpPr>
          <p:spPr bwMode="auto">
            <a:xfrm>
              <a:off x="5239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56508" name="Group 188"/>
          <p:cNvGrpSpPr>
            <a:grpSpLocks/>
          </p:cNvGrpSpPr>
          <p:nvPr/>
        </p:nvGrpSpPr>
        <p:grpSpPr bwMode="auto">
          <a:xfrm>
            <a:off x="5868988" y="2349500"/>
            <a:ext cx="1439862" cy="936625"/>
            <a:chOff x="3742" y="1480"/>
            <a:chExt cx="907" cy="590"/>
          </a:xfrm>
        </p:grpSpPr>
        <p:sp>
          <p:nvSpPr>
            <p:cNvPr id="18465" name="AutoShape 158"/>
            <p:cNvSpPr>
              <a:spLocks noChangeArrowheads="1"/>
            </p:cNvSpPr>
            <p:nvPr/>
          </p:nvSpPr>
          <p:spPr bwMode="auto">
            <a:xfrm>
              <a:off x="3742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initParam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8466" name="Line 167"/>
            <p:cNvSpPr>
              <a:spLocks noChangeShapeType="1"/>
            </p:cNvSpPr>
            <p:nvPr/>
          </p:nvSpPr>
          <p:spPr bwMode="auto">
            <a:xfrm>
              <a:off x="4195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56507" name="Group 187"/>
          <p:cNvGrpSpPr>
            <a:grpSpLocks/>
          </p:cNvGrpSpPr>
          <p:nvPr/>
        </p:nvGrpSpPr>
        <p:grpSpPr bwMode="auto">
          <a:xfrm>
            <a:off x="4068763" y="2349500"/>
            <a:ext cx="1439862" cy="938213"/>
            <a:chOff x="2608" y="1480"/>
            <a:chExt cx="907" cy="591"/>
          </a:xfrm>
        </p:grpSpPr>
        <p:sp>
          <p:nvSpPr>
            <p:cNvPr id="18463" name="AutoShape 157"/>
            <p:cNvSpPr>
              <a:spLocks noChangeArrowheads="1"/>
            </p:cNvSpPr>
            <p:nvPr/>
          </p:nvSpPr>
          <p:spPr bwMode="auto">
            <a:xfrm>
              <a:off x="2608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paramValues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8464" name="Line 168"/>
            <p:cNvSpPr>
              <a:spLocks noChangeShapeType="1"/>
            </p:cNvSpPr>
            <p:nvPr/>
          </p:nvSpPr>
          <p:spPr bwMode="auto">
            <a:xfrm>
              <a:off x="3061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56506" name="Group 186"/>
          <p:cNvGrpSpPr>
            <a:grpSpLocks/>
          </p:cNvGrpSpPr>
          <p:nvPr/>
        </p:nvGrpSpPr>
        <p:grpSpPr bwMode="auto">
          <a:xfrm>
            <a:off x="2268538" y="2349500"/>
            <a:ext cx="1439862" cy="938213"/>
            <a:chOff x="1474" y="1480"/>
            <a:chExt cx="907" cy="591"/>
          </a:xfrm>
        </p:grpSpPr>
        <p:sp>
          <p:nvSpPr>
            <p:cNvPr id="18461" name="AutoShape 156"/>
            <p:cNvSpPr>
              <a:spLocks noChangeArrowheads="1"/>
            </p:cNvSpPr>
            <p:nvPr/>
          </p:nvSpPr>
          <p:spPr bwMode="auto">
            <a:xfrm>
              <a:off x="1474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param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8462" name="Line 169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56509" name="Group 189"/>
          <p:cNvGrpSpPr>
            <a:grpSpLocks/>
          </p:cNvGrpSpPr>
          <p:nvPr/>
        </p:nvGrpSpPr>
        <p:grpSpPr bwMode="auto">
          <a:xfrm>
            <a:off x="5005388" y="2349500"/>
            <a:ext cx="1439862" cy="1944688"/>
            <a:chOff x="3198" y="1480"/>
            <a:chExt cx="907" cy="1225"/>
          </a:xfrm>
        </p:grpSpPr>
        <p:sp>
          <p:nvSpPr>
            <p:cNvPr id="18459" name="AutoShape 155"/>
            <p:cNvSpPr>
              <a:spLocks noChangeArrowheads="1"/>
            </p:cNvSpPr>
            <p:nvPr/>
          </p:nvSpPr>
          <p:spPr bwMode="auto">
            <a:xfrm>
              <a:off x="3198" y="2432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header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8460" name="Line 170"/>
            <p:cNvSpPr>
              <a:spLocks noChangeShapeType="1"/>
            </p:cNvSpPr>
            <p:nvPr/>
          </p:nvSpPr>
          <p:spPr bwMode="auto">
            <a:xfrm>
              <a:off x="3651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56510" name="Group 190"/>
          <p:cNvGrpSpPr>
            <a:grpSpLocks/>
          </p:cNvGrpSpPr>
          <p:nvPr/>
        </p:nvGrpSpPr>
        <p:grpSpPr bwMode="auto">
          <a:xfrm>
            <a:off x="6732588" y="2349500"/>
            <a:ext cx="1655762" cy="1944688"/>
            <a:chOff x="4241" y="1480"/>
            <a:chExt cx="1043" cy="1225"/>
          </a:xfrm>
        </p:grpSpPr>
        <p:sp>
          <p:nvSpPr>
            <p:cNvPr id="18457" name="AutoShape 159"/>
            <p:cNvSpPr>
              <a:spLocks noChangeArrowheads="1"/>
            </p:cNvSpPr>
            <p:nvPr/>
          </p:nvSpPr>
          <p:spPr bwMode="auto">
            <a:xfrm>
              <a:off x="4241" y="2432"/>
              <a:ext cx="1043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headerValues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8458" name="Line 171"/>
            <p:cNvSpPr>
              <a:spLocks noChangeShapeType="1"/>
            </p:cNvSpPr>
            <p:nvPr/>
          </p:nvSpPr>
          <p:spPr bwMode="auto">
            <a:xfrm>
              <a:off x="4740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56496" name="AutoShape 176"/>
          <p:cNvSpPr>
            <a:spLocks noChangeArrowheads="1"/>
          </p:cNvSpPr>
          <p:nvPr/>
        </p:nvSpPr>
        <p:spPr bwMode="auto">
          <a:xfrm>
            <a:off x="1836738" y="6091238"/>
            <a:ext cx="1800225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application</a:t>
            </a:r>
            <a:endParaRPr lang="en-US" altLang="en-US" sz="1800" i="0">
              <a:solidFill>
                <a:schemeClr val="bg1"/>
              </a:solidFill>
            </a:endParaRPr>
          </a:p>
        </p:txBody>
      </p:sp>
      <p:sp>
        <p:nvSpPr>
          <p:cNvPr id="56498" name="Line 178"/>
          <p:cNvSpPr>
            <a:spLocks noChangeShapeType="1"/>
          </p:cNvSpPr>
          <p:nvPr/>
        </p:nvSpPr>
        <p:spPr bwMode="auto">
          <a:xfrm>
            <a:off x="1331913" y="6308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492" name="Line 172"/>
          <p:cNvSpPr>
            <a:spLocks noChangeShapeType="1"/>
          </p:cNvSpPr>
          <p:nvPr/>
        </p:nvSpPr>
        <p:spPr bwMode="auto">
          <a:xfrm>
            <a:off x="1331913" y="32845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493" name="AutoShape 173"/>
          <p:cNvSpPr>
            <a:spLocks noChangeArrowheads="1"/>
          </p:cNvSpPr>
          <p:nvPr/>
        </p:nvSpPr>
        <p:spPr bwMode="auto">
          <a:xfrm>
            <a:off x="1836738" y="3716338"/>
            <a:ext cx="1800225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servletContext</a:t>
            </a:r>
            <a:endParaRPr lang="en-US" altLang="en-US" sz="1800" i="0">
              <a:solidFill>
                <a:schemeClr val="bg1"/>
              </a:solidFill>
            </a:endParaRPr>
          </a:p>
        </p:txBody>
      </p:sp>
      <p:sp>
        <p:nvSpPr>
          <p:cNvPr id="56499" name="Line 179"/>
          <p:cNvSpPr>
            <a:spLocks noChangeShapeType="1"/>
          </p:cNvSpPr>
          <p:nvPr/>
        </p:nvSpPr>
        <p:spPr bwMode="auto">
          <a:xfrm>
            <a:off x="1331913" y="38608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494" name="AutoShape 174"/>
          <p:cNvSpPr>
            <a:spLocks noChangeArrowheads="1"/>
          </p:cNvSpPr>
          <p:nvPr/>
        </p:nvSpPr>
        <p:spPr bwMode="auto">
          <a:xfrm>
            <a:off x="1836738" y="4508500"/>
            <a:ext cx="1800225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request</a:t>
            </a:r>
            <a:endParaRPr lang="en-US" altLang="en-US" sz="1800" i="0">
              <a:solidFill>
                <a:schemeClr val="bg1"/>
              </a:solidFill>
            </a:endParaRPr>
          </a:p>
        </p:txBody>
      </p:sp>
      <p:sp>
        <p:nvSpPr>
          <p:cNvPr id="56500" name="Line 180"/>
          <p:cNvSpPr>
            <a:spLocks noChangeShapeType="1"/>
          </p:cNvSpPr>
          <p:nvPr/>
        </p:nvSpPr>
        <p:spPr bwMode="auto">
          <a:xfrm>
            <a:off x="1331913" y="4724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495" name="AutoShape 175"/>
          <p:cNvSpPr>
            <a:spLocks noChangeArrowheads="1"/>
          </p:cNvSpPr>
          <p:nvPr/>
        </p:nvSpPr>
        <p:spPr bwMode="auto">
          <a:xfrm>
            <a:off x="1836738" y="5300663"/>
            <a:ext cx="1800225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0">
                <a:solidFill>
                  <a:schemeClr val="bg1"/>
                </a:solidFill>
              </a:rPr>
              <a:t>session</a:t>
            </a:r>
            <a:endParaRPr lang="en-US" altLang="en-US" sz="1800" i="0">
              <a:solidFill>
                <a:schemeClr val="bg1"/>
              </a:solidFill>
            </a:endParaRPr>
          </a:p>
        </p:txBody>
      </p:sp>
      <p:sp>
        <p:nvSpPr>
          <p:cNvPr id="56502" name="Line 182"/>
          <p:cNvSpPr>
            <a:spLocks noChangeShapeType="1"/>
          </p:cNvSpPr>
          <p:nvPr/>
        </p:nvSpPr>
        <p:spPr bwMode="auto">
          <a:xfrm>
            <a:off x="1331913" y="55165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516" name="Line 196"/>
          <p:cNvSpPr>
            <a:spLocks noChangeShapeType="1"/>
          </p:cNvSpPr>
          <p:nvPr/>
        </p:nvSpPr>
        <p:spPr bwMode="auto">
          <a:xfrm>
            <a:off x="4787900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517" name="Line 197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518" name="Line 198"/>
          <p:cNvSpPr>
            <a:spLocks noChangeShapeType="1"/>
          </p:cNvSpPr>
          <p:nvPr/>
        </p:nvSpPr>
        <p:spPr bwMode="auto">
          <a:xfrm>
            <a:off x="1331913" y="4724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6519" name="Line 199"/>
          <p:cNvSpPr>
            <a:spLocks noChangeShapeType="1"/>
          </p:cNvSpPr>
          <p:nvPr/>
        </p:nvSpPr>
        <p:spPr bwMode="auto">
          <a:xfrm>
            <a:off x="1331913" y="55165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61" grpId="0" animBg="1"/>
      <p:bldP spid="56496" grpId="0" animBg="1"/>
      <p:bldP spid="56498" grpId="0" animBg="1"/>
      <p:bldP spid="56492" grpId="0" animBg="1"/>
      <p:bldP spid="56493" grpId="0" animBg="1"/>
      <p:bldP spid="56499" grpId="0" animBg="1"/>
      <p:bldP spid="56494" grpId="0" animBg="1"/>
      <p:bldP spid="56500" grpId="0" animBg="1"/>
      <p:bldP spid="56495" grpId="0" animBg="1"/>
      <p:bldP spid="56502" grpId="0" animBg="1"/>
      <p:bldP spid="56516" grpId="0" animBg="1"/>
      <p:bldP spid="56517" grpId="0" animBg="1"/>
      <p:bldP spid="56518" grpId="0" animBg="1"/>
      <p:bldP spid="565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Literals</a:t>
            </a:r>
            <a:r>
              <a:rPr lang="en-US" altLang="en-US" smtClean="0"/>
              <a:t> </a:t>
            </a:r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6858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cs typeface="Courier New" panose="02070309020205020404" pitchFamily="49" charset="0"/>
              </a:rPr>
              <a:t>Literals are assigned fixed values</a:t>
            </a:r>
          </a:p>
          <a:p>
            <a:pPr eaLnBrk="1" hangingPunct="1"/>
            <a:r>
              <a:rPr lang="en-US" altLang="zh-CN" i="0">
                <a:cs typeface="Courier New" panose="02070309020205020404" pitchFamily="49" charset="0"/>
              </a:rPr>
              <a:t>Literals are supported by JSP Expression Language.</a:t>
            </a:r>
          </a:p>
        </p:txBody>
      </p:sp>
      <p:sp>
        <p:nvSpPr>
          <p:cNvPr id="60503" name="AutoShape 87"/>
          <p:cNvSpPr>
            <a:spLocks noChangeArrowheads="1"/>
          </p:cNvSpPr>
          <p:nvPr/>
        </p:nvSpPr>
        <p:spPr bwMode="auto">
          <a:xfrm>
            <a:off x="3852863" y="2922588"/>
            <a:ext cx="1800225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0">
                <a:solidFill>
                  <a:schemeClr val="bg1"/>
                </a:solidFill>
              </a:rPr>
              <a:t>Literals</a:t>
            </a:r>
          </a:p>
        </p:txBody>
      </p:sp>
      <p:sp>
        <p:nvSpPr>
          <p:cNvPr id="60504" name="Line 88"/>
          <p:cNvSpPr>
            <a:spLocks noChangeShapeType="1"/>
          </p:cNvSpPr>
          <p:nvPr/>
        </p:nvSpPr>
        <p:spPr bwMode="auto">
          <a:xfrm flipV="1">
            <a:off x="1331913" y="3859213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60505" name="Group 89"/>
          <p:cNvGrpSpPr>
            <a:grpSpLocks/>
          </p:cNvGrpSpPr>
          <p:nvPr/>
        </p:nvGrpSpPr>
        <p:grpSpPr bwMode="auto">
          <a:xfrm>
            <a:off x="539750" y="3859213"/>
            <a:ext cx="1439863" cy="938212"/>
            <a:chOff x="385" y="1480"/>
            <a:chExt cx="907" cy="591"/>
          </a:xfrm>
        </p:grpSpPr>
        <p:sp>
          <p:nvSpPr>
            <p:cNvPr id="19476" name="AutoShape 90"/>
            <p:cNvSpPr>
              <a:spLocks noChangeArrowheads="1"/>
            </p:cNvSpPr>
            <p:nvPr/>
          </p:nvSpPr>
          <p:spPr bwMode="auto">
            <a:xfrm>
              <a:off x="385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Boolean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9477" name="Line 91"/>
            <p:cNvSpPr>
              <a:spLocks noChangeShapeType="1"/>
            </p:cNvSpPr>
            <p:nvPr/>
          </p:nvSpPr>
          <p:spPr bwMode="auto">
            <a:xfrm>
              <a:off x="884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60508" name="Group 92"/>
          <p:cNvGrpSpPr>
            <a:grpSpLocks/>
          </p:cNvGrpSpPr>
          <p:nvPr/>
        </p:nvGrpSpPr>
        <p:grpSpPr bwMode="auto">
          <a:xfrm>
            <a:off x="7667625" y="3859213"/>
            <a:ext cx="1225550" cy="906462"/>
            <a:chOff x="4785" y="1480"/>
            <a:chExt cx="907" cy="590"/>
          </a:xfrm>
        </p:grpSpPr>
        <p:sp>
          <p:nvSpPr>
            <p:cNvPr id="19474" name="AutoShape 93"/>
            <p:cNvSpPr>
              <a:spLocks noChangeArrowheads="1"/>
            </p:cNvSpPr>
            <p:nvPr/>
          </p:nvSpPr>
          <p:spPr bwMode="auto">
            <a:xfrm>
              <a:off x="4785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Null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9475" name="Line 94"/>
            <p:cNvSpPr>
              <a:spLocks noChangeShapeType="1"/>
            </p:cNvSpPr>
            <p:nvPr/>
          </p:nvSpPr>
          <p:spPr bwMode="auto">
            <a:xfrm>
              <a:off x="5239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60511" name="Group 95"/>
          <p:cNvGrpSpPr>
            <a:grpSpLocks/>
          </p:cNvGrpSpPr>
          <p:nvPr/>
        </p:nvGrpSpPr>
        <p:grpSpPr bwMode="auto">
          <a:xfrm>
            <a:off x="5868988" y="3859213"/>
            <a:ext cx="1439862" cy="936625"/>
            <a:chOff x="3742" y="1480"/>
            <a:chExt cx="907" cy="590"/>
          </a:xfrm>
        </p:grpSpPr>
        <p:sp>
          <p:nvSpPr>
            <p:cNvPr id="19472" name="AutoShape 96"/>
            <p:cNvSpPr>
              <a:spLocks noChangeArrowheads="1"/>
            </p:cNvSpPr>
            <p:nvPr/>
          </p:nvSpPr>
          <p:spPr bwMode="auto">
            <a:xfrm>
              <a:off x="3742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String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9473" name="Line 97"/>
            <p:cNvSpPr>
              <a:spLocks noChangeShapeType="1"/>
            </p:cNvSpPr>
            <p:nvPr/>
          </p:nvSpPr>
          <p:spPr bwMode="auto">
            <a:xfrm>
              <a:off x="4195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60514" name="Group 98"/>
          <p:cNvGrpSpPr>
            <a:grpSpLocks/>
          </p:cNvGrpSpPr>
          <p:nvPr/>
        </p:nvGrpSpPr>
        <p:grpSpPr bwMode="auto">
          <a:xfrm>
            <a:off x="4068763" y="3859213"/>
            <a:ext cx="1439862" cy="938212"/>
            <a:chOff x="2608" y="1480"/>
            <a:chExt cx="907" cy="591"/>
          </a:xfrm>
        </p:grpSpPr>
        <p:sp>
          <p:nvSpPr>
            <p:cNvPr id="19470" name="AutoShape 99"/>
            <p:cNvSpPr>
              <a:spLocks noChangeArrowheads="1"/>
            </p:cNvSpPr>
            <p:nvPr/>
          </p:nvSpPr>
          <p:spPr bwMode="auto">
            <a:xfrm>
              <a:off x="2608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Floating Point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9471" name="Line 100"/>
            <p:cNvSpPr>
              <a:spLocks noChangeShapeType="1"/>
            </p:cNvSpPr>
            <p:nvPr/>
          </p:nvSpPr>
          <p:spPr bwMode="auto">
            <a:xfrm>
              <a:off x="3061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60517" name="Group 101"/>
          <p:cNvGrpSpPr>
            <a:grpSpLocks/>
          </p:cNvGrpSpPr>
          <p:nvPr/>
        </p:nvGrpSpPr>
        <p:grpSpPr bwMode="auto">
          <a:xfrm>
            <a:off x="2268538" y="3859213"/>
            <a:ext cx="1439862" cy="938212"/>
            <a:chOff x="1474" y="1480"/>
            <a:chExt cx="907" cy="591"/>
          </a:xfrm>
        </p:grpSpPr>
        <p:sp>
          <p:nvSpPr>
            <p:cNvPr id="19468" name="AutoShape 102"/>
            <p:cNvSpPr>
              <a:spLocks noChangeArrowheads="1"/>
            </p:cNvSpPr>
            <p:nvPr/>
          </p:nvSpPr>
          <p:spPr bwMode="auto">
            <a:xfrm>
              <a:off x="1474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Integer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19469" name="Line 103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60520" name="Line 104"/>
          <p:cNvSpPr>
            <a:spLocks noChangeShapeType="1"/>
          </p:cNvSpPr>
          <p:nvPr/>
        </p:nvSpPr>
        <p:spPr bwMode="auto">
          <a:xfrm>
            <a:off x="4787900" y="34258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6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03" grpId="0" animBg="1"/>
      <p:bldP spid="60504" grpId="0" animBg="1"/>
      <p:bldP spid="605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Operators</a:t>
            </a:r>
            <a:r>
              <a:rPr lang="en-US" altLang="en-US" sz="4000" smtClean="0"/>
              <a:t> 3-1</a:t>
            </a:r>
          </a:p>
        </p:txBody>
      </p:sp>
      <p:graphicFrame>
        <p:nvGraphicFramePr>
          <p:cNvPr id="61639" name="Group 199"/>
          <p:cNvGraphicFramePr>
            <a:graphicFrameLocks noGrp="1"/>
          </p:cNvGraphicFramePr>
          <p:nvPr>
            <p:ph sz="half" idx="1"/>
          </p:nvPr>
        </p:nvGraphicFramePr>
        <p:xfrm>
          <a:off x="611188" y="3943350"/>
          <a:ext cx="3600450" cy="2293938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</a:tblGrid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Operators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/ or 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3" name="AutoShape 59"/>
          <p:cNvSpPr>
            <a:spLocks noChangeArrowheads="1"/>
          </p:cNvSpPr>
          <p:nvPr/>
        </p:nvSpPr>
        <p:spPr bwMode="auto">
          <a:xfrm>
            <a:off x="3995738" y="1412875"/>
            <a:ext cx="1800225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0">
                <a:solidFill>
                  <a:schemeClr val="bg1"/>
                </a:solidFill>
              </a:rPr>
              <a:t>Operators</a:t>
            </a:r>
          </a:p>
        </p:txBody>
      </p:sp>
      <p:grpSp>
        <p:nvGrpSpPr>
          <p:cNvPr id="61521" name="Group 81"/>
          <p:cNvGrpSpPr>
            <a:grpSpLocks/>
          </p:cNvGrpSpPr>
          <p:nvPr/>
        </p:nvGrpSpPr>
        <p:grpSpPr bwMode="auto">
          <a:xfrm>
            <a:off x="6948488" y="2365375"/>
            <a:ext cx="1439862" cy="1008063"/>
            <a:chOff x="3697" y="3021"/>
            <a:chExt cx="907" cy="635"/>
          </a:xfrm>
        </p:grpSpPr>
        <p:sp>
          <p:nvSpPr>
            <p:cNvPr id="20571" name="AutoShape 62"/>
            <p:cNvSpPr>
              <a:spLocks noChangeArrowheads="1"/>
            </p:cNvSpPr>
            <p:nvPr/>
          </p:nvSpPr>
          <p:spPr bwMode="auto">
            <a:xfrm>
              <a:off x="3697" y="3383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Empty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20572" name="Line 63"/>
            <p:cNvSpPr>
              <a:spLocks noChangeShapeType="1"/>
            </p:cNvSpPr>
            <p:nvPr/>
          </p:nvSpPr>
          <p:spPr bwMode="auto">
            <a:xfrm>
              <a:off x="4150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61520" name="Group 80"/>
          <p:cNvGrpSpPr>
            <a:grpSpLocks/>
          </p:cNvGrpSpPr>
          <p:nvPr/>
        </p:nvGrpSpPr>
        <p:grpSpPr bwMode="auto">
          <a:xfrm>
            <a:off x="5148263" y="2365375"/>
            <a:ext cx="1439862" cy="1009650"/>
            <a:chOff x="2563" y="3021"/>
            <a:chExt cx="907" cy="636"/>
          </a:xfrm>
        </p:grpSpPr>
        <p:sp>
          <p:nvSpPr>
            <p:cNvPr id="20569" name="AutoShape 65"/>
            <p:cNvSpPr>
              <a:spLocks noChangeArrowheads="1"/>
            </p:cNvSpPr>
            <p:nvPr/>
          </p:nvSpPr>
          <p:spPr bwMode="auto">
            <a:xfrm>
              <a:off x="2563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Logical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20570" name="Line 66"/>
            <p:cNvSpPr>
              <a:spLocks noChangeShapeType="1"/>
            </p:cNvSpPr>
            <p:nvPr/>
          </p:nvSpPr>
          <p:spPr bwMode="auto">
            <a:xfrm>
              <a:off x="3016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61519" name="Group 79"/>
          <p:cNvGrpSpPr>
            <a:grpSpLocks/>
          </p:cNvGrpSpPr>
          <p:nvPr/>
        </p:nvGrpSpPr>
        <p:grpSpPr bwMode="auto">
          <a:xfrm>
            <a:off x="3348038" y="2365375"/>
            <a:ext cx="1439862" cy="1009650"/>
            <a:chOff x="1429" y="3021"/>
            <a:chExt cx="907" cy="636"/>
          </a:xfrm>
        </p:grpSpPr>
        <p:sp>
          <p:nvSpPr>
            <p:cNvPr id="20567" name="AutoShape 68"/>
            <p:cNvSpPr>
              <a:spLocks noChangeArrowheads="1"/>
            </p:cNvSpPr>
            <p:nvPr/>
          </p:nvSpPr>
          <p:spPr bwMode="auto">
            <a:xfrm>
              <a:off x="1429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Relational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20568" name="Line 69"/>
            <p:cNvSpPr>
              <a:spLocks noChangeShapeType="1"/>
            </p:cNvSpPr>
            <p:nvPr/>
          </p:nvSpPr>
          <p:spPr bwMode="auto">
            <a:xfrm>
              <a:off x="1882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61510" name="Line 70"/>
          <p:cNvSpPr>
            <a:spLocks noChangeShapeType="1"/>
          </p:cNvSpPr>
          <p:nvPr/>
        </p:nvSpPr>
        <p:spPr bwMode="auto">
          <a:xfrm>
            <a:off x="4930775" y="19161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61518" name="Group 78"/>
          <p:cNvGrpSpPr>
            <a:grpSpLocks/>
          </p:cNvGrpSpPr>
          <p:nvPr/>
        </p:nvGrpSpPr>
        <p:grpSpPr bwMode="auto">
          <a:xfrm>
            <a:off x="1690688" y="2365375"/>
            <a:ext cx="1439862" cy="987425"/>
            <a:chOff x="385" y="3007"/>
            <a:chExt cx="907" cy="636"/>
          </a:xfrm>
        </p:grpSpPr>
        <p:sp>
          <p:nvSpPr>
            <p:cNvPr id="20565" name="AutoShape 72"/>
            <p:cNvSpPr>
              <a:spLocks noChangeArrowheads="1"/>
            </p:cNvSpPr>
            <p:nvPr/>
          </p:nvSpPr>
          <p:spPr bwMode="auto">
            <a:xfrm>
              <a:off x="385" y="3370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chemeClr val="bg1"/>
                  </a:solidFill>
                </a:rPr>
                <a:t>Arithmetic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20566" name="Line 73"/>
            <p:cNvSpPr>
              <a:spLocks noChangeShapeType="1"/>
            </p:cNvSpPr>
            <p:nvPr/>
          </p:nvSpPr>
          <p:spPr bwMode="auto">
            <a:xfrm>
              <a:off x="839" y="300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61517" name="Line 77"/>
          <p:cNvSpPr>
            <a:spLocks noChangeShapeType="1"/>
          </p:cNvSpPr>
          <p:nvPr/>
        </p:nvSpPr>
        <p:spPr bwMode="auto">
          <a:xfrm>
            <a:off x="2411413" y="2349500"/>
            <a:ext cx="525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1522" name="AutoShape 82"/>
          <p:cNvSpPr>
            <a:spLocks noChangeArrowheads="1"/>
          </p:cNvSpPr>
          <p:nvPr/>
        </p:nvSpPr>
        <p:spPr bwMode="auto">
          <a:xfrm>
            <a:off x="2124075" y="3500438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577" name="AutoShape 137"/>
          <p:cNvSpPr>
            <a:spLocks noChangeArrowheads="1"/>
          </p:cNvSpPr>
          <p:nvPr/>
        </p:nvSpPr>
        <p:spPr bwMode="auto">
          <a:xfrm>
            <a:off x="3738563" y="3448050"/>
            <a:ext cx="576262" cy="4460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61643" name="Group 203"/>
          <p:cNvGraphicFramePr>
            <a:graphicFrameLocks noGrp="1"/>
          </p:cNvGraphicFramePr>
          <p:nvPr/>
        </p:nvGraphicFramePr>
        <p:xfrm>
          <a:off x="1908175" y="3933825"/>
          <a:ext cx="4248150" cy="2649538"/>
        </p:xfrm>
        <a:graphic>
          <a:graphicData uri="http://schemas.openxmlformats.org/drawingml/2006/table">
            <a:tbl>
              <a:tblPr/>
              <a:tblGrid>
                <a:gridCol w="1535113"/>
                <a:gridCol w="2713037"/>
              </a:tblGrid>
              <a:tr h="36567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Operators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36567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&lt; or lt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Less than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&gt; or gt 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Greater than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&lt; = or le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Less than or equal to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&gt; = or ge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Greater than or equal to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504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= = or =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Equality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!=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Inequality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857" name="Group 417"/>
          <p:cNvGraphicFramePr>
            <a:graphicFrameLocks noGrp="1"/>
          </p:cNvGraphicFramePr>
          <p:nvPr/>
        </p:nvGraphicFramePr>
        <p:xfrm>
          <a:off x="4211638" y="3933825"/>
          <a:ext cx="3600450" cy="1376363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</a:tblGrid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Operators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&amp;&amp; or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Logical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|| or 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Logical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56" name="AutoShape 416"/>
          <p:cNvSpPr>
            <a:spLocks noChangeArrowheads="1"/>
          </p:cNvSpPr>
          <p:nvPr/>
        </p:nvSpPr>
        <p:spPr bwMode="auto">
          <a:xfrm>
            <a:off x="5724525" y="3500438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61893" name="Group 453"/>
          <p:cNvGraphicFramePr>
            <a:graphicFrameLocks noGrp="1"/>
          </p:cNvGraphicFramePr>
          <p:nvPr/>
        </p:nvGraphicFramePr>
        <p:xfrm>
          <a:off x="5867400" y="3933825"/>
          <a:ext cx="3167063" cy="1098550"/>
        </p:xfrm>
        <a:graphic>
          <a:graphicData uri="http://schemas.openxmlformats.org/drawingml/2006/table">
            <a:tbl>
              <a:tblPr/>
              <a:tblGrid>
                <a:gridCol w="1466850"/>
                <a:gridCol w="1700213"/>
              </a:tblGrid>
              <a:tr h="45865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Operators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63989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empty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Check for empty value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72" name="AutoShape 432"/>
          <p:cNvSpPr>
            <a:spLocks noChangeArrowheads="1"/>
          </p:cNvSpPr>
          <p:nvPr/>
        </p:nvSpPr>
        <p:spPr bwMode="auto">
          <a:xfrm>
            <a:off x="7451725" y="3514725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6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48" dur="500"/>
                                        <p:tgtEl>
                                          <p:spTgt spid="6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51" dur="500"/>
                                        <p:tgtEl>
                                          <p:spTgt spid="6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6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3" dur="500"/>
                                        <p:tgtEl>
                                          <p:spTgt spid="61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6" dur="500"/>
                                        <p:tgtEl>
                                          <p:spTgt spid="6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6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8" dur="500"/>
                                        <p:tgtEl>
                                          <p:spTgt spid="61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81" dur="500"/>
                                        <p:tgtEl>
                                          <p:spTgt spid="61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0" grpId="0" animBg="1"/>
      <p:bldP spid="61517" grpId="0" animBg="1"/>
      <p:bldP spid="61522" grpId="0" animBg="1"/>
      <p:bldP spid="61522" grpId="1" animBg="1"/>
      <p:bldP spid="61577" grpId="0" animBg="1"/>
      <p:bldP spid="61577" grpId="1" animBg="1"/>
      <p:bldP spid="61856" grpId="0" animBg="1"/>
      <p:bldP spid="61856" grpId="1" animBg="1"/>
      <p:bldP spid="618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Operators</a:t>
            </a:r>
            <a:r>
              <a:rPr lang="en-US" altLang="en-US" sz="4000" smtClean="0"/>
              <a:t> 3-2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FF0000"/>
                </a:solidFill>
                <a:cs typeface="Courier New" panose="02070309020205020404" pitchFamily="49" charset="0"/>
              </a:rPr>
              <a:t>Demonstration</a:t>
            </a:r>
            <a:r>
              <a:rPr lang="en-US" altLang="en-US" i="0">
                <a:cs typeface="Courier New" panose="02070309020205020404" pitchFamily="49" charset="0"/>
              </a:rPr>
              <a:t>: Example 5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755650" y="903288"/>
            <a:ext cx="7272338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&lt;meta http-equiv="Content-Type" content="text/html; charset=UTF-8"&gt;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&lt;title&gt;Operators&lt;/title&gt;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&lt;h1&gt;Operators&lt;/h1&gt;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&lt;b&gt;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4 &amp;gt; 3 ${4 &gt; '3'}&lt;br/&gt;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4 &amp;lt; 3 ${4 &lt; '3'}&lt;br/&gt;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</a:t>
            </a:r>
            <a:r>
              <a:rPr lang="fr-FR" altLang="zh-CN" sz="1400" i="0">
                <a:latin typeface="Courier New" panose="02070309020205020404" pitchFamily="49" charset="0"/>
              </a:rPr>
              <a:t>4 &amp;ge; 3 ${4 &gt;= 3}&lt;br/&gt;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        4 &amp;le; 3 ${4 le 3} &lt;br/&gt;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        </a:t>
            </a:r>
            <a:r>
              <a:rPr lang="pt-PT" altLang="zh-CN" sz="1400" i="0">
                <a:latin typeface="Courier New" panose="02070309020205020404" pitchFamily="49" charset="0"/>
              </a:rPr>
              <a:t>4 = 4 ${4 ==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zh-CN" sz="1400" i="0">
                <a:latin typeface="Courier New" panose="02070309020205020404" pitchFamily="49" charset="0"/>
              </a:rPr>
              <a:t>        &lt;/b&gt;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zh-CN" sz="1400" i="0">
                <a:latin typeface="Courier New" panose="02070309020205020404" pitchFamily="49" charset="0"/>
              </a:rPr>
              <a:t>        &lt;h1&gt;Empty Operator&lt;/h1&gt;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zh-CN" sz="1400" i="0">
                <a:latin typeface="Courier New" panose="02070309020205020404" pitchFamily="49" charset="0"/>
              </a:rPr>
              <a:t>        </a:t>
            </a:r>
            <a:r>
              <a:rPr lang="en-US" altLang="zh-CN" sz="1400" i="0">
                <a:latin typeface="Courier New" panose="02070309020205020404" pitchFamily="49" charset="0"/>
              </a:rPr>
              <a:t>&lt;b&gt;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empty "" ${empty ""}&lt;br/&gt;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empty "sometext" ${empty "sometext"}&lt;br/&gt;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&lt;/b&gt;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 flipH="1" flipV="1">
            <a:off x="4570413" y="3749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 flipH="1">
            <a:off x="5575300" y="4384675"/>
            <a:ext cx="868363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5732" name="Oval 20"/>
          <p:cNvSpPr>
            <a:spLocks noChangeArrowheads="1"/>
          </p:cNvSpPr>
          <p:nvPr/>
        </p:nvSpPr>
        <p:spPr bwMode="auto">
          <a:xfrm>
            <a:off x="5219700" y="3316288"/>
            <a:ext cx="2160588" cy="865187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Comparison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Operators</a:t>
            </a:r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1835150" y="5229225"/>
            <a:ext cx="4681538" cy="5762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1906588" y="3213100"/>
            <a:ext cx="2665412" cy="1223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5737" name="Oval 25"/>
          <p:cNvSpPr>
            <a:spLocks noChangeArrowheads="1"/>
          </p:cNvSpPr>
          <p:nvPr/>
        </p:nvSpPr>
        <p:spPr bwMode="auto">
          <a:xfrm>
            <a:off x="5434013" y="3532188"/>
            <a:ext cx="2160587" cy="865187"/>
          </a:xfrm>
          <a:prstGeom prst="ellipse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Empty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0" grpId="0" animBg="1"/>
      <p:bldP spid="115730" grpId="1" animBg="1"/>
      <p:bldP spid="115731" grpId="0" animBg="1"/>
      <p:bldP spid="115732" grpId="0" animBg="1"/>
      <p:bldP spid="115732" grpId="1" animBg="1"/>
      <p:bldP spid="115733" grpId="0" animBg="1"/>
      <p:bldP spid="115734" grpId="0" animBg="1"/>
      <p:bldP spid="115734" grpId="1" animBg="1"/>
      <p:bldP spid="1157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Operators</a:t>
            </a:r>
            <a:r>
              <a:rPr lang="en-US" altLang="en-US" sz="4000" smtClean="0"/>
              <a:t> 3-3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4213" y="580390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FF0000"/>
                </a:solidFill>
                <a:cs typeface="Courier New" panose="02070309020205020404" pitchFamily="49" charset="0"/>
              </a:rPr>
              <a:t>Demonstration</a:t>
            </a:r>
            <a:r>
              <a:rPr lang="en-US" altLang="en-US" i="0">
                <a:cs typeface="Courier New" panose="02070309020205020404" pitchFamily="49" charset="0"/>
              </a:rPr>
              <a:t>: Example 6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55650" y="1295400"/>
            <a:ext cx="7345363" cy="4616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&lt;meta http-equiv="Content-Type" content="text/html; charset=UTF-8"&gt;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&lt;title&gt;Implicit Objects&lt;/title&gt;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String color="#66FFFF";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String size="12";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String textclr="Blue";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String foregr="Red";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</a:t>
            </a:r>
            <a:r>
              <a:rPr lang="fr-FR" altLang="zh-CN" sz="1400" i="0">
                <a:latin typeface="Courier New" panose="02070309020205020404" pitchFamily="49" charset="0"/>
              </a:rPr>
              <a:t>pageContext.setAttribute("num1","5");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pageContext.setAttribute("num2","3");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pageContext.setAttribute("color",color);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pageContext.setAttribute("size",size);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pageContext.setAttribute("textclr",textclr);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pageContext.setAttribute("foregr",foregr);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%&gt;</a:t>
            </a:r>
            <a:endParaRPr lang="en-US" altLang="zh-CN" sz="1400" i="0">
              <a:latin typeface="Courier New" panose="02070309020205020404" pitchFamily="49" charset="0"/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 flipH="1" flipV="1">
            <a:off x="4140200" y="34829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 flipH="1">
            <a:off x="6372225" y="47180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35" name="Oval 7"/>
          <p:cNvSpPr>
            <a:spLocks noChangeArrowheads="1"/>
          </p:cNvSpPr>
          <p:nvPr/>
        </p:nvSpPr>
        <p:spPr bwMode="auto">
          <a:xfrm>
            <a:off x="5651500" y="3122613"/>
            <a:ext cx="1728788" cy="647700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0"/>
              <a:t>Declare literals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1547813" y="4114800"/>
            <a:ext cx="4824412" cy="15081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1619250" y="3071813"/>
            <a:ext cx="2520950" cy="100488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6948488" y="4359275"/>
            <a:ext cx="1655762" cy="646113"/>
          </a:xfrm>
          <a:prstGeom prst="ellipse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0"/>
              <a:t>Set attributes</a:t>
            </a:r>
          </a:p>
        </p:txBody>
      </p:sp>
      <p:sp>
        <p:nvSpPr>
          <p:cNvPr id="124966" name="Rectangle 38"/>
          <p:cNvSpPr>
            <a:spLocks noChangeArrowheads="1"/>
          </p:cNvSpPr>
          <p:nvPr/>
        </p:nvSpPr>
        <p:spPr bwMode="auto">
          <a:xfrm>
            <a:off x="755650" y="2033588"/>
            <a:ext cx="7272338" cy="3381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&lt;body bgcolor='${pageScope.color}' text="${pageScope.textclr}"&gt;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400" i="0">
                <a:latin typeface="Courier New" panose="02070309020205020404" pitchFamily="49" charset="0"/>
              </a:rPr>
              <a:t>        </a:t>
            </a:r>
            <a:r>
              <a:rPr lang="en-US" altLang="zh-CN" sz="1400" i="0">
                <a:latin typeface="Courier New" panose="02070309020205020404" pitchFamily="49" charset="0"/>
              </a:rPr>
              <a:t>&lt;h1&gt;Use of implicit objects in EL.&lt;/h1&gt;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&lt;font color="${pageScope.foregr}"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size="${pageScope.size}"&gt;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Text color and font size changed.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&lt;/font&gt;&lt;br/&gt;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value of num1=${pageScope.num1}&lt;br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value of num2=${pageScope.num2}&lt;br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</a:t>
            </a:r>
            <a:r>
              <a:rPr lang="pt-PT" altLang="zh-CN" sz="1400" i="0">
                <a:latin typeface="Courier New" panose="02070309020205020404" pitchFamily="49" charset="0"/>
              </a:rPr>
              <a:t>value of num1 = &lt;b&gt;${pageScope.num1}&lt;/b&gt; * num2 = &lt;b&gt;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zh-CN" sz="1400" i="0">
                <a:latin typeface="Courier New" panose="02070309020205020404" pitchFamily="49" charset="0"/>
              </a:rPr>
              <a:t>        ${pageScope.num2}&lt;/b&gt; =&lt;b&gt; ${pageScope.num1 *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zh-CN" sz="1400" i="0">
                <a:latin typeface="Courier New" panose="02070309020205020404" pitchFamily="49" charset="0"/>
              </a:rPr>
              <a:t>        pageScope.num2}&lt;/b&gt;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zh-CN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zh-CN" sz="1400" i="0">
                <a:latin typeface="Courier New" panose="02070309020205020404" pitchFamily="49" charset="0"/>
              </a:rPr>
              <a:t>&lt;/html&gt;</a:t>
            </a:r>
            <a:endParaRPr lang="en-US" altLang="zh-CN" sz="1400" i="0">
              <a:latin typeface="Courier New" panose="02070309020205020404" pitchFamily="49" charset="0"/>
            </a:endParaRPr>
          </a:p>
        </p:txBody>
      </p:sp>
      <p:sp>
        <p:nvSpPr>
          <p:cNvPr id="124967" name="Line 39"/>
          <p:cNvSpPr>
            <a:spLocks noChangeShapeType="1"/>
          </p:cNvSpPr>
          <p:nvPr/>
        </p:nvSpPr>
        <p:spPr bwMode="auto">
          <a:xfrm flipH="1" flipV="1">
            <a:off x="5867400" y="2349500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68" name="Line 40"/>
          <p:cNvSpPr>
            <a:spLocks noChangeShapeType="1"/>
          </p:cNvSpPr>
          <p:nvPr/>
        </p:nvSpPr>
        <p:spPr bwMode="auto">
          <a:xfrm flipH="1" flipV="1">
            <a:off x="5219700" y="4870450"/>
            <a:ext cx="14398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69" name="Oval 41"/>
          <p:cNvSpPr>
            <a:spLocks noChangeArrowheads="1"/>
          </p:cNvSpPr>
          <p:nvPr/>
        </p:nvSpPr>
        <p:spPr bwMode="auto">
          <a:xfrm>
            <a:off x="6300788" y="2638425"/>
            <a:ext cx="2808287" cy="935038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EL used to access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variable and set attributes</a:t>
            </a:r>
          </a:p>
        </p:txBody>
      </p:sp>
      <p:sp>
        <p:nvSpPr>
          <p:cNvPr id="124970" name="Rectangle 42"/>
          <p:cNvSpPr>
            <a:spLocks noChangeArrowheads="1"/>
          </p:cNvSpPr>
          <p:nvPr/>
        </p:nvSpPr>
        <p:spPr bwMode="auto">
          <a:xfrm>
            <a:off x="1981200" y="4365625"/>
            <a:ext cx="5111750" cy="5048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4971" name="Rectangle 43"/>
          <p:cNvSpPr>
            <a:spLocks noChangeArrowheads="1"/>
          </p:cNvSpPr>
          <p:nvPr/>
        </p:nvSpPr>
        <p:spPr bwMode="auto">
          <a:xfrm>
            <a:off x="1835150" y="2062163"/>
            <a:ext cx="6049963" cy="2873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4972" name="Oval 44"/>
          <p:cNvSpPr>
            <a:spLocks noChangeArrowheads="1"/>
          </p:cNvSpPr>
          <p:nvPr/>
        </p:nvSpPr>
        <p:spPr bwMode="auto">
          <a:xfrm>
            <a:off x="6659563" y="4870450"/>
            <a:ext cx="2160587" cy="865188"/>
          </a:xfrm>
          <a:prstGeom prst="ellipse">
            <a:avLst/>
          </a:prstGeom>
          <a:solidFill>
            <a:srgbClr val="00CCFF">
              <a:alpha val="8980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Use of * operator</a:t>
            </a:r>
          </a:p>
        </p:txBody>
      </p:sp>
      <p:sp>
        <p:nvSpPr>
          <p:cNvPr id="124973" name="Line 45"/>
          <p:cNvSpPr>
            <a:spLocks noChangeShapeType="1"/>
          </p:cNvSpPr>
          <p:nvPr/>
        </p:nvSpPr>
        <p:spPr bwMode="auto">
          <a:xfrm flipH="1">
            <a:off x="5580063" y="2781300"/>
            <a:ext cx="10795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4974" name="Rectangle 46"/>
          <p:cNvSpPr>
            <a:spLocks noChangeArrowheads="1"/>
          </p:cNvSpPr>
          <p:nvPr/>
        </p:nvSpPr>
        <p:spPr bwMode="auto">
          <a:xfrm>
            <a:off x="2060575" y="2565400"/>
            <a:ext cx="3519488" cy="5048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1000"/>
                                        <p:tgtEl>
                                          <p:spTgt spid="1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24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24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500"/>
                                        <p:tgtEl>
                                          <p:spTgt spid="1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10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  <p:bldP spid="124933" grpId="0" animBg="1"/>
      <p:bldP spid="124933" grpId="1" animBg="1"/>
      <p:bldP spid="124934" grpId="0" animBg="1"/>
      <p:bldP spid="124934" grpId="1" animBg="1"/>
      <p:bldP spid="124935" grpId="0" animBg="1"/>
      <p:bldP spid="124935" grpId="1" animBg="1"/>
      <p:bldP spid="124936" grpId="0" animBg="1"/>
      <p:bldP spid="124936" grpId="1" animBg="1"/>
      <p:bldP spid="124937" grpId="0" animBg="1"/>
      <p:bldP spid="124937" grpId="1" animBg="1"/>
      <p:bldP spid="124938" grpId="0" animBg="1"/>
      <p:bldP spid="124938" grpId="1" animBg="1"/>
      <p:bldP spid="124967" grpId="0" animBg="1"/>
      <p:bldP spid="124967" grpId="1" animBg="1"/>
      <p:bldP spid="124968" grpId="0" animBg="1"/>
      <p:bldP spid="124969" grpId="0" animBg="1"/>
      <p:bldP spid="124969" grpId="1" animBg="1"/>
      <p:bldP spid="124970" grpId="0" animBg="1"/>
      <p:bldP spid="124971" grpId="0" animBg="1"/>
      <p:bldP spid="124971" grpId="1" animBg="1"/>
      <p:bldP spid="124972" grpId="0" animBg="1"/>
      <p:bldP spid="124973" grpId="0" animBg="1"/>
      <p:bldP spid="124973" grpId="1" animBg="1"/>
      <p:bldP spid="124974" grpId="0" animBg="1"/>
      <p:bldP spid="12497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cs typeface="Times New Roman" panose="02020603050405020304" pitchFamily="18" charset="0"/>
              </a:rPr>
              <a:t>Reserved words</a:t>
            </a:r>
            <a:r>
              <a:rPr lang="en-US" altLang="en-US" sz="4000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Reserved words should not be used in the program as the name of variables or methods.</a:t>
            </a:r>
          </a:p>
        </p:txBody>
      </p:sp>
      <p:graphicFrame>
        <p:nvGraphicFramePr>
          <p:cNvPr id="82455" name="Group 535"/>
          <p:cNvGraphicFramePr>
            <a:graphicFrameLocks noGrp="1"/>
          </p:cNvGraphicFramePr>
          <p:nvPr/>
        </p:nvGraphicFramePr>
        <p:xfrm>
          <a:off x="1065213" y="2492375"/>
          <a:ext cx="7467600" cy="4067175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  <a:gridCol w="1933575"/>
                <a:gridCol w="1933575"/>
              </a:tblGrid>
              <a:tr h="647649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Operators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Operators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6400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and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0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or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Or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78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not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Not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5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Equal 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5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ne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Not equal 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5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div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5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gt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mod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Modulus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EL stands for Expression Language. JSP expression language is used to access data stored in a JavaBean.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JSP expression language can be used in any static text, standard tags, and custom tags.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Dot operator (</a:t>
            </a:r>
            <a:r>
              <a:rPr lang="en-US" altLang="en-US" sz="2000" smtClean="0">
                <a:latin typeface="Courier New" panose="02070309020205020404" pitchFamily="49" charset="0"/>
              </a:rPr>
              <a:t>.)</a:t>
            </a:r>
            <a:r>
              <a:rPr lang="en-US" altLang="en-US" sz="2000" smtClean="0"/>
              <a:t>  or (</a:t>
            </a:r>
            <a:r>
              <a:rPr lang="en-US" altLang="en-US" sz="2000" smtClean="0">
                <a:latin typeface="Courier New" panose="02070309020205020404" pitchFamily="49" charset="0"/>
              </a:rPr>
              <a:t>[]</a:t>
            </a:r>
            <a:r>
              <a:rPr lang="en-US" altLang="en-US" sz="2000" smtClean="0"/>
              <a:t>) are used to retrieve the value of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pageScope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requestScope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sessionScope</a:t>
            </a:r>
            <a:r>
              <a:rPr lang="en-US" altLang="en-US" sz="2000" smtClean="0"/>
              <a:t>, and </a:t>
            </a:r>
            <a:r>
              <a:rPr lang="en-US" altLang="en-US" sz="2000" smtClean="0">
                <a:latin typeface="Courier New" panose="02070309020205020404" pitchFamily="49" charset="0"/>
              </a:rPr>
              <a:t>applicationScope</a:t>
            </a:r>
            <a:r>
              <a:rPr lang="en-US" altLang="en-US" sz="2000" smtClean="0"/>
              <a:t> implicit objects are used to access various scope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pageContext object provides access to </a:t>
            </a:r>
            <a:r>
              <a:rPr lang="en-US" altLang="en-US" sz="2000" smtClean="0">
                <a:latin typeface="Courier New" panose="02070309020205020404" pitchFamily="49" charset="0"/>
              </a:rPr>
              <a:t>servletContext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session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request</a:t>
            </a:r>
            <a:r>
              <a:rPr lang="en-US" altLang="en-US" sz="2000" smtClean="0"/>
              <a:t>, and </a:t>
            </a:r>
            <a:r>
              <a:rPr lang="en-US" altLang="en-US" sz="2000" smtClean="0">
                <a:latin typeface="Courier New" panose="02070309020205020404" pitchFamily="49" charset="0"/>
              </a:rPr>
              <a:t>response</a:t>
            </a:r>
            <a:r>
              <a:rPr lang="en-US" altLang="en-US" sz="2000" smtClean="0"/>
              <a:t>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JSP expression language defines reserved words, such as </a:t>
            </a:r>
            <a:r>
              <a:rPr lang="en-US" altLang="en-US" sz="2000" smtClean="0">
                <a:latin typeface="Courier New" panose="02070309020205020404" pitchFamily="49" charset="0"/>
              </a:rPr>
              <a:t>and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or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not</a:t>
            </a:r>
            <a:r>
              <a:rPr lang="en-US" altLang="en-US" sz="2000" smtClean="0"/>
              <a:t>, and </a:t>
            </a:r>
            <a:r>
              <a:rPr lang="en-US" altLang="en-US" sz="2000" smtClean="0">
                <a:latin typeface="Courier New" panose="02070309020205020404" pitchFamily="49" charset="0"/>
              </a:rPr>
              <a:t>eq</a:t>
            </a:r>
            <a:r>
              <a:rPr lang="en-US" alt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Review 2-1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32117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JavaBeans are reusable components that can be used in multiple applications.</a:t>
            </a:r>
          </a:p>
          <a:p>
            <a:pPr eaLnBrk="1" hangingPunct="1"/>
            <a:r>
              <a:rPr lang="en-US" altLang="en-US" smtClean="0"/>
              <a:t>Bean properties can be accessed using the </a:t>
            </a:r>
            <a:r>
              <a:rPr lang="en-US" altLang="en-US" smtClean="0">
                <a:latin typeface="Courier New" panose="02070309020205020404" pitchFamily="49" charset="0"/>
              </a:rPr>
              <a:t>get()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set()</a:t>
            </a:r>
            <a:r>
              <a:rPr lang="en-US" altLang="en-US" smtClean="0"/>
              <a:t> methods.</a:t>
            </a:r>
          </a:p>
          <a:p>
            <a:pPr eaLnBrk="1" hangingPunct="1"/>
            <a:r>
              <a:rPr lang="en-US" altLang="en-US" smtClean="0"/>
              <a:t>JSP pages can include JavaBean components using Standard Actions.</a:t>
            </a:r>
          </a:p>
          <a:p>
            <a:pPr eaLnBrk="1" hangingPunct="1"/>
            <a:r>
              <a:rPr lang="en-US" altLang="en-US" smtClean="0"/>
              <a:t>JSP Standard Actions are used to insert files and bean components, and forward the user to another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Review 2-2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useBean</a:t>
            </a:r>
            <a:r>
              <a:rPr lang="en-US" altLang="en-US" smtClean="0"/>
              <a:t> action makes a JavaBean component available in a JSP page.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setProperty</a:t>
            </a:r>
            <a:r>
              <a:rPr lang="en-US" altLang="en-US" smtClean="0"/>
              <a:t> action sets a value to the property of the bean.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getProperty</a:t>
            </a:r>
            <a:r>
              <a:rPr lang="en-US" altLang="en-US" smtClean="0"/>
              <a:t> action is used to get a value from the bean.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Forward</a:t>
            </a:r>
            <a:r>
              <a:rPr lang="en-US" altLang="en-US" smtClean="0"/>
              <a:t> action will forward the request of the user to another page.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Include</a:t>
            </a:r>
            <a:r>
              <a:rPr lang="en-US" altLang="en-US" smtClean="0"/>
              <a:t> action is used to include a page in the current JSP page.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Objectives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cs typeface="Times New Roman" panose="02020603050405020304" pitchFamily="18" charset="0"/>
              </a:rPr>
              <a:t>Describe the syntax of JSP Expression Language.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cs typeface="Times New Roman" panose="02020603050405020304" pitchFamily="18" charset="0"/>
              </a:rPr>
              <a:t>Identify the advantages of using JSP</a:t>
            </a:r>
          </a:p>
          <a:p>
            <a:pPr eaLnBrk="1" hangingPunct="1"/>
            <a:r>
              <a:rPr lang="en-US" altLang="zh-CN" smtClean="0">
                <a:cs typeface="Times New Roman" panose="02020603050405020304" pitchFamily="18" charset="0"/>
              </a:rPr>
              <a:t>Use Expression Language in JSP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Expression Language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EL simplifies the accessibility of data stored in the Java Bean Component .</a:t>
            </a:r>
          </a:p>
          <a:p>
            <a:pPr eaLnBrk="1" hangingPunct="1"/>
            <a:r>
              <a:rPr lang="en-IN" altLang="en-US" smtClean="0"/>
              <a:t>And other objects like request, session, application etc..</a:t>
            </a:r>
          </a:p>
          <a:p>
            <a:pPr eaLnBrk="1" hangingPunct="1"/>
            <a:r>
              <a:rPr lang="en-IN" altLang="en-US" smtClean="0"/>
              <a:t>There are many implicit objects, operators &amp; reserved words in 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Introduction to EL 4-1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EL stands for Expression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Developed by two 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cs typeface="Times New Roman" panose="02020603050405020304" pitchFamily="18" charset="0"/>
              </a:rPr>
              <a:t>JSP Standard Tag Library expert group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cs typeface="Times New Roman" panose="02020603050405020304" pitchFamily="18" charset="0"/>
              </a:rPr>
              <a:t>JSP 2.0 expert group</a:t>
            </a:r>
            <a:r>
              <a:rPr lang="en-US" altLang="en-US" sz="2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Syntax for JSP expression language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${EL Expression}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JSP EL expressions are used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Static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Standard and Custom tags</a:t>
            </a:r>
            <a:endParaRPr lang="en-US" altLang="en-US" smtClean="0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7745413" y="1447800"/>
            <a:ext cx="1398587" cy="2195513"/>
            <a:chOff x="4150" y="663"/>
            <a:chExt cx="881" cy="1383"/>
          </a:xfrm>
        </p:grpSpPr>
        <p:sp>
          <p:nvSpPr>
            <p:cNvPr id="11294" name="Text Box 5"/>
            <p:cNvSpPr txBox="1">
              <a:spLocks noChangeArrowheads="1"/>
            </p:cNvSpPr>
            <p:nvPr/>
          </p:nvSpPr>
          <p:spPr bwMode="auto">
            <a:xfrm>
              <a:off x="4246" y="1815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i="0"/>
                <a:t>Server</a:t>
              </a:r>
            </a:p>
          </p:txBody>
        </p:sp>
        <p:pic>
          <p:nvPicPr>
            <p:cNvPr id="11295" name="Picture 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663"/>
              <a:ext cx="881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071" name="Group 7"/>
          <p:cNvGrpSpPr>
            <a:grpSpLocks/>
          </p:cNvGrpSpPr>
          <p:nvPr/>
        </p:nvGrpSpPr>
        <p:grpSpPr bwMode="auto">
          <a:xfrm>
            <a:off x="3733800" y="1524000"/>
            <a:ext cx="2819400" cy="1600200"/>
            <a:chOff x="2352" y="960"/>
            <a:chExt cx="1776" cy="1008"/>
          </a:xfrm>
        </p:grpSpPr>
        <p:sp>
          <p:nvSpPr>
            <p:cNvPr id="11290" name="Rectangle 8"/>
            <p:cNvSpPr>
              <a:spLocks noChangeArrowheads="1"/>
            </p:cNvSpPr>
            <p:nvPr/>
          </p:nvSpPr>
          <p:spPr bwMode="auto">
            <a:xfrm>
              <a:off x="2352" y="960"/>
              <a:ext cx="177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 b="1" i="0"/>
            </a:p>
          </p:txBody>
        </p:sp>
        <p:sp>
          <p:nvSpPr>
            <p:cNvPr id="11291" name="Text Box 9"/>
            <p:cNvSpPr txBox="1">
              <a:spLocks noChangeArrowheads="1"/>
            </p:cNvSpPr>
            <p:nvPr/>
          </p:nvSpPr>
          <p:spPr bwMode="auto">
            <a:xfrm>
              <a:off x="2448" y="1152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2400" b="1" i="0"/>
                <a:t>JSP page</a:t>
              </a:r>
            </a:p>
          </p:txBody>
        </p:sp>
        <p:sp>
          <p:nvSpPr>
            <p:cNvPr id="11292" name="Rectangle 10"/>
            <p:cNvSpPr>
              <a:spLocks noChangeArrowheads="1"/>
            </p:cNvSpPr>
            <p:nvPr/>
          </p:nvSpPr>
          <p:spPr bwMode="auto">
            <a:xfrm>
              <a:off x="2543" y="1548"/>
              <a:ext cx="625" cy="31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Static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Content</a:t>
              </a:r>
            </a:p>
          </p:txBody>
        </p:sp>
        <p:sp>
          <p:nvSpPr>
            <p:cNvPr id="11293" name="Rectangle 11"/>
            <p:cNvSpPr>
              <a:spLocks noChangeArrowheads="1"/>
            </p:cNvSpPr>
            <p:nvPr/>
          </p:nvSpPr>
          <p:spPr bwMode="auto">
            <a:xfrm>
              <a:off x="3360" y="1548"/>
              <a:ext cx="625" cy="31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Dynamic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Content</a:t>
              </a:r>
            </a:p>
          </p:txBody>
        </p:sp>
      </p:grp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886200" y="4495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0"/>
              <a:t>${ EL Expression }</a:t>
            </a:r>
          </a:p>
        </p:txBody>
      </p:sp>
      <p:grpSp>
        <p:nvGrpSpPr>
          <p:cNvPr id="88096" name="Group 32"/>
          <p:cNvGrpSpPr>
            <a:grpSpLocks/>
          </p:cNvGrpSpPr>
          <p:nvPr/>
        </p:nvGrpSpPr>
        <p:grpSpPr bwMode="auto">
          <a:xfrm>
            <a:off x="2133600" y="1700213"/>
            <a:ext cx="1600200" cy="433387"/>
            <a:chOff x="1344" y="1071"/>
            <a:chExt cx="1008" cy="273"/>
          </a:xfrm>
        </p:grpSpPr>
        <p:sp>
          <p:nvSpPr>
            <p:cNvPr id="11288" name="Line 14"/>
            <p:cNvSpPr>
              <a:spLocks noChangeShapeType="1"/>
            </p:cNvSpPr>
            <p:nvPr/>
          </p:nvSpPr>
          <p:spPr bwMode="auto">
            <a:xfrm flipV="1">
              <a:off x="1344" y="13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89" name="Text Box 15"/>
            <p:cNvSpPr txBox="1">
              <a:spLocks noChangeArrowheads="1"/>
            </p:cNvSpPr>
            <p:nvPr/>
          </p:nvSpPr>
          <p:spPr bwMode="auto">
            <a:xfrm>
              <a:off x="1474" y="1071"/>
              <a:ext cx="7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i="0"/>
                <a:t>Request</a:t>
              </a:r>
            </a:p>
          </p:txBody>
        </p:sp>
      </p:grpSp>
      <p:grpSp>
        <p:nvGrpSpPr>
          <p:cNvPr id="88080" name="Group 16"/>
          <p:cNvGrpSpPr>
            <a:grpSpLocks/>
          </p:cNvGrpSpPr>
          <p:nvPr/>
        </p:nvGrpSpPr>
        <p:grpSpPr bwMode="auto">
          <a:xfrm>
            <a:off x="539750" y="1828800"/>
            <a:ext cx="1584325" cy="1814513"/>
            <a:chOff x="384" y="1152"/>
            <a:chExt cx="998" cy="1143"/>
          </a:xfrm>
        </p:grpSpPr>
        <p:pic>
          <p:nvPicPr>
            <p:cNvPr id="11286" name="Picture 17" descr="client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152"/>
              <a:ext cx="998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Text Box 18"/>
            <p:cNvSpPr txBox="1">
              <a:spLocks noChangeArrowheads="1"/>
            </p:cNvSpPr>
            <p:nvPr/>
          </p:nvSpPr>
          <p:spPr bwMode="auto">
            <a:xfrm>
              <a:off x="624" y="206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i="0"/>
                <a:t>Client</a:t>
              </a:r>
            </a:p>
          </p:txBody>
        </p:sp>
      </p:grpSp>
      <p:grpSp>
        <p:nvGrpSpPr>
          <p:cNvPr id="88083" name="Group 19"/>
          <p:cNvGrpSpPr>
            <a:grpSpLocks/>
          </p:cNvGrpSpPr>
          <p:nvPr/>
        </p:nvGrpSpPr>
        <p:grpSpPr bwMode="auto">
          <a:xfrm>
            <a:off x="4495800" y="2971800"/>
            <a:ext cx="1371600" cy="1524000"/>
            <a:chOff x="2832" y="1872"/>
            <a:chExt cx="864" cy="960"/>
          </a:xfrm>
        </p:grpSpPr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3696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832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2124075" y="2205038"/>
            <a:ext cx="1600200" cy="431800"/>
            <a:chOff x="1338" y="1389"/>
            <a:chExt cx="1008" cy="272"/>
          </a:xfrm>
        </p:grpSpPr>
        <p:sp>
          <p:nvSpPr>
            <p:cNvPr id="11282" name="Text Box 23"/>
            <p:cNvSpPr txBox="1">
              <a:spLocks noChangeArrowheads="1"/>
            </p:cNvSpPr>
            <p:nvPr/>
          </p:nvSpPr>
          <p:spPr bwMode="auto">
            <a:xfrm>
              <a:off x="1474" y="1389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i="0"/>
                <a:t>Response</a:t>
              </a:r>
            </a:p>
          </p:txBody>
        </p:sp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 flipH="1">
              <a:off x="1338" y="166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88091" name="Line 27"/>
          <p:cNvSpPr>
            <a:spLocks noChangeShapeType="1"/>
          </p:cNvSpPr>
          <p:nvPr/>
        </p:nvSpPr>
        <p:spPr bwMode="auto">
          <a:xfrm flipV="1">
            <a:off x="83820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88099" name="Group 35"/>
          <p:cNvGrpSpPr>
            <a:grpSpLocks/>
          </p:cNvGrpSpPr>
          <p:nvPr/>
        </p:nvGrpSpPr>
        <p:grpSpPr bwMode="auto">
          <a:xfrm>
            <a:off x="6400800" y="4191000"/>
            <a:ext cx="1981200" cy="609600"/>
            <a:chOff x="4032" y="2640"/>
            <a:chExt cx="1248" cy="384"/>
          </a:xfrm>
        </p:grpSpPr>
        <p:sp>
          <p:nvSpPr>
            <p:cNvPr id="11280" name="Line 26"/>
            <p:cNvSpPr>
              <a:spLocks noChangeShapeType="1"/>
            </p:cNvSpPr>
            <p:nvPr/>
          </p:nvSpPr>
          <p:spPr bwMode="auto">
            <a:xfrm>
              <a:off x="4032" y="30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1281" name="Text Box 28"/>
            <p:cNvSpPr txBox="1">
              <a:spLocks noChangeArrowheads="1"/>
            </p:cNvSpPr>
            <p:nvPr/>
          </p:nvSpPr>
          <p:spPr bwMode="auto">
            <a:xfrm>
              <a:off x="4224" y="2640"/>
              <a:ext cx="7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i="0"/>
                <a:t>Request</a:t>
              </a:r>
            </a:p>
          </p:txBody>
        </p:sp>
      </p:grpSp>
      <p:grpSp>
        <p:nvGrpSpPr>
          <p:cNvPr id="88093" name="Group 29"/>
          <p:cNvGrpSpPr>
            <a:grpSpLocks/>
          </p:cNvGrpSpPr>
          <p:nvPr/>
        </p:nvGrpSpPr>
        <p:grpSpPr bwMode="auto">
          <a:xfrm>
            <a:off x="6553200" y="2193925"/>
            <a:ext cx="1371600" cy="442913"/>
            <a:chOff x="4128" y="1209"/>
            <a:chExt cx="864" cy="279"/>
          </a:xfrm>
        </p:grpSpPr>
        <p:sp>
          <p:nvSpPr>
            <p:cNvPr id="11278" name="Line 30"/>
            <p:cNvSpPr>
              <a:spLocks noChangeShapeType="1"/>
            </p:cNvSpPr>
            <p:nvPr/>
          </p:nvSpPr>
          <p:spPr bwMode="auto">
            <a:xfrm flipH="1">
              <a:off x="4128" y="14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1279" name="Text Box 31"/>
            <p:cNvSpPr txBox="1">
              <a:spLocks noChangeArrowheads="1"/>
            </p:cNvSpPr>
            <p:nvPr/>
          </p:nvSpPr>
          <p:spPr bwMode="auto">
            <a:xfrm>
              <a:off x="4128" y="1209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9966"/>
                </a:buClr>
                <a:buFont typeface="Wingdings" panose="05000000000000000000" pitchFamily="2" charset="2"/>
                <a:buChar char="q"/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i="0"/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nimBg="1" autoUpdateAnimBg="0"/>
      <p:bldP spid="880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8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FF0000"/>
                </a:solidFill>
                <a:cs typeface="Courier New" panose="02070309020205020404" pitchFamily="49" charset="0"/>
              </a:rPr>
              <a:t>Demonstration</a:t>
            </a:r>
            <a:r>
              <a:rPr lang="en-US" altLang="en-US" i="0">
                <a:cs typeface="Courier New" panose="02070309020205020404" pitchFamily="49" charset="0"/>
              </a:rPr>
              <a:t>: Example 1</a:t>
            </a:r>
          </a:p>
        </p:txBody>
      </p:sp>
      <p:sp>
        <p:nvSpPr>
          <p:cNvPr id="93315" name="Rectangle 131"/>
          <p:cNvSpPr>
            <a:spLocks noChangeArrowheads="1"/>
          </p:cNvSpPr>
          <p:nvPr/>
        </p:nvSpPr>
        <p:spPr bwMode="auto">
          <a:xfrm>
            <a:off x="1042988" y="836613"/>
            <a:ext cx="7272337" cy="5937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</a:t>
            </a:r>
            <a:r>
              <a:rPr lang="en-US" altLang="zh-CN" sz="1400" i="0">
                <a:latin typeface="Courier New" panose="02070309020205020404" pitchFamily="49" charset="0"/>
              </a:rPr>
              <a:t>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&lt;td&gt;Or&lt;/td&gt;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&lt;td&gt;${'${'}true or true}&lt;/td&gt;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&lt;td&gt;${true or true}&lt;/td&gt;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&lt;td&gt;Or&lt;/td&gt;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&lt;td&gt;${'${'}true || false}&lt;/td&gt;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&lt;td&gt;${true || false}&lt;/td&gt;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&lt;td&gt;Not&lt;/td&gt;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&lt;td&gt;${'${'}not true}&lt;/td&gt;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&lt;td&gt;${not true}&lt;/td&gt;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&lt;td&gt;Not&lt;/td&gt;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&lt;td&gt;${'${'}'!false}&lt;/td&gt;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&lt;td&gt;${!false}&lt;/td&gt;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&lt;/table&gt;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Introduction to EL 4-2</a:t>
            </a:r>
          </a:p>
        </p:txBody>
      </p:sp>
      <p:sp>
        <p:nvSpPr>
          <p:cNvPr id="93243" name="Rectangle 59"/>
          <p:cNvSpPr>
            <a:spLocks noChangeArrowheads="1"/>
          </p:cNvSpPr>
          <p:nvPr/>
        </p:nvSpPr>
        <p:spPr bwMode="auto">
          <a:xfrm>
            <a:off x="1116013" y="987425"/>
            <a:ext cx="7272337" cy="5681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	   &lt;title&gt;Expression Language&lt;/title&gt;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&lt;h1&gt;EL operations&lt;/h1&gt;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&lt;table border="1"&gt;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&lt;td&gt;&lt;b&gt;Concept&lt;/b&gt;&lt;/td&gt;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&lt;td&gt;&lt;b&gt;EL Expression&lt;/b&gt;&lt;/td&gt;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&lt;td&gt;&lt;b&gt;Result&lt;/b&gt;&lt;/td&gt;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&lt;td&gt;And&lt;/td&gt;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&lt;td&gt;${'${'}true and true}&lt;/td&gt;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&lt;td&gt;${true and true}&lt;/td&gt;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&lt;td&gt;And&lt;/td&gt;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&lt;td&gt;${'${'}true &amp;&amp; false}&lt;/td&gt;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    &lt;td&gt;${true &amp;&amp; false}&lt;/td&gt;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&lt;/tr&gt;</a:t>
            </a:r>
          </a:p>
        </p:txBody>
      </p:sp>
      <p:sp>
        <p:nvSpPr>
          <p:cNvPr id="93247" name="Rectangle 63"/>
          <p:cNvSpPr>
            <a:spLocks noChangeArrowheads="1"/>
          </p:cNvSpPr>
          <p:nvPr/>
        </p:nvSpPr>
        <p:spPr bwMode="auto">
          <a:xfrm>
            <a:off x="2773363" y="4581525"/>
            <a:ext cx="3382962" cy="5762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3248" name="Rectangle 64"/>
          <p:cNvSpPr>
            <a:spLocks noChangeArrowheads="1"/>
          </p:cNvSpPr>
          <p:nvPr/>
        </p:nvSpPr>
        <p:spPr bwMode="auto">
          <a:xfrm>
            <a:off x="2627313" y="3284538"/>
            <a:ext cx="3382962" cy="549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3254" name="Line 70"/>
          <p:cNvSpPr>
            <a:spLocks noChangeShapeType="1"/>
          </p:cNvSpPr>
          <p:nvPr/>
        </p:nvSpPr>
        <p:spPr bwMode="auto">
          <a:xfrm flipH="1" flipV="1">
            <a:off x="6011863" y="3573463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93255" name="Line 71"/>
          <p:cNvSpPr>
            <a:spLocks noChangeShapeType="1"/>
          </p:cNvSpPr>
          <p:nvPr/>
        </p:nvSpPr>
        <p:spPr bwMode="auto">
          <a:xfrm flipH="1">
            <a:off x="6156325" y="4365625"/>
            <a:ext cx="576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93258" name="Oval 74"/>
          <p:cNvSpPr>
            <a:spLocks noChangeArrowheads="1"/>
          </p:cNvSpPr>
          <p:nvPr/>
        </p:nvSpPr>
        <p:spPr bwMode="auto">
          <a:xfrm>
            <a:off x="6586538" y="3716338"/>
            <a:ext cx="2160587" cy="86518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EL expressions in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&lt;table&gt; tags</a:t>
            </a:r>
          </a:p>
        </p:txBody>
      </p:sp>
      <p:sp>
        <p:nvSpPr>
          <p:cNvPr id="93316" name="Rectangle 132"/>
          <p:cNvSpPr>
            <a:spLocks noChangeArrowheads="1"/>
          </p:cNvSpPr>
          <p:nvPr/>
        </p:nvSpPr>
        <p:spPr bwMode="auto">
          <a:xfrm>
            <a:off x="2700338" y="2592388"/>
            <a:ext cx="3240087" cy="6207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3317" name="Rectangle 133"/>
          <p:cNvSpPr>
            <a:spLocks noChangeArrowheads="1"/>
          </p:cNvSpPr>
          <p:nvPr/>
        </p:nvSpPr>
        <p:spPr bwMode="auto">
          <a:xfrm>
            <a:off x="2698750" y="1401763"/>
            <a:ext cx="3097213" cy="5143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3318" name="Line 134"/>
          <p:cNvSpPr>
            <a:spLocks noChangeShapeType="1"/>
          </p:cNvSpPr>
          <p:nvPr/>
        </p:nvSpPr>
        <p:spPr bwMode="auto">
          <a:xfrm flipH="1" flipV="1">
            <a:off x="5724525" y="1916113"/>
            <a:ext cx="1152525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93319" name="Line 135"/>
          <p:cNvSpPr>
            <a:spLocks noChangeShapeType="1"/>
          </p:cNvSpPr>
          <p:nvPr/>
        </p:nvSpPr>
        <p:spPr bwMode="auto">
          <a:xfrm flipH="1" flipV="1">
            <a:off x="5940425" y="2814638"/>
            <a:ext cx="9366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93320" name="Oval 136"/>
          <p:cNvSpPr>
            <a:spLocks noChangeArrowheads="1"/>
          </p:cNvSpPr>
          <p:nvPr/>
        </p:nvSpPr>
        <p:spPr bwMode="auto">
          <a:xfrm>
            <a:off x="6875463" y="3068638"/>
            <a:ext cx="2160587" cy="865187"/>
          </a:xfrm>
          <a:prstGeom prst="ellipse">
            <a:avLst/>
          </a:prstGeom>
          <a:solidFill>
            <a:srgbClr val="00FFFF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EL expressions in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&lt;table&gt; tags</a:t>
            </a:r>
          </a:p>
        </p:txBody>
      </p:sp>
      <p:sp>
        <p:nvSpPr>
          <p:cNvPr id="93321" name="Rectangle 137"/>
          <p:cNvSpPr>
            <a:spLocks noChangeArrowheads="1"/>
          </p:cNvSpPr>
          <p:nvPr/>
        </p:nvSpPr>
        <p:spPr bwMode="auto">
          <a:xfrm>
            <a:off x="2698750" y="5157788"/>
            <a:ext cx="2665413" cy="5762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3322" name="Rectangle 138"/>
          <p:cNvSpPr>
            <a:spLocks noChangeArrowheads="1"/>
          </p:cNvSpPr>
          <p:nvPr/>
        </p:nvSpPr>
        <p:spPr bwMode="auto">
          <a:xfrm>
            <a:off x="2627313" y="3860800"/>
            <a:ext cx="2808287" cy="5762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3323" name="Line 139"/>
          <p:cNvSpPr>
            <a:spLocks noChangeShapeType="1"/>
          </p:cNvSpPr>
          <p:nvPr/>
        </p:nvSpPr>
        <p:spPr bwMode="auto">
          <a:xfrm flipH="1">
            <a:off x="5435600" y="3500438"/>
            <a:ext cx="14414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93324" name="Line 140"/>
          <p:cNvSpPr>
            <a:spLocks noChangeShapeType="1"/>
          </p:cNvSpPr>
          <p:nvPr/>
        </p:nvSpPr>
        <p:spPr bwMode="auto">
          <a:xfrm flipH="1">
            <a:off x="5364163" y="3644900"/>
            <a:ext cx="15843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93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93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9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9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9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9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9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43" grpId="0" animBg="1"/>
      <p:bldP spid="93247" grpId="0" animBg="1"/>
      <p:bldP spid="93247" grpId="1" animBg="1"/>
      <p:bldP spid="93248" grpId="0" animBg="1"/>
      <p:bldP spid="93248" grpId="1" animBg="1"/>
      <p:bldP spid="93254" grpId="0" animBg="1"/>
      <p:bldP spid="93254" grpId="1" animBg="1"/>
      <p:bldP spid="93255" grpId="0" animBg="1"/>
      <p:bldP spid="93255" grpId="1" animBg="1"/>
      <p:bldP spid="93258" grpId="0" animBg="1"/>
      <p:bldP spid="93316" grpId="0" animBg="1"/>
      <p:bldP spid="93317" grpId="0" animBg="1"/>
      <p:bldP spid="93318" grpId="0" animBg="1"/>
      <p:bldP spid="93319" grpId="0" animBg="1"/>
      <p:bldP spid="93320" grpId="0" animBg="1"/>
      <p:bldP spid="93321" grpId="0" animBg="1"/>
      <p:bldP spid="93322" grpId="0" animBg="1"/>
      <p:bldP spid="93323" grpId="0" animBg="1"/>
      <p:bldP spid="93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Introduction to EL 4-3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FF0000"/>
                </a:solidFill>
                <a:cs typeface="Courier New" panose="02070309020205020404" pitchFamily="49" charset="0"/>
              </a:rPr>
              <a:t>Demonstration</a:t>
            </a:r>
            <a:r>
              <a:rPr lang="en-US" altLang="en-US" i="0">
                <a:cs typeface="Courier New" panose="02070309020205020404" pitchFamily="49" charset="0"/>
              </a:rPr>
              <a:t>: Example 2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971550" y="1171575"/>
            <a:ext cx="7704138" cy="2827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&lt;meta http-equiv="Content-Type" content="text/html; charset=UTF-8"&gt;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&lt;title&gt;Article Expression&lt;/title&gt;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&lt;h1&gt;Article Expression&lt;/h1&gt;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&lt;h2&gt;Price of the article is ${84.5E4}.&lt;/h2&gt;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&lt;/html&gt;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643438" y="3068638"/>
            <a:ext cx="1368425" cy="431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6011863" y="2781300"/>
            <a:ext cx="749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6370638" y="1989138"/>
            <a:ext cx="2181225" cy="93503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EL expressions in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&lt;h2&gt; tags (Static text)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  <p:bldP spid="112644" grpId="0" animBg="1"/>
      <p:bldP spid="112644" grpId="1" animBg="1"/>
      <p:bldP spid="112646" grpId="0" animBg="1"/>
      <p:bldP spid="112646" grpId="1" animBg="1"/>
      <p:bldP spid="112647" grpId="0" animBg="1"/>
      <p:bldP spid="112647" grpId="1" animBg="1"/>
      <p:bldP spid="112649" grpId="0" animBg="1"/>
      <p:bldP spid="1126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smtClean="0"/>
              <a:t>Introduction to EL 4-4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35013" y="573405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FF0000"/>
                </a:solidFill>
                <a:cs typeface="Courier New" panose="02070309020205020404" pitchFamily="49" charset="0"/>
              </a:rPr>
              <a:t>Demonstration</a:t>
            </a:r>
            <a:r>
              <a:rPr lang="en-US" altLang="en-US" i="0">
                <a:cs typeface="Courier New" panose="02070309020205020404" pitchFamily="49" charset="0"/>
              </a:rPr>
              <a:t>: Example 3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684213" y="1663700"/>
            <a:ext cx="7991475" cy="3636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1085850" algn="l"/>
                <a:tab pos="125730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&lt;meta http-equiv="Content-Type" content="text/html; charset=UTF-8"&gt;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&lt;title&gt;EL Example&lt;/title&gt;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pageContext.setAttribute("color","#FFFFCC");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%&gt;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&lt;body bgcolor='${pageScope.color}'&gt;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    Background color changed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    &lt;/h1&gt;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    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i="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619250" y="3716338"/>
            <a:ext cx="3132138" cy="2889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 flipV="1">
            <a:off x="4787900" y="3933825"/>
            <a:ext cx="9715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0842" name="Oval 10"/>
          <p:cNvSpPr>
            <a:spLocks noChangeArrowheads="1"/>
          </p:cNvSpPr>
          <p:nvPr/>
        </p:nvSpPr>
        <p:spPr bwMode="auto">
          <a:xfrm>
            <a:off x="5757863" y="3789363"/>
            <a:ext cx="2484437" cy="1008062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EL passed as a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i="0"/>
              <a:t>value of bgcolor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39" grpId="0" animBg="1"/>
      <p:bldP spid="120840" grpId="0" animBg="1"/>
      <p:bldP spid="120842" grpId="0" animBg="1"/>
    </p:bld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Char char="q"/>
          <a:tabLst/>
          <a:defRPr kumimoji="0" lang="zh-CN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Char char="q"/>
          <a:tabLst/>
          <a:defRPr kumimoji="0" lang="zh-CN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Courier New" panose="02070309020205020404" pitchFamily="49" charset="0"/>
          </a:defRPr>
        </a:defPPr>
      </a:lstStyle>
    </a:lnDef>
  </a:objectDefaults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1486</Words>
  <Application>Microsoft Office PowerPoint</Application>
  <PresentationFormat>On-screen Show (4:3)</PresentationFormat>
  <Paragraphs>356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宋体</vt:lpstr>
      <vt:lpstr>Courier New</vt:lpstr>
      <vt:lpstr>Wingdings</vt:lpstr>
      <vt:lpstr>黑体</vt:lpstr>
      <vt:lpstr>Tahoma</vt:lpstr>
      <vt:lpstr>Times New Roman</vt:lpstr>
      <vt:lpstr>Design</vt:lpstr>
      <vt:lpstr>Session 17 </vt:lpstr>
      <vt:lpstr>Review 2-1</vt:lpstr>
      <vt:lpstr>Review 2-2</vt:lpstr>
      <vt:lpstr>Objectives</vt:lpstr>
      <vt:lpstr>Expression Language</vt:lpstr>
      <vt:lpstr>Introduction to EL 4-1</vt:lpstr>
      <vt:lpstr>Introduction to EL 4-2</vt:lpstr>
      <vt:lpstr>Introduction to EL 4-3</vt:lpstr>
      <vt:lpstr>Introduction to EL 4-4</vt:lpstr>
      <vt:lpstr>Disabling the EL 2-1</vt:lpstr>
      <vt:lpstr>Disabling the EL 2-2</vt:lpstr>
      <vt:lpstr>Variables </vt:lpstr>
      <vt:lpstr>Implicit Objects </vt:lpstr>
      <vt:lpstr>Literals </vt:lpstr>
      <vt:lpstr>Operators 3-1</vt:lpstr>
      <vt:lpstr>Operators 3-2</vt:lpstr>
      <vt:lpstr>Operators 3-3</vt:lpstr>
      <vt:lpstr>Reserved words </vt:lpstr>
      <vt:lpstr>Summary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Rajashekar gs</cp:lastModifiedBy>
  <cp:revision>331</cp:revision>
  <dcterms:created xsi:type="dcterms:W3CDTF">2005-06-22T06:00:03Z</dcterms:created>
  <dcterms:modified xsi:type="dcterms:W3CDTF">2019-03-18T08:38:11Z</dcterms:modified>
</cp:coreProperties>
</file>