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1" r:id="rId2"/>
    <p:sldId id="295" r:id="rId3"/>
    <p:sldId id="257" r:id="rId4"/>
    <p:sldId id="296" r:id="rId5"/>
    <p:sldId id="305" r:id="rId6"/>
    <p:sldId id="297" r:id="rId7"/>
    <p:sldId id="265" r:id="rId8"/>
    <p:sldId id="292" r:id="rId9"/>
    <p:sldId id="299" r:id="rId10"/>
    <p:sldId id="269" r:id="rId11"/>
    <p:sldId id="300" r:id="rId12"/>
    <p:sldId id="273" r:id="rId13"/>
    <p:sldId id="294" r:id="rId14"/>
    <p:sldId id="301" r:id="rId15"/>
    <p:sldId id="283" r:id="rId16"/>
    <p:sldId id="284" r:id="rId17"/>
    <p:sldId id="303" r:id="rId18"/>
    <p:sldId id="304" r:id="rId19"/>
    <p:sldId id="286" r:id="rId20"/>
    <p:sldId id="298" r:id="rId21"/>
    <p:sldId id="302" r:id="rId22"/>
    <p:sldId id="28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CCFF"/>
    <a:srgbClr val="CCECFF"/>
    <a:srgbClr val="33CCFF"/>
    <a:srgbClr val="00FFFF"/>
    <a:srgbClr val="CCFFFF"/>
    <a:srgbClr val="DFCBF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98986" autoAdjust="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4935DD-04FD-4444-9679-E01863CCEF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914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ic01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Rectangle 5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zh-C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2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6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4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5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9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6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9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2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pic01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zh-CN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en-US" smtClean="0"/>
              <a:t>Second level</a:t>
            </a:r>
            <a:endParaRPr lang="en-US" altLang="zh-CN" smtClean="0"/>
          </a:p>
          <a:p>
            <a:pPr lvl="2"/>
            <a:r>
              <a:rPr lang="en-US" altLang="en-US" smtClean="0"/>
              <a:t>Third level</a:t>
            </a:r>
            <a:endParaRPr lang="en-US" altLang="zh-CN" smtClean="0"/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6516688" y="6453188"/>
            <a:ext cx="2482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JSP and Servlets / Session 11 / </a:t>
            </a:r>
            <a:fld id="{44BEA646-1584-49AE-8A16-AAE0024038C6}" type="slidenum">
              <a:rPr lang="en-US" altLang="en-US" sz="1000">
                <a:latin typeface="Tahoma" panose="020B0604030504040204" pitchFamily="34" charset="0"/>
              </a:rPr>
              <a:pPr eaLnBrk="0" hangingPunct="0">
                <a:spcBef>
                  <a:spcPct val="50000"/>
                </a:spcBef>
              </a:pPr>
              <a:t>‹#›</a:t>
            </a:fld>
            <a:r>
              <a:rPr lang="en-US" altLang="en-US" sz="1000">
                <a:latin typeface="Tahoma" panose="020B0604030504040204" pitchFamily="34" charset="0"/>
              </a:rPr>
              <a:t> of 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</a:rPr>
              <a:t>Session 22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886200"/>
            <a:ext cx="6800850" cy="1752600"/>
          </a:xfrm>
        </p:spPr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</a:rPr>
              <a:t>JSP Standard Tag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Decision-making tags 2-1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1728788"/>
          </a:xfrm>
        </p:spPr>
        <p:txBody>
          <a:bodyPr/>
          <a:lstStyle/>
          <a:p>
            <a:r>
              <a:rPr lang="en-US" altLang="zh-CN"/>
              <a:t>JSTL has decision-making tags to support conditions in a JSP page.</a:t>
            </a:r>
          </a:p>
          <a:p>
            <a:r>
              <a:rPr lang="en-US" altLang="zh-CN"/>
              <a:t>Decision-making tags are:</a:t>
            </a:r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276600" y="3068638"/>
            <a:ext cx="2590800" cy="503237"/>
          </a:xfrm>
          <a:prstGeom prst="rect">
            <a:avLst/>
          </a:prstGeom>
          <a:solidFill>
            <a:srgbClr val="C8B4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Decision-making Tags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4502150" y="35718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3276600" y="42926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3275013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2700338" y="4868863"/>
            <a:ext cx="1149350" cy="6477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57245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5005388" y="4868863"/>
            <a:ext cx="1438275" cy="6477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choose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8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10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animBg="1"/>
      <p:bldP spid="54288" grpId="0" animBg="1"/>
      <p:bldP spid="54289" grpId="0" animBg="1"/>
      <p:bldP spid="54290" grpId="0" animBg="1"/>
      <p:bldP spid="54291" grpId="0" animBg="1"/>
      <p:bldP spid="54294" grpId="0" animBg="1"/>
      <p:bldP spid="542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Decision-making tags 2-2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84213" y="11969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Using Decision-making tags in JSP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r>
              <a:rPr lang="en-US" altLang="en-US" sz="2400" i="1"/>
              <a:t>Usage of </a:t>
            </a:r>
            <a:r>
              <a:rPr lang="en-US" altLang="en-US" sz="2400" i="1">
                <a:latin typeface="Courier New" panose="02070309020205020404" pitchFamily="49" charset="0"/>
              </a:rPr>
              <a:t>if</a:t>
            </a:r>
            <a:r>
              <a:rPr lang="en-US" altLang="en-US" sz="2400" i="1"/>
              <a:t> and </a:t>
            </a:r>
            <a:r>
              <a:rPr lang="en-US" altLang="en-US" sz="2400" i="1">
                <a:latin typeface="Courier New" panose="02070309020205020404" pitchFamily="49" charset="0"/>
              </a:rPr>
              <a:t>choose </a:t>
            </a:r>
            <a:r>
              <a:rPr lang="en-US" altLang="en-US" sz="2400" i="1"/>
              <a:t>tags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84213" y="1119188"/>
            <a:ext cx="8161337" cy="449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</a:rPr>
              <a:t>&lt;body&gt;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&lt;c:if test = "${pageScope.signalStrength &lt; 5}"&gt;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&lt;c:set var = "signalFailure" value = "true" 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scope = "page" 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&lt;/c:if&gt;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&lt;h1&gt; Using If and Choose &lt;/h1&gt;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&lt;c:choose&gt;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&lt;c:when test = "${pageScope.signalFailure == 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true}"&gt;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Signal Failed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&lt;/c:when&gt;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&lt;c:otherwise&gt;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Signal On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    &lt;/c:otherwise&gt;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&lt;/c:choose&gt;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&lt;/body&gt;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2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1908175" y="1393825"/>
            <a:ext cx="6767513" cy="1152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1908175" y="2833688"/>
            <a:ext cx="6767513" cy="2447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  <p:bldP spid="109575" grpId="0" animBg="1"/>
      <p:bldP spid="1095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Iteration tags 3-1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412875"/>
            <a:ext cx="8208963" cy="1584325"/>
          </a:xfrm>
        </p:spPr>
        <p:txBody>
          <a:bodyPr/>
          <a:lstStyle/>
          <a:p>
            <a:r>
              <a:rPr lang="en-US" altLang="zh-CN"/>
              <a:t> Iteration tags are used to evaluate the body of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the tag multiple times.</a:t>
            </a:r>
          </a:p>
          <a:p>
            <a:r>
              <a:rPr lang="en-US" altLang="zh-CN"/>
              <a:t> Tags in Iteration library are: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3530600" y="3429000"/>
            <a:ext cx="1943100" cy="503238"/>
          </a:xfrm>
          <a:prstGeom prst="rect">
            <a:avLst/>
          </a:prstGeom>
          <a:solidFill>
            <a:srgbClr val="C8B4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Iteration Tags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4502150" y="39322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3276600" y="4652963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3275013" y="4652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2700338" y="5229225"/>
            <a:ext cx="1149350" cy="6477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forEach</a:t>
            </a: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724525" y="4652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5005388" y="5229225"/>
            <a:ext cx="1438275" cy="6477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forTokens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7" grpId="0" animBg="1"/>
      <p:bldP spid="58388" grpId="0" animBg="1"/>
      <p:bldP spid="58389" grpId="0" animBg="1"/>
      <p:bldP spid="58390" grpId="0" animBg="1"/>
      <p:bldP spid="58391" grpId="0" animBg="1"/>
      <p:bldP spid="58392" grpId="0" animBg="1"/>
      <p:bldP spid="58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Iteration tags 3-2</a:t>
            </a: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35937" cy="43926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&lt;%@ taglib uri = "http://java.sun.com/jstl/core_rt" prefix = "c" %&gt;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&lt;c:set var = "language" value = "Java:J2EE:JSP:VB" scope = "page" /&gt;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&lt;body 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&lt;c:forEach var = "company" items = "&lt;%= names %&gt;"&gt; ${company} &lt;br/&gt;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&lt;/c:forEach&gt;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&lt;br/&gt;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&lt;c:forTokens items = "${pageScope.language}" delims = ":;|"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    var = "currentName" varStatus = "status"&gt;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    Product No #P000&lt;c:out value = "${status.count}" /&gt; is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    &lt;c:out value = "${currentName}" /&gt; &lt;br /&gt;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   &lt;/c:forTokens&gt;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&lt;/body &gt;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042988" y="3860800"/>
            <a:ext cx="7416800" cy="1368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6516688" y="3141663"/>
            <a:ext cx="2374900" cy="12001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forEach</a:t>
            </a:r>
            <a:r>
              <a:rPr lang="en-US" altLang="en-US"/>
              <a:t> tag iterates over a collection of objects. Numbers 1 to 4 will be displayed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6156325" y="4652963"/>
            <a:ext cx="2736850" cy="1474787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forTokens </a:t>
            </a:r>
            <a:r>
              <a:rPr lang="en-US" altLang="en-US"/>
              <a:t>iterates over the values separated by the supplied delimiters. It will display all the names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endParaRPr lang="en-US" alt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042988" y="2817813"/>
            <a:ext cx="7416800" cy="793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6" grpId="0" animBg="1"/>
      <p:bldP spid="102406" grpId="1" animBg="1"/>
      <p:bldP spid="102407" grpId="0" animBg="1"/>
      <p:bldP spid="102404" grpId="0" animBg="1"/>
      <p:bldP spid="10240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Iteration tags 3-3</a:t>
            </a:r>
            <a:endParaRPr lang="en-US" alt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84213" y="11969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Using Iteration tags in JSP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r>
              <a:rPr lang="en-US" altLang="en-US" sz="2400" i="1"/>
              <a:t>Usage of </a:t>
            </a:r>
            <a:r>
              <a:rPr lang="en-US" altLang="en-US" sz="2400" i="1">
                <a:latin typeface="Courier New" panose="02070309020205020404" pitchFamily="49" charset="0"/>
              </a:rPr>
              <a:t>forEach</a:t>
            </a:r>
            <a:r>
              <a:rPr lang="en-US" altLang="en-US" sz="2400" i="1"/>
              <a:t> and </a:t>
            </a:r>
            <a:r>
              <a:rPr lang="en-US" altLang="en-US" sz="2400" i="1">
                <a:latin typeface="Courier New" panose="02070309020205020404" pitchFamily="49" charset="0"/>
              </a:rPr>
              <a:t>forTokens </a:t>
            </a:r>
            <a:r>
              <a:rPr lang="en-US" altLang="en-US" sz="2400" i="1"/>
              <a:t>tags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684213" y="1706563"/>
            <a:ext cx="8161337" cy="3397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</a:rPr>
              <a:t>&lt;body 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&lt;H1&gt;Display Products &amp; Company&lt;/H1&gt;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&lt;c:forEach var="company" items="&lt;%= names %&gt;"&gt;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${company} &lt;br/&gt;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&lt;/c:forEach&gt;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&lt;br/&gt;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&lt;c:forTokens items="${pageScope.language}"  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delims=":;|" var="currentName" varStatus="status"&gt;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Product No #P000&lt;c:out value="${status.count}" /&gt;   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is &lt;c:out value="${currentName}" /&gt; &lt;br 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&lt;/c:forTokens&gt;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&lt;/body &gt;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611188" y="58769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3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403350" y="2330450"/>
            <a:ext cx="6337300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403350" y="3376613"/>
            <a:ext cx="7345363" cy="14398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9" grpId="0" animBg="1"/>
      <p:bldP spid="1106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I18N &amp; Formatting Tag Library 4-1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064500" cy="4967287"/>
          </a:xfrm>
        </p:spPr>
        <p:txBody>
          <a:bodyPr/>
          <a:lstStyle/>
          <a:p>
            <a:r>
              <a:rPr lang="en-US" altLang="en-US"/>
              <a:t>The I18N and Formatting Tag Library helps in creating internationalized Web applications. </a:t>
            </a:r>
          </a:p>
          <a:p>
            <a:r>
              <a:rPr lang="en-US" altLang="en-US"/>
              <a:t>It also helps standardize formatted numeric and date-time output.</a:t>
            </a:r>
          </a:p>
          <a:p>
            <a:r>
              <a:rPr lang="en-US" altLang="en-US"/>
              <a:t>The features of an I18N application are:</a:t>
            </a:r>
          </a:p>
          <a:p>
            <a:pPr marL="457200" lvl="1" indent="0"/>
            <a:r>
              <a:rPr lang="en-US" altLang="en-US"/>
              <a:t>The application can run worldwide</a:t>
            </a:r>
          </a:p>
          <a:p>
            <a:pPr marL="457200" lvl="1" indent="0"/>
            <a:r>
              <a:rPr lang="en-US" altLang="en-US"/>
              <a:t>It supports multi-languages</a:t>
            </a:r>
          </a:p>
          <a:p>
            <a:pPr marL="457200" lvl="1" indent="0"/>
            <a:r>
              <a:rPr lang="en-US" altLang="en-US"/>
              <a:t>It can be localized quickly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u="sng"/>
              <a:t>Syntax</a:t>
            </a:r>
            <a:r>
              <a:rPr lang="en-US" altLang="en-US" i="1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900113" y="5589588"/>
            <a:ext cx="7993062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de-DE" altLang="en-US" sz="2000">
                <a:latin typeface="Courier New" panose="02070309020205020404" pitchFamily="49" charset="0"/>
              </a:rPr>
              <a:t>&lt;%@ taglib uri =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de-DE" altLang="en-US" sz="2000">
                <a:latin typeface="Courier New" panose="02070309020205020404" pitchFamily="49" charset="0"/>
              </a:rPr>
              <a:t>"http://java.sun.com/jstl/fmt_rt" prefix = "fmt" %&gt;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I18N &amp; Formatting Tag Library 4-2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1223963"/>
          </a:xfrm>
          <a:noFill/>
          <a:ln/>
        </p:spPr>
        <p:txBody>
          <a:bodyPr/>
          <a:lstStyle/>
          <a:p>
            <a:r>
              <a:rPr lang="en-US" altLang="zh-CN"/>
              <a:t> Tags in Internationalization (I18N) and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Formatting Tag Library are:</a:t>
            </a:r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203575" y="2708275"/>
            <a:ext cx="2663825" cy="503238"/>
          </a:xfrm>
          <a:prstGeom prst="rect">
            <a:avLst/>
          </a:prstGeom>
          <a:solidFill>
            <a:srgbClr val="95F68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I18N &amp; Formatting Tag</a:t>
            </a: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4502150" y="321151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1765300" y="3932238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1765300" y="39322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1114425" y="4508500"/>
            <a:ext cx="1441450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setLocale</a:t>
            </a: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419475" y="39322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2771775" y="4508500"/>
            <a:ext cx="1222375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bundle</a:t>
            </a: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7021513" y="39322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6302375" y="4508500"/>
            <a:ext cx="1438275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message</a:t>
            </a: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5146675" y="39322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4427538" y="4508500"/>
            <a:ext cx="1438275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setBundle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 animBg="1"/>
      <p:bldP spid="88073" grpId="0" animBg="1"/>
      <p:bldP spid="88074" grpId="0" animBg="1"/>
      <p:bldP spid="88075" grpId="0" animBg="1"/>
      <p:bldP spid="88076" grpId="0" animBg="1"/>
      <p:bldP spid="88077" grpId="0" animBg="1"/>
      <p:bldP spid="88078" grpId="0" animBg="1"/>
      <p:bldP spid="88079" grpId="0" animBg="1"/>
      <p:bldP spid="88080" grpId="0" animBg="1"/>
      <p:bldP spid="88081" grpId="0" animBg="1"/>
      <p:bldP spid="880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311275" y="6218238"/>
            <a:ext cx="75819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4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I18N &amp; Formatting Tag Library 4-3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84213" y="1125538"/>
            <a:ext cx="8229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Using I18N Tag Library in JSP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r>
              <a:rPr lang="en-US" altLang="en-US" sz="2400" i="1"/>
              <a:t>Usage of setLocale tag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84213" y="1979613"/>
            <a:ext cx="8161337" cy="42576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latin typeface="Courier New" panose="02070309020205020404" pitchFamily="49" charset="0"/>
              </a:rPr>
              <a:t>&lt;body&gt;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&lt;H2&gt;Number Format Example &lt;/H2&gt;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Formatting &lt;B&gt;123.4&lt;/B&gt; becomes : 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&lt;fmt:formatNumber value="123.4" type="number"  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minFractionDigits="3" /&gt;&lt;BR&gt;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&lt;HR&gt;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&lt;H2&gt;Currency Format Example &lt;/H2&gt;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&lt;c:set var="salary" value="125"/&gt;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Salary: &lt;c:out value="${salary}" /&gt;&lt;BR&gt;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&lt;fmt:setLocale value="en_GB"/&gt;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Formatting salary with Locale &lt;B&gt;en_GB&lt;/B&gt; becomes : 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&lt;fmt:formatNumber type="currency" value="${salary}" /&gt;&lt;BR&gt;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&lt;fmt:setLocale value="en_IN"/&gt;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Formatting salary with Locale &lt;B&gt;en_IN&lt;/B&gt; becomes :          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&lt;fmt:formatNumber type="currency" value="${salary}" /&gt;&lt;BR&gt;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&lt;HR&gt;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&lt;/body&gt;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1476375" y="4208463"/>
            <a:ext cx="7199313" cy="81438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476375" y="5000625"/>
            <a:ext cx="7199313" cy="7207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7" grpId="0" animBg="1"/>
      <p:bldP spid="1126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095375" y="6270625"/>
            <a:ext cx="77247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5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I18N &amp; Formatting Tag Library 4-4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84213" y="13874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Using &lt;setBundle&gt; tag in JSP page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684213" y="936625"/>
            <a:ext cx="8161337" cy="53959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Courier New" panose="02070309020205020404" pitchFamily="49" charset="0"/>
              </a:rPr>
              <a:t>&lt;c:if test="${param.language == 'en'}"&gt;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&lt;fmt:setLocale value="en" scope="session" /&gt;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&lt;/c:if&gt;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&lt;c:if test="${param.language == 'sv'}"&gt;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&lt;fmt:setLocale value="sv" scope="session" /&gt;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&lt;/c:if&gt;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&lt;c:if test="${param.language == 'de'}"&gt;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&lt;fmt:setLocale value="de" scope="session" /&gt;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&lt;/c:if&gt;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&lt;fmt:setBundle basename="labels" scope="session" /&gt;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. . .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&lt;body bgcolor="white"&gt;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&lt;fmt:message key="select_language" /&gt;: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&lt;form action="index.jsp"&gt;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&lt;p&gt;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&lt;c:set var="currLang" value="${pagesBundle.locale.language}" /&gt;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&lt;input type="radio" name="language" value="en" &lt;c:if test="${currLang ==  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'en'}"&gt;checked&lt;/c:if&gt;/&gt;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&lt;fmt:message key="english" /&gt;&lt;br&gt;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&lt;input type="radio" name="language" value="sv" &lt;c:if test="${currLang ==  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'sv'}"&gt;checked&lt;/c:if&gt;/&gt;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&lt;fmt:message key="swedish" /&gt;&lt;br&gt;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&lt;input type="radio" name="language" value="de" &lt;c:if test="${currLang ==  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'de'}"&gt;checked&lt;/c:if&gt;/&gt;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&lt;fmt:message key="german" /&gt;&lt;br&gt;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&lt;p&gt;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    &lt;input type="submit" value="&lt;fmt:message key="new_language" /&gt;"&gt;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    &lt;/form&gt;</a:t>
            </a:r>
          </a:p>
          <a:p>
            <a:r>
              <a:rPr lang="en-US" altLang="zh-CN" sz="1200">
                <a:latin typeface="Courier New" panose="02070309020205020404" pitchFamily="49" charset="0"/>
              </a:rPr>
              <a:t>&lt;/body&gt;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827088" y="955675"/>
            <a:ext cx="4968875" cy="20161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619250" y="3690938"/>
            <a:ext cx="6913563" cy="223361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900113" y="2974975"/>
            <a:ext cx="7056437" cy="1749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</a:rPr>
              <a:t>title=Industry Trends</a:t>
            </a:r>
          </a:p>
          <a:p>
            <a:r>
              <a:rPr lang="en-US" altLang="zh-CN">
                <a:latin typeface="Courier New" panose="02070309020205020404" pitchFamily="49" charset="0"/>
              </a:rPr>
              <a:t>select_language=Select your preferred language</a:t>
            </a:r>
          </a:p>
          <a:p>
            <a:r>
              <a:rPr lang="en-US" altLang="zh-CN">
                <a:latin typeface="Courier New" panose="02070309020205020404" pitchFamily="49" charset="0"/>
              </a:rPr>
              <a:t>new_language=New Language</a:t>
            </a:r>
          </a:p>
          <a:p>
            <a:r>
              <a:rPr lang="en-US" altLang="zh-CN">
                <a:latin typeface="Courier New" panose="02070309020205020404" pitchFamily="49" charset="0"/>
              </a:rPr>
              <a:t>english=English</a:t>
            </a:r>
          </a:p>
          <a:p>
            <a:r>
              <a:rPr lang="en-US" altLang="zh-CN">
                <a:latin typeface="Courier New" panose="02070309020205020404" pitchFamily="49" charset="0"/>
              </a:rPr>
              <a:t>swedish=Swedish</a:t>
            </a:r>
          </a:p>
          <a:p>
            <a:r>
              <a:rPr lang="en-US" altLang="zh-CN">
                <a:latin typeface="Courier New" panose="02070309020205020404" pitchFamily="49" charset="0"/>
              </a:rPr>
              <a:t>german=German</a:t>
            </a:r>
            <a:endParaRPr lang="en-US" altLang="zh-CN" sz="1200">
              <a:latin typeface="Courier New" panose="02070309020205020404" pitchFamily="49" charset="0"/>
            </a:endParaRP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116013" y="3190875"/>
            <a:ext cx="7056437" cy="1749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latin typeface="Courier New" panose="02070309020205020404" pitchFamily="49" charset="0"/>
              </a:rPr>
              <a:t>title=Industrietendenzen</a:t>
            </a:r>
          </a:p>
          <a:p>
            <a:r>
              <a:rPr lang="de-DE" altLang="zh-CN">
                <a:latin typeface="Courier New" panose="02070309020205020404" pitchFamily="49" charset="0"/>
              </a:rPr>
              <a:t>select_language=Wählen Sie die gewünschte Sprache</a:t>
            </a:r>
          </a:p>
          <a:p>
            <a:r>
              <a:rPr lang="de-DE" altLang="zh-CN">
                <a:latin typeface="Courier New" panose="02070309020205020404" pitchFamily="49" charset="0"/>
              </a:rPr>
              <a:t>new_language=Neue Sprache</a:t>
            </a:r>
          </a:p>
          <a:p>
            <a:r>
              <a:rPr lang="de-DE" altLang="zh-CN">
                <a:latin typeface="Courier New" panose="02070309020205020404" pitchFamily="49" charset="0"/>
              </a:rPr>
              <a:t>english=Englisch</a:t>
            </a:r>
          </a:p>
          <a:p>
            <a:r>
              <a:rPr lang="de-DE" altLang="zh-CN">
                <a:latin typeface="Courier New" panose="02070309020205020404" pitchFamily="49" charset="0"/>
              </a:rPr>
              <a:t>swedish=Schwedisch</a:t>
            </a:r>
          </a:p>
          <a:p>
            <a:r>
              <a:rPr lang="de-DE" altLang="zh-CN">
                <a:latin typeface="Courier New" panose="02070309020205020404" pitchFamily="49" charset="0"/>
              </a:rPr>
              <a:t>german=Deutsche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900113" y="16033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Creates properties for the Resource Bundle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1331913" y="3270250"/>
            <a:ext cx="7056437" cy="2024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>
                <a:latin typeface="Courier New" panose="02070309020205020404" pitchFamily="49" charset="0"/>
              </a:rPr>
              <a:t>title=Industri Trender</a:t>
            </a:r>
          </a:p>
          <a:p>
            <a:r>
              <a:rPr lang="de-DE" altLang="zh-CN">
                <a:latin typeface="Courier New" panose="02070309020205020404" pitchFamily="49" charset="0"/>
              </a:rPr>
              <a:t>select_language=Välj språk</a:t>
            </a:r>
          </a:p>
          <a:p>
            <a:r>
              <a:rPr lang="de-DE" altLang="zh-CN">
                <a:latin typeface="Courier New" panose="02070309020205020404" pitchFamily="49" charset="0"/>
              </a:rPr>
              <a:t>new_language=Nytt Språk</a:t>
            </a:r>
          </a:p>
          <a:p>
            <a:r>
              <a:rPr lang="de-DE" altLang="zh-CN">
                <a:latin typeface="Courier New" panose="02070309020205020404" pitchFamily="49" charset="0"/>
              </a:rPr>
              <a:t>english=Engelska</a:t>
            </a:r>
          </a:p>
          <a:p>
            <a:r>
              <a:rPr lang="de-DE" altLang="zh-CN">
                <a:latin typeface="Courier New" panose="02070309020205020404" pitchFamily="49" charset="0"/>
              </a:rPr>
              <a:t>swedish=Svenska</a:t>
            </a:r>
          </a:p>
          <a:p>
            <a:r>
              <a:rPr lang="de-DE" altLang="zh-CN">
                <a:latin typeface="Courier New" panose="02070309020205020404" pitchFamily="49" charset="0"/>
              </a:rPr>
              <a:t>german=Tyska</a:t>
            </a:r>
          </a:p>
          <a:p>
            <a:r>
              <a:rPr lang="de-DE" altLang="zh-CN">
                <a:latin typeface="Courier New" panose="02070309020205020404" pitchFamily="49" charset="0"/>
              </a:rPr>
              <a:t>submit=Rösta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" dur="2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3" grpId="0" animBg="1"/>
      <p:bldP spid="114693" grpId="1" animBg="1"/>
      <p:bldP spid="114694" grpId="0" animBg="1"/>
      <p:bldP spid="114694" grpId="1" animBg="1"/>
      <p:bldP spid="114695" grpId="0" animBg="1"/>
      <p:bldP spid="114695" grpId="1" animBg="1"/>
      <p:bldP spid="114696" grpId="0" animBg="1"/>
      <p:bldP spid="114696" grpId="1" animBg="1"/>
      <p:bldP spid="114697" grpId="0" animBg="1"/>
      <p:bldP spid="114697" grpId="1" animBg="1"/>
      <p:bldP spid="114698" grpId="0"/>
      <p:bldP spid="1146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Tag Library 3-1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SQL tag library is used to access and update database from a JSP page.</a:t>
            </a:r>
          </a:p>
          <a:p>
            <a:r>
              <a:rPr lang="en-US" altLang="en-US"/>
              <a:t>The functions of an SQL Tag Library are:</a:t>
            </a:r>
          </a:p>
          <a:p>
            <a:pPr lvl="1"/>
            <a:r>
              <a:rPr lang="en-US" altLang="en-US"/>
              <a:t>Passing database queries</a:t>
            </a:r>
          </a:p>
          <a:p>
            <a:pPr lvl="1"/>
            <a:r>
              <a:rPr lang="en-US" altLang="en-US"/>
              <a:t>Accessing query results</a:t>
            </a:r>
          </a:p>
          <a:p>
            <a:pPr lvl="1"/>
            <a:r>
              <a:rPr lang="en-US" altLang="en-US"/>
              <a:t>Database modifications</a:t>
            </a:r>
          </a:p>
          <a:p>
            <a:pPr lvl="1"/>
            <a:r>
              <a:rPr lang="en-US" altLang="en-US"/>
              <a:t>Performing database transactions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398588"/>
            <a:ext cx="8281988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 Custom tags embed small bits of Java code in a JSP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page and follow standard HTML tag format.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 Custom tags can be implemented by creating either a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Java class or a tag file.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 Custom tags implemented using a Java class file: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 Require a tag handler and a Tag Library Descriptor file.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 Have to extend or implement the </a:t>
            </a:r>
            <a:r>
              <a:rPr lang="en-US" altLang="en-US">
                <a:latin typeface="Courier New" panose="02070309020205020404" pitchFamily="49" charset="0"/>
              </a:rPr>
              <a:t>javax.servlet.jsp.tagext </a:t>
            </a:r>
            <a:r>
              <a:rPr lang="en-US" altLang="en-US"/>
              <a:t>package.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 Custom tags implemented using tag file: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 not require a Tag Library Descriptor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Can be used with JSP engine 2.0 and above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 Tag library helps group custom tags with similar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functionality.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Tag Library 3-2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863600"/>
          </a:xfrm>
          <a:noFill/>
          <a:ln/>
        </p:spPr>
        <p:txBody>
          <a:bodyPr/>
          <a:lstStyle/>
          <a:p>
            <a:r>
              <a:rPr lang="en-US" altLang="zh-CN"/>
              <a:t>Tags in SQL Tag Library are:</a:t>
            </a:r>
          </a:p>
          <a:p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346450" y="2781300"/>
            <a:ext cx="2305050" cy="503238"/>
          </a:xfrm>
          <a:prstGeom prst="rect">
            <a:avLst/>
          </a:prstGeom>
          <a:solidFill>
            <a:srgbClr val="F7B7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SQL Tag Library</a:t>
            </a:r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4502150" y="32845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1765300" y="4005263"/>
            <a:ext cx="6119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1765300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611188" y="4581525"/>
            <a:ext cx="2160587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setDataSource</a:t>
            </a:r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3492500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2916238" y="4581525"/>
            <a:ext cx="10795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query</a:t>
            </a:r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6300788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5413375" y="4581525"/>
            <a:ext cx="17272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transaction</a:t>
            </a:r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4787900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4213225" y="4581525"/>
            <a:ext cx="10795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update</a:t>
            </a:r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7885113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7308850" y="4581525"/>
            <a:ext cx="1079500" cy="6477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param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3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4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85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9550"/>
                            </p:stCondLst>
                            <p:childTnLst>
                              <p:par>
                                <p:cTn id="5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5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1550"/>
                            </p:stCondLst>
                            <p:childTnLst>
                              <p:par>
                                <p:cTn id="6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  <p:bldP spid="107526" grpId="0" animBg="1"/>
      <p:bldP spid="107527" grpId="0" animBg="1"/>
      <p:bldP spid="107528" grpId="0" animBg="1"/>
      <p:bldP spid="107529" grpId="0" animBg="1"/>
      <p:bldP spid="107530" grpId="0" animBg="1"/>
      <p:bldP spid="107531" grpId="0" animBg="1"/>
      <p:bldP spid="107532" grpId="0" animBg="1"/>
      <p:bldP spid="107533" grpId="0" animBg="1"/>
      <p:bldP spid="107534" grpId="0" animBg="1"/>
      <p:bldP spid="107535" grpId="0" animBg="1"/>
      <p:bldP spid="107536" grpId="0" animBg="1"/>
      <p:bldP spid="1075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611188" y="5734050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6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22250"/>
            <a:ext cx="8229600" cy="792163"/>
          </a:xfrm>
        </p:spPr>
        <p:txBody>
          <a:bodyPr/>
          <a:lstStyle/>
          <a:p>
            <a:r>
              <a:rPr lang="en-US" altLang="en-US"/>
              <a:t>SQL Tag Library 3-3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84213" y="11969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Using SQL Tag Library in JSP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r>
              <a:rPr lang="en-US" altLang="en-US" sz="2400" i="1"/>
              <a:t>Usage of setDataSource and update tags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11188" y="3054350"/>
            <a:ext cx="8064500" cy="2024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</a:rPr>
              <a:t>&lt;body&gt;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&lt;h1&gt; Using SQL Tag Library &lt;/h1&gt;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&lt;c:set var = "valprice" value = "1000"/&gt;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&lt;sql:setDataSource driver = "com.microsoft.jdbc.sqlserver.SQLServerDriver" url = "jdbc:microsoft:sqlserver://10.1.3.27:1433;DataBaseName= pubs;“ user="sa" password="playware" var="conn"/&gt;                    </a:t>
            </a: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731838" y="958850"/>
            <a:ext cx="8161337" cy="548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latin typeface="Courier New" panose="02070309020205020404" pitchFamily="49" charset="0"/>
              </a:rPr>
              <a:t>&lt;sql:transaction dataSource="${conn}"&gt;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&lt;sql:update var="newTable"&gt;</a:t>
            </a:r>
          </a:p>
          <a:p>
            <a:endParaRPr lang="en-US" altLang="zh-CN" sz="1600">
              <a:latin typeface="Courier New" panose="02070309020205020404" pitchFamily="49" charset="0"/>
            </a:endParaRPr>
          </a:p>
          <a:p>
            <a:r>
              <a:rPr lang="en-US" altLang="zh-CN" sz="1600">
                <a:latin typeface="Courier New" panose="02070309020205020404" pitchFamily="49" charset="0"/>
              </a:rPr>
              <a:t>CREATE TABLE Products(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ProductId int IDENTITY (1000, 1) NOT NULL  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primary key,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ProductName varchar (20) NOT NULL ,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ProductType varchar (15) NOT NULL ,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Price varchar (5) NOT NULL ,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Brand varchar (25) NOT NULL ,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Description varchar (50) NOT NULL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)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    &lt;/sql:update&gt;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&lt;/sql:transaction&gt;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&lt;sql:update var="newrow" dataSource="${conn}"&gt;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INSERT INTO Products(ProductName, ProductType, 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Price, Brand, Description) VALUES('Jeans', 'Clothes', '1000', 'Lee', 'Good Quality Jeans')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&lt;/sql:update&gt;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&lt;sql:query var="products" dataSource="${conn}"&gt;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select * from Products</a:t>
            </a:r>
          </a:p>
          <a:p>
            <a:r>
              <a:rPr lang="en-US" altLang="zh-CN" sz="1600">
                <a:latin typeface="Courier New" panose="02070309020205020404" pitchFamily="49" charset="0"/>
              </a:rPr>
              <a:t>        &lt;/sql:query&gt;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755650" y="3644900"/>
            <a:ext cx="7848600" cy="1368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757238" y="1012825"/>
            <a:ext cx="7847012" cy="34575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755650" y="4456113"/>
            <a:ext cx="7848600" cy="194468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1" grpId="1" animBg="1"/>
      <p:bldP spid="111627" grpId="0" animBg="1"/>
      <p:bldP spid="111628" grpId="0" animBg="1"/>
      <p:bldP spid="111628" grpId="1" animBg="1"/>
      <p:bldP spid="111629" grpId="0" animBg="1"/>
      <p:bldP spid="1116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JSP Standard Tag Library (JSTL) tags are used to work with XML tags, access SQL database, internationalization tags.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General-purpose tags are used to display, set, and remove the values found within a JSP page.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Decision-making tags are used for conditional execution of the tags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Iteration tags are used to evaluate the body of the tag multiple times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I18N and formatting helps in creating internationalized Web application and standardize formatted numeric output.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SQL tags are used to access and update database for low volume Web based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Objectives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/>
              <a:t>Explain Core tag Library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i="1"/>
          </a:p>
          <a:p>
            <a:r>
              <a:rPr lang="en-US" altLang="zh-CN" i="1"/>
              <a:t>Explain I18n and Formatting Tag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i="1"/>
          </a:p>
          <a:p>
            <a:r>
              <a:rPr lang="en-US" altLang="zh-CN" i="1"/>
              <a:t>Explain SQL tag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1008063"/>
          </a:xfrm>
          <a:noFill/>
          <a:ln/>
        </p:spPr>
        <p:txBody>
          <a:bodyPr/>
          <a:lstStyle/>
          <a:p>
            <a:r>
              <a:rPr lang="en-US" altLang="zh-CN"/>
              <a:t>Java Server Pages Standard Tag Library (JSTL) contains tags that can be used in a JSP page. </a:t>
            </a:r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132138" y="2781300"/>
            <a:ext cx="22320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JSTL Advantages</a:t>
            </a:r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4284663" y="32845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1547813" y="4005263"/>
            <a:ext cx="611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1547813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684213" y="4581525"/>
            <a:ext cx="1871662" cy="86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Provides a Set of Standard Tags</a:t>
            </a:r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>
            <a:off x="4284663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3132138" y="4581525"/>
            <a:ext cx="1871662" cy="86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Helps in writing dynamic JSP pages </a:t>
            </a:r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7667625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5219700" y="4581525"/>
            <a:ext cx="3455988" cy="86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Used to access database, conditional execution of code, and internationalize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54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81" grpId="0" animBg="1"/>
      <p:bldP spid="105482" grpId="0" animBg="1"/>
      <p:bldP spid="105483" grpId="0" animBg="1"/>
      <p:bldP spid="105484" grpId="0" animBg="1"/>
      <p:bldP spid="105486" grpId="0" animBg="1"/>
      <p:bldP spid="105487" grpId="0" animBg="1"/>
      <p:bldP spid="105488" grpId="0" animBg="1"/>
      <p:bldP spid="1054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JSTL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647700"/>
          </a:xfrm>
          <a:noFill/>
          <a:ln/>
        </p:spPr>
        <p:txBody>
          <a:bodyPr/>
          <a:lstStyle/>
          <a:p>
            <a:r>
              <a:rPr lang="en-US" altLang="zh-CN"/>
              <a:t> JSTL provides four main tag libraries: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339975" y="2636838"/>
            <a:ext cx="3887788" cy="647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Java Standard Tag Library (JSTL)</a:t>
            </a: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4284663" y="32845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1547813" y="4005263"/>
            <a:ext cx="611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1547813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755650" y="4581525"/>
            <a:ext cx="1584325" cy="863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/>
              <a:t>Core Tag Library</a:t>
            </a: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3708400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2771775" y="4581525"/>
            <a:ext cx="1871663" cy="863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/>
              <a:t>I18N &amp; Formatting Tag Library</a:t>
            </a:r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7667625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5003800" y="4581525"/>
            <a:ext cx="1512888" cy="863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/>
              <a:t>SQL Tag Library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6011863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6875463" y="4581525"/>
            <a:ext cx="1512887" cy="863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/>
              <a:t>XML Tag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157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17" grpId="0" animBg="1"/>
      <p:bldP spid="115718" grpId="0" animBg="1"/>
      <p:bldP spid="115719" grpId="0" animBg="1"/>
      <p:bldP spid="115720" grpId="0" animBg="1"/>
      <p:bldP spid="115721" grpId="0" animBg="1"/>
      <p:bldP spid="115722" grpId="0" animBg="1"/>
      <p:bldP spid="115723" grpId="0" animBg="1"/>
      <p:bldP spid="115724" grpId="0" animBg="1"/>
      <p:bldP spid="115725" grpId="0" animBg="1"/>
      <p:bldP spid="1157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Core Tag Library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141663"/>
            <a:ext cx="8229600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 Core Tag Library has the following tags: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492500" y="3789363"/>
            <a:ext cx="2305050" cy="503237"/>
          </a:xfrm>
          <a:prstGeom prst="rect">
            <a:avLst/>
          </a:prstGeom>
          <a:solidFill>
            <a:srgbClr val="C8B4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Core Tag Library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4718050" y="42926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1981200" y="5013325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1981200" y="5013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1117600" y="5589588"/>
            <a:ext cx="1871663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General-Purpose Tags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4718050" y="5013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781425" y="5589588"/>
            <a:ext cx="1871663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Decision-Making Tags</a:t>
            </a:r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7237413" y="5013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6229350" y="5589588"/>
            <a:ext cx="1943100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Iteration Tags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1257300" y="1844675"/>
            <a:ext cx="7131050" cy="1008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&lt;%@ </a:t>
            </a:r>
            <a:r>
              <a:rPr lang="en-US" altLang="en-US" sz="2000" dirty="0" err="1">
                <a:latin typeface="Courier New" panose="02070309020205020404" pitchFamily="49" charset="0"/>
              </a:rPr>
              <a:t>taglib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uri</a:t>
            </a:r>
            <a:r>
              <a:rPr lang="en-US" altLang="en-US" sz="2000" dirty="0">
                <a:latin typeface="Courier New" panose="02070309020205020404" pitchFamily="49" charset="0"/>
              </a:rPr>
              <a:t> = "http://</a:t>
            </a:r>
            <a:r>
              <a:rPr lang="en-US" altLang="en-US" sz="2000" dirty="0" smtClean="0">
                <a:latin typeface="Courier New" panose="02070309020205020404" pitchFamily="49" charset="0"/>
              </a:rPr>
              <a:t>java.sun.com/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jsp</a:t>
            </a:r>
            <a:r>
              <a:rPr lang="en-US" altLang="en-US" sz="2000" smtClean="0">
                <a:latin typeface="Courier New" panose="02070309020205020404" pitchFamily="49" charset="0"/>
              </a:rPr>
              <a:t>/jstl</a:t>
            </a:r>
            <a:r>
              <a:rPr lang="en-US" altLang="en-US" sz="2000" dirty="0" smtClean="0">
                <a:latin typeface="Courier New" panose="02070309020205020404" pitchFamily="49" charset="0"/>
              </a:rPr>
              <a:t>/core"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prefix = "c" %&gt;	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684213" y="1333500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Syntax: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1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2" grpId="0" animBg="1"/>
      <p:bldP spid="106503" grpId="0" animBg="1"/>
      <p:bldP spid="106504" grpId="0" animBg="1"/>
      <p:bldP spid="106505" grpId="0" animBg="1"/>
      <p:bldP spid="106506" grpId="0" animBg="1"/>
      <p:bldP spid="106507" grpId="0" animBg="1"/>
      <p:bldP spid="106508" grpId="0" animBg="1"/>
      <p:bldP spid="106509" grpId="0" animBg="1"/>
      <p:bldP spid="106510" grpId="0" animBg="1"/>
      <p:bldP spid="106511" grpId="0" animBg="1"/>
      <p:bldP spid="1065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/>
              <a:t>General-purpose tags 3-1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1584325"/>
          </a:xfrm>
        </p:spPr>
        <p:txBody>
          <a:bodyPr/>
          <a:lstStyle/>
          <a:p>
            <a:r>
              <a:rPr lang="en-US" altLang="zh-CN"/>
              <a:t>General-purpose tag library is used to manipulate </a:t>
            </a:r>
            <a:r>
              <a:rPr lang="en-US" altLang="zh-CN">
                <a:latin typeface="Courier New" panose="02070309020205020404" pitchFamily="49" charset="0"/>
              </a:rPr>
              <a:t>scope</a:t>
            </a:r>
            <a:r>
              <a:rPr lang="en-US" altLang="zh-CN"/>
              <a:t> variable within a JSP page.</a:t>
            </a:r>
          </a:p>
          <a:p>
            <a:r>
              <a:rPr lang="en-US" altLang="zh-CN"/>
              <a:t>Tags in General-purpose library:</a:t>
            </a:r>
          </a:p>
          <a:p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3203575" y="3141663"/>
            <a:ext cx="2663825" cy="503237"/>
          </a:xfrm>
          <a:prstGeom prst="rect">
            <a:avLst/>
          </a:prstGeom>
          <a:solidFill>
            <a:srgbClr val="C8B4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General-purpose Tags</a:t>
            </a: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4502150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1765300" y="4365625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176530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1190625" y="4941888"/>
            <a:ext cx="1149350" cy="6477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set</a:t>
            </a: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450215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3924300" y="4941888"/>
            <a:ext cx="1222375" cy="6477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remove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7021513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6302375" y="4941888"/>
            <a:ext cx="1438275" cy="6477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3" grpId="0" animBg="1"/>
      <p:bldP spid="50194" grpId="0" animBg="1"/>
      <p:bldP spid="50195" grpId="0" animBg="1"/>
      <p:bldP spid="50196" grpId="0" animBg="1"/>
      <p:bldP spid="50197" grpId="0" animBg="1"/>
      <p:bldP spid="50198" grpId="0" animBg="1"/>
      <p:bldP spid="50199" grpId="0" animBg="1"/>
      <p:bldP spid="50200" grpId="0" animBg="1"/>
      <p:bldP spid="502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00"/>
              <a:t>General-purpose tags 3-2</a:t>
            </a:r>
            <a:endParaRPr lang="en-US" altLang="en-US" sz="430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6624637" cy="3024188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&lt;%@ </a:t>
            </a:r>
            <a:r>
              <a:rPr lang="en-US" altLang="en-US" sz="2000" dirty="0" err="1">
                <a:latin typeface="Courier New" panose="02070309020205020404" pitchFamily="49" charset="0"/>
              </a:rPr>
              <a:t>taglib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uri</a:t>
            </a:r>
            <a:r>
              <a:rPr lang="en-US" altLang="en-US" sz="2000" dirty="0">
                <a:latin typeface="Courier New" panose="02070309020205020404" pitchFamily="49" charset="0"/>
              </a:rPr>
              <a:t>="http://</a:t>
            </a:r>
            <a:r>
              <a:rPr lang="en-US" altLang="en-US" sz="2000" dirty="0" smtClean="0">
                <a:latin typeface="Courier New" panose="02070309020205020404" pitchFamily="49" charset="0"/>
              </a:rPr>
              <a:t>java.sun.com/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jsp</a:t>
            </a:r>
            <a:r>
              <a:rPr lang="en-US" altLang="en-US" sz="2000" dirty="0" smtClean="0">
                <a:latin typeface="Courier New" panose="02070309020205020404" pitchFamily="49" charset="0"/>
              </a:rPr>
              <a:t>/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jstl</a:t>
            </a:r>
            <a:r>
              <a:rPr lang="en-US" altLang="en-US" sz="2000" dirty="0" smtClean="0">
                <a:latin typeface="Courier New" panose="02070309020205020404" pitchFamily="49" charset="0"/>
              </a:rPr>
              <a:t>/core" </a:t>
            </a:r>
            <a:r>
              <a:rPr lang="en-US" altLang="en-US" sz="2000" dirty="0">
                <a:latin typeface="Courier New" panose="02070309020205020404" pitchFamily="49" charset="0"/>
              </a:rPr>
              <a:t>prefix="c" %&gt;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&lt;body&gt;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</a:t>
            </a:r>
            <a:r>
              <a:rPr lang="en-US" altLang="en-US" sz="2000" dirty="0" err="1">
                <a:latin typeface="Courier New" panose="02070309020205020404" pitchFamily="49" charset="0"/>
              </a:rPr>
              <a:t>c:set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var</a:t>
            </a:r>
            <a:r>
              <a:rPr lang="en-US" altLang="en-US" sz="2000" dirty="0">
                <a:latin typeface="Courier New" panose="02070309020205020404" pitchFamily="49" charset="0"/>
              </a:rPr>
              <a:t>= "example" value="${100+1}" scope="session"  /&gt;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</a:t>
            </a:r>
            <a:r>
              <a:rPr lang="en-US" altLang="en-US" sz="2000" dirty="0" err="1">
                <a:latin typeface="Courier New" panose="02070309020205020404" pitchFamily="49" charset="0"/>
              </a:rPr>
              <a:t>c:out</a:t>
            </a:r>
            <a:r>
              <a:rPr lang="en-US" altLang="en-US" sz="2000" dirty="0">
                <a:latin typeface="Courier New" panose="02070309020205020404" pitchFamily="49" charset="0"/>
              </a:rPr>
              <a:t> value="${example}"/&gt;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</a:t>
            </a:r>
            <a:r>
              <a:rPr lang="en-US" altLang="en-US" sz="2000" dirty="0" err="1">
                <a:latin typeface="Courier New" panose="02070309020205020404" pitchFamily="49" charset="0"/>
              </a:rPr>
              <a:t>c:remove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var</a:t>
            </a:r>
            <a:r>
              <a:rPr lang="en-US" altLang="en-US" sz="2000" dirty="0">
                <a:latin typeface="Courier New" panose="02070309020205020404" pitchFamily="49" charset="0"/>
              </a:rPr>
              <a:t>= "example" scope="session"/&gt;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&lt;/body&gt;	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55650" y="3716338"/>
            <a:ext cx="4392613" cy="288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7092950" y="2636838"/>
            <a:ext cx="1727200" cy="1079500"/>
          </a:xfrm>
          <a:prstGeom prst="rect">
            <a:avLst/>
          </a:prstGeom>
          <a:solidFill>
            <a:srgbClr val="DFCB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Set</a:t>
            </a:r>
            <a:r>
              <a:rPr lang="en-US" altLang="en-US" sz="1600"/>
              <a:t> tag is used to set a variable with a value and the scope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4860925" y="3429000"/>
            <a:ext cx="4103688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Out</a:t>
            </a:r>
            <a:r>
              <a:rPr lang="en-US" altLang="en-US" sz="1600"/>
              <a:t> tag displays the result of the value 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5508625" y="4437063"/>
            <a:ext cx="2736850" cy="5905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Remove </a:t>
            </a:r>
            <a:r>
              <a:rPr lang="en-US" altLang="en-US" sz="1600"/>
              <a:t>tag is used to remove the scoped variable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7235825" y="1916113"/>
            <a:ext cx="1800225" cy="844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/>
              <a:t>Directive inserted  to use General-purpose tag</a:t>
            </a: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757238" y="1882775"/>
            <a:ext cx="6119812" cy="863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755650" y="3068638"/>
            <a:ext cx="6192838" cy="5762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755650" y="4005263"/>
            <a:ext cx="6480175" cy="3603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10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100357" grpId="1" animBg="1"/>
      <p:bldP spid="100360" grpId="0" animBg="1"/>
      <p:bldP spid="100360" grpId="1" animBg="1"/>
      <p:bldP spid="100361" grpId="0" animBg="1"/>
      <p:bldP spid="100361" grpId="1" animBg="1"/>
      <p:bldP spid="100362" grpId="0" animBg="1"/>
      <p:bldP spid="100364" grpId="1" animBg="1"/>
      <p:bldP spid="100364" grpId="2" animBg="1"/>
      <p:bldP spid="100363" grpId="0" animBg="1"/>
      <p:bldP spid="100363" grpId="1" animBg="1"/>
      <p:bldP spid="100356" grpId="0" animBg="1"/>
      <p:bldP spid="100356" grpId="1" animBg="1"/>
      <p:bldP spid="1003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300"/>
              <a:t>General-purpose tags 3-3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684213" y="1196975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400" i="1"/>
              <a:t>Using General-purpose tags in JSP page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r>
              <a:rPr lang="en-US" altLang="en-US" sz="2400" i="1"/>
              <a:t>Usage of </a:t>
            </a:r>
            <a:r>
              <a:rPr lang="en-US" altLang="en-US" sz="2400" i="1">
                <a:latin typeface="Courier New" panose="02070309020205020404" pitchFamily="49" charset="0"/>
              </a:rPr>
              <a:t>set</a:t>
            </a:r>
            <a:r>
              <a:rPr lang="en-US" altLang="en-US" sz="2400" i="1"/>
              <a:t>, </a:t>
            </a:r>
            <a:r>
              <a:rPr lang="en-US" altLang="en-US" sz="2400" i="1">
                <a:latin typeface="Courier New" panose="02070309020205020404" pitchFamily="49" charset="0"/>
              </a:rPr>
              <a:t>out</a:t>
            </a:r>
            <a:r>
              <a:rPr lang="en-US" altLang="en-US" sz="2400" i="1"/>
              <a:t>, and </a:t>
            </a:r>
            <a:r>
              <a:rPr lang="en-US" altLang="en-US" sz="2400" i="1">
                <a:latin typeface="Courier New" panose="02070309020205020404" pitchFamily="49" charset="0"/>
              </a:rPr>
              <a:t>remove </a:t>
            </a:r>
            <a:r>
              <a:rPr lang="en-US" altLang="en-US" sz="2400" i="1"/>
              <a:t>tag</a:t>
            </a: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684213" y="1260475"/>
            <a:ext cx="8161337" cy="449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</a:rPr>
              <a:t>  &lt;body&gt;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&lt;H1&gt;Welcome to Shop Stop&lt;/H1&gt;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This JSP stores the sessionvariable in a session-   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scoped variable where the other JSPs in the web 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application can access it.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&lt;p&gt;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&lt;c:set var = "sessionvariable" value = "${80+8}"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scope = "session"  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Value of session variable before removing it: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&lt;c:out value = "${sessionvariable}"/&gt;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</a:t>
            </a:r>
            <a:r>
              <a:rPr lang="fr-FR" altLang="zh-CN">
                <a:latin typeface="Courier New" panose="02070309020205020404" pitchFamily="49" charset="0"/>
              </a:rPr>
              <a:t>&lt;c:remove var = "sessionvariable" scope =    </a:t>
            </a:r>
          </a:p>
          <a:p>
            <a:r>
              <a:rPr lang="fr-FR" altLang="zh-CN">
                <a:latin typeface="Courier New" panose="02070309020205020404" pitchFamily="49" charset="0"/>
              </a:rPr>
              <a:t>        "session" /&gt;</a:t>
            </a:r>
          </a:p>
          <a:p>
            <a:r>
              <a:rPr lang="fr-FR" altLang="zh-CN">
                <a:latin typeface="Courier New" panose="02070309020205020404" pitchFamily="49" charset="0"/>
              </a:rPr>
              <a:t>        </a:t>
            </a:r>
            <a:r>
              <a:rPr lang="en-US" altLang="zh-CN">
                <a:latin typeface="Courier New" panose="02070309020205020404" pitchFamily="49" charset="0"/>
              </a:rPr>
              <a:t>&lt;br/&gt;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Value of session variable after removing it:&lt;br /&gt;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      &lt;c:out value = "${sessionvariable}"&gt;&lt;/c:out&gt;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  &lt;/body&gt;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611188" y="6019800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Demonstration</a:t>
            </a:r>
            <a:r>
              <a:rPr lang="en-US" altLang="en-US"/>
              <a:t>: Example 1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908175" y="2924175"/>
            <a:ext cx="6696075" cy="5762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1908175" y="4076700"/>
            <a:ext cx="6192838" cy="538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1908175" y="3789363"/>
            <a:ext cx="6192838" cy="3222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 animBg="1"/>
      <p:bldP spid="108559" grpId="0" animBg="1"/>
      <p:bldP spid="108560" grpId="0" animBg="1"/>
      <p:bldP spid="108561" grpId="0" animBg="1"/>
    </p:bldLst>
  </p:timing>
</p:sld>
</file>

<file path=ppt/theme/theme1.xml><?xml version="1.0" encoding="utf-8"?>
<a:theme xmlns:a="http://schemas.openxmlformats.org/drawingml/2006/main" name="Design">
  <a:themeElements>
    <a:clrScheme name="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1852</Words>
  <Application>Microsoft Office PowerPoint</Application>
  <PresentationFormat>On-screen Show (4:3)</PresentationFormat>
  <Paragraphs>293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宋体</vt:lpstr>
      <vt:lpstr>黑体</vt:lpstr>
      <vt:lpstr>Wingdings</vt:lpstr>
      <vt:lpstr>Tahoma</vt:lpstr>
      <vt:lpstr>Times New Roman</vt:lpstr>
      <vt:lpstr>Courier New</vt:lpstr>
      <vt:lpstr>Design</vt:lpstr>
      <vt:lpstr>Session 22</vt:lpstr>
      <vt:lpstr>Review</vt:lpstr>
      <vt:lpstr>Objectives</vt:lpstr>
      <vt:lpstr>Introduction</vt:lpstr>
      <vt:lpstr>JSTL</vt:lpstr>
      <vt:lpstr>Core Tag Library</vt:lpstr>
      <vt:lpstr>General-purpose tags 3-1</vt:lpstr>
      <vt:lpstr>General-purpose tags 3-2</vt:lpstr>
      <vt:lpstr>General-purpose tags 3-3</vt:lpstr>
      <vt:lpstr>Decision-making tags 2-1</vt:lpstr>
      <vt:lpstr>Decision-making tags 2-2</vt:lpstr>
      <vt:lpstr>Iteration tags 3-1</vt:lpstr>
      <vt:lpstr>Iteration tags 3-2</vt:lpstr>
      <vt:lpstr>Iteration tags 3-3</vt:lpstr>
      <vt:lpstr>I18N &amp; Formatting Tag Library 4-1</vt:lpstr>
      <vt:lpstr>I18N &amp; Formatting Tag Library 4-2</vt:lpstr>
      <vt:lpstr>I18N &amp; Formatting Tag Library 4-3</vt:lpstr>
      <vt:lpstr>I18N &amp; Formatting Tag Library 4-4</vt:lpstr>
      <vt:lpstr>SQL Tag Library 3-1</vt:lpstr>
      <vt:lpstr>SQL Tag Library 3-2</vt:lpstr>
      <vt:lpstr>SQL Tag Library 3-3</vt:lpstr>
      <vt:lpstr>Summary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22</dc:title>
  <dc:creator>Raja</dc:creator>
  <cp:lastModifiedBy>Rajashekar gs</cp:lastModifiedBy>
  <cp:revision>681</cp:revision>
  <dcterms:created xsi:type="dcterms:W3CDTF">2005-06-22T06:00:03Z</dcterms:created>
  <dcterms:modified xsi:type="dcterms:W3CDTF">2019-03-18T08:40:44Z</dcterms:modified>
</cp:coreProperties>
</file>