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18" r:id="rId5"/>
    <p:sldMasterId id="2147483706" r:id="rId6"/>
  </p:sldMasterIdLst>
  <p:notesMasterIdLst>
    <p:notesMasterId r:id="rId80"/>
  </p:notesMasterIdLst>
  <p:handoutMasterIdLst>
    <p:handoutMasterId r:id="rId81"/>
  </p:handoutMasterIdLst>
  <p:sldIdLst>
    <p:sldId id="296" r:id="rId7"/>
    <p:sldId id="297" r:id="rId8"/>
    <p:sldId id="330" r:id="rId9"/>
    <p:sldId id="409" r:id="rId10"/>
    <p:sldId id="472" r:id="rId11"/>
    <p:sldId id="471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59" r:id="rId20"/>
    <p:sldId id="463" r:id="rId21"/>
    <p:sldId id="464" r:id="rId22"/>
    <p:sldId id="465" r:id="rId23"/>
    <p:sldId id="460" r:id="rId24"/>
    <p:sldId id="466" r:id="rId25"/>
    <p:sldId id="467" r:id="rId26"/>
    <p:sldId id="461" r:id="rId27"/>
    <p:sldId id="462" r:id="rId28"/>
    <p:sldId id="354" r:id="rId29"/>
    <p:sldId id="469" r:id="rId30"/>
    <p:sldId id="426" r:id="rId31"/>
    <p:sldId id="453" r:id="rId32"/>
    <p:sldId id="447" r:id="rId33"/>
    <p:sldId id="432" r:id="rId34"/>
    <p:sldId id="428" r:id="rId35"/>
    <p:sldId id="433" r:id="rId36"/>
    <p:sldId id="468" r:id="rId37"/>
    <p:sldId id="483" r:id="rId38"/>
    <p:sldId id="429" r:id="rId39"/>
    <p:sldId id="430" r:id="rId40"/>
    <p:sldId id="449" r:id="rId41"/>
    <p:sldId id="455" r:id="rId42"/>
    <p:sldId id="434" r:id="rId43"/>
    <p:sldId id="450" r:id="rId44"/>
    <p:sldId id="470" r:id="rId45"/>
    <p:sldId id="445" r:id="rId46"/>
    <p:sldId id="436" r:id="rId47"/>
    <p:sldId id="437" r:id="rId48"/>
    <p:sldId id="411" r:id="rId49"/>
    <p:sldId id="412" r:id="rId50"/>
    <p:sldId id="446" r:id="rId51"/>
    <p:sldId id="435" r:id="rId52"/>
    <p:sldId id="438" r:id="rId53"/>
    <p:sldId id="439" r:id="rId54"/>
    <p:sldId id="440" r:id="rId55"/>
    <p:sldId id="441" r:id="rId56"/>
    <p:sldId id="442" r:id="rId57"/>
    <p:sldId id="482" r:id="rId58"/>
    <p:sldId id="480" r:id="rId59"/>
    <p:sldId id="481" r:id="rId60"/>
    <p:sldId id="443" r:id="rId61"/>
    <p:sldId id="444" r:id="rId62"/>
    <p:sldId id="414" r:id="rId63"/>
    <p:sldId id="451" r:id="rId64"/>
    <p:sldId id="456" r:id="rId65"/>
    <p:sldId id="413" r:id="rId66"/>
    <p:sldId id="452" r:id="rId67"/>
    <p:sldId id="454" r:id="rId68"/>
    <p:sldId id="417" r:id="rId69"/>
    <p:sldId id="448" r:id="rId70"/>
    <p:sldId id="457" r:id="rId71"/>
    <p:sldId id="458" r:id="rId72"/>
    <p:sldId id="415" r:id="rId73"/>
    <p:sldId id="416" r:id="rId74"/>
    <p:sldId id="421" r:id="rId75"/>
    <p:sldId id="424" r:id="rId76"/>
    <p:sldId id="423" r:id="rId77"/>
    <p:sldId id="425" r:id="rId78"/>
    <p:sldId id="329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0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5474">
          <p15:clr>
            <a:srgbClr val="A4A3A4"/>
          </p15:clr>
        </p15:guide>
        <p15:guide id="4" pos="290">
          <p15:clr>
            <a:srgbClr val="A4A3A4"/>
          </p15:clr>
        </p15:guide>
        <p15:guide id="5" pos="32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1965A7"/>
    <a:srgbClr val="D2D2D2"/>
    <a:srgbClr val="FECA22"/>
    <a:srgbClr val="97EBFF"/>
    <a:srgbClr val="FAA906"/>
    <a:srgbClr val="619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 autoAdjust="0"/>
    <p:restoredTop sz="83697" autoAdjust="0"/>
  </p:normalViewPr>
  <p:slideViewPr>
    <p:cSldViewPr snapToGrid="0">
      <p:cViewPr varScale="1">
        <p:scale>
          <a:sx n="59" d="100"/>
          <a:sy n="59" d="100"/>
        </p:scale>
        <p:origin x="1182" y="60"/>
      </p:cViewPr>
      <p:guideLst>
        <p:guide orient="horz" pos="3940"/>
        <p:guide orient="horz" pos="495"/>
        <p:guide pos="5474"/>
        <p:guide pos="290"/>
        <p:guide pos="32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presProps" Target="presProps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95354-E6DC-4F0D-8940-98AFA3E8EA9A}" type="doc">
      <dgm:prSet loTypeId="urn:microsoft.com/office/officeart/2005/8/layout/vList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2001FA8-DEAA-458F-8689-1E5AA85365C1}">
      <dgm:prSet phldrT="[Text]" custT="1"/>
      <dgm:spPr/>
      <dgm:t>
        <a:bodyPr/>
        <a:lstStyle/>
        <a:p>
          <a:r>
            <a:rPr lang="en-IN" sz="1600" b="0" i="0" dirty="0" smtClean="0">
              <a:solidFill>
                <a:srgbClr val="002060"/>
              </a:solidFill>
            </a:rPr>
            <a:t>It is a unit testing framework designed for Java programming language. </a:t>
          </a:r>
        </a:p>
        <a:p>
          <a:r>
            <a:rPr lang="en-IN" sz="1600" b="0" i="0" dirty="0" smtClean="0">
              <a:solidFill>
                <a:srgbClr val="002060"/>
              </a:solidFill>
            </a:rPr>
            <a:t>Since unit tests are the smallest elements in the test automation process. </a:t>
          </a:r>
        </a:p>
        <a:p>
          <a:r>
            <a:rPr lang="en-IN" sz="1600" b="0" i="0" dirty="0" smtClean="0">
              <a:solidFill>
                <a:srgbClr val="002060"/>
              </a:solidFill>
            </a:rPr>
            <a:t>With the help of unit tests, we can check the business logic of any class.</a:t>
          </a:r>
          <a:endParaRPr lang="en-IN" sz="1600" dirty="0">
            <a:solidFill>
              <a:srgbClr val="002060"/>
            </a:solidFill>
          </a:endParaRPr>
        </a:p>
      </dgm:t>
    </dgm:pt>
    <dgm:pt modelId="{B3573AA2-4411-4CAC-8E51-F06DBE325D90}" type="parTrans" cxnId="{31FFF552-A7F0-4BCD-9D8D-E2D500A1BF42}">
      <dgm:prSet/>
      <dgm:spPr/>
      <dgm:t>
        <a:bodyPr/>
        <a:lstStyle/>
        <a:p>
          <a:endParaRPr lang="en-IN"/>
        </a:p>
      </dgm:t>
    </dgm:pt>
    <dgm:pt modelId="{50F8D82B-DD15-4164-B07B-828AC29E88F2}" type="sibTrans" cxnId="{31FFF552-A7F0-4BCD-9D8D-E2D500A1BF42}">
      <dgm:prSet/>
      <dgm:spPr/>
      <dgm:t>
        <a:bodyPr/>
        <a:lstStyle/>
        <a:p>
          <a:endParaRPr lang="en-IN"/>
        </a:p>
      </dgm:t>
    </dgm:pt>
    <dgm:pt modelId="{9967BB07-2366-4ABA-BA13-BB3329BF9C8E}">
      <dgm:prSet phldrT="[Text]" custT="1"/>
      <dgm:spPr/>
      <dgm:t>
        <a:bodyPr/>
        <a:lstStyle/>
        <a:p>
          <a:r>
            <a:rPr lang="en-IN" sz="1600" b="0" i="0" dirty="0" smtClean="0">
              <a:solidFill>
                <a:srgbClr val="FF0000"/>
              </a:solidFill>
            </a:rPr>
            <a:t>It used to test performance both on static and dynamic resources, Web dynamic applications (Mainly for Load/Performance testing). </a:t>
          </a:r>
        </a:p>
        <a:p>
          <a:r>
            <a:rPr lang="en-IN" sz="1600" b="0" i="0" dirty="0" smtClean="0">
              <a:solidFill>
                <a:srgbClr val="FF0000"/>
              </a:solidFill>
            </a:rPr>
            <a:t>It is used to simulate a heavy load on a server, group of servers, network or object to test its strength or to </a:t>
          </a:r>
          <a:r>
            <a:rPr lang="en-IN" sz="1600" b="0" i="0" dirty="0" err="1" smtClean="0">
              <a:solidFill>
                <a:srgbClr val="FF0000"/>
              </a:solidFill>
            </a:rPr>
            <a:t>analyze</a:t>
          </a:r>
          <a:r>
            <a:rPr lang="en-IN" sz="1600" b="0" i="0" dirty="0" smtClean="0">
              <a:solidFill>
                <a:srgbClr val="FF0000"/>
              </a:solidFill>
            </a:rPr>
            <a:t> overall performance under different load types.</a:t>
          </a:r>
          <a:endParaRPr lang="en-IN" sz="1600" dirty="0">
            <a:solidFill>
              <a:srgbClr val="FF0000"/>
            </a:solidFill>
          </a:endParaRPr>
        </a:p>
      </dgm:t>
    </dgm:pt>
    <dgm:pt modelId="{C31383E4-D2CE-4924-A3C5-D6130F08533E}" type="parTrans" cxnId="{58D04C48-C580-460E-9A1B-BC9AB792EA92}">
      <dgm:prSet/>
      <dgm:spPr/>
      <dgm:t>
        <a:bodyPr/>
        <a:lstStyle/>
        <a:p>
          <a:endParaRPr lang="en-IN"/>
        </a:p>
      </dgm:t>
    </dgm:pt>
    <dgm:pt modelId="{FD46A99D-871E-45BB-B406-ABD701FC708B}" type="sibTrans" cxnId="{58D04C48-C580-460E-9A1B-BC9AB792EA92}">
      <dgm:prSet/>
      <dgm:spPr/>
      <dgm:t>
        <a:bodyPr/>
        <a:lstStyle/>
        <a:p>
          <a:endParaRPr lang="en-IN"/>
        </a:p>
      </dgm:t>
    </dgm:pt>
    <dgm:pt modelId="{4D4AC344-17F4-480D-9586-7D8EBDDEE079}">
      <dgm:prSet phldrT="[Text]"/>
      <dgm:spPr/>
      <dgm:t>
        <a:bodyPr/>
        <a:lstStyle/>
        <a:p>
          <a:r>
            <a:rPr lang="en-IN" b="1" i="0" dirty="0" smtClean="0"/>
            <a:t>It is designed as an open source testing framework for Java which is available under an MIT License. </a:t>
          </a:r>
        </a:p>
        <a:p>
          <a:r>
            <a:rPr lang="en-IN" b="1" i="0" dirty="0" smtClean="0"/>
            <a:t>It allows programmers to create and test double objects (mock objects) in automated unit tests for the purpose of Test-driven Development (TDD). </a:t>
          </a:r>
        </a:p>
        <a:p>
          <a:r>
            <a:rPr lang="en-IN" b="1" i="0" dirty="0" err="1" smtClean="0"/>
            <a:t>Mockito</a:t>
          </a:r>
          <a:r>
            <a:rPr lang="en-IN" b="1" i="0" dirty="0" smtClean="0"/>
            <a:t> is a framework that we specifically use to efficiently write certain kind of tests.</a:t>
          </a:r>
          <a:endParaRPr lang="en-IN" b="1" dirty="0"/>
        </a:p>
      </dgm:t>
    </dgm:pt>
    <dgm:pt modelId="{C860CAE7-4A64-4BDB-B5C4-D1ED55E22ABF}" type="parTrans" cxnId="{3F73CCBC-D2D3-458D-B883-059AFA5003FE}">
      <dgm:prSet/>
      <dgm:spPr/>
      <dgm:t>
        <a:bodyPr/>
        <a:lstStyle/>
        <a:p>
          <a:endParaRPr lang="en-IN"/>
        </a:p>
      </dgm:t>
    </dgm:pt>
    <dgm:pt modelId="{A92D8811-8029-4DF9-AE00-29957017A342}" type="sibTrans" cxnId="{3F73CCBC-D2D3-458D-B883-059AFA5003FE}">
      <dgm:prSet/>
      <dgm:spPr/>
      <dgm:t>
        <a:bodyPr/>
        <a:lstStyle/>
        <a:p>
          <a:endParaRPr lang="en-IN"/>
        </a:p>
      </dgm:t>
    </dgm:pt>
    <dgm:pt modelId="{2D33A19B-CB30-48DE-A38F-A8B75681F904}" type="pres">
      <dgm:prSet presAssocID="{14595354-E6DC-4F0D-8940-98AFA3E8EA9A}" presName="linear" presStyleCnt="0">
        <dgm:presLayoutVars>
          <dgm:dir/>
          <dgm:resizeHandles val="exact"/>
        </dgm:presLayoutVars>
      </dgm:prSet>
      <dgm:spPr/>
    </dgm:pt>
    <dgm:pt modelId="{D51A3858-397B-4DAB-9A54-8056712EFBA3}" type="pres">
      <dgm:prSet presAssocID="{32001FA8-DEAA-458F-8689-1E5AA85365C1}" presName="comp" presStyleCnt="0"/>
      <dgm:spPr/>
    </dgm:pt>
    <dgm:pt modelId="{70B6316C-92C7-46D4-9171-32B0F87BBEBB}" type="pres">
      <dgm:prSet presAssocID="{32001FA8-DEAA-458F-8689-1E5AA85365C1}" presName="box" presStyleLbl="node1" presStyleIdx="0" presStyleCnt="3"/>
      <dgm:spPr/>
      <dgm:t>
        <a:bodyPr/>
        <a:lstStyle/>
        <a:p>
          <a:endParaRPr lang="en-IN"/>
        </a:p>
      </dgm:t>
    </dgm:pt>
    <dgm:pt modelId="{25C6281A-8646-4FDB-800C-A3DA808F30F5}" type="pres">
      <dgm:prSet presAssocID="{32001FA8-DEAA-458F-8689-1E5AA85365C1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23AC050-CE35-41B3-BC4B-C153E488AE68}" type="pres">
      <dgm:prSet presAssocID="{32001FA8-DEAA-458F-8689-1E5AA85365C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5B8AB4-F837-4C60-A6DA-9627271FEFAD}" type="pres">
      <dgm:prSet presAssocID="{50F8D82B-DD15-4164-B07B-828AC29E88F2}" presName="spacer" presStyleCnt="0"/>
      <dgm:spPr/>
    </dgm:pt>
    <dgm:pt modelId="{3231461B-9B56-498C-8987-3EED5491A55F}" type="pres">
      <dgm:prSet presAssocID="{9967BB07-2366-4ABA-BA13-BB3329BF9C8E}" presName="comp" presStyleCnt="0"/>
      <dgm:spPr/>
    </dgm:pt>
    <dgm:pt modelId="{772683A2-E4FC-4091-A1F2-B0A2A2A84B84}" type="pres">
      <dgm:prSet presAssocID="{9967BB07-2366-4ABA-BA13-BB3329BF9C8E}" presName="box" presStyleLbl="node1" presStyleIdx="1" presStyleCnt="3"/>
      <dgm:spPr/>
      <dgm:t>
        <a:bodyPr/>
        <a:lstStyle/>
        <a:p>
          <a:endParaRPr lang="en-IN"/>
        </a:p>
      </dgm:t>
    </dgm:pt>
    <dgm:pt modelId="{5BCA746B-EDB7-46EA-8349-D326F3B2BEB6}" type="pres">
      <dgm:prSet presAssocID="{9967BB07-2366-4ABA-BA13-BB3329BF9C8E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C6E75EC-885F-4BBD-A9E2-0C3293DB5177}" type="pres">
      <dgm:prSet presAssocID="{9967BB07-2366-4ABA-BA13-BB3329BF9C8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1242DA-3B8D-47F0-AE4D-78DF8A93D9EA}" type="pres">
      <dgm:prSet presAssocID="{FD46A99D-871E-45BB-B406-ABD701FC708B}" presName="spacer" presStyleCnt="0"/>
      <dgm:spPr/>
    </dgm:pt>
    <dgm:pt modelId="{98B7D158-93CC-43D5-830C-37D6DF8CABC8}" type="pres">
      <dgm:prSet presAssocID="{4D4AC344-17F4-480D-9586-7D8EBDDEE079}" presName="comp" presStyleCnt="0"/>
      <dgm:spPr/>
    </dgm:pt>
    <dgm:pt modelId="{219D7080-977F-40AC-998A-726780ADA205}" type="pres">
      <dgm:prSet presAssocID="{4D4AC344-17F4-480D-9586-7D8EBDDEE079}" presName="box" presStyleLbl="node1" presStyleIdx="2" presStyleCnt="3"/>
      <dgm:spPr/>
      <dgm:t>
        <a:bodyPr/>
        <a:lstStyle/>
        <a:p>
          <a:endParaRPr lang="en-IN"/>
        </a:p>
      </dgm:t>
    </dgm:pt>
    <dgm:pt modelId="{61FC2C2B-0E2C-4DB8-99E4-DCE7FBA41301}" type="pres">
      <dgm:prSet presAssocID="{4D4AC344-17F4-480D-9586-7D8EBDDEE079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25837A9-9769-464F-8C27-C72B564A5F38}" type="pres">
      <dgm:prSet presAssocID="{4D4AC344-17F4-480D-9586-7D8EBDDEE07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E74A19-70F6-4B36-AC86-5A818F371D77}" type="presOf" srcId="{9967BB07-2366-4ABA-BA13-BB3329BF9C8E}" destId="{772683A2-E4FC-4091-A1F2-B0A2A2A84B84}" srcOrd="0" destOrd="0" presId="urn:microsoft.com/office/officeart/2005/8/layout/vList4"/>
    <dgm:cxn modelId="{8E8B530E-BFDD-444E-A264-D9C7FB979777}" type="presOf" srcId="{32001FA8-DEAA-458F-8689-1E5AA85365C1}" destId="{70B6316C-92C7-46D4-9171-32B0F87BBEBB}" srcOrd="0" destOrd="0" presId="urn:microsoft.com/office/officeart/2005/8/layout/vList4"/>
    <dgm:cxn modelId="{29E1A25B-1528-4AD0-A2E9-79F6004D4C31}" type="presOf" srcId="{14595354-E6DC-4F0D-8940-98AFA3E8EA9A}" destId="{2D33A19B-CB30-48DE-A38F-A8B75681F904}" srcOrd="0" destOrd="0" presId="urn:microsoft.com/office/officeart/2005/8/layout/vList4"/>
    <dgm:cxn modelId="{F6E9F622-DE75-4175-9AD9-490E40B55AC8}" type="presOf" srcId="{32001FA8-DEAA-458F-8689-1E5AA85365C1}" destId="{323AC050-CE35-41B3-BC4B-C153E488AE68}" srcOrd="1" destOrd="0" presId="urn:microsoft.com/office/officeart/2005/8/layout/vList4"/>
    <dgm:cxn modelId="{31FFF552-A7F0-4BCD-9D8D-E2D500A1BF42}" srcId="{14595354-E6DC-4F0D-8940-98AFA3E8EA9A}" destId="{32001FA8-DEAA-458F-8689-1E5AA85365C1}" srcOrd="0" destOrd="0" parTransId="{B3573AA2-4411-4CAC-8E51-F06DBE325D90}" sibTransId="{50F8D82B-DD15-4164-B07B-828AC29E88F2}"/>
    <dgm:cxn modelId="{3F73CCBC-D2D3-458D-B883-059AFA5003FE}" srcId="{14595354-E6DC-4F0D-8940-98AFA3E8EA9A}" destId="{4D4AC344-17F4-480D-9586-7D8EBDDEE079}" srcOrd="2" destOrd="0" parTransId="{C860CAE7-4A64-4BDB-B5C4-D1ED55E22ABF}" sibTransId="{A92D8811-8029-4DF9-AE00-29957017A342}"/>
    <dgm:cxn modelId="{D9385924-DFA9-4208-A599-2E4643A82462}" type="presOf" srcId="{9967BB07-2366-4ABA-BA13-BB3329BF9C8E}" destId="{2C6E75EC-885F-4BBD-A9E2-0C3293DB5177}" srcOrd="1" destOrd="0" presId="urn:microsoft.com/office/officeart/2005/8/layout/vList4"/>
    <dgm:cxn modelId="{58D04C48-C580-460E-9A1B-BC9AB792EA92}" srcId="{14595354-E6DC-4F0D-8940-98AFA3E8EA9A}" destId="{9967BB07-2366-4ABA-BA13-BB3329BF9C8E}" srcOrd="1" destOrd="0" parTransId="{C31383E4-D2CE-4924-A3C5-D6130F08533E}" sibTransId="{FD46A99D-871E-45BB-B406-ABD701FC708B}"/>
    <dgm:cxn modelId="{6E350DFF-AFEB-406C-AA7E-0F365A75B46D}" type="presOf" srcId="{4D4AC344-17F4-480D-9586-7D8EBDDEE079}" destId="{025837A9-9769-464F-8C27-C72B564A5F38}" srcOrd="1" destOrd="0" presId="urn:microsoft.com/office/officeart/2005/8/layout/vList4"/>
    <dgm:cxn modelId="{E87DE0E2-8C42-4622-9B7D-0432256612F4}" type="presOf" srcId="{4D4AC344-17F4-480D-9586-7D8EBDDEE079}" destId="{219D7080-977F-40AC-998A-726780ADA205}" srcOrd="0" destOrd="0" presId="urn:microsoft.com/office/officeart/2005/8/layout/vList4"/>
    <dgm:cxn modelId="{977A41F2-079E-4B7F-BC93-311774DE8731}" type="presParOf" srcId="{2D33A19B-CB30-48DE-A38F-A8B75681F904}" destId="{D51A3858-397B-4DAB-9A54-8056712EFBA3}" srcOrd="0" destOrd="0" presId="urn:microsoft.com/office/officeart/2005/8/layout/vList4"/>
    <dgm:cxn modelId="{BC1EDA65-6E91-42BA-AD3E-73EB7B4D16B1}" type="presParOf" srcId="{D51A3858-397B-4DAB-9A54-8056712EFBA3}" destId="{70B6316C-92C7-46D4-9171-32B0F87BBEBB}" srcOrd="0" destOrd="0" presId="urn:microsoft.com/office/officeart/2005/8/layout/vList4"/>
    <dgm:cxn modelId="{929A27B8-90A9-4505-B1E3-FD39E4C0B013}" type="presParOf" srcId="{D51A3858-397B-4DAB-9A54-8056712EFBA3}" destId="{25C6281A-8646-4FDB-800C-A3DA808F30F5}" srcOrd="1" destOrd="0" presId="urn:microsoft.com/office/officeart/2005/8/layout/vList4"/>
    <dgm:cxn modelId="{EBF8BD0D-B06F-4A7C-8B3D-4ACF2BFE7BE2}" type="presParOf" srcId="{D51A3858-397B-4DAB-9A54-8056712EFBA3}" destId="{323AC050-CE35-41B3-BC4B-C153E488AE68}" srcOrd="2" destOrd="0" presId="urn:microsoft.com/office/officeart/2005/8/layout/vList4"/>
    <dgm:cxn modelId="{0B61773C-001E-404E-8C30-0BA21FA20425}" type="presParOf" srcId="{2D33A19B-CB30-48DE-A38F-A8B75681F904}" destId="{675B8AB4-F837-4C60-A6DA-9627271FEFAD}" srcOrd="1" destOrd="0" presId="urn:microsoft.com/office/officeart/2005/8/layout/vList4"/>
    <dgm:cxn modelId="{B0226EF0-EDC9-46E8-9407-8184A73CF755}" type="presParOf" srcId="{2D33A19B-CB30-48DE-A38F-A8B75681F904}" destId="{3231461B-9B56-498C-8987-3EED5491A55F}" srcOrd="2" destOrd="0" presId="urn:microsoft.com/office/officeart/2005/8/layout/vList4"/>
    <dgm:cxn modelId="{005E0D35-141B-4008-B9AC-CC5477AB0760}" type="presParOf" srcId="{3231461B-9B56-498C-8987-3EED5491A55F}" destId="{772683A2-E4FC-4091-A1F2-B0A2A2A84B84}" srcOrd="0" destOrd="0" presId="urn:microsoft.com/office/officeart/2005/8/layout/vList4"/>
    <dgm:cxn modelId="{4D371EB3-1B30-4ED6-B76A-8D15BC91B85D}" type="presParOf" srcId="{3231461B-9B56-498C-8987-3EED5491A55F}" destId="{5BCA746B-EDB7-46EA-8349-D326F3B2BEB6}" srcOrd="1" destOrd="0" presId="urn:microsoft.com/office/officeart/2005/8/layout/vList4"/>
    <dgm:cxn modelId="{FB039179-64C1-43DE-A62E-6488FA44C28C}" type="presParOf" srcId="{3231461B-9B56-498C-8987-3EED5491A55F}" destId="{2C6E75EC-885F-4BBD-A9E2-0C3293DB5177}" srcOrd="2" destOrd="0" presId="urn:microsoft.com/office/officeart/2005/8/layout/vList4"/>
    <dgm:cxn modelId="{3DA44A1E-1015-46E5-9AC3-44658A9CE71C}" type="presParOf" srcId="{2D33A19B-CB30-48DE-A38F-A8B75681F904}" destId="{BF1242DA-3B8D-47F0-AE4D-78DF8A93D9EA}" srcOrd="3" destOrd="0" presId="urn:microsoft.com/office/officeart/2005/8/layout/vList4"/>
    <dgm:cxn modelId="{05C296F9-2694-4DD6-97DF-6DB4954A71F6}" type="presParOf" srcId="{2D33A19B-CB30-48DE-A38F-A8B75681F904}" destId="{98B7D158-93CC-43D5-830C-37D6DF8CABC8}" srcOrd="4" destOrd="0" presId="urn:microsoft.com/office/officeart/2005/8/layout/vList4"/>
    <dgm:cxn modelId="{9E4450CC-3E6E-4297-99A3-7D763D2F4541}" type="presParOf" srcId="{98B7D158-93CC-43D5-830C-37D6DF8CABC8}" destId="{219D7080-977F-40AC-998A-726780ADA205}" srcOrd="0" destOrd="0" presId="urn:microsoft.com/office/officeart/2005/8/layout/vList4"/>
    <dgm:cxn modelId="{747FC718-6B6B-4626-BAAC-74E31E20DA63}" type="presParOf" srcId="{98B7D158-93CC-43D5-830C-37D6DF8CABC8}" destId="{61FC2C2B-0E2C-4DB8-99E4-DCE7FBA41301}" srcOrd="1" destOrd="0" presId="urn:microsoft.com/office/officeart/2005/8/layout/vList4"/>
    <dgm:cxn modelId="{0F52960D-0A1A-492D-9EBD-BE5AA962D7A7}" type="presParOf" srcId="{98B7D158-93CC-43D5-830C-37D6DF8CABC8}" destId="{025837A9-9769-464F-8C27-C72B564A5F3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316C-92C7-46D4-9171-32B0F87BBEBB}">
      <dsp:nvSpPr>
        <dsp:cNvPr id="0" name=""/>
        <dsp:cNvSpPr/>
      </dsp:nvSpPr>
      <dsp:spPr>
        <a:xfrm>
          <a:off x="0" y="0"/>
          <a:ext cx="8719456" cy="1740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solidFill>
                <a:srgbClr val="002060"/>
              </a:solidFill>
            </a:rPr>
            <a:t>It is a unit testing framework designed for Java programming language.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solidFill>
                <a:srgbClr val="002060"/>
              </a:solidFill>
            </a:rPr>
            <a:t>Since unit tests are the smallest elements in the test automation process.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solidFill>
                <a:srgbClr val="002060"/>
              </a:solidFill>
            </a:rPr>
            <a:t>With the help of unit tests, we can check the business logic of any class.</a:t>
          </a:r>
          <a:endParaRPr lang="en-IN" sz="1600" kern="1200" dirty="0">
            <a:solidFill>
              <a:srgbClr val="002060"/>
            </a:solidFill>
          </a:endParaRPr>
        </a:p>
      </dsp:txBody>
      <dsp:txXfrm>
        <a:off x="1917892" y="0"/>
        <a:ext cx="6801563" cy="1740013"/>
      </dsp:txXfrm>
    </dsp:sp>
    <dsp:sp modelId="{25C6281A-8646-4FDB-800C-A3DA808F30F5}">
      <dsp:nvSpPr>
        <dsp:cNvPr id="0" name=""/>
        <dsp:cNvSpPr/>
      </dsp:nvSpPr>
      <dsp:spPr>
        <a:xfrm>
          <a:off x="174001" y="174001"/>
          <a:ext cx="1743891" cy="13920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683A2-E4FC-4091-A1F2-B0A2A2A84B84}">
      <dsp:nvSpPr>
        <dsp:cNvPr id="0" name=""/>
        <dsp:cNvSpPr/>
      </dsp:nvSpPr>
      <dsp:spPr>
        <a:xfrm>
          <a:off x="0" y="1914014"/>
          <a:ext cx="8719456" cy="1740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329041"/>
                <a:satOff val="-7087"/>
                <a:lumOff val="21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329041"/>
                <a:satOff val="-7087"/>
                <a:lumOff val="21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solidFill>
                <a:srgbClr val="FF0000"/>
              </a:solidFill>
            </a:rPr>
            <a:t>It used to test performance both on static and dynamic resources, Web dynamic applications (Mainly for Load/Performance testing).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solidFill>
                <a:srgbClr val="FF0000"/>
              </a:solidFill>
            </a:rPr>
            <a:t>It is used to simulate a heavy load on a server, group of servers, network or object to test its strength or to </a:t>
          </a:r>
          <a:r>
            <a:rPr lang="en-IN" sz="1600" b="0" i="0" kern="1200" dirty="0" err="1" smtClean="0">
              <a:solidFill>
                <a:srgbClr val="FF0000"/>
              </a:solidFill>
            </a:rPr>
            <a:t>analyze</a:t>
          </a:r>
          <a:r>
            <a:rPr lang="en-IN" sz="1600" b="0" i="0" kern="1200" dirty="0" smtClean="0">
              <a:solidFill>
                <a:srgbClr val="FF0000"/>
              </a:solidFill>
            </a:rPr>
            <a:t> overall performance under different load types.</a:t>
          </a:r>
          <a:endParaRPr lang="en-IN" sz="1600" kern="1200" dirty="0">
            <a:solidFill>
              <a:srgbClr val="FF0000"/>
            </a:solidFill>
          </a:endParaRPr>
        </a:p>
      </dsp:txBody>
      <dsp:txXfrm>
        <a:off x="1917892" y="1914014"/>
        <a:ext cx="6801563" cy="1740013"/>
      </dsp:txXfrm>
    </dsp:sp>
    <dsp:sp modelId="{5BCA746B-EDB7-46EA-8349-D326F3B2BEB6}">
      <dsp:nvSpPr>
        <dsp:cNvPr id="0" name=""/>
        <dsp:cNvSpPr/>
      </dsp:nvSpPr>
      <dsp:spPr>
        <a:xfrm>
          <a:off x="174001" y="2088016"/>
          <a:ext cx="1743891" cy="13920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D7080-977F-40AC-998A-726780ADA205}">
      <dsp:nvSpPr>
        <dsp:cNvPr id="0" name=""/>
        <dsp:cNvSpPr/>
      </dsp:nvSpPr>
      <dsp:spPr>
        <a:xfrm>
          <a:off x="0" y="3828029"/>
          <a:ext cx="8719456" cy="1740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658081"/>
                <a:satOff val="-14175"/>
                <a:lumOff val="43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8658081"/>
                <a:satOff val="-14175"/>
                <a:lumOff val="43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smtClean="0"/>
            <a:t>It is designed as an open source testing framework for Java which is available under an MIT License. 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smtClean="0"/>
            <a:t>It allows programmers to create and test double objects (mock objects) in automated unit tests for the purpose of Test-driven Development (TDD). 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err="1" smtClean="0"/>
            <a:t>Mockito</a:t>
          </a:r>
          <a:r>
            <a:rPr lang="en-IN" sz="1500" b="1" i="0" kern="1200" dirty="0" smtClean="0"/>
            <a:t> is a framework that we specifically use to efficiently write certain kind of tests.</a:t>
          </a:r>
          <a:endParaRPr lang="en-IN" sz="1500" b="1" kern="1200" dirty="0"/>
        </a:p>
      </dsp:txBody>
      <dsp:txXfrm>
        <a:off x="1917892" y="3828029"/>
        <a:ext cx="6801563" cy="1740013"/>
      </dsp:txXfrm>
    </dsp:sp>
    <dsp:sp modelId="{61FC2C2B-0E2C-4DB8-99E4-DCE7FBA41301}">
      <dsp:nvSpPr>
        <dsp:cNvPr id="0" name=""/>
        <dsp:cNvSpPr/>
      </dsp:nvSpPr>
      <dsp:spPr>
        <a:xfrm>
          <a:off x="174001" y="4002030"/>
          <a:ext cx="1743891" cy="13920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A402-E630-46ED-87D1-A51FF2D77B8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6F43C-4BC5-4140-89F5-C89E66D4E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5A60B-6956-964B-91B0-61DE2403173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AA71-C613-6B42-8773-688627DE3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classes for writing </a:t>
            </a:r>
            <a:r>
              <a:rPr lang="en-US" altLang="en-US" i="1" dirty="0" smtClean="0">
                <a:solidFill>
                  <a:srgbClr val="7F0101"/>
                </a:solidFill>
              </a:rPr>
              <a:t>Test Cases and Test Suites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distinguishes between </a:t>
            </a:r>
            <a:r>
              <a:rPr lang="en-US" altLang="en-US" i="1" dirty="0" smtClean="0">
                <a:solidFill>
                  <a:srgbClr val="7F0101"/>
                </a:solidFill>
              </a:rPr>
              <a:t>failures and errors: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u="sng" dirty="0" smtClean="0"/>
              <a:t>failure</a:t>
            </a:r>
            <a:r>
              <a:rPr lang="en-US" altLang="en-US" dirty="0" smtClean="0"/>
              <a:t> is </a:t>
            </a:r>
            <a:r>
              <a:rPr lang="en-US" altLang="en-US" i="1" dirty="0" smtClean="0">
                <a:solidFill>
                  <a:srgbClr val="7F0101"/>
                </a:solidFill>
              </a:rPr>
              <a:t>a failed assertion</a:t>
            </a:r>
            <a:r>
              <a:rPr lang="en-US" altLang="en-US" dirty="0" smtClean="0"/>
              <a:t>, i.e., an anticipated problem that you test.</a:t>
            </a:r>
          </a:p>
          <a:p>
            <a:pPr eaLnBrk="1" hangingPunct="1"/>
            <a:r>
              <a:rPr lang="en-US" altLang="en-US" dirty="0" smtClean="0"/>
              <a:t>An </a:t>
            </a:r>
            <a:r>
              <a:rPr lang="en-US" altLang="en-US" u="sng" dirty="0" smtClean="0"/>
              <a:t>error</a:t>
            </a:r>
            <a:r>
              <a:rPr lang="en-US" altLang="en-US" dirty="0" smtClean="0"/>
              <a:t> is </a:t>
            </a:r>
            <a:r>
              <a:rPr lang="en-US" altLang="en-US" i="1" dirty="0" smtClean="0">
                <a:solidFill>
                  <a:srgbClr val="7F0101"/>
                </a:solidFill>
              </a:rPr>
              <a:t>a condition you didn’t check for</a:t>
            </a:r>
            <a:r>
              <a:rPr lang="en-US" altLang="en-US" dirty="0" smtClean="0"/>
              <a:t>, i.e., a runtime error.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classes for writing </a:t>
            </a:r>
            <a:r>
              <a:rPr lang="en-US" altLang="en-US" i="1" dirty="0" smtClean="0">
                <a:solidFill>
                  <a:srgbClr val="7F0101"/>
                </a:solidFill>
              </a:rPr>
              <a:t>Test Cases and Test Suites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distinguishes between </a:t>
            </a:r>
            <a:r>
              <a:rPr lang="en-US" altLang="en-US" i="1" dirty="0" smtClean="0">
                <a:solidFill>
                  <a:srgbClr val="7F0101"/>
                </a:solidFill>
              </a:rPr>
              <a:t>failures and errors: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u="sng" dirty="0" smtClean="0"/>
              <a:t>failure</a:t>
            </a:r>
            <a:r>
              <a:rPr lang="en-US" altLang="en-US" dirty="0" smtClean="0"/>
              <a:t> is </a:t>
            </a:r>
            <a:r>
              <a:rPr lang="en-US" altLang="en-US" i="1" dirty="0" smtClean="0">
                <a:solidFill>
                  <a:srgbClr val="7F0101"/>
                </a:solidFill>
              </a:rPr>
              <a:t>a failed assertion</a:t>
            </a:r>
            <a:r>
              <a:rPr lang="en-US" altLang="en-US" dirty="0" smtClean="0"/>
              <a:t>, i.e., an anticipated problem that you test.</a:t>
            </a:r>
          </a:p>
          <a:p>
            <a:pPr eaLnBrk="1" hangingPunct="1"/>
            <a:r>
              <a:rPr lang="en-US" altLang="en-US" dirty="0" smtClean="0"/>
              <a:t>An </a:t>
            </a:r>
            <a:r>
              <a:rPr lang="en-US" altLang="en-US" u="sng" dirty="0" smtClean="0"/>
              <a:t>error</a:t>
            </a:r>
            <a:r>
              <a:rPr lang="en-US" altLang="en-US" dirty="0" smtClean="0"/>
              <a:t> is </a:t>
            </a:r>
            <a:r>
              <a:rPr lang="en-US" altLang="en-US" i="1" dirty="0" smtClean="0">
                <a:solidFill>
                  <a:srgbClr val="7F0101"/>
                </a:solidFill>
              </a:rPr>
              <a:t>a condition you didn’t check for</a:t>
            </a:r>
            <a:r>
              <a:rPr lang="en-US" altLang="en-US" dirty="0" smtClean="0"/>
              <a:t>, i.e., a runtime error.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3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5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JUnit is designed around two key design patterns:  the Command pattern and  the Composite pattern.</a:t>
            </a:r>
          </a:p>
          <a:p>
            <a:r>
              <a:rPr lang="en-US" altLang="en-US" dirty="0" smtClean="0"/>
              <a:t>A </a:t>
            </a:r>
            <a:r>
              <a:rPr lang="en-US" altLang="en-US" sz="1050" b="1" dirty="0" err="1" smtClean="0">
                <a:latin typeface="Courier New" pitchFamily="49" charset="0"/>
              </a:rPr>
              <a:t>TestCase</a:t>
            </a:r>
            <a:r>
              <a:rPr lang="en-US" altLang="en-US" dirty="0" smtClean="0"/>
              <a:t> is a Command object. It can define any number of public </a:t>
            </a:r>
            <a:r>
              <a:rPr lang="en-US" altLang="en-US" sz="1050" b="1" dirty="0" err="1" smtClean="0">
                <a:latin typeface="Courier New" pitchFamily="49" charset="0"/>
              </a:rPr>
              <a:t>testXXX</a:t>
            </a:r>
            <a:r>
              <a:rPr lang="en-US" altLang="en-US" sz="1050" b="1" dirty="0" smtClean="0">
                <a:latin typeface="Courier New" pitchFamily="49" charset="0"/>
              </a:rPr>
              <a:t>()</a:t>
            </a:r>
            <a:r>
              <a:rPr lang="en-US" altLang="en-US" dirty="0" smtClean="0"/>
              <a:t> methods and any test class that has test methods should extend the </a:t>
            </a:r>
            <a:r>
              <a:rPr lang="en-US" altLang="en-US" sz="1050" b="1" dirty="0" err="1" smtClean="0">
                <a:latin typeface="Courier New" pitchFamily="49" charset="0"/>
              </a:rPr>
              <a:t>TestCase</a:t>
            </a:r>
            <a:r>
              <a:rPr lang="en-US" altLang="en-US" dirty="0" smtClean="0"/>
              <a:t> class.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write a test case follows these steps:</a:t>
            </a:r>
          </a:p>
          <a:p>
            <a:pPr lvl="1"/>
            <a:r>
              <a:rPr lang="en-US" altLang="en-US" dirty="0" smtClean="0"/>
              <a:t>Define a subclass of </a:t>
            </a:r>
            <a:r>
              <a:rPr lang="en-US" altLang="en-US" sz="2000" b="1" dirty="0" err="1" smtClean="0">
                <a:latin typeface="Courier New" pitchFamily="49" charset="0"/>
              </a:rPr>
              <a:t>TestCase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err="1" smtClean="0"/>
              <a:t>Overide</a:t>
            </a:r>
            <a:r>
              <a:rPr lang="en-US" altLang="en-US" dirty="0" smtClean="0"/>
              <a:t> the </a:t>
            </a:r>
            <a:r>
              <a:rPr lang="en-US" altLang="en-US" sz="2000" b="1" dirty="0" err="1" smtClean="0">
                <a:latin typeface="Courier New" pitchFamily="49" charset="0"/>
              </a:rPr>
              <a:t>setUp</a:t>
            </a:r>
            <a:r>
              <a:rPr lang="en-US" altLang="en-US" sz="2000" b="1" dirty="0" smtClean="0">
                <a:latin typeface="Courier New" pitchFamily="49" charset="0"/>
              </a:rPr>
              <a:t>()</a:t>
            </a:r>
            <a:r>
              <a:rPr lang="en-US" altLang="en-US" dirty="0" smtClean="0"/>
              <a:t> method to initialize objects under test.</a:t>
            </a:r>
          </a:p>
          <a:p>
            <a:pPr lvl="1"/>
            <a:r>
              <a:rPr lang="en-US" altLang="en-US" dirty="0" smtClean="0"/>
              <a:t>Optionally </a:t>
            </a:r>
            <a:r>
              <a:rPr lang="en-US" altLang="en-US" dirty="0" err="1" smtClean="0"/>
              <a:t>overide</a:t>
            </a:r>
            <a:r>
              <a:rPr lang="en-US" altLang="en-US" dirty="0" smtClean="0"/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tearDown</a:t>
            </a:r>
            <a:r>
              <a:rPr lang="en-US" altLang="en-US" sz="2000" b="1" dirty="0" smtClean="0">
                <a:latin typeface="Courier New" pitchFamily="49" charset="0"/>
              </a:rPr>
              <a:t>()</a:t>
            </a:r>
            <a:r>
              <a:rPr lang="en-US" altLang="en-US" dirty="0" smtClean="0"/>
              <a:t> method to release object under test.</a:t>
            </a:r>
          </a:p>
          <a:p>
            <a:pPr lvl="1"/>
            <a:r>
              <a:rPr lang="en-US" altLang="en-US" dirty="0" smtClean="0"/>
              <a:t>Define one or more public </a:t>
            </a:r>
            <a:r>
              <a:rPr lang="en-US" altLang="en-US" sz="2000" b="1" dirty="0" err="1" smtClean="0">
                <a:latin typeface="Courier New" pitchFamily="49" charset="0"/>
              </a:rPr>
              <a:t>testXXX</a:t>
            </a:r>
            <a:r>
              <a:rPr lang="en-US" altLang="en-US" sz="2000" b="1" dirty="0" smtClean="0">
                <a:latin typeface="Courier New" pitchFamily="49" charset="0"/>
              </a:rPr>
              <a:t>()</a:t>
            </a:r>
            <a:r>
              <a:rPr lang="en-US" altLang="en-US" dirty="0" smtClean="0"/>
              <a:t> methods  that exercise the objects under test.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642C4-2886-4C36-A9A3-AC65F2BD022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6681788" algn="l"/>
              </a:tabLst>
            </a:pPr>
            <a:r>
              <a:rPr lang="en-US" altLang="en-US" sz="1200" dirty="0" smtClean="0"/>
              <a:t>The test class can use the </a:t>
            </a:r>
            <a:r>
              <a:rPr lang="en-US" altLang="en-US" sz="1100" b="1" dirty="0" err="1" smtClean="0">
                <a:latin typeface="Courier New" pitchFamily="49" charset="0"/>
              </a:rPr>
              <a:t>setUp</a:t>
            </a:r>
            <a:r>
              <a:rPr lang="en-US" altLang="en-US" sz="1100" b="1" dirty="0" smtClean="0">
                <a:latin typeface="Courier New" pitchFamily="49" charset="0"/>
              </a:rPr>
              <a:t>()</a:t>
            </a:r>
            <a:r>
              <a:rPr lang="en-US" altLang="en-US" sz="1200" dirty="0" smtClean="0"/>
              <a:t> and </a:t>
            </a:r>
            <a:r>
              <a:rPr lang="en-US" altLang="en-US" sz="1100" b="1" dirty="0" err="1" smtClean="0">
                <a:latin typeface="Courier New" pitchFamily="49" charset="0"/>
              </a:rPr>
              <a:t>tearDown</a:t>
            </a:r>
            <a:r>
              <a:rPr lang="en-US" altLang="en-US" sz="1100" b="1" dirty="0" smtClean="0">
                <a:latin typeface="Courier New" pitchFamily="49" charset="0"/>
              </a:rPr>
              <a:t>()</a:t>
            </a:r>
            <a:r>
              <a:rPr lang="en-US" altLang="en-US" sz="1200" dirty="0" smtClean="0"/>
              <a:t> methods to initialize and release common objects under test, referred to as the test fixture.</a:t>
            </a:r>
          </a:p>
          <a:p>
            <a:pPr>
              <a:lnSpc>
                <a:spcPct val="90000"/>
              </a:lnSpc>
              <a:tabLst>
                <a:tab pos="6681788" algn="l"/>
              </a:tabLst>
            </a:pPr>
            <a:r>
              <a:rPr lang="en-US" altLang="en-US" sz="1100" b="1" dirty="0" err="1" smtClean="0">
                <a:latin typeface="Courier New" pitchFamily="49" charset="0"/>
              </a:rPr>
              <a:t>TestCase</a:t>
            </a:r>
            <a:r>
              <a:rPr lang="en-US" altLang="en-US" sz="1200" dirty="0" smtClean="0"/>
              <a:t> instances can be composed into </a:t>
            </a:r>
            <a:r>
              <a:rPr lang="en-US" altLang="en-US" sz="1100" b="1" dirty="0" err="1" smtClean="0">
                <a:latin typeface="Courier New" pitchFamily="49" charset="0"/>
              </a:rPr>
              <a:t>TestSuites</a:t>
            </a:r>
            <a:r>
              <a:rPr lang="en-US" altLang="en-US" sz="1200" dirty="0" smtClean="0"/>
              <a:t> that can automatically invoke all the </a:t>
            </a:r>
            <a:r>
              <a:rPr lang="en-US" altLang="en-US" sz="1100" b="1" dirty="0" err="1" smtClean="0">
                <a:latin typeface="Courier New" pitchFamily="49" charset="0"/>
              </a:rPr>
              <a:t>testXXX</a:t>
            </a:r>
            <a:r>
              <a:rPr lang="en-US" altLang="en-US" sz="1100" b="1" dirty="0" smtClean="0">
                <a:latin typeface="Courier New" pitchFamily="49" charset="0"/>
              </a:rPr>
              <a:t>()</a:t>
            </a:r>
            <a:r>
              <a:rPr lang="en-US" altLang="en-US" sz="1200" dirty="0" smtClean="0"/>
              <a:t> in each </a:t>
            </a:r>
            <a:r>
              <a:rPr lang="en-US" altLang="en-US" sz="1100" b="1" dirty="0" err="1" smtClean="0">
                <a:latin typeface="Courier New" pitchFamily="49" charset="0"/>
              </a:rPr>
              <a:t>TestCase</a:t>
            </a:r>
            <a:r>
              <a:rPr lang="en-US" altLang="en-US" sz="1200" dirty="0" smtClean="0"/>
              <a:t> instance. </a:t>
            </a:r>
            <a:r>
              <a:rPr lang="en-US" altLang="en-US" sz="1100" b="1" dirty="0" err="1" smtClean="0">
                <a:latin typeface="Courier New" pitchFamily="49" charset="0"/>
              </a:rPr>
              <a:t>TestSuite</a:t>
            </a:r>
            <a:r>
              <a:rPr lang="en-US" altLang="en-US" sz="1200" dirty="0" smtClean="0"/>
              <a:t> can also have other </a:t>
            </a:r>
            <a:r>
              <a:rPr lang="en-US" altLang="en-US" sz="1100" b="1" dirty="0" err="1" smtClean="0">
                <a:latin typeface="Courier New" pitchFamily="49" charset="0"/>
              </a:rPr>
              <a:t>TestSuite</a:t>
            </a:r>
            <a:r>
              <a:rPr lang="en-US" altLang="en-US" sz="1200" dirty="0" smtClean="0"/>
              <a:t> instances and this allows the test to run automatically and provide test status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3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6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1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0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does a </a:t>
            </a:r>
            <a:r>
              <a:rPr lang="en-US" altLang="en-US" i="0" dirty="0" smtClean="0">
                <a:solidFill>
                  <a:srgbClr val="7F0101"/>
                </a:solidFill>
              </a:rPr>
              <a:t>framework</a:t>
            </a:r>
            <a:r>
              <a:rPr lang="en-US" altLang="en-US" i="0" dirty="0" smtClean="0"/>
              <a:t> differ from a library?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 </a:t>
            </a:r>
            <a:r>
              <a:rPr lang="en-US" altLang="en-US" i="0" dirty="0" smtClean="0">
                <a:solidFill>
                  <a:srgbClr val="7F0101"/>
                </a:solidFill>
              </a:rPr>
              <a:t>unit test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an </a:t>
            </a:r>
            <a:r>
              <a:rPr lang="en-US" altLang="en-US" i="0" dirty="0" smtClean="0">
                <a:solidFill>
                  <a:schemeClr val="accent2"/>
                </a:solidFill>
              </a:rPr>
              <a:t>annotation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does </a:t>
            </a:r>
            <a:r>
              <a:rPr lang="en-US" altLang="en-US" i="0" dirty="0" smtClean="0">
                <a:solidFill>
                  <a:schemeClr val="accent2"/>
                </a:solidFill>
              </a:rPr>
              <a:t>JUnit 3.x</a:t>
            </a:r>
            <a:r>
              <a:rPr lang="en-US" altLang="en-US" i="0" dirty="0" smtClean="0"/>
              <a:t> differ from </a:t>
            </a:r>
            <a:r>
              <a:rPr lang="en-US" altLang="en-US" i="0" dirty="0" smtClean="0">
                <a:solidFill>
                  <a:schemeClr val="accent2"/>
                </a:solidFill>
              </a:rPr>
              <a:t>JUnit 4.x</a:t>
            </a:r>
            <a:endParaRPr lang="en-US" altLang="en-US" i="0" dirty="0" smtClean="0"/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 test “</a:t>
            </a:r>
            <a:r>
              <a:rPr lang="en-US" altLang="en-US" i="0" dirty="0" smtClean="0">
                <a:solidFill>
                  <a:schemeClr val="accent2"/>
                </a:solidFill>
              </a:rPr>
              <a:t>fixture</a:t>
            </a:r>
            <a:r>
              <a:rPr lang="en-US" altLang="en-US" i="0" dirty="0" smtClean="0"/>
              <a:t>”?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should you test in a </a:t>
            </a:r>
            <a:r>
              <a:rPr lang="en-US" altLang="en-US" i="0" dirty="0" err="1" smtClean="0">
                <a:solidFill>
                  <a:srgbClr val="7F0101"/>
                </a:solidFill>
              </a:rPr>
              <a:t>TestCase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can testing </a:t>
            </a:r>
            <a:r>
              <a:rPr lang="en-US" altLang="en-US" i="0" dirty="0" smtClean="0">
                <a:solidFill>
                  <a:srgbClr val="7F0101"/>
                </a:solidFill>
              </a:rPr>
              <a:t>drive</a:t>
            </a:r>
            <a:r>
              <a:rPr lang="en-US" altLang="en-US" i="0" dirty="0" smtClean="0"/>
              <a:t> design?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2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8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2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6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3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3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9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200" dirty="0" err="1" smtClean="0"/>
              <a:t>TestSuites</a:t>
            </a:r>
            <a:r>
              <a:rPr lang="en-US" altLang="en-US" sz="1200" dirty="0" smtClean="0"/>
              <a:t> collect a selection of tests to run them as a unit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Collections automatically use </a:t>
            </a:r>
            <a:r>
              <a:rPr lang="en-US" altLang="en-US" sz="1200" dirty="0" err="1" smtClean="0"/>
              <a:t>TestSuites</a:t>
            </a:r>
            <a:r>
              <a:rPr lang="en-US" altLang="en-US" sz="1200" dirty="0" smtClean="0"/>
              <a:t>, however to specify the order in which tests are run, write your own: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public static Test suite()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</a:t>
            </a:r>
            <a:r>
              <a:rPr lang="en-US" altLang="en-US" sz="1100" dirty="0" err="1" smtClean="0"/>
              <a:t>suite.addTest</a:t>
            </a:r>
            <a:r>
              <a:rPr lang="en-US" altLang="en-US" sz="1100" dirty="0" smtClean="0"/>
              <a:t>(new </a:t>
            </a:r>
            <a:r>
              <a:rPr lang="en-US" altLang="en-US" sz="1100" dirty="0" err="1" smtClean="0"/>
              <a:t>TestBowl</a:t>
            </a:r>
            <a:r>
              <a:rPr lang="en-US" altLang="en-US" sz="1100" dirty="0" smtClean="0"/>
              <a:t>(“</a:t>
            </a:r>
            <a:r>
              <a:rPr lang="en-US" altLang="en-US" sz="1100" dirty="0" err="1" smtClean="0"/>
              <a:t>testBowl</a:t>
            </a:r>
            <a:r>
              <a:rPr lang="en-US" altLang="en-US" sz="1100" dirty="0" smtClean="0"/>
              <a:t>”));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</a:t>
            </a:r>
            <a:r>
              <a:rPr lang="en-US" altLang="en-US" sz="1100" dirty="0" err="1" smtClean="0"/>
              <a:t>suite.addTest</a:t>
            </a:r>
            <a:r>
              <a:rPr lang="en-US" altLang="en-US" sz="1100" dirty="0" smtClean="0"/>
              <a:t>(new </a:t>
            </a:r>
            <a:r>
              <a:rPr lang="en-US" altLang="en-US" sz="1100" dirty="0" err="1" smtClean="0"/>
              <a:t>TestBowl</a:t>
            </a:r>
            <a:r>
              <a:rPr lang="en-US" altLang="en-US" sz="1100" dirty="0" smtClean="0"/>
              <a:t>(“</a:t>
            </a:r>
            <a:r>
              <a:rPr lang="en-US" altLang="en-US" sz="1100" dirty="0" err="1" smtClean="0"/>
              <a:t>testAdding</a:t>
            </a:r>
            <a:r>
              <a:rPr lang="en-US" altLang="en-US" sz="1100" dirty="0" smtClean="0"/>
              <a:t>”));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return suite;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Should seldom have to write your own </a:t>
            </a:r>
            <a:r>
              <a:rPr lang="en-US" altLang="en-US" sz="1200" dirty="0" err="1" smtClean="0"/>
              <a:t>TestSuites</a:t>
            </a:r>
            <a:r>
              <a:rPr lang="en-US" altLang="en-US" sz="1200" dirty="0" smtClean="0"/>
              <a:t> as each method in your </a:t>
            </a:r>
            <a:r>
              <a:rPr lang="en-US" altLang="en-US" sz="1200" dirty="0" err="1" smtClean="0"/>
              <a:t>TestCase</a:t>
            </a:r>
            <a:r>
              <a:rPr lang="en-US" altLang="en-US" sz="1200" dirty="0" smtClean="0"/>
              <a:t> should be independent of all others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Can create </a:t>
            </a:r>
            <a:r>
              <a:rPr lang="en-US" altLang="en-US" sz="1200" dirty="0" err="1" smtClean="0"/>
              <a:t>TestSuites</a:t>
            </a:r>
            <a:r>
              <a:rPr lang="en-US" altLang="en-US" sz="1200" dirty="0" smtClean="0"/>
              <a:t> that test a whole package: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 smtClean="0"/>
              <a:t>	</a:t>
            </a:r>
            <a:r>
              <a:rPr lang="en-US" altLang="en-US" sz="1100" dirty="0" smtClean="0"/>
              <a:t>	public static Test suite()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</a:t>
            </a:r>
            <a:r>
              <a:rPr lang="en-US" altLang="en-US" sz="1100" dirty="0" err="1" smtClean="0"/>
              <a:t>TestSuite</a:t>
            </a:r>
            <a:r>
              <a:rPr lang="en-US" altLang="en-US" sz="1100" dirty="0" smtClean="0"/>
              <a:t> suite = new </a:t>
            </a:r>
            <a:r>
              <a:rPr lang="en-US" altLang="en-US" sz="1100" dirty="0" err="1" smtClean="0"/>
              <a:t>TestSuite</a:t>
            </a:r>
            <a:r>
              <a:rPr lang="en-US" altLang="en-US" sz="1100" dirty="0" smtClean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</a:t>
            </a:r>
            <a:r>
              <a:rPr lang="en-US" altLang="en-US" sz="1100" dirty="0" err="1" smtClean="0"/>
              <a:t>suite.addTestSuite</a:t>
            </a:r>
            <a:r>
              <a:rPr lang="en-US" altLang="en-US" sz="1100" dirty="0" smtClean="0"/>
              <a:t>(</a:t>
            </a:r>
            <a:r>
              <a:rPr lang="en-US" altLang="en-US" sz="1100" dirty="0" err="1" smtClean="0"/>
              <a:t>TestBowl.class</a:t>
            </a:r>
            <a:r>
              <a:rPr lang="en-US" altLang="en-US" sz="1100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</a:t>
            </a:r>
            <a:r>
              <a:rPr lang="en-US" altLang="en-US" sz="1100" dirty="0" err="1" smtClean="0"/>
              <a:t>suite.addTestSuite</a:t>
            </a:r>
            <a:r>
              <a:rPr lang="en-US" altLang="en-US" sz="1100" dirty="0" smtClean="0"/>
              <a:t>(</a:t>
            </a:r>
            <a:r>
              <a:rPr lang="en-US" altLang="en-US" sz="1100" dirty="0" err="1" smtClean="0"/>
              <a:t>TestFruit.class</a:t>
            </a:r>
            <a:r>
              <a:rPr lang="en-US" altLang="en-US" sz="1100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	return suite;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dirty="0" smtClean="0"/>
              <a:t>	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2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2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8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42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public class Parameterized extends</a:t>
            </a:r>
            <a:r>
              <a:rPr lang="en-US" baseline="0" dirty="0" smtClean="0"/>
              <a:t> Suite.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custom runner Parameterized implements parameterized tests.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running a parameterized test class, instances are created for the cross-product of the test methods and the test data elements.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5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of a parameterized test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mark a test class as a parameterized test, you must first annotate it with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Parameterized.class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class must then provide at least three entities: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static method that generates and returns test data,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constructor that stores the test data, 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7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default the Parameterized runner creates a slightly modified BlockJunit4ClassRunner for each set of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can build an own Parameterized runner that creates another runner for each set of parameters.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Therefore you have to build a </a:t>
            </a:r>
            <a:r>
              <a:rPr lang="en-US" dirty="0" err="1" smtClean="0"/>
              <a:t>ParametersRunnerFactory</a:t>
            </a:r>
            <a:r>
              <a:rPr lang="en-US" dirty="0" smtClean="0"/>
              <a:t> that creates a runner for each </a:t>
            </a:r>
            <a:r>
              <a:rPr lang="en-US" dirty="0" err="1" smtClean="0"/>
              <a:t>TestWithParameters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TestWithParameters</a:t>
            </a:r>
            <a:r>
              <a:rPr lang="en-US" dirty="0" smtClean="0"/>
              <a:t> are bundling the parameters and the test name.)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factory must have a public zero-</a:t>
            </a:r>
            <a:r>
              <a:rPr lang="en-US" dirty="0" err="1" smtClean="0"/>
              <a:t>arg</a:t>
            </a:r>
            <a:r>
              <a:rPr lang="en-US" dirty="0" smtClean="0"/>
              <a:t> constructor.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3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does a </a:t>
            </a:r>
            <a:r>
              <a:rPr lang="en-US" altLang="en-US" i="0" dirty="0" smtClean="0">
                <a:solidFill>
                  <a:srgbClr val="7F0101"/>
                </a:solidFill>
              </a:rPr>
              <a:t>framework</a:t>
            </a:r>
            <a:r>
              <a:rPr lang="en-US" altLang="en-US" i="0" dirty="0" smtClean="0"/>
              <a:t> differ from a library?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 </a:t>
            </a:r>
            <a:r>
              <a:rPr lang="en-US" altLang="en-US" i="0" dirty="0" smtClean="0">
                <a:solidFill>
                  <a:srgbClr val="7F0101"/>
                </a:solidFill>
              </a:rPr>
              <a:t>unit test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an </a:t>
            </a:r>
            <a:r>
              <a:rPr lang="en-US" altLang="en-US" i="0" dirty="0" smtClean="0">
                <a:solidFill>
                  <a:schemeClr val="accent2"/>
                </a:solidFill>
              </a:rPr>
              <a:t>annotation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does </a:t>
            </a:r>
            <a:r>
              <a:rPr lang="en-US" altLang="en-US" i="0" dirty="0" smtClean="0">
                <a:solidFill>
                  <a:schemeClr val="accent2"/>
                </a:solidFill>
              </a:rPr>
              <a:t>JUnit 3.x</a:t>
            </a:r>
            <a:r>
              <a:rPr lang="en-US" altLang="en-US" i="0" dirty="0" smtClean="0"/>
              <a:t> differ from </a:t>
            </a:r>
            <a:r>
              <a:rPr lang="en-US" altLang="en-US" i="0" dirty="0" smtClean="0">
                <a:solidFill>
                  <a:schemeClr val="accent2"/>
                </a:solidFill>
              </a:rPr>
              <a:t>JUnit 4.x</a:t>
            </a:r>
            <a:endParaRPr lang="en-US" altLang="en-US" i="0" dirty="0" smtClean="0"/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 test “</a:t>
            </a:r>
            <a:r>
              <a:rPr lang="en-US" altLang="en-US" i="0" dirty="0" smtClean="0">
                <a:solidFill>
                  <a:schemeClr val="accent2"/>
                </a:solidFill>
              </a:rPr>
              <a:t>fixture</a:t>
            </a:r>
            <a:r>
              <a:rPr lang="en-US" altLang="en-US" i="0" dirty="0" smtClean="0"/>
              <a:t>”?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should you test in a </a:t>
            </a:r>
            <a:r>
              <a:rPr lang="en-US" altLang="en-US" i="0" dirty="0" err="1" smtClean="0">
                <a:solidFill>
                  <a:srgbClr val="7F0101"/>
                </a:solidFill>
              </a:rPr>
              <a:t>TestCase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can testing </a:t>
            </a:r>
            <a:r>
              <a:rPr lang="en-US" altLang="en-US" i="0" dirty="0" smtClean="0">
                <a:solidFill>
                  <a:srgbClr val="7F0101"/>
                </a:solidFill>
              </a:rPr>
              <a:t>drive</a:t>
            </a:r>
            <a:r>
              <a:rPr lang="en-US" altLang="en-US" i="0" dirty="0" smtClean="0"/>
              <a:t> design?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0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org.junit.Test</a:t>
            </a:r>
            <a:r>
              <a:rPr lang="en-IN" dirty="0" smtClean="0"/>
              <a:t>;</a:t>
            </a:r>
          </a:p>
          <a:p>
            <a:r>
              <a:rPr lang="en-IN" dirty="0" smtClean="0"/>
              <a:t>import static </a:t>
            </a:r>
            <a:r>
              <a:rPr lang="en-IN" dirty="0" err="1" smtClean="0"/>
              <a:t>org.junit.Assert</a:t>
            </a:r>
            <a:r>
              <a:rPr lang="en-IN" dirty="0" smtClean="0"/>
              <a:t>.*;</a:t>
            </a:r>
          </a:p>
          <a:p>
            <a:endParaRPr lang="en-IN" dirty="0" smtClean="0"/>
          </a:p>
          <a:p>
            <a:r>
              <a:rPr lang="en-IN" dirty="0" smtClean="0"/>
              <a:t>public class </a:t>
            </a:r>
            <a:r>
              <a:rPr lang="en-IN" dirty="0" err="1" smtClean="0"/>
              <a:t>MyUnitTest</a:t>
            </a:r>
            <a:r>
              <a:rPr lang="en-IN" dirty="0" smtClean="0"/>
              <a:t> {</a:t>
            </a:r>
          </a:p>
          <a:p>
            <a:endParaRPr lang="en-IN" dirty="0" smtClean="0"/>
          </a:p>
          <a:p>
            <a:r>
              <a:rPr lang="en-IN" dirty="0" smtClean="0"/>
              <a:t>    @Test</a:t>
            </a:r>
          </a:p>
          <a:p>
            <a:r>
              <a:rPr lang="en-IN" dirty="0" smtClean="0"/>
              <a:t>    public void </a:t>
            </a:r>
            <a:r>
              <a:rPr lang="en-IN" dirty="0" err="1" smtClean="0"/>
              <a:t>testConcatenate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MyUnit</a:t>
            </a:r>
            <a:r>
              <a:rPr lang="en-IN" dirty="0" smtClean="0"/>
              <a:t> </a:t>
            </a:r>
            <a:r>
              <a:rPr lang="en-IN" dirty="0" err="1" smtClean="0"/>
              <a:t>myUnit</a:t>
            </a:r>
            <a:r>
              <a:rPr lang="en-IN" dirty="0" smtClean="0"/>
              <a:t> = new </a:t>
            </a:r>
            <a:r>
              <a:rPr lang="en-IN" dirty="0" err="1" smtClean="0"/>
              <a:t>MyUnit</a:t>
            </a:r>
            <a:r>
              <a:rPr lang="en-IN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        String result = </a:t>
            </a:r>
            <a:r>
              <a:rPr lang="en-IN" dirty="0" err="1" smtClean="0"/>
              <a:t>myUnit.concatenate</a:t>
            </a:r>
            <a:r>
              <a:rPr lang="en-IN" dirty="0" smtClean="0"/>
              <a:t>("one", "two");</a:t>
            </a:r>
          </a:p>
          <a:p>
            <a:endParaRPr lang="en-IN" dirty="0" smtClean="0"/>
          </a:p>
          <a:p>
            <a:r>
              <a:rPr lang="en-IN" dirty="0" smtClean="0"/>
              <a:t>        </a:t>
            </a:r>
            <a:r>
              <a:rPr lang="en-IN" dirty="0" err="1" smtClean="0"/>
              <a:t>assertEquals</a:t>
            </a:r>
            <a:r>
              <a:rPr lang="en-IN" dirty="0" smtClean="0"/>
              <a:t>("</a:t>
            </a:r>
            <a:r>
              <a:rPr lang="en-IN" dirty="0" err="1" smtClean="0"/>
              <a:t>onetwo</a:t>
            </a:r>
            <a:r>
              <a:rPr lang="en-IN" dirty="0" smtClean="0"/>
              <a:t>", result);</a:t>
            </a:r>
          </a:p>
          <a:p>
            <a:endParaRPr lang="en-IN" dirty="0" smtClean="0"/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71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org.junit.Test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static org.junit.Assert.*;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MyUnitTest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@Test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testGetTheStringArray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MyUnit</a:t>
            </a:r>
            <a:r>
              <a:rPr lang="en-US" dirty="0" smtClean="0"/>
              <a:t> </a:t>
            </a:r>
            <a:r>
              <a:rPr lang="en-US" dirty="0" err="1" smtClean="0"/>
              <a:t>myUnit</a:t>
            </a:r>
            <a:r>
              <a:rPr lang="en-US" dirty="0" smtClean="0"/>
              <a:t> = new </a:t>
            </a:r>
            <a:r>
              <a:rPr lang="en-US" dirty="0" err="1" smtClean="0"/>
              <a:t>MyUnit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String[] </a:t>
            </a:r>
            <a:r>
              <a:rPr lang="en-US" dirty="0" err="1" smtClean="0"/>
              <a:t>expectedArray</a:t>
            </a:r>
            <a:r>
              <a:rPr lang="en-US" dirty="0" smtClean="0"/>
              <a:t> = {"one", "two", "three"};</a:t>
            </a:r>
          </a:p>
          <a:p>
            <a:endParaRPr lang="en-US" dirty="0" smtClean="0"/>
          </a:p>
          <a:p>
            <a:r>
              <a:rPr lang="en-US" dirty="0" smtClean="0"/>
              <a:t>        String[] </a:t>
            </a:r>
            <a:r>
              <a:rPr lang="en-US" dirty="0" err="1" smtClean="0"/>
              <a:t>resultArray</a:t>
            </a:r>
            <a:r>
              <a:rPr lang="en-US" dirty="0" smtClean="0"/>
              <a:t> =  </a:t>
            </a:r>
            <a:r>
              <a:rPr lang="en-US" dirty="0" err="1" smtClean="0"/>
              <a:t>myUnit.getTheStringArray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assertArrayEquals</a:t>
            </a:r>
            <a:r>
              <a:rPr lang="en-US" dirty="0" smtClean="0"/>
              <a:t>(</a:t>
            </a:r>
            <a:r>
              <a:rPr lang="en-US" dirty="0" err="1" smtClean="0"/>
              <a:t>expectedArray</a:t>
            </a:r>
            <a:r>
              <a:rPr lang="en-US" dirty="0" smtClean="0"/>
              <a:t>, </a:t>
            </a:r>
            <a:r>
              <a:rPr lang="en-US" dirty="0" err="1" smtClean="0"/>
              <a:t>resultArray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4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4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does a </a:t>
            </a:r>
            <a:r>
              <a:rPr lang="en-US" altLang="en-US" i="0" dirty="0" smtClean="0">
                <a:solidFill>
                  <a:srgbClr val="7F0101"/>
                </a:solidFill>
              </a:rPr>
              <a:t>framework</a:t>
            </a:r>
            <a:r>
              <a:rPr lang="en-US" altLang="en-US" i="0" dirty="0" smtClean="0"/>
              <a:t> differ from a library?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 </a:t>
            </a:r>
            <a:r>
              <a:rPr lang="en-US" altLang="en-US" i="0" dirty="0" smtClean="0">
                <a:solidFill>
                  <a:srgbClr val="7F0101"/>
                </a:solidFill>
              </a:rPr>
              <a:t>unit test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an </a:t>
            </a:r>
            <a:r>
              <a:rPr lang="en-US" altLang="en-US" i="0" dirty="0" smtClean="0">
                <a:solidFill>
                  <a:schemeClr val="accent2"/>
                </a:solidFill>
              </a:rPr>
              <a:t>annotation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does </a:t>
            </a:r>
            <a:r>
              <a:rPr lang="en-US" altLang="en-US" i="0" dirty="0" smtClean="0">
                <a:solidFill>
                  <a:schemeClr val="accent2"/>
                </a:solidFill>
              </a:rPr>
              <a:t>JUnit 3.x</a:t>
            </a:r>
            <a:r>
              <a:rPr lang="en-US" altLang="en-US" i="0" dirty="0" smtClean="0"/>
              <a:t> differ from </a:t>
            </a:r>
            <a:r>
              <a:rPr lang="en-US" altLang="en-US" i="0" dirty="0" smtClean="0">
                <a:solidFill>
                  <a:schemeClr val="accent2"/>
                </a:solidFill>
              </a:rPr>
              <a:t>JUnit 4.x</a:t>
            </a:r>
            <a:endParaRPr lang="en-US" altLang="en-US" i="0" dirty="0" smtClean="0"/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is a test “</a:t>
            </a:r>
            <a:r>
              <a:rPr lang="en-US" altLang="en-US" i="0" dirty="0" smtClean="0">
                <a:solidFill>
                  <a:schemeClr val="accent2"/>
                </a:solidFill>
              </a:rPr>
              <a:t>fixture</a:t>
            </a:r>
            <a:r>
              <a:rPr lang="en-US" altLang="en-US" i="0" dirty="0" smtClean="0"/>
              <a:t>”?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What should you test in a </a:t>
            </a:r>
            <a:r>
              <a:rPr lang="en-US" altLang="en-US" i="0" dirty="0" err="1" smtClean="0">
                <a:solidFill>
                  <a:srgbClr val="7F0101"/>
                </a:solidFill>
              </a:rPr>
              <a:t>TestCase</a:t>
            </a:r>
            <a:r>
              <a:rPr lang="en-US" altLang="en-US" i="0" dirty="0" smtClean="0"/>
              <a:t>?</a:t>
            </a:r>
          </a:p>
          <a:p>
            <a:pPr marL="171450" indent="-171450" eaLnBrk="1" hangingPunct="1">
              <a:buClr>
                <a:srgbClr val="00027F"/>
              </a:buClr>
              <a:buFont typeface="Arial" panose="020B0604020202020204" pitchFamily="34" charset="0"/>
              <a:buChar char="•"/>
            </a:pPr>
            <a:r>
              <a:rPr lang="en-US" altLang="en-US" i="0" dirty="0" smtClean="0"/>
              <a:t>How can testing </a:t>
            </a:r>
            <a:r>
              <a:rPr lang="en-US" altLang="en-US" i="0" dirty="0" smtClean="0">
                <a:solidFill>
                  <a:srgbClr val="7F0101"/>
                </a:solidFill>
              </a:rPr>
              <a:t>drive</a:t>
            </a:r>
            <a:r>
              <a:rPr lang="en-US" altLang="en-US" i="0" dirty="0" smtClean="0"/>
              <a:t> design?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6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3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8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0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8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Helvetica CE" charset="-18"/>
              <a:buNone/>
            </a:pPr>
            <a:r>
              <a:rPr lang="en-US" altLang="en-US" dirty="0" smtClean="0"/>
              <a:t>JUnit is a simple “testing framework” that provides:</a:t>
            </a:r>
          </a:p>
          <a:p>
            <a:pPr eaLnBrk="1" hangingPunct="1"/>
            <a:r>
              <a:rPr lang="en-US" altLang="en-US" dirty="0" smtClean="0"/>
              <a:t>Annotations for marking methods as</a:t>
            </a:r>
            <a:r>
              <a:rPr lang="en-US" altLang="en-US" i="1" dirty="0" smtClean="0">
                <a:solidFill>
                  <a:srgbClr val="7F0101"/>
                </a:solidFill>
              </a:rPr>
              <a:t> tests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Annotations for marking methods that </a:t>
            </a:r>
            <a:r>
              <a:rPr lang="en-US" altLang="en-US" i="1" dirty="0" smtClean="0">
                <a:solidFill>
                  <a:srgbClr val="7F0101"/>
                </a:solidFill>
              </a:rPr>
              <a:t>setting up and cleaning up test data</a:t>
            </a:r>
            <a:r>
              <a:rPr lang="en-US" altLang="en-US" dirty="0" smtClean="0"/>
              <a:t> (“fixtures”)</a:t>
            </a:r>
          </a:p>
          <a:p>
            <a:pPr eaLnBrk="1" hangingPunct="1"/>
            <a:r>
              <a:rPr lang="en-US" altLang="en-US" dirty="0" smtClean="0"/>
              <a:t>methods for </a:t>
            </a:r>
            <a:r>
              <a:rPr lang="en-US" altLang="en-US" i="1" dirty="0" smtClean="0">
                <a:solidFill>
                  <a:srgbClr val="7F0101"/>
                </a:solidFill>
              </a:rPr>
              <a:t>making assertions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textual and graphical tools for </a:t>
            </a:r>
            <a:r>
              <a:rPr lang="en-US" altLang="en-US" i="1" dirty="0" smtClean="0">
                <a:solidFill>
                  <a:srgbClr val="7F0101"/>
                </a:solidFill>
              </a:rPr>
              <a:t>running tests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 smtClean="0"/>
              <a:t>Insert Title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Your Name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0468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 smtClean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 smtClean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Add Highlights of the topic and only </a:t>
            </a:r>
            <a:br>
              <a:rPr lang="en-US" dirty="0" smtClean="0"/>
            </a:br>
            <a:r>
              <a:rPr lang="en-US" dirty="0" smtClean="0"/>
              <a:t>5 lines of text is allowed, beyond </a:t>
            </a:r>
            <a:br>
              <a:rPr lang="en-US" dirty="0" smtClean="0"/>
            </a:br>
            <a:r>
              <a:rPr lang="en-US" dirty="0" smtClean="0"/>
              <a:t>that it will not be readable.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in poi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756" y="1668732"/>
            <a:ext cx="2590800" cy="3873500"/>
          </a:xfrm>
        </p:spPr>
        <p:txBody>
          <a:bodyPr/>
          <a:lstStyle/>
          <a:p>
            <a:endParaRPr lang="en-IN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 hasCustomPrompt="1"/>
          </p:nvPr>
        </p:nvSpPr>
        <p:spPr>
          <a:xfrm>
            <a:off x="3990974" y="1565729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Up to 5 lines of text is allowed beyond which it will not be readable.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990974" y="1162957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Opportunity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32589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Case Study Heading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 hasCustomPrompt="1"/>
          </p:nvPr>
        </p:nvSpPr>
        <p:spPr>
          <a:xfrm>
            <a:off x="3990974" y="3246435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Up to 5 lines of text is allowed beyond which it will not be readable.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3990974" y="2843663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Challenges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3990974" y="4962546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Up to 5 lines of text is allowed beyond which it will not be readable.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3990974" y="4559774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 smtClean="0"/>
              <a:t>Insert Title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0375" y="145522"/>
            <a:ext cx="8189776" cy="55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005339" y="1350509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005339" y="2380789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005339" y="3403153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005339" y="4462030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1005339" y="5504120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45477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Your Name, </a:t>
            </a:r>
            <a:br>
              <a:rPr lang="en-US" dirty="0" smtClean="0"/>
            </a:br>
            <a:r>
              <a:rPr lang="en-US" dirty="0" smtClean="0"/>
              <a:t>Designation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477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3" name="Picture 12" descr="Slides Master - 5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_title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 smtClean="0"/>
              <a:t>Click here to add Customer / Partner Logo</a:t>
            </a:r>
            <a:endParaRPr lang="en-IN" dirty="0"/>
          </a:p>
        </p:txBody>
      </p:sp>
      <p:pic>
        <p:nvPicPr>
          <p:cNvPr id="9" name="Picture 8" descr="Slides Master - 5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3017200" y="2781258"/>
            <a:ext cx="2754000" cy="15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WIPRO PPT Design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968" y="3114100"/>
            <a:ext cx="4158442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Your Name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59742" y="1480457"/>
            <a:ext cx="4142266" cy="1547161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 smtClean="0"/>
              <a:t>Insert Title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599045"/>
            <a:ext cx="4158442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46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 smtClean="0"/>
              <a:t>Click here to add Customer / Partner Logo</a:t>
            </a:r>
            <a:endParaRPr lang="en-IN" dirty="0"/>
          </a:p>
        </p:txBody>
      </p:sp>
      <p:pic>
        <p:nvPicPr>
          <p:cNvPr id="14" name="Picture 13" descr="Slides Master - 5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rot="5400000">
            <a:off x="3017200" y="2781258"/>
            <a:ext cx="2754000" cy="15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3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7001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Your Name, </a:t>
            </a:r>
            <a:br>
              <a:rPr lang="en-US" dirty="0" smtClean="0"/>
            </a:br>
            <a:r>
              <a:rPr lang="en-US" dirty="0" smtClean="0"/>
              <a:t>Designation</a:t>
            </a:r>
            <a:endParaRPr lang="en-IN" dirty="0"/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7001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Email ID</a:t>
            </a:r>
            <a:endParaRPr lang="en-IN" dirty="0"/>
          </a:p>
        </p:txBody>
      </p:sp>
      <p:sp>
        <p:nvSpPr>
          <p:cNvPr id="10" name="Title 3"/>
          <p:cNvSpPr>
            <a:spLocks noGrp="1"/>
          </p:cNvSpPr>
          <p:nvPr>
            <p:ph type="ctrTitle" hasCustomPrompt="1"/>
          </p:nvPr>
        </p:nvSpPr>
        <p:spPr>
          <a:xfrm>
            <a:off x="47001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4EDF92-C0E3-438C-B80B-71F5B103D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150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1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3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75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0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Who what when where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0" name="Picture 9" descr="Slides Master - 5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81685" y="105908"/>
            <a:ext cx="1044840" cy="1163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5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58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5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0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5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2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4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Insert Text</a:t>
            </a:r>
          </a:p>
          <a:p>
            <a:pPr lvl="0"/>
            <a:r>
              <a:rPr lang="en-US" dirty="0" smtClean="0"/>
              <a:t>Insert Text</a:t>
            </a:r>
          </a:p>
          <a:p>
            <a:pPr lvl="0"/>
            <a:r>
              <a:rPr lang="en-US" dirty="0" smtClean="0"/>
              <a:t>Insert Text</a:t>
            </a:r>
          </a:p>
          <a:p>
            <a:pPr lvl="0"/>
            <a:r>
              <a:rPr lang="en-US" dirty="0" smtClean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Text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Insert Text</a:t>
            </a:r>
          </a:p>
          <a:p>
            <a:pPr lvl="0"/>
            <a:r>
              <a:rPr lang="en-US" dirty="0" smtClean="0"/>
              <a:t>Insert Text</a:t>
            </a:r>
          </a:p>
          <a:p>
            <a:pPr lvl="0"/>
            <a:r>
              <a:rPr lang="en-US" dirty="0" smtClean="0"/>
              <a:t>Insert Text</a:t>
            </a:r>
          </a:p>
          <a:p>
            <a:pPr lvl="0"/>
            <a:r>
              <a:rPr lang="en-US" dirty="0" smtClean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Text</a:t>
            </a:r>
          </a:p>
          <a:p>
            <a:pPr lvl="0"/>
            <a:endParaRPr lang="en-US" dirty="0" smtClean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INSERT COLUMN HEADING HERE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38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02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7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67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3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999B962-7D86-4005-B949-579E56CEFDF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1E7F03-96BA-4CB6-A590-DB738B1E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18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 smtClean="0"/>
              <a:t>Please use bullet points on this slide when the content is heavy break it up into highlights, don’t use paragraphs of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Vertical image with bullet points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 smtClean="0"/>
              <a:t>Paragraph text should be left aligned. Adjust the height of this text box when needed. Make sure this box is </a:t>
            </a:r>
            <a:r>
              <a:rPr lang="en-IN" dirty="0" err="1" smtClean="0"/>
              <a:t>centered</a:t>
            </a:r>
            <a:r>
              <a:rPr lang="en-IN" dirty="0" smtClean="0"/>
              <a:t> horizontally on the page and to the image. 20 </a:t>
            </a:r>
            <a:r>
              <a:rPr lang="en-IN" dirty="0" err="1" smtClean="0"/>
              <a:t>pt</a:t>
            </a:r>
            <a:r>
              <a:rPr lang="en-IN" dirty="0" smtClean="0"/>
              <a:t> text should be used. Keep text as minimal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80524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587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0" y="760413"/>
            <a:ext cx="9145588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60" r:id="rId3"/>
    <p:sldLayoutId id="2147483663" r:id="rId4"/>
    <p:sldLayoutId id="2147483664" r:id="rId5"/>
    <p:sldLayoutId id="2147483676" r:id="rId6"/>
    <p:sldLayoutId id="2147483677" r:id="rId7"/>
    <p:sldLayoutId id="2147483678" r:id="rId8"/>
    <p:sldLayoutId id="2147483679" r:id="rId9"/>
    <p:sldLayoutId id="2147483681" r:id="rId10"/>
    <p:sldLayoutId id="2147483702" r:id="rId11"/>
    <p:sldLayoutId id="2147483703" r:id="rId12"/>
    <p:sldLayoutId id="2147483686" r:id="rId13"/>
    <p:sldLayoutId id="2147483687" r:id="rId14"/>
    <p:sldLayoutId id="2147483688" r:id="rId15"/>
    <p:sldLayoutId id="2147483691" r:id="rId16"/>
    <p:sldLayoutId id="2147483704" r:id="rId17"/>
    <p:sldLayoutId id="2147483684" r:id="rId18"/>
    <p:sldLayoutId id="2147483694" r:id="rId19"/>
    <p:sldLayoutId id="2147483661" r:id="rId20"/>
    <p:sldLayoutId id="2147483699" r:id="rId21"/>
    <p:sldLayoutId id="2147483700" r:id="rId22"/>
    <p:sldLayoutId id="2147483705" r:id="rId2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1211-0D42-4E9B-9B17-B0449DDB08D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C4B2-674A-4504-9417-658088D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10.207.182.108:84/AT_Videos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larkware.com/articles/JUnitPrimer.html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2034" y="1497082"/>
            <a:ext cx="4881965" cy="154716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Junit Framework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49775" y="2674911"/>
            <a:ext cx="393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 tool for test-driven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Need for Test 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Drive out requirement issues early (more focus on requirements in depth).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Rapid Feedback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Many small changes Vs One big change.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Refactoring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Refactor often to lower impact and risk.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to Test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Testing driving good design practice.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Tests as information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Documenting decisions and assumptions.</a:t>
            </a:r>
          </a:p>
        </p:txBody>
      </p:sp>
    </p:spTree>
    <p:extLst>
      <p:ext uri="{BB962C8B-B14F-4D97-AF65-F5344CB8AC3E}">
        <p14:creationId xmlns:p14="http://schemas.microsoft.com/office/powerpoint/2010/main" val="29998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 Driven Development with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Java community, Test Driven Development plays an important role in designing and implementation of a software/program. 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Driven Development helps the programmer in several ways, such as –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Improving the code</a:t>
            </a:r>
          </a:p>
          <a:p>
            <a:pPr lvl="1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Side by side, increasing the programmer’s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2852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10156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 Driven Development concept in our programming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save our time which is getting wasted for rework.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Able to identify the error/problem quicker and faster.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programmer will be able to write small classes which will be focused only on a single functionality instead of writing the big classes.</a:t>
            </a:r>
          </a:p>
        </p:txBody>
      </p:sp>
    </p:spTree>
    <p:extLst>
      <p:ext uri="{BB962C8B-B14F-4D97-AF65-F5344CB8AC3E}">
        <p14:creationId xmlns:p14="http://schemas.microsoft.com/office/powerpoint/2010/main" val="978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 Driven Development Tools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4775159"/>
              </p:ext>
            </p:extLst>
          </p:nvPr>
        </p:nvGraphicFramePr>
        <p:xfrm>
          <a:off x="179615" y="1094013"/>
          <a:ext cx="8719456" cy="556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6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Software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Testing is the process of checking an application that it is working as expected.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Working as expected means for a known input it must give the expected output.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In other words testing is a process of verification and validation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A software test is a piece of software, which executes another piece of software. </a:t>
            </a: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It validates if that code results in the expected state (state testing) or executes the expected sequence of events (</a:t>
            </a:r>
            <a:r>
              <a:rPr lang="en-IN" sz="2400" dirty="0" err="1">
                <a:solidFill>
                  <a:schemeClr val="tx1"/>
                </a:solidFill>
              </a:rPr>
              <a:t>behavior</a:t>
            </a:r>
            <a:r>
              <a:rPr lang="en-IN" sz="2400" dirty="0">
                <a:solidFill>
                  <a:schemeClr val="tx1"/>
                </a:solidFill>
              </a:rPr>
              <a:t> testing).</a:t>
            </a:r>
          </a:p>
        </p:txBody>
      </p:sp>
    </p:spTree>
    <p:extLst>
      <p:ext uri="{BB962C8B-B14F-4D97-AF65-F5344CB8AC3E}">
        <p14:creationId xmlns:p14="http://schemas.microsoft.com/office/powerpoint/2010/main" val="430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Software Testing – 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Software unit tests help the developer to verify that the logic of a piece of the program is correct.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Running tests automatically helps to identify software regressions introduced by changes in the source code.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 Having a high test coverage of your code allows you to continue developing features without having to perform lots of manual tests.</a:t>
            </a:r>
          </a:p>
          <a:p>
            <a:pPr>
              <a:lnSpc>
                <a:spcPct val="90000"/>
              </a:lnSpc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Testing Terminology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400" b="1" dirty="0">
                <a:solidFill>
                  <a:schemeClr val="tx1"/>
                </a:solidFill>
              </a:rPr>
              <a:t>Code (Application) Under Test.</a:t>
            </a:r>
          </a:p>
          <a:p>
            <a:r>
              <a:rPr lang="en-IN" sz="2400" dirty="0"/>
              <a:t>The code which is tested is typically called the </a:t>
            </a:r>
            <a:r>
              <a:rPr lang="en-IN" sz="2400" i="1" dirty="0"/>
              <a:t>code under test</a:t>
            </a:r>
            <a:r>
              <a:rPr lang="en-IN" sz="2400" dirty="0"/>
              <a:t>. If you are testing an application, this is called the </a:t>
            </a:r>
            <a:r>
              <a:rPr lang="en-IN" sz="2400" i="1" dirty="0"/>
              <a:t>application under test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Test fixture</a:t>
            </a:r>
          </a:p>
          <a:p>
            <a:r>
              <a:rPr lang="en-IN" sz="2400" dirty="0"/>
              <a:t>A </a:t>
            </a:r>
            <a:r>
              <a:rPr lang="en-IN" sz="2400" i="1" dirty="0"/>
              <a:t>test fixture</a:t>
            </a:r>
            <a:r>
              <a:rPr lang="en-IN" sz="2400" dirty="0"/>
              <a:t> is a fixed state in code which is tested used as input for a test. </a:t>
            </a:r>
            <a:endParaRPr lang="en-IN" sz="2400" dirty="0" smtClean="0"/>
          </a:p>
          <a:p>
            <a:r>
              <a:rPr lang="en-IN" sz="2400" dirty="0" smtClean="0"/>
              <a:t>Another </a:t>
            </a:r>
            <a:r>
              <a:rPr lang="en-IN" sz="2400" dirty="0"/>
              <a:t>way to describe this is a test precondition.</a:t>
            </a:r>
          </a:p>
          <a:p>
            <a:r>
              <a:rPr lang="en-IN" sz="2400" dirty="0"/>
              <a:t>For example, a test fixture might be a </a:t>
            </a:r>
            <a:r>
              <a:rPr lang="en-IN" sz="2400" dirty="0" err="1"/>
              <a:t>a</a:t>
            </a:r>
            <a:r>
              <a:rPr lang="en-IN" sz="2400" dirty="0"/>
              <a:t> fixed string, which is used as input for a method. The test would validate if the method behaves correctly with this input</a:t>
            </a:r>
          </a:p>
          <a:p>
            <a:pPr>
              <a:lnSpc>
                <a:spcPct val="90000"/>
              </a:lnSpc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Unit Tests &amp; Unit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A unit test is a piece of code written by a developer that executes a specific functionality in the code to be tested and asserts a certain </a:t>
            </a:r>
            <a:r>
              <a:rPr lang="en-IN" sz="2400" dirty="0" err="1">
                <a:solidFill>
                  <a:schemeClr val="tx1"/>
                </a:solidFill>
              </a:rPr>
              <a:t>behavior</a:t>
            </a:r>
            <a:r>
              <a:rPr lang="en-IN" sz="2400" dirty="0">
                <a:solidFill>
                  <a:schemeClr val="tx1"/>
                </a:solidFill>
              </a:rPr>
              <a:t> or state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The percentage of code which is tested by unit tests is typically called test coverage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A unit test targets a small unit of code, e.g., a method or a class.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IN" sz="2400" dirty="0" smtClean="0">
                <a:solidFill>
                  <a:schemeClr val="tx1"/>
                </a:solidFill>
              </a:rPr>
              <a:t>External </a:t>
            </a:r>
            <a:r>
              <a:rPr lang="en-IN" sz="2400" dirty="0">
                <a:solidFill>
                  <a:schemeClr val="tx1"/>
                </a:solidFill>
              </a:rPr>
              <a:t>dependencies should be removed from unit tests, e.g., by replacing the dependency with a test implementation or a (mock) object created by a test framework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IN" sz="2400" dirty="0">
                <a:solidFill>
                  <a:schemeClr val="tx1"/>
                </a:solidFill>
              </a:rPr>
              <a:t>Unit tests are not suitable for testing complex user interface or component interaction. For this, you should develop integration tests.</a:t>
            </a:r>
          </a:p>
        </p:txBody>
      </p:sp>
    </p:spTree>
    <p:extLst>
      <p:ext uri="{BB962C8B-B14F-4D97-AF65-F5344CB8AC3E}">
        <p14:creationId xmlns:p14="http://schemas.microsoft.com/office/powerpoint/2010/main" val="18618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Unit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We typically work in large projects - some of these projects have more than 2000 source files or sometimes it might be as big as 10000 files with one million lines of code.</a:t>
            </a:r>
          </a:p>
          <a:p>
            <a:r>
              <a:rPr lang="en-IN" sz="2400" dirty="0">
                <a:solidFill>
                  <a:schemeClr val="tx1"/>
                </a:solidFill>
              </a:rPr>
              <a:t>Before unit testing, we depend on deploying the entire app and checking if the screens look great.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But that’s not very efficient. And it is manual.</a:t>
            </a:r>
          </a:p>
          <a:p>
            <a:r>
              <a:rPr lang="en-IN" sz="2400" dirty="0">
                <a:solidFill>
                  <a:schemeClr val="tx1"/>
                </a:solidFill>
              </a:rPr>
              <a:t>Unit Testing focuses on writing automated tests for individual classes and methods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>
                <a:solidFill>
                  <a:schemeClr val="tx1"/>
                </a:solidFill>
              </a:rPr>
              <a:t>Unit testing is the testing of an individual unit (class/method) or group of related units.</a:t>
            </a:r>
          </a:p>
        </p:txBody>
      </p:sp>
    </p:spTree>
    <p:extLst>
      <p:ext uri="{BB962C8B-B14F-4D97-AF65-F5344CB8AC3E}">
        <p14:creationId xmlns:p14="http://schemas.microsoft.com/office/powerpoint/2010/main" val="36792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Integration Tests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An integration test aims to test the </a:t>
            </a:r>
            <a:r>
              <a:rPr lang="en-IN" sz="2400" dirty="0" err="1">
                <a:solidFill>
                  <a:schemeClr val="tx1"/>
                </a:solidFill>
              </a:rPr>
              <a:t>behavior</a:t>
            </a:r>
            <a:r>
              <a:rPr lang="en-IN" sz="2400" dirty="0">
                <a:solidFill>
                  <a:schemeClr val="tx1"/>
                </a:solidFill>
              </a:rPr>
              <a:t> of a component or the integration between a set of components.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term functional test is sometimes used as synonym for integration test.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Integration </a:t>
            </a:r>
            <a:r>
              <a:rPr lang="en-IN" sz="2400" dirty="0">
                <a:solidFill>
                  <a:schemeClr val="tx1"/>
                </a:solidFill>
              </a:rPr>
              <a:t>tests check that the whole system works as intended, therefore they are reducing the need for intensive manual tests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These kinds of tests allow you to translate your user stories into a test suite.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test would resemble an expected user interaction with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307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Junit –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Framework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 smtClean="0">
              <a:latin typeface="Gill Sans MT" pitchFamily="34" charset="0"/>
            </a:endParaRP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Junit – Asserts and Methods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Junit </a:t>
            </a:r>
            <a:r>
              <a:rPr lang="en-US" dirty="0">
                <a:solidFill>
                  <a:schemeClr val="tx1"/>
                </a:solidFill>
              </a:rPr>
              <a:t>- Parameterized Test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Hands-on and Assignments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232756" y="145522"/>
            <a:ext cx="8417395" cy="554400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8833" y="2260389"/>
            <a:ext cx="317512" cy="8254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1695" y="2504932"/>
            <a:ext cx="314650" cy="1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dirty="0"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38000">
                      <a:srgbClr val="E2E3E7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10800000" scaled="1"/>
                  <a:tileRect/>
                </a:gra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833" y="3304071"/>
            <a:ext cx="317512" cy="8304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695" y="3526230"/>
            <a:ext cx="314650" cy="1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dirty="0" smtClean="0"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38000">
                      <a:srgbClr val="E2E3E7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10800000" scaled="1"/>
                  <a:tileRect/>
                </a:gradFill>
              </a:rPr>
              <a:t>3</a:t>
            </a:r>
            <a:endParaRPr lang="en-US" sz="2000" b="1" dirty="0">
              <a:gradFill flip="none" rotWithShape="1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38000">
                    <a:srgbClr val="E2E3E7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8833" y="1231427"/>
            <a:ext cx="317512" cy="8255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695" y="1450574"/>
            <a:ext cx="314650" cy="1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dirty="0" smtClean="0"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38000">
                      <a:srgbClr val="E2E3E7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10800000" scaled="1"/>
                  <a:tileRect/>
                </a:gradFill>
              </a:rPr>
              <a:t>1</a:t>
            </a:r>
            <a:endParaRPr lang="en-US" sz="2000" b="1" dirty="0">
              <a:gradFill flip="none" rotWithShape="1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38000">
                    <a:srgbClr val="E2E3E7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833" y="4366624"/>
            <a:ext cx="317512" cy="8304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695" y="4588783"/>
            <a:ext cx="314650" cy="1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dirty="0" smtClean="0"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38000">
                      <a:srgbClr val="E2E3E7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10800000" scaled="1"/>
                  <a:tileRect/>
                </a:gradFill>
              </a:rPr>
              <a:t>4</a:t>
            </a:r>
            <a:endParaRPr lang="en-US" sz="2000" b="1" dirty="0">
              <a:gradFill flip="none" rotWithShape="1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38000">
                    <a:srgbClr val="E2E3E7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Performance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Performance tests are used to benchmark software components repeatedly. </a:t>
            </a:r>
            <a:endParaRPr lang="en-IN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Their </a:t>
            </a:r>
            <a:r>
              <a:rPr lang="en-IN" sz="2400" dirty="0">
                <a:solidFill>
                  <a:schemeClr val="tx1"/>
                </a:solidFill>
              </a:rPr>
              <a:t>purpose is to ensure that the code under test runs fast enough even if it’s under high </a:t>
            </a:r>
            <a:r>
              <a:rPr lang="en-IN" sz="2400" dirty="0" smtClean="0">
                <a:solidFill>
                  <a:schemeClr val="tx1"/>
                </a:solidFill>
              </a:rPr>
              <a:t>load.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en-IN" i="1" dirty="0">
                <a:solidFill>
                  <a:schemeClr val="tx1"/>
                </a:solidFill>
              </a:rPr>
              <a:t>Types of unit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 fontAlgn="base"/>
            <a:r>
              <a:rPr lang="en-IN" sz="2400" b="1" dirty="0">
                <a:solidFill>
                  <a:schemeClr val="tx1"/>
                </a:solidFill>
              </a:rPr>
              <a:t>Manual testing:</a:t>
            </a: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Manual testing is the process of executing a test case without any tool support.</a:t>
            </a:r>
          </a:p>
          <a:p>
            <a:pPr fontAlgn="base"/>
            <a:endParaRPr lang="en-IN" sz="2400" dirty="0">
              <a:solidFill>
                <a:schemeClr val="tx1"/>
              </a:solidFill>
            </a:endParaRPr>
          </a:p>
          <a:p>
            <a:pPr fontAlgn="base"/>
            <a:r>
              <a:rPr lang="en-IN" sz="2400" b="1" dirty="0">
                <a:solidFill>
                  <a:schemeClr val="tx1"/>
                </a:solidFill>
              </a:rPr>
              <a:t>Automated testing:</a:t>
            </a: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Automated testing is the process of executing a test case with any tool support.</a:t>
            </a:r>
          </a:p>
        </p:txBody>
      </p:sp>
    </p:spTree>
    <p:extLst>
      <p:ext uri="{BB962C8B-B14F-4D97-AF65-F5344CB8AC3E}">
        <p14:creationId xmlns:p14="http://schemas.microsoft.com/office/powerpoint/2010/main" val="16558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en-IN" i="1" dirty="0" err="1">
                <a:solidFill>
                  <a:schemeClr val="tx1"/>
                </a:solidFill>
              </a:rPr>
              <a:t>JUnit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 fontAlgn="base"/>
            <a:r>
              <a:rPr lang="en-IN" sz="2400" dirty="0" err="1">
                <a:solidFill>
                  <a:schemeClr val="tx1"/>
                </a:solidFill>
              </a:rPr>
              <a:t>JUnit</a:t>
            </a:r>
            <a:r>
              <a:rPr lang="en-IN" sz="2400" dirty="0">
                <a:solidFill>
                  <a:schemeClr val="tx1"/>
                </a:solidFill>
              </a:rPr>
              <a:t> is an open-source unit testing framework for java programmers. </a:t>
            </a:r>
            <a:endParaRPr lang="en-IN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is only used for unit testing. </a:t>
            </a:r>
            <a:endParaRPr lang="en-IN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IN" sz="2400" dirty="0" err="1">
                <a:solidFill>
                  <a:schemeClr val="tx1"/>
                </a:solidFill>
              </a:rPr>
              <a:t>JUnit</a:t>
            </a:r>
            <a:r>
              <a:rPr lang="en-IN" sz="2400" dirty="0">
                <a:solidFill>
                  <a:schemeClr val="tx1"/>
                </a:solidFill>
              </a:rPr>
              <a:t> is a framework which will help you call a method and check (or assert) whether the output is as expected.</a:t>
            </a:r>
          </a:p>
          <a:p>
            <a:pPr fontAlgn="base"/>
            <a:endParaRPr lang="en-IN" sz="2400" dirty="0">
              <a:solidFill>
                <a:schemeClr val="tx1"/>
              </a:solidFill>
            </a:endParaRPr>
          </a:p>
          <a:p>
            <a:pPr fontAlgn="base"/>
            <a:r>
              <a:rPr lang="en-IN" sz="2400" dirty="0">
                <a:solidFill>
                  <a:schemeClr val="tx1"/>
                </a:solidFill>
              </a:rPr>
              <a:t>The important thing about automation testing is that these tests can be run with continuous integration - as soon as some code changes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IN" sz="2400" dirty="0">
              <a:solidFill>
                <a:schemeClr val="tx1"/>
              </a:solidFill>
            </a:endParaRPr>
          </a:p>
          <a:p>
            <a:pPr fontAlgn="base"/>
            <a:r>
              <a:rPr lang="en-IN" sz="2400" dirty="0" smtClean="0">
                <a:solidFill>
                  <a:schemeClr val="tx1"/>
                </a:solidFill>
              </a:rPr>
              <a:t>Integration </a:t>
            </a:r>
            <a:r>
              <a:rPr lang="en-IN" sz="2400" dirty="0">
                <a:solidFill>
                  <a:schemeClr val="tx1"/>
                </a:solidFill>
              </a:rPr>
              <a:t>testing is done by </a:t>
            </a:r>
            <a:r>
              <a:rPr lang="en-IN" sz="2400" dirty="0" err="1">
                <a:solidFill>
                  <a:schemeClr val="tx1"/>
                </a:solidFill>
              </a:rPr>
              <a:t>TestNG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0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What is Junit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JUnit is a framework for writing </a:t>
            </a:r>
            <a:r>
              <a:rPr lang="en-US" altLang="en-US" dirty="0" smtClean="0">
                <a:solidFill>
                  <a:schemeClr val="tx1"/>
                </a:solidFill>
              </a:rPr>
              <a:t>tests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JUnit was written by Erich Gamma </a:t>
            </a:r>
            <a:r>
              <a:rPr lang="en-US" altLang="en-US" dirty="0" smtClean="0">
                <a:solidFill>
                  <a:schemeClr val="tx1"/>
                </a:solidFill>
              </a:rPr>
              <a:t>and </a:t>
            </a:r>
            <a:r>
              <a:rPr lang="en-US" altLang="en-US" dirty="0">
                <a:solidFill>
                  <a:schemeClr val="tx1"/>
                </a:solidFill>
              </a:rPr>
              <a:t>Kent Beck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JUnit </a:t>
            </a:r>
            <a:r>
              <a:rPr lang="en-US" altLang="en-US" dirty="0">
                <a:solidFill>
                  <a:schemeClr val="tx1"/>
                </a:solidFill>
              </a:rPr>
              <a:t>uses Java’s reflection capabilities (Java programs can examine their own code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JUnit helps the programmer:</a:t>
            </a:r>
          </a:p>
          <a:p>
            <a:pPr lvl="2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define and execute tests and test suites</a:t>
            </a:r>
          </a:p>
          <a:p>
            <a:pPr lvl="2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formalize requirements and clarify architecture</a:t>
            </a:r>
          </a:p>
          <a:p>
            <a:pPr lvl="2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write and debug code</a:t>
            </a:r>
          </a:p>
          <a:p>
            <a:pPr lvl="2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integrate code and always be ready to release a working </a:t>
            </a:r>
            <a:r>
              <a:rPr lang="en-US" altLang="en-US" dirty="0" smtClean="0">
                <a:solidFill>
                  <a:schemeClr val="tx1"/>
                </a:solidFill>
              </a:rPr>
              <a:t>version</a:t>
            </a:r>
          </a:p>
          <a:p>
            <a:pPr marL="914400" lvl="2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JUnit is not included in Sun’s SDK, but almost all IDEs include it</a:t>
            </a:r>
          </a:p>
          <a:p>
            <a:pPr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Why you need </a:t>
            </a:r>
            <a:r>
              <a:rPr lang="en-IN" dirty="0" err="1">
                <a:solidFill>
                  <a:schemeClr val="tx1"/>
                </a:solidFill>
              </a:rPr>
              <a:t>JUnit</a:t>
            </a:r>
            <a:r>
              <a:rPr lang="en-IN" dirty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buClrTx/>
            </a:pPr>
            <a:endParaRPr lang="en-IN" sz="24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400" dirty="0" err="1">
                <a:solidFill>
                  <a:schemeClr val="tx1"/>
                </a:solidFill>
              </a:rPr>
              <a:t>JUnit</a:t>
            </a:r>
            <a:r>
              <a:rPr lang="en-IN" sz="2400" dirty="0">
                <a:solidFill>
                  <a:schemeClr val="tx1"/>
                </a:solidFill>
              </a:rPr>
              <a:t> is a unit testing framework for the Java programming language.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400" dirty="0" err="1" smtClean="0">
                <a:solidFill>
                  <a:schemeClr val="tx1"/>
                </a:solidFill>
              </a:rPr>
              <a:t>JUnit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has been important in the development of test-driven development</a:t>
            </a:r>
          </a:p>
          <a:p>
            <a:pPr>
              <a:buClrTx/>
            </a:pPr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finds bugs early in the code, which makes our code more reliable.</a:t>
            </a:r>
          </a:p>
          <a:p>
            <a:pPr>
              <a:buClrTx/>
            </a:pPr>
            <a:r>
              <a:rPr lang="en-IN" sz="2400" dirty="0" err="1">
                <a:solidFill>
                  <a:schemeClr val="tx1"/>
                </a:solidFill>
              </a:rPr>
              <a:t>JUnit</a:t>
            </a:r>
            <a:r>
              <a:rPr lang="en-IN" sz="2400" dirty="0">
                <a:solidFill>
                  <a:schemeClr val="tx1"/>
                </a:solidFill>
              </a:rPr>
              <a:t> is useful for developers, who work in a test-driven environment.</a:t>
            </a:r>
          </a:p>
          <a:p>
            <a:pPr>
              <a:buClrTx/>
            </a:pPr>
            <a:r>
              <a:rPr lang="en-IN" sz="2400" dirty="0">
                <a:solidFill>
                  <a:schemeClr val="tx1"/>
                </a:solidFill>
              </a:rPr>
              <a:t>Unit testing forces a developer to read code more than writing.</a:t>
            </a:r>
          </a:p>
          <a:p>
            <a:pPr>
              <a:buClrTx/>
            </a:pPr>
            <a:r>
              <a:rPr lang="en-IN" sz="2400" dirty="0">
                <a:solidFill>
                  <a:schemeClr val="tx1"/>
                </a:solidFill>
              </a:rPr>
              <a:t>You develop more readable, reliable and bug-free code which builds confidence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32213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Junit -</a:t>
            </a:r>
            <a:r>
              <a:rPr lang="en-US" altLang="en-US" dirty="0">
                <a:solidFill>
                  <a:schemeClr val="tx1"/>
                </a:solidFill>
              </a:rPr>
              <a:t>Terminology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A test fixture sets up the data (both objects and primitives) that are needed to run tests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Example: If you are testing code that updates an employee record, you need an employee record to test it on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A unit test is a test of a </a:t>
            </a:r>
            <a:r>
              <a:rPr lang="en-US" altLang="en-US" sz="2400" i="1" dirty="0">
                <a:solidFill>
                  <a:schemeClr val="tx1"/>
                </a:solidFill>
              </a:rPr>
              <a:t>single</a:t>
            </a:r>
            <a:r>
              <a:rPr lang="en-US" altLang="en-US" sz="2400" dirty="0">
                <a:solidFill>
                  <a:schemeClr val="tx1"/>
                </a:solidFill>
              </a:rPr>
              <a:t> class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A test case tests the response of a single method to a particular set of inputs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A test suite is a collection of test cases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A test runner is software that runs tests and reports results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An </a:t>
            </a:r>
            <a:r>
              <a:rPr lang="en-US" altLang="en-US" sz="2400" dirty="0">
                <a:solidFill>
                  <a:schemeClr val="tx1"/>
                </a:solidFill>
              </a:rPr>
              <a:t>integration test is a test of how well classes work together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JUnit provides some limited support for integration tests</a:t>
            </a:r>
          </a:p>
          <a:p>
            <a:pPr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install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First, download the latest version of JUnit from </a:t>
            </a:r>
            <a:r>
              <a:rPr lang="en-US" altLang="en-US" dirty="0">
                <a:solidFill>
                  <a:schemeClr val="tx1"/>
                </a:solidFill>
                <a:hlinkClick r:id="rId3"/>
              </a:rPr>
              <a:t>http://www.junit.org</a:t>
            </a:r>
            <a:r>
              <a:rPr lang="en-US" altLang="en-US" dirty="0">
                <a:solidFill>
                  <a:schemeClr val="tx1"/>
                </a:solidFill>
              </a:rPr>
              <a:t> (Note: Eclipse should already have JUnit installed</a:t>
            </a:r>
            <a:r>
              <a:rPr lang="en-US" altLang="en-US" dirty="0" smtClean="0">
                <a:solidFill>
                  <a:schemeClr val="tx1"/>
                </a:solidFill>
              </a:rPr>
              <a:t>.)</a:t>
            </a:r>
          </a:p>
          <a:p>
            <a:pPr marL="0" indent="0"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For installing JUnit on Windows: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  <a:cs typeface="Arial"/>
              </a:rPr>
              <a:t>Unzip the junit.zip to %JUNIT_HOME%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  <a:cs typeface="Arial"/>
              </a:rPr>
              <a:t>Add JUnit to </a:t>
            </a:r>
            <a:r>
              <a:rPr lang="en-US" altLang="en-US" dirty="0" err="1">
                <a:solidFill>
                  <a:schemeClr val="tx1"/>
                </a:solidFill>
                <a:cs typeface="Arial"/>
              </a:rPr>
              <a:t>classpath</a:t>
            </a:r>
            <a:r>
              <a:rPr lang="en-US" altLang="en-US" dirty="0">
                <a:solidFill>
                  <a:schemeClr val="tx1"/>
                </a:solidFill>
                <a:cs typeface="Arial"/>
              </a:rPr>
              <a:t>: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  <a:cs typeface="Arial"/>
              </a:rPr>
              <a:t>set CLASSPATH=%JUNIT_HOME%\</a:t>
            </a:r>
            <a:r>
              <a:rPr lang="en-US" altLang="en-US" dirty="0" smtClean="0">
                <a:solidFill>
                  <a:schemeClr val="tx1"/>
                </a:solidFill>
                <a:cs typeface="Arial"/>
              </a:rPr>
              <a:t>junit.jar</a:t>
            </a:r>
          </a:p>
          <a:p>
            <a:pPr marL="457200" lvl="1" indent="0">
              <a:buClrTx/>
              <a:buNone/>
            </a:pPr>
            <a:endParaRPr lang="en-US" altLang="en-US" dirty="0">
              <a:solidFill>
                <a:schemeClr val="tx1"/>
              </a:solidFill>
              <a:cs typeface="Arial"/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For installing JUnit on UNIX: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Junit </a:t>
            </a:r>
            <a:r>
              <a:rPr lang="en-US" altLang="en-US" dirty="0">
                <a:solidFill>
                  <a:schemeClr val="tx1"/>
                </a:solidFill>
              </a:rPr>
              <a:t>Architectural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6"/>
          </p:nvPr>
        </p:nvSpPr>
        <p:spPr>
          <a:xfrm>
            <a:off x="457199" y="985838"/>
            <a:ext cx="3771901" cy="4848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JUnit test framework is a package of classes that lets you write tests for each method, then easily run those </a:t>
            </a:r>
            <a:r>
              <a:rPr lang="en-US" altLang="en-US" dirty="0" smtClean="0">
                <a:solidFill>
                  <a:schemeClr val="tx1"/>
                </a:solidFill>
              </a:rPr>
              <a:t>tests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TestRunner</a:t>
            </a:r>
            <a:r>
              <a:rPr lang="en-US" altLang="en-US" dirty="0">
                <a:solidFill>
                  <a:schemeClr val="tx1"/>
                </a:solidFill>
              </a:rPr>
              <a:t> runs tests and reports </a:t>
            </a:r>
            <a:r>
              <a:rPr lang="en-US" altLang="en-US" b="1" dirty="0" smtClean="0">
                <a:solidFill>
                  <a:schemeClr val="tx1"/>
                </a:solidFill>
              </a:rPr>
              <a:t>Test Results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You test your class by  extending abstract class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b="1" i="1" dirty="0" smtClean="0">
                <a:solidFill>
                  <a:schemeClr val="tx1"/>
                </a:solidFill>
              </a:rPr>
              <a:t>Test Case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To write test cases, you need to know and understand the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Assert</a:t>
            </a:r>
            <a:r>
              <a:rPr lang="en-US" altLang="en-US" dirty="0">
                <a:solidFill>
                  <a:schemeClr val="tx1"/>
                </a:solidFill>
              </a:rPr>
              <a:t> class</a:t>
            </a:r>
          </a:p>
        </p:txBody>
      </p:sp>
      <p:pic>
        <p:nvPicPr>
          <p:cNvPr id="7" name="Picture 4" descr="junitframewor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4168" y="942474"/>
            <a:ext cx="4938713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A9FE1-99FE-4E86-8E67-7A0723FEAF6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00038" y="950912"/>
            <a:ext cx="3983038" cy="4994276"/>
          </a:xfrm>
          <a:prstGeom prst="flowChartAlternateProcess">
            <a:avLst/>
          </a:prstGeom>
          <a:solidFill>
            <a:srgbClr val="FFCC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800">
                <a:latin typeface="Trebuchet MS" pitchFamily="1" charset="0"/>
              </a:rPr>
              <a:t>test suite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313"/>
            <a:ext cx="8229600" cy="55399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Junit – Test Fixture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625975" y="1683587"/>
            <a:ext cx="396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unit test tests the methods in a single class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test case tests (insofar as possible) a single method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You can have multiple test cases for a single method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test suite combines unit tests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test fixture provides software support for all this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test runner runs unit tests or an entire test suite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Integration testing (testing that it all works together) is not well supported by JUnit</a:t>
            </a: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300163" y="4799013"/>
            <a:ext cx="2668587" cy="1146175"/>
          </a:xfrm>
          <a:prstGeom prst="flowChartAlternateProcess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800" dirty="0">
                <a:latin typeface="Trebuchet MS" pitchFamily="1" charset="0"/>
              </a:rPr>
              <a:t>unit test (for one class)</a:t>
            </a:r>
          </a:p>
        </p:txBody>
      </p: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1301750" y="1906588"/>
            <a:ext cx="2668588" cy="1143000"/>
            <a:chOff x="820" y="1201"/>
            <a:chExt cx="1681" cy="720"/>
          </a:xfrm>
        </p:grpSpPr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>
              <a:off x="820" y="1201"/>
              <a:ext cx="1681" cy="720"/>
            </a:xfrm>
            <a:prstGeom prst="flowChartAlternateProcess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800" dirty="0">
                  <a:latin typeface="Trebuchet MS" pitchFamily="1" charset="0"/>
                </a:rPr>
                <a:t>another unit test</a:t>
              </a:r>
            </a:p>
          </p:txBody>
        </p:sp>
        <p:sp>
          <p:nvSpPr>
            <p:cNvPr id="57353" name="AutoShape 9"/>
            <p:cNvSpPr>
              <a:spLocks noChangeArrowheads="1"/>
            </p:cNvSpPr>
            <p:nvPr/>
          </p:nvSpPr>
          <p:spPr bwMode="auto">
            <a:xfrm>
              <a:off x="915" y="1489"/>
              <a:ext cx="1440" cy="144"/>
            </a:xfrm>
            <a:prstGeom prst="flowChartProcess">
              <a:avLst/>
            </a:prstGeom>
            <a:solidFill>
              <a:srgbClr val="FF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dirty="0">
                  <a:latin typeface="Trebuchet MS" pitchFamily="1" charset="0"/>
                </a:rPr>
                <a:t>test case (for one method)</a:t>
              </a:r>
            </a:p>
          </p:txBody>
        </p:sp>
        <p:sp>
          <p:nvSpPr>
            <p:cNvPr id="57354" name="AutoShape 10"/>
            <p:cNvSpPr>
              <a:spLocks noChangeArrowheads="1"/>
            </p:cNvSpPr>
            <p:nvPr/>
          </p:nvSpPr>
          <p:spPr bwMode="auto">
            <a:xfrm>
              <a:off x="915" y="1681"/>
              <a:ext cx="1440" cy="144"/>
            </a:xfrm>
            <a:prstGeom prst="flowChartProcess">
              <a:avLst/>
            </a:prstGeom>
            <a:solidFill>
              <a:srgbClr val="FF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latin typeface="Trebuchet MS" pitchFamily="1" charset="0"/>
                </a:rPr>
                <a:t>another test case</a:t>
              </a:r>
            </a:p>
          </p:txBody>
        </p:sp>
      </p:grpSp>
      <p:sp>
        <p:nvSpPr>
          <p:cNvPr id="57358" name="AutoShape 14"/>
          <p:cNvSpPr>
            <a:spLocks noChangeArrowheads="1"/>
          </p:cNvSpPr>
          <p:nvPr/>
        </p:nvSpPr>
        <p:spPr bwMode="auto">
          <a:xfrm>
            <a:off x="1452563" y="5257800"/>
            <a:ext cx="2286000" cy="228600"/>
          </a:xfrm>
          <a:prstGeom prst="flowChartProcess">
            <a:avLst/>
          </a:prstGeom>
          <a:solidFill>
            <a:srgbClr val="FF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 dirty="0">
                <a:latin typeface="Trebuchet MS" pitchFamily="1" charset="0"/>
              </a:rPr>
              <a:t>test case (for one method)</a:t>
            </a:r>
          </a:p>
        </p:txBody>
      </p:sp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1300163" y="3201988"/>
            <a:ext cx="2668587" cy="1447800"/>
            <a:chOff x="819" y="2017"/>
            <a:chExt cx="1681" cy="912"/>
          </a:xfrm>
        </p:grpSpPr>
        <p:sp>
          <p:nvSpPr>
            <p:cNvPr id="57351" name="AutoShape 7"/>
            <p:cNvSpPr>
              <a:spLocks noChangeArrowheads="1"/>
            </p:cNvSpPr>
            <p:nvPr/>
          </p:nvSpPr>
          <p:spPr bwMode="auto">
            <a:xfrm>
              <a:off x="819" y="2017"/>
              <a:ext cx="1681" cy="912"/>
            </a:xfrm>
            <a:prstGeom prst="flowChartAlternateProcess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800" dirty="0">
                  <a:latin typeface="Trebuchet MS" pitchFamily="1" charset="0"/>
                </a:rPr>
                <a:t>another unit test</a:t>
              </a:r>
            </a:p>
          </p:txBody>
        </p:sp>
        <p:sp>
          <p:nvSpPr>
            <p:cNvPr id="57355" name="AutoShape 11"/>
            <p:cNvSpPr>
              <a:spLocks noChangeArrowheads="1"/>
            </p:cNvSpPr>
            <p:nvPr/>
          </p:nvSpPr>
          <p:spPr bwMode="auto">
            <a:xfrm>
              <a:off x="915" y="2305"/>
              <a:ext cx="1440" cy="144"/>
            </a:xfrm>
            <a:prstGeom prst="flowChartProcess">
              <a:avLst/>
            </a:prstGeom>
            <a:solidFill>
              <a:srgbClr val="FF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dirty="0">
                  <a:latin typeface="Trebuchet MS" pitchFamily="1" charset="0"/>
                </a:rPr>
                <a:t>another test case</a:t>
              </a:r>
            </a:p>
          </p:txBody>
        </p:sp>
        <p:sp>
          <p:nvSpPr>
            <p:cNvPr id="57356" name="AutoShape 12"/>
            <p:cNvSpPr>
              <a:spLocks noChangeArrowheads="1"/>
            </p:cNvSpPr>
            <p:nvPr/>
          </p:nvSpPr>
          <p:spPr bwMode="auto">
            <a:xfrm>
              <a:off x="915" y="2497"/>
              <a:ext cx="1440" cy="144"/>
            </a:xfrm>
            <a:prstGeom prst="flowChartProcess">
              <a:avLst/>
            </a:prstGeom>
            <a:solidFill>
              <a:srgbClr val="FF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latin typeface="Trebuchet MS" pitchFamily="1" charset="0"/>
                </a:rPr>
                <a:t>another test case</a:t>
              </a:r>
            </a:p>
          </p:txBody>
        </p:sp>
        <p:sp>
          <p:nvSpPr>
            <p:cNvPr id="57359" name="AutoShape 15"/>
            <p:cNvSpPr>
              <a:spLocks noChangeArrowheads="1"/>
            </p:cNvSpPr>
            <p:nvPr/>
          </p:nvSpPr>
          <p:spPr bwMode="auto">
            <a:xfrm>
              <a:off x="915" y="2689"/>
              <a:ext cx="1440" cy="144"/>
            </a:xfrm>
            <a:prstGeom prst="flowChartProcess">
              <a:avLst/>
            </a:prstGeom>
            <a:solidFill>
              <a:srgbClr val="FF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latin typeface="Trebuchet MS" pitchFamily="1" charset="0"/>
                </a:rPr>
                <a:t>another test case</a:t>
              </a:r>
            </a:p>
          </p:txBody>
        </p:sp>
      </p:grpSp>
      <p:sp>
        <p:nvSpPr>
          <p:cNvPr id="57360" name="AutoShape 16"/>
          <p:cNvSpPr>
            <a:spLocks noChangeArrowheads="1"/>
          </p:cNvSpPr>
          <p:nvPr/>
        </p:nvSpPr>
        <p:spPr bwMode="auto">
          <a:xfrm>
            <a:off x="921544" y="5965241"/>
            <a:ext cx="3429000" cy="381000"/>
          </a:xfrm>
          <a:prstGeom prst="flowChartProcess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rebuchet MS" pitchFamily="1" charset="0"/>
              </a:rPr>
              <a:t>test fixture</a:t>
            </a:r>
          </a:p>
        </p:txBody>
      </p: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4283075" y="882794"/>
            <a:ext cx="2879725" cy="685800"/>
            <a:chOff x="2698" y="477"/>
            <a:chExt cx="1814" cy="528"/>
          </a:xfrm>
        </p:grpSpPr>
        <p:sp>
          <p:nvSpPr>
            <p:cNvPr id="57362" name="AutoShape 18"/>
            <p:cNvSpPr>
              <a:spLocks noChangeArrowheads="1"/>
            </p:cNvSpPr>
            <p:nvPr/>
          </p:nvSpPr>
          <p:spPr bwMode="auto">
            <a:xfrm>
              <a:off x="3216" y="477"/>
              <a:ext cx="1296" cy="528"/>
            </a:xfrm>
            <a:prstGeom prst="flowChartPreparation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Trebuchet MS" pitchFamily="1" charset="0"/>
                </a:rPr>
                <a:t>test runner</a:t>
              </a:r>
            </a:p>
          </p:txBody>
        </p:sp>
        <p:sp>
          <p:nvSpPr>
            <p:cNvPr id="57363" name="AutoShape 19"/>
            <p:cNvSpPr>
              <a:spLocks noChangeArrowheads="1"/>
            </p:cNvSpPr>
            <p:nvPr/>
          </p:nvSpPr>
          <p:spPr bwMode="auto">
            <a:xfrm>
              <a:off x="2698" y="7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8" name="AutoShape 24"/>
          <p:cNvSpPr>
            <a:spLocks noChangeArrowheads="1"/>
          </p:cNvSpPr>
          <p:nvPr/>
        </p:nvSpPr>
        <p:spPr bwMode="auto">
          <a:xfrm>
            <a:off x="1447800" y="5562600"/>
            <a:ext cx="2286000" cy="228600"/>
          </a:xfrm>
          <a:prstGeom prst="flowChartProcess">
            <a:avLst/>
          </a:prstGeom>
          <a:solidFill>
            <a:srgbClr val="FF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Trebuchet MS" pitchFamily="1" charset="0"/>
              </a:rPr>
              <a:t>another test case</a:t>
            </a:r>
          </a:p>
        </p:txBody>
      </p:sp>
    </p:spTree>
    <p:extLst>
      <p:ext uri="{BB962C8B-B14F-4D97-AF65-F5344CB8AC3E}">
        <p14:creationId xmlns:p14="http://schemas.microsoft.com/office/powerpoint/2010/main" val="12985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 autoUpdateAnimBg="0"/>
      <p:bldP spid="57364" grpId="0" build="p" bldLvl="5" autoUpdateAnimBg="0"/>
      <p:bldP spid="57352" grpId="0" animBg="1" autoUpdateAnimBg="0"/>
      <p:bldP spid="57358" grpId="0" animBg="1" autoUpdateAnimBg="0"/>
      <p:bldP spid="57360" grpId="0" animBg="1" autoUpdateAnimBg="0"/>
      <p:bldP spid="5736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Example without (old) and with (new) Junit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5"/>
            <a:ext cx="8422105" cy="5305927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ClrTx/>
            </a:pP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max(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a,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b) </a:t>
            </a: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{					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if (a &gt; b) {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    return a;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} else {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    return b;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}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}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void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testMax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() {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x = max(3, 7);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if (x != 7) {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   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System.out.println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("max(3, 7) gives " + x);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}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x = max(3, -7);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if (x != 3) {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   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System.out.println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("max(3, -7) gives " + x);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}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}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public static void main(String[]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args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) {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    new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MyClass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().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testMax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();</a:t>
            </a:r>
            <a:b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932362" y="1010654"/>
            <a:ext cx="4211638" cy="2370220"/>
          </a:xfrm>
          <a:prstGeom prst="rect">
            <a:avLst/>
          </a:prstGeom>
        </p:spPr>
        <p:txBody>
          <a:bodyPr/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// junit annotation 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@Test</a:t>
            </a:r>
            <a:b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void </a:t>
            </a:r>
            <a:r>
              <a:rPr lang="en-US" altLang="en-US" dirty="0" err="1" smtClean="0">
                <a:solidFill>
                  <a:schemeClr val="tx1"/>
                </a:solidFill>
                <a:latin typeface="Trebuchet MS" pitchFamily="1" charset="0"/>
              </a:rPr>
              <a:t>testMax</a:t>
            </a: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() {</a:t>
            </a:r>
            <a:b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    </a:t>
            </a:r>
            <a:r>
              <a:rPr lang="en-US" altLang="en-US" dirty="0" err="1" smtClean="0">
                <a:solidFill>
                  <a:schemeClr val="tx1"/>
                </a:solidFill>
                <a:latin typeface="Trebuchet MS" pitchFamily="1" charset="0"/>
              </a:rPr>
              <a:t>assertEquals</a:t>
            </a: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(7, max(3, 7));</a:t>
            </a:r>
            <a:b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    </a:t>
            </a:r>
            <a:r>
              <a:rPr lang="en-US" altLang="en-US" dirty="0" err="1" smtClean="0">
                <a:solidFill>
                  <a:schemeClr val="tx1"/>
                </a:solidFill>
                <a:latin typeface="Trebuchet MS" pitchFamily="1" charset="0"/>
              </a:rPr>
              <a:t>assertEquals</a:t>
            </a: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(3, max(3, -7));</a:t>
            </a:r>
            <a:b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Trebuchet M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495" y="2745802"/>
            <a:ext cx="8189231" cy="6238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Gill Sans MT" pitchFamily="34" charset="0"/>
              </a:rPr>
              <a:t>Junit Frameworks </a:t>
            </a:r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Writing a JUnit test </a:t>
            </a:r>
            <a:r>
              <a:rPr lang="en-US" altLang="en-US" dirty="0" smtClean="0">
                <a:solidFill>
                  <a:schemeClr val="tx1"/>
                </a:solidFill>
              </a:rPr>
              <a:t>class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Start by importing these JUnit 4 classes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import </a:t>
            </a:r>
            <a:r>
              <a:rPr lang="en-US" altLang="en-US" sz="2400" dirty="0" err="1">
                <a:solidFill>
                  <a:schemeClr val="tx1"/>
                </a:solidFill>
              </a:rPr>
              <a:t>org.junit</a:t>
            </a:r>
            <a:r>
              <a:rPr lang="en-US" altLang="en-US" sz="2400" dirty="0">
                <a:solidFill>
                  <a:schemeClr val="tx1"/>
                </a:solidFill>
              </a:rPr>
              <a:t>.*;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import static org.junit.Assert.*; // note static import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Declare your test class in the usual way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public class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Opencart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{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Declare an instance of the class being tested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You can declare other variables, but </a:t>
            </a:r>
            <a:r>
              <a:rPr lang="en-US" altLang="en-US" i="1" dirty="0">
                <a:solidFill>
                  <a:schemeClr val="tx1"/>
                </a:solidFill>
              </a:rPr>
              <a:t>don’t</a:t>
            </a:r>
            <a:r>
              <a:rPr lang="en-US" altLang="en-US" dirty="0">
                <a:solidFill>
                  <a:schemeClr val="tx1"/>
                </a:solidFill>
              </a:rPr>
              <a:t> give them initial values here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public class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Opencart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{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   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myOpencart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program;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someVariable</a:t>
            </a:r>
            <a:r>
              <a:rPr lang="en-US" altLang="en-US" sz="2400" dirty="0">
                <a:solidFill>
                  <a:schemeClr val="tx1"/>
                </a:solidFill>
              </a:rPr>
              <a:t>;</a:t>
            </a:r>
          </a:p>
          <a:p>
            <a:pPr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JUnit</a:t>
            </a:r>
            <a:r>
              <a:rPr lang="en-US" altLang="en-US" dirty="0" smtClean="0">
                <a:solidFill>
                  <a:schemeClr val="tx1"/>
                </a:solidFill>
              </a:rPr>
              <a:t> naming Conventions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IN" sz="2400" dirty="0">
                <a:solidFill>
                  <a:schemeClr val="tx1"/>
                </a:solidFill>
              </a:rPr>
              <a:t>There are several potential naming conventions for </a:t>
            </a:r>
            <a:r>
              <a:rPr lang="en-IN" sz="2400" dirty="0" err="1">
                <a:solidFill>
                  <a:schemeClr val="tx1"/>
                </a:solidFill>
              </a:rPr>
              <a:t>JUnit</a:t>
            </a:r>
            <a:r>
              <a:rPr lang="en-IN" sz="2400" dirty="0">
                <a:solidFill>
                  <a:schemeClr val="tx1"/>
                </a:solidFill>
              </a:rPr>
              <a:t> tests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dirty="0">
                <a:solidFill>
                  <a:schemeClr val="tx1"/>
                </a:solidFill>
              </a:rPr>
              <a:t>widely-used solution for classes is to use the "Test" suffix at the end of test classes names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400" dirty="0">
                <a:solidFill>
                  <a:schemeClr val="tx1"/>
                </a:solidFill>
              </a:rPr>
              <a:t>As a general rule, a test name should explain what the test does.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400" dirty="0" smtClean="0">
                <a:solidFill>
                  <a:schemeClr val="tx1"/>
                </a:solidFill>
              </a:rPr>
              <a:t>If </a:t>
            </a:r>
            <a:r>
              <a:rPr lang="en-IN" sz="2400" dirty="0">
                <a:solidFill>
                  <a:schemeClr val="tx1"/>
                </a:solidFill>
              </a:rPr>
              <a:t>that is done correctly, reading the actual implementation can be avoided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400" dirty="0">
                <a:solidFill>
                  <a:schemeClr val="tx1"/>
                </a:solidFill>
              </a:rPr>
              <a:t>One possible convention is to use the "should" in the test method name.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400" dirty="0" smtClean="0">
                <a:solidFill>
                  <a:schemeClr val="tx1"/>
                </a:solidFill>
              </a:rPr>
              <a:t>For </a:t>
            </a:r>
            <a:r>
              <a:rPr lang="en-IN" sz="2400" dirty="0">
                <a:solidFill>
                  <a:schemeClr val="tx1"/>
                </a:solidFill>
              </a:rPr>
              <a:t>example, "</a:t>
            </a:r>
            <a:r>
              <a:rPr lang="en-IN" sz="2400" dirty="0" err="1">
                <a:solidFill>
                  <a:schemeClr val="tx1"/>
                </a:solidFill>
              </a:rPr>
              <a:t>ordersShouldBeCreated</a:t>
            </a:r>
            <a:r>
              <a:rPr lang="en-IN" sz="2400" dirty="0">
                <a:solidFill>
                  <a:schemeClr val="tx1"/>
                </a:solidFill>
              </a:rPr>
              <a:t>" or "</a:t>
            </a:r>
            <a:r>
              <a:rPr lang="en-IN" sz="2400" dirty="0" err="1">
                <a:solidFill>
                  <a:schemeClr val="tx1"/>
                </a:solidFill>
              </a:rPr>
              <a:t>menuShouldGetActive</a:t>
            </a:r>
            <a:r>
              <a:rPr lang="en-IN" sz="2400" dirty="0">
                <a:solidFill>
                  <a:schemeClr val="tx1"/>
                </a:solidFill>
              </a:rPr>
              <a:t>". This gives a hint what should happen if the test method is executed.</a:t>
            </a:r>
          </a:p>
        </p:txBody>
      </p:sp>
    </p:spTree>
    <p:extLst>
      <p:ext uri="{BB962C8B-B14F-4D97-AF65-F5344CB8AC3E}">
        <p14:creationId xmlns:p14="http://schemas.microsoft.com/office/powerpoint/2010/main" val="29628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JUnit</a:t>
            </a:r>
            <a:r>
              <a:rPr lang="en-IN" dirty="0">
                <a:solidFill>
                  <a:schemeClr val="tx1"/>
                </a:solidFill>
              </a:rPr>
              <a:t> -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most important package in </a:t>
            </a:r>
            <a:r>
              <a:rPr lang="en-IN" dirty="0" err="1">
                <a:solidFill>
                  <a:schemeClr val="tx1"/>
                </a:solidFill>
              </a:rPr>
              <a:t>JUnit</a:t>
            </a:r>
            <a:r>
              <a:rPr lang="en-IN" dirty="0">
                <a:solidFill>
                  <a:schemeClr val="tx1"/>
                </a:solidFill>
              </a:rPr>
              <a:t> is </a:t>
            </a:r>
            <a:r>
              <a:rPr lang="en-IN" b="1" dirty="0" err="1">
                <a:solidFill>
                  <a:schemeClr val="tx1"/>
                </a:solidFill>
              </a:rPr>
              <a:t>junit.framework</a:t>
            </a:r>
            <a:r>
              <a:rPr lang="en-IN" dirty="0">
                <a:solidFill>
                  <a:schemeClr val="tx1"/>
                </a:solidFill>
              </a:rPr>
              <a:t>, which contains all the core classes.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60923"/>
              </p:ext>
            </p:extLst>
          </p:nvPr>
        </p:nvGraphicFramePr>
        <p:xfrm>
          <a:off x="963385" y="2591956"/>
          <a:ext cx="7053944" cy="2956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26972"/>
                <a:gridCol w="3526972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Name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effectLst/>
                        </a:rPr>
                        <a:t>Functionality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Assert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set of assert methods.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TestCase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test case defines the fixture to run multiple tests.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TestResult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TestResult collects the results of executing a test case.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TestSuite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 </a:t>
                      </a:r>
                      <a:r>
                        <a:rPr lang="en-IN" dirty="0" err="1">
                          <a:effectLst/>
                        </a:rPr>
                        <a:t>TestSuite</a:t>
                      </a:r>
                      <a:r>
                        <a:rPr lang="en-IN" dirty="0">
                          <a:effectLst/>
                        </a:rPr>
                        <a:t> is a composite of tests.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6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Writing a JUnit test </a:t>
            </a:r>
            <a:r>
              <a:rPr lang="en-US" altLang="en-US" dirty="0" smtClean="0">
                <a:solidFill>
                  <a:schemeClr val="tx1"/>
                </a:solidFill>
              </a:rPr>
              <a:t>class with Method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53901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Define a method (or several methods) to be executed </a:t>
            </a:r>
            <a:r>
              <a:rPr lang="en-US" altLang="en-US" i="1" dirty="0">
                <a:solidFill>
                  <a:schemeClr val="tx1"/>
                </a:solidFill>
              </a:rPr>
              <a:t>before each test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Initialize your variables in this method, so that each test starts with a fresh set of values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@Before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public void </a:t>
            </a:r>
            <a:r>
              <a:rPr lang="en-US" altLang="en-US" dirty="0" err="1">
                <a:solidFill>
                  <a:schemeClr val="tx1"/>
                </a:solidFill>
              </a:rPr>
              <a:t>setUp</a:t>
            </a:r>
            <a:r>
              <a:rPr lang="en-US" altLang="en-US" dirty="0">
                <a:solidFill>
                  <a:schemeClr val="tx1"/>
                </a:solidFill>
              </a:rPr>
              <a:t>() {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 err="1" smtClean="0">
                <a:solidFill>
                  <a:schemeClr val="tx1"/>
                </a:solidFill>
              </a:rPr>
              <a:t>opencart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= new </a:t>
            </a:r>
            <a:r>
              <a:rPr lang="en-US" altLang="en-US" dirty="0" err="1" smtClean="0">
                <a:solidFill>
                  <a:schemeClr val="tx1"/>
                </a:solidFill>
              </a:rPr>
              <a:t>opencart</a:t>
            </a:r>
            <a:r>
              <a:rPr lang="en-US" altLang="en-US" dirty="0" smtClean="0">
                <a:solidFill>
                  <a:schemeClr val="tx1"/>
                </a:solidFill>
              </a:rPr>
              <a:t>();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 err="1">
                <a:solidFill>
                  <a:schemeClr val="tx1"/>
                </a:solidFill>
              </a:rPr>
              <a:t>someVariable</a:t>
            </a:r>
            <a:r>
              <a:rPr lang="en-US" altLang="en-US" dirty="0">
                <a:solidFill>
                  <a:schemeClr val="tx1"/>
                </a:solidFill>
              </a:rPr>
              <a:t> = 1000;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You </a:t>
            </a:r>
            <a:r>
              <a:rPr lang="en-US" altLang="en-US" dirty="0">
                <a:solidFill>
                  <a:schemeClr val="tx1"/>
                </a:solidFill>
              </a:rPr>
              <a:t>can define one or more methods to be executed after each test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Typically such methods release resources, such as files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Usually there is no need to bother with this method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@After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public void </a:t>
            </a:r>
            <a:r>
              <a:rPr lang="en-US" altLang="en-US" dirty="0" err="1">
                <a:solidFill>
                  <a:schemeClr val="tx1"/>
                </a:solidFill>
              </a:rPr>
              <a:t>tearDown</a:t>
            </a:r>
            <a:r>
              <a:rPr lang="en-US" altLang="en-US" dirty="0">
                <a:solidFill>
                  <a:schemeClr val="tx1"/>
                </a:solidFill>
              </a:rPr>
              <a:t>() {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simple example class with Methods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49690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sz="1700" dirty="0" smtClean="0">
                <a:solidFill>
                  <a:schemeClr val="tx1"/>
                </a:solidFill>
              </a:rPr>
              <a:t>Let us consider a class Arithmetic with methods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700" dirty="0" smtClean="0">
                <a:solidFill>
                  <a:schemeClr val="tx1"/>
                </a:solidFill>
              </a:rPr>
              <a:t> multiply(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700" dirty="0" smtClean="0">
                <a:solidFill>
                  <a:schemeClr val="tx1"/>
                </a:solidFill>
              </a:rPr>
              <a:t> x,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700" dirty="0" smtClean="0">
                <a:solidFill>
                  <a:schemeClr val="tx1"/>
                </a:solidFill>
              </a:rPr>
              <a:t> y),  and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boolean</a:t>
            </a:r>
            <a:r>
              <a:rPr lang="en-US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isPositive</a:t>
            </a:r>
            <a:r>
              <a:rPr lang="en-US" altLang="en-US" sz="1700" dirty="0" smtClean="0">
                <a:solidFill>
                  <a:schemeClr val="tx1"/>
                </a:solidFill>
              </a:rPr>
              <a:t>(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700" dirty="0" smtClean="0">
                <a:solidFill>
                  <a:schemeClr val="tx1"/>
                </a:solidFill>
              </a:rPr>
              <a:t> x)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endParaRPr lang="en-US" altLang="en-US" sz="17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sz="1700" dirty="0" smtClean="0">
                <a:solidFill>
                  <a:schemeClr val="tx1"/>
                </a:solidFill>
              </a:rPr>
              <a:t>import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org.junit</a:t>
            </a:r>
            <a:r>
              <a:rPr lang="en-US" altLang="en-US" sz="1700" dirty="0" smtClean="0">
                <a:solidFill>
                  <a:schemeClr val="tx1"/>
                </a:solidFill>
              </a:rPr>
              <a:t>.*;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import static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org.junit.Assert</a:t>
            </a:r>
            <a:r>
              <a:rPr lang="en-US" altLang="en-US" sz="1700" dirty="0" smtClean="0">
                <a:solidFill>
                  <a:schemeClr val="tx1"/>
                </a:solidFill>
              </a:rPr>
              <a:t>.*; 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endParaRPr lang="en-US" altLang="en-US" sz="17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sz="1700" dirty="0" smtClean="0">
                <a:solidFill>
                  <a:schemeClr val="tx1"/>
                </a:solidFill>
              </a:rPr>
              <a:t>public class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ArithmeticTest</a:t>
            </a:r>
            <a:r>
              <a:rPr lang="en-US" altLang="en-US" sz="1700" dirty="0" smtClean="0">
                <a:solidFill>
                  <a:schemeClr val="tx1"/>
                </a:solidFill>
              </a:rPr>
              <a:t> {</a:t>
            </a:r>
            <a:r>
              <a:rPr lang="en-US" altLang="en-US" sz="1700" dirty="0" smtClean="0">
                <a:solidFill>
                  <a:schemeClr val="accent2"/>
                </a:solidFill>
              </a:rPr>
              <a:t/>
            </a:r>
            <a:br>
              <a:rPr lang="en-US" altLang="en-US" sz="1700" dirty="0" smtClean="0">
                <a:solidFill>
                  <a:schemeClr val="accent2"/>
                </a:solidFill>
              </a:rPr>
            </a:br>
            <a:r>
              <a:rPr lang="en-US" altLang="en-US" sz="1700" dirty="0" smtClean="0">
                <a:solidFill>
                  <a:schemeClr val="accent2"/>
                </a:solidFill>
              </a:rPr>
              <a:t/>
            </a:r>
            <a:br>
              <a:rPr lang="en-US" altLang="en-US" sz="1700" dirty="0" smtClean="0">
                <a:solidFill>
                  <a:schemeClr val="accent2"/>
                </a:solidFill>
              </a:rPr>
            </a:br>
            <a:r>
              <a:rPr lang="en-US" altLang="en-US" sz="1700" dirty="0" smtClean="0">
                <a:solidFill>
                  <a:schemeClr val="accent2"/>
                </a:solidFill>
              </a:rPr>
              <a:t/>
            </a:r>
            <a:br>
              <a:rPr lang="en-US" altLang="en-US" sz="1700" dirty="0" smtClean="0">
                <a:solidFill>
                  <a:schemeClr val="accent2"/>
                </a:solidFill>
              </a:rPr>
            </a:br>
            <a:r>
              <a:rPr lang="en-US" altLang="en-US" sz="1700" dirty="0" smtClean="0">
                <a:solidFill>
                  <a:schemeClr val="accent2"/>
                </a:solidFill>
              </a:rPr>
              <a:t/>
            </a:r>
            <a:br>
              <a:rPr lang="en-US" altLang="en-US" sz="1700" dirty="0" smtClean="0">
                <a:solidFill>
                  <a:schemeClr val="accent2"/>
                </a:solidFill>
              </a:rPr>
            </a:br>
            <a:r>
              <a:rPr lang="en-US" altLang="en-US" sz="1700" dirty="0" smtClean="0">
                <a:solidFill>
                  <a:schemeClr val="accent2"/>
                </a:solidFill>
              </a:rPr>
              <a:t/>
            </a:r>
            <a:br>
              <a:rPr lang="en-US" altLang="en-US" sz="1700" dirty="0" smtClean="0">
                <a:solidFill>
                  <a:schemeClr val="accent2"/>
                </a:solidFill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/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1" charset="0"/>
              </a:rPr>
              <a:t>}</a:t>
            </a:r>
          </a:p>
          <a:p>
            <a:pPr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09600" y="3056022"/>
            <a:ext cx="7956884" cy="3236494"/>
          </a:xfrm>
          <a:prstGeom prst="rect">
            <a:avLst/>
          </a:prstGeom>
        </p:spPr>
        <p:txBody>
          <a:bodyPr/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1" charset="2"/>
              <a:buChar char=" "/>
            </a:pPr>
            <a:r>
              <a:rPr lang="en-US" altLang="en-US" sz="1700" dirty="0" smtClean="0">
                <a:solidFill>
                  <a:schemeClr val="tx1"/>
                </a:solidFill>
              </a:rPr>
              <a:t>@Test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public void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testMultiply</a:t>
            </a:r>
            <a:r>
              <a:rPr lang="en-US" altLang="en-US" sz="1700" dirty="0" smtClean="0">
                <a:solidFill>
                  <a:schemeClr val="tx1"/>
                </a:solidFill>
              </a:rPr>
              <a:t>() {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   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assertEquals</a:t>
            </a:r>
            <a:r>
              <a:rPr lang="en-US" altLang="en-US" sz="1700" dirty="0" smtClean="0">
                <a:solidFill>
                  <a:schemeClr val="tx1"/>
                </a:solidFill>
              </a:rPr>
              <a:t>(4,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Arithmetic.multiply</a:t>
            </a:r>
            <a:r>
              <a:rPr lang="en-US" altLang="en-US" sz="1700" dirty="0" smtClean="0">
                <a:solidFill>
                  <a:schemeClr val="tx1"/>
                </a:solidFill>
              </a:rPr>
              <a:t>(2, 2));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   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assertEquals</a:t>
            </a:r>
            <a:r>
              <a:rPr lang="en-US" altLang="en-US" sz="1700" dirty="0" smtClean="0">
                <a:solidFill>
                  <a:schemeClr val="tx1"/>
                </a:solidFill>
              </a:rPr>
              <a:t>(-15,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Arithmetic.multiply</a:t>
            </a:r>
            <a:r>
              <a:rPr lang="en-US" altLang="en-US" sz="1700" dirty="0" smtClean="0">
                <a:solidFill>
                  <a:schemeClr val="tx1"/>
                </a:solidFill>
              </a:rPr>
              <a:t>(3, -5));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}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endParaRPr lang="en-US" altLang="en-US" sz="17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Char char=" "/>
            </a:pPr>
            <a:r>
              <a:rPr lang="en-US" altLang="en-US" sz="1700" dirty="0" smtClean="0">
                <a:solidFill>
                  <a:schemeClr val="tx1"/>
                </a:solidFill>
              </a:rPr>
              <a:t>@Test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public void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testIsPositive</a:t>
            </a:r>
            <a:r>
              <a:rPr lang="en-US" altLang="en-US" sz="1700" dirty="0" smtClean="0">
                <a:solidFill>
                  <a:schemeClr val="tx1"/>
                </a:solidFill>
              </a:rPr>
              <a:t>() {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   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assertTrue</a:t>
            </a:r>
            <a:r>
              <a:rPr lang="en-US" altLang="en-US" sz="1700" dirty="0" smtClean="0">
                <a:solidFill>
                  <a:schemeClr val="tx1"/>
                </a:solidFill>
              </a:rPr>
              <a:t>(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Arithmetic.isPositive</a:t>
            </a:r>
            <a:r>
              <a:rPr lang="en-US" altLang="en-US" sz="1700" dirty="0" smtClean="0">
                <a:solidFill>
                  <a:schemeClr val="tx1"/>
                </a:solidFill>
              </a:rPr>
              <a:t>(5));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   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assertFalse</a:t>
            </a:r>
            <a:r>
              <a:rPr lang="en-US" altLang="en-US" sz="1700" dirty="0" smtClean="0">
                <a:solidFill>
                  <a:schemeClr val="tx1"/>
                </a:solidFill>
              </a:rPr>
              <a:t>(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Arithmetic.isPositive</a:t>
            </a:r>
            <a:r>
              <a:rPr lang="en-US" altLang="en-US" sz="1700" dirty="0" smtClean="0">
                <a:solidFill>
                  <a:schemeClr val="tx1"/>
                </a:solidFill>
              </a:rPr>
              <a:t>(-5));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    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assertFalse</a:t>
            </a:r>
            <a:r>
              <a:rPr lang="en-US" altLang="en-US" sz="1700" dirty="0" smtClean="0">
                <a:solidFill>
                  <a:schemeClr val="tx1"/>
                </a:solidFill>
              </a:rPr>
              <a:t>(</a:t>
            </a:r>
            <a:r>
              <a:rPr lang="en-US" altLang="en-US" sz="1700" dirty="0" err="1" smtClean="0">
                <a:solidFill>
                  <a:schemeClr val="tx1"/>
                </a:solidFill>
              </a:rPr>
              <a:t>Arithmetic.isPositive</a:t>
            </a:r>
            <a:r>
              <a:rPr lang="en-US" altLang="en-US" sz="1700" dirty="0" smtClean="0">
                <a:solidFill>
                  <a:schemeClr val="tx1"/>
                </a:solidFill>
              </a:rPr>
              <a:t>(0));</a:t>
            </a:r>
            <a:br>
              <a:rPr lang="en-US" altLang="en-US" sz="1700" dirty="0" smtClean="0">
                <a:solidFill>
                  <a:schemeClr val="tx1"/>
                </a:solidFill>
              </a:rPr>
            </a:br>
            <a:r>
              <a:rPr lang="en-US" altLang="en-US" sz="1700" dirty="0" smtClean="0">
                <a:solidFill>
                  <a:schemeClr val="tx1"/>
                </a:solidFill>
              </a:rPr>
              <a:t>}</a:t>
            </a:r>
            <a:endParaRPr lang="en-US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At the end of this chapter you </a:t>
            </a:r>
            <a:r>
              <a:rPr lang="en-US" dirty="0" smtClean="0">
                <a:solidFill>
                  <a:schemeClr val="tx1"/>
                </a:solidFill>
              </a:rPr>
              <a:t>have learnt </a:t>
            </a:r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Understand Junit Framework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Junit </a:t>
            </a:r>
            <a:r>
              <a:rPr lang="en-US" altLang="en-US" dirty="0">
                <a:solidFill>
                  <a:schemeClr val="tx1"/>
                </a:solidFill>
              </a:rPr>
              <a:t>Architectural overview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Writing a JUnit test class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Writing a JUnit test class with Methods 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 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1010654"/>
            <a:ext cx="8240713" cy="482341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kind of framework is Junit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Is Junit used for unit testing 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kind of classes and methods are checked when Junit is used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495" y="2745802"/>
            <a:ext cx="8189231" cy="6238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Gill Sans MT" pitchFamily="34" charset="0"/>
              </a:rPr>
              <a:t>Junit – Asserts and Methods</a:t>
            </a:r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The objective of this chapter includes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Annotations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Asserts 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Counters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Asserts methods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Test suites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Eclipse environment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Annotations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IN" sz="2000" dirty="0">
                <a:solidFill>
                  <a:schemeClr val="tx1"/>
                </a:solidFill>
              </a:rPr>
              <a:t>Annotations are like meta-tags that you can add to your code, and apply them to methods or in class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endParaRPr lang="en-IN" sz="20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IN" sz="2000" dirty="0">
                <a:solidFill>
                  <a:schemeClr val="tx1"/>
                </a:solidFill>
              </a:rPr>
              <a:t>These annotations in </a:t>
            </a:r>
            <a:r>
              <a:rPr lang="en-IN" sz="2000" dirty="0" err="1">
                <a:solidFill>
                  <a:schemeClr val="tx1"/>
                </a:solidFill>
              </a:rPr>
              <a:t>JUnit</a:t>
            </a:r>
            <a:r>
              <a:rPr lang="en-IN" sz="2000" dirty="0">
                <a:solidFill>
                  <a:schemeClr val="tx1"/>
                </a:solidFill>
              </a:rPr>
              <a:t> provide the following information about test methods 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buClrTx/>
            </a:pPr>
            <a:endParaRPr lang="en-IN" sz="2000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IN" sz="2000" dirty="0">
                <a:solidFill>
                  <a:schemeClr val="tx1"/>
                </a:solidFill>
              </a:rPr>
              <a:t>which methods are going to run before and after test methods.</a:t>
            </a:r>
          </a:p>
          <a:p>
            <a:pPr lvl="1">
              <a:buClrTx/>
            </a:pPr>
            <a:r>
              <a:rPr lang="en-IN" sz="2000" dirty="0">
                <a:solidFill>
                  <a:schemeClr val="tx1"/>
                </a:solidFill>
              </a:rPr>
              <a:t>which methods run before and after all the methods, and.</a:t>
            </a:r>
          </a:p>
          <a:p>
            <a:pPr lvl="1">
              <a:buClrTx/>
            </a:pPr>
            <a:r>
              <a:rPr lang="en-IN" sz="2000" dirty="0">
                <a:solidFill>
                  <a:schemeClr val="tx1"/>
                </a:solidFill>
              </a:rPr>
              <a:t>which methods or classes will be ignored during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2895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9505" y="145140"/>
            <a:ext cx="8490471" cy="553998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Objectives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At the end of this chapter you will be able to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Understand Junit Framework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Junit </a:t>
            </a:r>
            <a:r>
              <a:rPr lang="en-US" altLang="en-US" dirty="0">
                <a:solidFill>
                  <a:schemeClr val="tx1"/>
                </a:solidFill>
              </a:rPr>
              <a:t>Architectural overview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Writing a JUnit test class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Writing a JUnit test </a:t>
            </a:r>
            <a:r>
              <a:rPr lang="en-US" altLang="en-US" dirty="0" smtClean="0">
                <a:solidFill>
                  <a:schemeClr val="tx1"/>
                </a:solidFill>
              </a:rPr>
              <a:t>class with Methods 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Junit Annotations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38464"/>
            <a:ext cx="8240713" cy="541335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Junit 4.x framework is annotation based, so let's see the annotations that can be used while writing the test cases.</a:t>
            </a:r>
          </a:p>
          <a:p>
            <a:pPr lvl="1">
              <a:buClrTx/>
            </a:pPr>
            <a:r>
              <a:rPr lang="en-US" sz="2000" b="1" dirty="0">
                <a:solidFill>
                  <a:schemeClr val="tx1"/>
                </a:solidFill>
              </a:rPr>
              <a:t>@Test</a:t>
            </a:r>
            <a:r>
              <a:rPr lang="en-US" sz="2000" dirty="0">
                <a:solidFill>
                  <a:schemeClr val="tx1"/>
                </a:solidFill>
              </a:rPr>
              <a:t> annotation specifies that method is the test method.</a:t>
            </a:r>
          </a:p>
          <a:p>
            <a:pPr lvl="1">
              <a:buClrTx/>
            </a:pPr>
            <a:r>
              <a:rPr lang="en-US" sz="2000" b="1" dirty="0">
                <a:solidFill>
                  <a:schemeClr val="tx1"/>
                </a:solidFill>
              </a:rPr>
              <a:t>@Test(timeout=1000)</a:t>
            </a:r>
            <a:r>
              <a:rPr lang="en-US" sz="2000" dirty="0">
                <a:solidFill>
                  <a:schemeClr val="tx1"/>
                </a:solidFill>
              </a:rPr>
              <a:t> annotation specifies that method will be failed if it takes longer than 1000 milliseconds (1 second).</a:t>
            </a:r>
          </a:p>
          <a:p>
            <a:pPr lvl="1">
              <a:buClrTx/>
            </a:pPr>
            <a:r>
              <a:rPr lang="en-US" sz="2000" b="1" dirty="0">
                <a:solidFill>
                  <a:schemeClr val="tx1"/>
                </a:solidFill>
              </a:rPr>
              <a:t>@</a:t>
            </a:r>
            <a:r>
              <a:rPr lang="en-US" sz="2000" b="1" dirty="0" err="1">
                <a:solidFill>
                  <a:schemeClr val="tx1"/>
                </a:solidFill>
              </a:rPr>
              <a:t>BeforeClass</a:t>
            </a:r>
            <a:r>
              <a:rPr lang="en-US" sz="2000" dirty="0">
                <a:solidFill>
                  <a:schemeClr val="tx1"/>
                </a:solidFill>
              </a:rPr>
              <a:t> annotation specifies that method will be invoked only once, before starting all the tests.</a:t>
            </a:r>
          </a:p>
          <a:p>
            <a:pPr lvl="1">
              <a:buClrTx/>
            </a:pPr>
            <a:r>
              <a:rPr lang="en-US" sz="2000" b="1" dirty="0">
                <a:solidFill>
                  <a:schemeClr val="tx1"/>
                </a:solidFill>
              </a:rPr>
              <a:t>@Before</a:t>
            </a:r>
            <a:r>
              <a:rPr lang="en-US" sz="2000" dirty="0">
                <a:solidFill>
                  <a:schemeClr val="tx1"/>
                </a:solidFill>
              </a:rPr>
              <a:t> annotation specifies that method will be invoked before each test.</a:t>
            </a:r>
          </a:p>
          <a:p>
            <a:pPr lvl="1">
              <a:buClrTx/>
            </a:pPr>
            <a:r>
              <a:rPr lang="en-US" sz="2000" b="1" dirty="0">
                <a:solidFill>
                  <a:schemeClr val="tx1"/>
                </a:solidFill>
              </a:rPr>
              <a:t>@After</a:t>
            </a:r>
            <a:r>
              <a:rPr lang="en-US" sz="2000" dirty="0">
                <a:solidFill>
                  <a:schemeClr val="tx1"/>
                </a:solidFill>
              </a:rPr>
              <a:t> annotation specifies that method will be invoked after each test.</a:t>
            </a:r>
          </a:p>
          <a:p>
            <a:pPr lvl="1">
              <a:buClrTx/>
            </a:pPr>
            <a:r>
              <a:rPr lang="en-US" sz="2000" b="1" dirty="0">
                <a:solidFill>
                  <a:schemeClr val="tx1"/>
                </a:solidFill>
              </a:rPr>
              <a:t>@</a:t>
            </a:r>
            <a:r>
              <a:rPr lang="en-US" sz="2000" b="1" dirty="0" err="1">
                <a:solidFill>
                  <a:schemeClr val="tx1"/>
                </a:solidFill>
              </a:rPr>
              <a:t>AfterClass</a:t>
            </a:r>
            <a:r>
              <a:rPr lang="en-US" sz="2000" dirty="0">
                <a:solidFill>
                  <a:schemeClr val="tx1"/>
                </a:solidFill>
              </a:rPr>
              <a:t> annotation specifies that method will be invoked only once, after finishing all the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Counter Class – An example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830179"/>
            <a:ext cx="8240713" cy="49088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For the sake of example, we will create and test a trivial “counter” class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The constructor will create a counter and set it to zero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u="sng" dirty="0">
                <a:solidFill>
                  <a:schemeClr val="tx1"/>
                </a:solidFill>
              </a:rPr>
              <a:t>increment</a:t>
            </a:r>
            <a:r>
              <a:rPr lang="en-US" altLang="en-US" dirty="0">
                <a:solidFill>
                  <a:schemeClr val="tx1"/>
                </a:solidFill>
              </a:rPr>
              <a:t> method will add one to the counter and return the new value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u="sng" dirty="0">
                <a:solidFill>
                  <a:schemeClr val="tx1"/>
                </a:solidFill>
              </a:rPr>
              <a:t>decrement</a:t>
            </a:r>
            <a:r>
              <a:rPr lang="en-US" altLang="en-US" dirty="0">
                <a:solidFill>
                  <a:schemeClr val="tx1"/>
                </a:solidFill>
              </a:rPr>
              <a:t> method will subtract one from the counter and return the new </a:t>
            </a:r>
            <a:r>
              <a:rPr lang="en-US" altLang="en-US" dirty="0" smtClean="0">
                <a:solidFill>
                  <a:schemeClr val="tx1"/>
                </a:solidFill>
              </a:rPr>
              <a:t>value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We write the test methods before we write the code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This has the advantages described earlier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However, we usually write the method </a:t>
            </a:r>
            <a:r>
              <a:rPr lang="en-US" altLang="en-US" b="1" dirty="0">
                <a:solidFill>
                  <a:schemeClr val="tx1"/>
                </a:solidFill>
              </a:rPr>
              <a:t>stubs</a:t>
            </a:r>
            <a:r>
              <a:rPr lang="en-US" altLang="en-US" dirty="0">
                <a:solidFill>
                  <a:schemeClr val="tx1"/>
                </a:solidFill>
              </a:rPr>
              <a:t> first, and let the IDE generate the test method </a:t>
            </a:r>
            <a:r>
              <a:rPr lang="en-US" altLang="en-US" dirty="0" smtClean="0">
                <a:solidFill>
                  <a:schemeClr val="tx1"/>
                </a:solidFill>
              </a:rPr>
              <a:t>stubs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JUnit </a:t>
            </a:r>
            <a:r>
              <a:rPr lang="en-US" altLang="en-US" dirty="0">
                <a:solidFill>
                  <a:schemeClr val="tx1"/>
                </a:solidFill>
              </a:rPr>
              <a:t>tests are more code than the class itself</a:t>
            </a:r>
          </a:p>
          <a:p>
            <a:pPr>
              <a:buClrTx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JUnit tests for </a:t>
            </a:r>
            <a:r>
              <a:rPr lang="en-US" altLang="en-US" dirty="0">
                <a:solidFill>
                  <a:schemeClr val="tx1"/>
                </a:solidFill>
                <a:latin typeface="Trebuchet MS" pitchFamily="1" charset="0"/>
              </a:rPr>
              <a:t>Counter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830179"/>
            <a:ext cx="8410074" cy="56668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Times" pitchFamily="1" charset="0"/>
              <a:buChar char=" "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CounterTest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Counter counter1; // declare a Counter here</a:t>
            </a:r>
          </a:p>
          <a:p>
            <a:pPr>
              <a:lnSpc>
                <a:spcPct val="90000"/>
              </a:lnSpc>
              <a:buFont typeface="Times" pitchFamily="1" charset="0"/>
              <a:buChar char=" "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@Before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setUp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()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 counter1 = new Counter(); // initialize the Counter here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} 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endParaRPr lang="en-US" altLang="en-US" sz="2000" dirty="0">
              <a:solidFill>
                <a:schemeClr val="tx1"/>
              </a:solidFill>
              <a:latin typeface="Trebuchet MS" pitchFamily="1" charset="0"/>
            </a:endParaRPr>
          </a:p>
          <a:p>
            <a:pPr>
              <a:lnSpc>
                <a:spcPct val="90000"/>
              </a:lnSpc>
              <a:buFont typeface="Times" pitchFamily="1" charset="0"/>
              <a:buChar char=" "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@Test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public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testIncrement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()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assertTrue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(counter1.increment() == 1);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assertTrue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(counter1.increment() == 2);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}</a:t>
            </a:r>
          </a:p>
          <a:p>
            <a:pPr>
              <a:lnSpc>
                <a:spcPct val="90000"/>
              </a:lnSpc>
              <a:buFont typeface="Times" pitchFamily="1" charset="0"/>
              <a:buChar char=" "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@Test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public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testDecrement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()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assertTrue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(counter1.decrement() == -1);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}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}</a:t>
            </a:r>
          </a:p>
          <a:p>
            <a:pPr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047874" y="3128210"/>
            <a:ext cx="2916238" cy="2638925"/>
          </a:xfrm>
          <a:prstGeom prst="rect">
            <a:avLst/>
          </a:prstGeom>
        </p:spPr>
        <p:txBody>
          <a:bodyPr/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Note that each test begins with a </a:t>
            </a:r>
            <a:r>
              <a:rPr lang="en-US" altLang="en-US" i="1" dirty="0" smtClean="0">
                <a:solidFill>
                  <a:schemeClr val="tx1"/>
                </a:solidFill>
                <a:latin typeface="+mj-lt"/>
              </a:rPr>
              <a:t>brand new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 counter 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This means you don’t have to worry about the order in which the tests are run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4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Trebuchet MS" pitchFamily="1" charset="0"/>
              </a:rPr>
              <a:t>Counter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class itself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quarter" idx="16"/>
          </p:nvPr>
        </p:nvSpPr>
        <p:spPr>
          <a:xfrm>
            <a:off x="457200" y="1011238"/>
            <a:ext cx="8240713" cy="5666288"/>
          </a:xfrm>
        </p:spPr>
        <p:txBody>
          <a:bodyPr/>
          <a:lstStyle/>
          <a:p>
            <a:pPr>
              <a:buFont typeface="Wingdings" pitchFamily="1" charset="2"/>
              <a:buChar char=" "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public class Counter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count = 0;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public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increment()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    return count += 1;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}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public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decrement()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    return count -= 1;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	}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public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getCount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() {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    return count;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       }</a:t>
            </a:r>
            <a:b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}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081714" y="938463"/>
            <a:ext cx="4400550" cy="5498432"/>
          </a:xfrm>
          <a:prstGeom prst="rect">
            <a:avLst/>
          </a:prstGeom>
        </p:spPr>
        <p:txBody>
          <a:bodyPr/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Is JUnit testing overkill for this little class?</a:t>
            </a:r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The Extreme Programming view is: </a:t>
            </a:r>
            <a:r>
              <a:rPr lang="en-US" altLang="en-US" sz="2200" i="1" dirty="0" smtClean="0">
                <a:solidFill>
                  <a:schemeClr val="tx1"/>
                </a:solidFill>
              </a:rPr>
              <a:t>If it isn’t tested, it doesn’t work</a:t>
            </a:r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You are not likely to have many classes this trivial in a real program, so writing JUnit tests for those few trivial classes is no big deal</a:t>
            </a:r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Often even XP programmers don’t bother writing tests for </a:t>
            </a:r>
            <a:r>
              <a:rPr lang="en-US" altLang="en-US" sz="2200" i="1" dirty="0" smtClean="0">
                <a:solidFill>
                  <a:schemeClr val="tx1"/>
                </a:solidFill>
              </a:rPr>
              <a:t>simple</a:t>
            </a:r>
            <a:r>
              <a:rPr lang="en-US" altLang="en-US" sz="2200" dirty="0" smtClean="0">
                <a:solidFill>
                  <a:schemeClr val="tx1"/>
                </a:solidFill>
              </a:rPr>
              <a:t> getter methods such as </a:t>
            </a:r>
            <a:r>
              <a:rPr lang="en-US" altLang="en-US" sz="2200" dirty="0" err="1" smtClean="0">
                <a:solidFill>
                  <a:schemeClr val="tx1"/>
                </a:solidFill>
                <a:latin typeface="Trebuchet MS" pitchFamily="1" charset="0"/>
              </a:rPr>
              <a:t>getCount</a:t>
            </a:r>
            <a:r>
              <a:rPr lang="en-US" altLang="en-US" sz="2200" dirty="0" smtClean="0">
                <a:solidFill>
                  <a:schemeClr val="tx1"/>
                </a:solidFill>
                <a:latin typeface="Trebuchet MS" pitchFamily="1" charset="0"/>
              </a:rPr>
              <a:t>()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We only used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assertTrue</a:t>
            </a:r>
            <a:r>
              <a:rPr lang="en-US" altLang="en-US" sz="2200" dirty="0" smtClean="0">
                <a:solidFill>
                  <a:schemeClr val="tx1"/>
                </a:solidFill>
              </a:rPr>
              <a:t> in this example, but there are additional assert methods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Warning: equals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can compare primitives with ==</a:t>
            </a:r>
          </a:p>
          <a:p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 has a method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x.equals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(y), for comparing objects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method works great for Strings and a few other Java classes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objects of classes that you create, you have to define equals</a:t>
            </a:r>
          </a:p>
          <a:p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assertEquals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(expected, actual) uses == or equals</a:t>
            </a:r>
          </a:p>
          <a:p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define equals for your own objects, define exactly this method:</a:t>
            </a:r>
            <a:b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equals(Object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{ ... }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argument must be of type Object, which isn’t what you want, so you must cast it to the correct type (say, Person):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equals(Object something) {</a:t>
            </a:r>
            <a:b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Person p = (Person)something;</a:t>
            </a:r>
            <a:b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return this.name == p.name; // test whatever you like here</a:t>
            </a:r>
            <a:b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Discussion in the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subsqeuents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session more about equals later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Assert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62526"/>
            <a:ext cx="8240713" cy="5305927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IN" b="1" dirty="0" err="1">
                <a:solidFill>
                  <a:schemeClr val="tx1"/>
                </a:solidFill>
              </a:rPr>
              <a:t>JUnit</a:t>
            </a:r>
            <a:r>
              <a:rPr lang="en-IN" b="1" dirty="0">
                <a:solidFill>
                  <a:schemeClr val="tx1"/>
                </a:solidFill>
              </a:rPr>
              <a:t> provides the Assert class to check the certain conditions. </a:t>
            </a:r>
          </a:p>
          <a:p>
            <a:pPr lvl="1">
              <a:buClrTx/>
            </a:pPr>
            <a:r>
              <a:rPr lang="en-IN" b="1" dirty="0">
                <a:solidFill>
                  <a:schemeClr val="tx1"/>
                </a:solidFill>
              </a:rPr>
              <a:t>Assert class methods compare the output value to the expected value</a:t>
            </a:r>
            <a:r>
              <a:rPr lang="en-IN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org.junit.Assert class provides methods to assert the program logic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Methods of Assert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The common methods of Assert class are as follows: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assertEquals</a:t>
            </a:r>
            <a:r>
              <a:rPr lang="en-US" dirty="0">
                <a:solidFill>
                  <a:schemeClr val="tx1"/>
                </a:solidFill>
              </a:rPr>
              <a:t>(boolean </a:t>
            </a:r>
            <a:r>
              <a:rPr lang="en-US" dirty="0" err="1">
                <a:solidFill>
                  <a:schemeClr val="tx1"/>
                </a:solidFill>
              </a:rPr>
              <a:t>expected,boolean</a:t>
            </a:r>
            <a:r>
              <a:rPr lang="en-US" dirty="0">
                <a:solidFill>
                  <a:schemeClr val="tx1"/>
                </a:solidFill>
              </a:rPr>
              <a:t> actual): checks that two primitives/objects are equal. It is overloaded.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assertTrue</a:t>
            </a:r>
            <a:r>
              <a:rPr lang="en-US" dirty="0">
                <a:solidFill>
                  <a:schemeClr val="tx1"/>
                </a:solidFill>
              </a:rPr>
              <a:t>(boolean condition): checks that a condition is true.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assertFalse</a:t>
            </a:r>
            <a:r>
              <a:rPr lang="en-US" dirty="0">
                <a:solidFill>
                  <a:schemeClr val="tx1"/>
                </a:solidFill>
              </a:rPr>
              <a:t>(boolean condition): checks that a condition is false.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assertNull</a:t>
            </a:r>
            <a:r>
              <a:rPr lang="en-US" dirty="0">
                <a:solidFill>
                  <a:schemeClr val="tx1"/>
                </a:solidFill>
              </a:rPr>
              <a:t>(Object 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): checks that object is null.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assertNotNull</a:t>
            </a:r>
            <a:r>
              <a:rPr lang="en-US" dirty="0">
                <a:solidFill>
                  <a:schemeClr val="tx1"/>
                </a:solidFill>
              </a:rPr>
              <a:t>(Object 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): checks that object is not null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Assert methods </a:t>
            </a:r>
            <a:r>
              <a:rPr lang="en-US" altLang="en-US" dirty="0" smtClean="0"/>
              <a:t>usage One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830179"/>
            <a:ext cx="8240713" cy="54262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Within a test,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Call the method being tested and get the actual result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Assert </a:t>
            </a:r>
            <a:r>
              <a:rPr lang="en-US" altLang="en-US" dirty="0">
                <a:solidFill>
                  <a:schemeClr val="tx1"/>
                </a:solidFill>
              </a:rPr>
              <a:t>what the correct result should be with one of the assert methods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These steps can be repeated as many times as necessary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An assert method is a JUnit method that performs a test, and throws an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AssertionError</a:t>
            </a:r>
            <a:r>
              <a:rPr lang="en-US" altLang="en-US" sz="2000" dirty="0">
                <a:solidFill>
                  <a:schemeClr val="tx1"/>
                </a:solidFill>
              </a:rPr>
              <a:t> if the test fails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JUnit catches these Errors and shows you the result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static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assertTrue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(boolean </a:t>
            </a:r>
            <a:r>
              <a:rPr lang="en-US" altLang="en-US" sz="2000" b="1" i="1" dirty="0">
                <a:solidFill>
                  <a:schemeClr val="tx1"/>
                </a:solidFill>
              </a:rPr>
              <a:t>test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)</a:t>
            </a:r>
            <a:r>
              <a:rPr lang="en-US" altLang="en-US" sz="2000" dirty="0">
                <a:solidFill>
                  <a:schemeClr val="tx1"/>
                </a:solidFill>
              </a:rPr>
              <a:t/>
            </a:r>
            <a:br>
              <a:rPr lang="en-US" altLang="en-US" sz="200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static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assertTrue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(String </a:t>
            </a:r>
            <a:r>
              <a:rPr lang="en-US" altLang="en-US" sz="2000" b="1" i="1" dirty="0">
                <a:solidFill>
                  <a:schemeClr val="tx1"/>
                </a:solidFill>
              </a:rPr>
              <a:t>message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, boolean </a:t>
            </a:r>
            <a:r>
              <a:rPr lang="en-US" altLang="en-US" sz="2000" b="1" i="1" dirty="0">
                <a:solidFill>
                  <a:schemeClr val="tx1"/>
                </a:solidFill>
              </a:rPr>
              <a:t>test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Throws an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AssertionError</a:t>
            </a:r>
            <a:r>
              <a:rPr lang="en-US" altLang="en-US" dirty="0" err="1">
                <a:solidFill>
                  <a:schemeClr val="tx1"/>
                </a:solidFill>
              </a:rPr>
              <a:t>if</a:t>
            </a:r>
            <a:r>
              <a:rPr lang="en-US" altLang="en-US" dirty="0">
                <a:solidFill>
                  <a:schemeClr val="tx1"/>
                </a:solidFill>
              </a:rPr>
              <a:t> the test fails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The optional </a:t>
            </a:r>
            <a:r>
              <a:rPr lang="en-US" altLang="en-US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 is included in the Error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static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assertFalse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(boolean </a:t>
            </a:r>
            <a:r>
              <a:rPr lang="en-US" altLang="en-US" sz="2000" b="1" i="1" dirty="0">
                <a:solidFill>
                  <a:schemeClr val="tx1"/>
                </a:solidFill>
              </a:rPr>
              <a:t>test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)</a:t>
            </a:r>
            <a:r>
              <a:rPr lang="en-US" altLang="en-US" sz="2000" dirty="0">
                <a:solidFill>
                  <a:schemeClr val="tx1"/>
                </a:solidFill>
              </a:rPr>
              <a:t/>
            </a:r>
            <a:br>
              <a:rPr lang="en-US" altLang="en-US" sz="200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static void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1" charset="0"/>
              </a:rPr>
              <a:t>assertFalse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(String </a:t>
            </a:r>
            <a:r>
              <a:rPr lang="en-US" altLang="en-US" sz="2000" b="1" i="1" dirty="0">
                <a:solidFill>
                  <a:schemeClr val="tx1"/>
                </a:solidFill>
              </a:rPr>
              <a:t>message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, boolean </a:t>
            </a:r>
            <a:r>
              <a:rPr lang="en-US" altLang="en-US" sz="2000" b="1" i="1" dirty="0">
                <a:solidFill>
                  <a:schemeClr val="tx1"/>
                </a:solidFill>
              </a:rPr>
              <a:t>test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1" charset="0"/>
              </a:rPr>
              <a:t>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Throws an </a:t>
            </a:r>
            <a:r>
              <a:rPr lang="en-US" altLang="en-US" dirty="0" err="1">
                <a:solidFill>
                  <a:schemeClr val="tx1"/>
                </a:solidFill>
                <a:latin typeface="Trebuchet MS" pitchFamily="1" charset="0"/>
              </a:rPr>
              <a:t>AssertionError</a:t>
            </a:r>
            <a:r>
              <a:rPr lang="en-US" altLang="en-US" dirty="0" err="1">
                <a:solidFill>
                  <a:schemeClr val="tx1"/>
                </a:solidFill>
              </a:rPr>
              <a:t>if</a:t>
            </a:r>
            <a:r>
              <a:rPr lang="en-US" altLang="en-US" dirty="0">
                <a:solidFill>
                  <a:schemeClr val="tx1"/>
                </a:solidFill>
              </a:rPr>
              <a:t> the test fails</a:t>
            </a:r>
          </a:p>
          <a:p>
            <a:pPr>
              <a:buClrTx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Assert methods </a:t>
            </a:r>
            <a:r>
              <a:rPr lang="en-US" altLang="en-US" dirty="0" smtClean="0"/>
              <a:t>level two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38464"/>
            <a:ext cx="8240713" cy="529389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en-US" dirty="0" err="1">
                <a:solidFill>
                  <a:schemeClr val="tx1"/>
                </a:solidFill>
              </a:rPr>
              <a:t>assertEquals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b="1" i="1" dirty="0">
                <a:solidFill>
                  <a:schemeClr val="tx1"/>
                </a:solidFill>
              </a:rPr>
              <a:t>expected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b="1" i="1" dirty="0">
                <a:solidFill>
                  <a:schemeClr val="tx1"/>
                </a:solidFill>
              </a:rPr>
              <a:t>actual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assertEquals</a:t>
            </a:r>
            <a:r>
              <a:rPr lang="en-US" altLang="en-US" dirty="0">
                <a:solidFill>
                  <a:schemeClr val="tx1"/>
                </a:solidFill>
              </a:rPr>
              <a:t>(String </a:t>
            </a:r>
            <a:r>
              <a:rPr lang="en-US" altLang="en-US" b="1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b="1" i="1" dirty="0">
                <a:solidFill>
                  <a:schemeClr val="tx1"/>
                </a:solidFill>
              </a:rPr>
              <a:t>expected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b="1" i="1" dirty="0">
                <a:solidFill>
                  <a:schemeClr val="tx1"/>
                </a:solidFill>
              </a:rPr>
              <a:t>actual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Tx/>
            </a:pPr>
            <a:r>
              <a:rPr lang="en-US" altLang="en-US" b="1" i="1" dirty="0">
                <a:solidFill>
                  <a:schemeClr val="tx1"/>
                </a:solidFill>
              </a:rPr>
              <a:t>expected 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r>
              <a:rPr lang="en-US" altLang="en-US" b="1" i="1" dirty="0">
                <a:solidFill>
                  <a:schemeClr val="tx1"/>
                </a:solidFill>
              </a:rPr>
              <a:t>actual </a:t>
            </a:r>
            <a:r>
              <a:rPr lang="en-US" altLang="en-US" dirty="0">
                <a:solidFill>
                  <a:schemeClr val="tx1"/>
                </a:solidFill>
              </a:rPr>
              <a:t>must be both objects </a:t>
            </a:r>
            <a:r>
              <a:rPr lang="en-US" altLang="en-US" i="1" dirty="0">
                <a:solidFill>
                  <a:schemeClr val="tx1"/>
                </a:solidFill>
              </a:rPr>
              <a:t>or</a:t>
            </a:r>
            <a:r>
              <a:rPr lang="en-US" altLang="en-US" dirty="0">
                <a:solidFill>
                  <a:schemeClr val="tx1"/>
                </a:solidFill>
              </a:rPr>
              <a:t> the same primitive type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For objects, uses your equals method, </a:t>
            </a:r>
            <a:r>
              <a:rPr lang="en-US" altLang="en-US" b="1" i="1" dirty="0">
                <a:solidFill>
                  <a:schemeClr val="tx1"/>
                </a:solidFill>
              </a:rPr>
              <a:t>if </a:t>
            </a:r>
            <a:r>
              <a:rPr lang="en-US" altLang="en-US" dirty="0">
                <a:solidFill>
                  <a:schemeClr val="tx1"/>
                </a:solidFill>
              </a:rPr>
              <a:t>you have defined it properly, as described on the previous slide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 err="1">
                <a:solidFill>
                  <a:schemeClr val="tx1"/>
                </a:solidFill>
              </a:rPr>
              <a:t>assertSame</a:t>
            </a:r>
            <a:r>
              <a:rPr lang="en-US" altLang="en-US" dirty="0">
                <a:solidFill>
                  <a:schemeClr val="tx1"/>
                </a:solidFill>
              </a:rPr>
              <a:t>(Object </a:t>
            </a:r>
            <a:r>
              <a:rPr lang="en-US" altLang="en-US" b="1" i="1" dirty="0">
                <a:solidFill>
                  <a:schemeClr val="tx1"/>
                </a:solidFill>
              </a:rPr>
              <a:t>expected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actual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assertSame</a:t>
            </a:r>
            <a:r>
              <a:rPr lang="en-US" altLang="en-US" dirty="0">
                <a:solidFill>
                  <a:schemeClr val="tx1"/>
                </a:solidFill>
              </a:rPr>
              <a:t>(String </a:t>
            </a:r>
            <a:r>
              <a:rPr lang="en-US" altLang="en-US" b="1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expected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actual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Asserts that two arguments refer to the </a:t>
            </a:r>
            <a:r>
              <a:rPr lang="en-US" altLang="en-US" i="1" dirty="0">
                <a:solidFill>
                  <a:schemeClr val="tx1"/>
                </a:solidFill>
              </a:rPr>
              <a:t>same</a:t>
            </a:r>
            <a:r>
              <a:rPr lang="en-US" altLang="en-US" dirty="0">
                <a:solidFill>
                  <a:schemeClr val="tx1"/>
                </a:solidFill>
              </a:rPr>
              <a:t> object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 err="1">
                <a:solidFill>
                  <a:schemeClr val="tx1"/>
                </a:solidFill>
              </a:rPr>
              <a:t>assertNotSame</a:t>
            </a:r>
            <a:r>
              <a:rPr lang="en-US" altLang="en-US" dirty="0">
                <a:solidFill>
                  <a:schemeClr val="tx1"/>
                </a:solidFill>
              </a:rPr>
              <a:t>(Object </a:t>
            </a:r>
            <a:r>
              <a:rPr lang="en-US" altLang="en-US" b="1" i="1" dirty="0">
                <a:solidFill>
                  <a:schemeClr val="tx1"/>
                </a:solidFill>
              </a:rPr>
              <a:t>expected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actual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assertNotSame</a:t>
            </a:r>
            <a:r>
              <a:rPr lang="en-US" altLang="en-US" dirty="0">
                <a:solidFill>
                  <a:schemeClr val="tx1"/>
                </a:solidFill>
              </a:rPr>
              <a:t>(String </a:t>
            </a:r>
            <a:r>
              <a:rPr lang="en-US" altLang="en-US" b="1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expected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actual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Asserts that two objects do not refer to the same object </a:t>
            </a:r>
          </a:p>
        </p:txBody>
      </p:sp>
    </p:spTree>
    <p:extLst>
      <p:ext uri="{BB962C8B-B14F-4D97-AF65-F5344CB8AC3E}">
        <p14:creationId xmlns:p14="http://schemas.microsoft.com/office/powerpoint/2010/main" val="33758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6" y="145142"/>
            <a:ext cx="8229600" cy="504564"/>
          </a:xfrm>
        </p:spPr>
        <p:txBody>
          <a:bodyPr/>
          <a:lstStyle/>
          <a:p>
            <a:r>
              <a:rPr lang="en-US" altLang="en-US" dirty="0"/>
              <a:t>Assert methods level </a:t>
            </a:r>
            <a:r>
              <a:rPr lang="en-US" altLang="en-US" dirty="0" smtClean="0"/>
              <a:t>three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74558"/>
            <a:ext cx="8240713" cy="4859505"/>
          </a:xfrm>
        </p:spPr>
        <p:txBody>
          <a:bodyPr/>
          <a:lstStyle/>
          <a:p>
            <a:pPr>
              <a:buClrTx/>
            </a:pPr>
            <a:r>
              <a:rPr lang="en-US" altLang="en-US" dirty="0" err="1">
                <a:solidFill>
                  <a:schemeClr val="tx1"/>
                </a:solidFill>
              </a:rPr>
              <a:t>assertNull</a:t>
            </a:r>
            <a:r>
              <a:rPr lang="en-US" altLang="en-US" dirty="0">
                <a:solidFill>
                  <a:schemeClr val="tx1"/>
                </a:solidFill>
              </a:rPr>
              <a:t>(Object </a:t>
            </a:r>
            <a:r>
              <a:rPr lang="en-US" altLang="en-US" b="1" i="1" dirty="0">
                <a:solidFill>
                  <a:schemeClr val="tx1"/>
                </a:solidFill>
              </a:rPr>
              <a:t>object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assertNull</a:t>
            </a:r>
            <a:r>
              <a:rPr lang="en-US" altLang="en-US" dirty="0">
                <a:solidFill>
                  <a:schemeClr val="tx1"/>
                </a:solidFill>
              </a:rPr>
              <a:t>(String </a:t>
            </a:r>
            <a:r>
              <a:rPr lang="en-US" altLang="en-US" b="1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object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Asserts that the object is null (undefined)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 err="1">
                <a:solidFill>
                  <a:schemeClr val="tx1"/>
                </a:solidFill>
              </a:rPr>
              <a:t>assertNotNull</a:t>
            </a:r>
            <a:r>
              <a:rPr lang="en-US" altLang="en-US" dirty="0">
                <a:solidFill>
                  <a:schemeClr val="tx1"/>
                </a:solidFill>
              </a:rPr>
              <a:t>(Object </a:t>
            </a:r>
            <a:r>
              <a:rPr lang="en-US" altLang="en-US" b="1" i="1" dirty="0">
                <a:solidFill>
                  <a:schemeClr val="tx1"/>
                </a:solidFill>
              </a:rPr>
              <a:t>object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assertNotNull</a:t>
            </a:r>
            <a:r>
              <a:rPr lang="en-US" altLang="en-US" dirty="0">
                <a:solidFill>
                  <a:schemeClr val="tx1"/>
                </a:solidFill>
              </a:rPr>
              <a:t>(String </a:t>
            </a:r>
            <a:r>
              <a:rPr lang="en-US" altLang="en-US" b="1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, Object </a:t>
            </a:r>
            <a:r>
              <a:rPr lang="en-US" altLang="en-US" b="1" i="1" dirty="0">
                <a:solidFill>
                  <a:schemeClr val="tx1"/>
                </a:solidFill>
              </a:rPr>
              <a:t>object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Asserts that the object is null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fail()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fail(String </a:t>
            </a:r>
            <a:r>
              <a:rPr lang="en-US" altLang="en-US" b="1" i="1" dirty="0">
                <a:solidFill>
                  <a:schemeClr val="tx1"/>
                </a:solidFill>
              </a:rPr>
              <a:t>message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Causes the test to fail and throw an </a:t>
            </a:r>
            <a:r>
              <a:rPr lang="en-US" altLang="en-US" dirty="0" err="1">
                <a:solidFill>
                  <a:schemeClr val="tx1"/>
                </a:solidFill>
              </a:rPr>
              <a:t>AssertionFailedError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Useful as a result of a complex test, when the other assert methods aren’t quite what you want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JUnit </a:t>
            </a:r>
            <a:r>
              <a:rPr lang="en-US" altLang="en-US" dirty="0">
                <a:solidFill>
                  <a:schemeClr val="tx1"/>
                </a:solidFill>
              </a:rPr>
              <a:t>test </a:t>
            </a:r>
            <a:r>
              <a:rPr lang="en-US" altLang="en-US" dirty="0" smtClean="0">
                <a:solidFill>
                  <a:schemeClr val="tx1"/>
                </a:solidFill>
              </a:rPr>
              <a:t>class for Setup and teardown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50495"/>
            <a:ext cx="8240713" cy="50773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b="1" dirty="0" smtClean="0">
                <a:solidFill>
                  <a:schemeClr val="tx1"/>
                </a:solidFill>
                <a:latin typeface="+mj-lt"/>
              </a:rPr>
              <a:t>when 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you need to connect to a database to do your testing</a:t>
            </a:r>
            <a:br>
              <a:rPr lang="en-US" altLang="en-US" b="1" dirty="0">
                <a:solidFill>
                  <a:schemeClr val="tx1"/>
                </a:solidFill>
                <a:latin typeface="+mj-lt"/>
              </a:rPr>
            </a:br>
            <a:endParaRPr lang="en-US" altLang="en-US" b="1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If you wish, you can declare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one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method to be executed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just once,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when the class is first loaded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@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BeforeClass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public static void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setUpClass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() throws Exception {</a:t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        // one-time initialization code</a:t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>
              <a:lnSpc>
                <a:spcPct val="90000"/>
              </a:lnSpc>
              <a:buClrTx/>
            </a:pP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If you wish, you can declare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one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method to be executed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just once,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to do cleanup after all the tests have been completed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@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AfterClass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public static void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tearDownClass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() throws Exception {</a:t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        // one-time cleanup code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+mj-lt"/>
              </a:rPr>
            </a:b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6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10156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JUnit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Mockito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Java Unit Testing, Test Driven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1714499"/>
            <a:ext cx="7903029" cy="46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Ignoring a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26432"/>
            <a:ext cx="8240713" cy="4907631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The @Ignore annotation says to not run a test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@</a:t>
            </a:r>
            <a:r>
              <a:rPr lang="en-US" altLang="en-US" dirty="0" smtClean="0">
                <a:solidFill>
                  <a:schemeClr val="tx1"/>
                </a:solidFill>
              </a:rPr>
              <a:t>Ignore</a:t>
            </a:r>
          </a:p>
          <a:p>
            <a:pPr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@Test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public void add() {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 err="1">
                <a:solidFill>
                  <a:schemeClr val="tx1"/>
                </a:solidFill>
              </a:rPr>
              <a:t>assertEquals</a:t>
            </a:r>
            <a:r>
              <a:rPr lang="en-US" altLang="en-US" dirty="0">
                <a:solidFill>
                  <a:schemeClr val="tx1"/>
                </a:solidFill>
              </a:rPr>
              <a:t>(4, </a:t>
            </a:r>
            <a:r>
              <a:rPr lang="en-US" altLang="en-US" dirty="0" err="1">
                <a:solidFill>
                  <a:schemeClr val="tx1"/>
                </a:solidFill>
              </a:rPr>
              <a:t>program.sum</a:t>
            </a:r>
            <a:r>
              <a:rPr lang="en-US" altLang="en-US" dirty="0">
                <a:solidFill>
                  <a:schemeClr val="tx1"/>
                </a:solidFill>
              </a:rPr>
              <a:t>(2, 2));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You shouldn’t use @Ignore without a very good reason!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Junit with Test suites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0376" y="3140304"/>
            <a:ext cx="8240713" cy="321151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You can define a suite of tests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@</a:t>
            </a:r>
            <a:r>
              <a:rPr lang="en-US" altLang="en-US" dirty="0" err="1">
                <a:solidFill>
                  <a:schemeClr val="tx1"/>
                </a:solidFill>
              </a:rPr>
              <a:t>RunWith</a:t>
            </a:r>
            <a:r>
              <a:rPr lang="en-US" altLang="en-US" dirty="0">
                <a:solidFill>
                  <a:schemeClr val="tx1"/>
                </a:solidFill>
              </a:rPr>
              <a:t>(value=</a:t>
            </a:r>
            <a:r>
              <a:rPr lang="en-US" altLang="en-US" dirty="0" err="1">
                <a:solidFill>
                  <a:schemeClr val="tx1"/>
                </a:solidFill>
              </a:rPr>
              <a:t>Suite.class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@</a:t>
            </a:r>
            <a:r>
              <a:rPr lang="en-US" altLang="en-US" dirty="0" err="1">
                <a:solidFill>
                  <a:schemeClr val="tx1"/>
                </a:solidFill>
              </a:rPr>
              <a:t>SuiteClasses</a:t>
            </a:r>
            <a:r>
              <a:rPr lang="en-US" altLang="en-US" dirty="0">
                <a:solidFill>
                  <a:schemeClr val="tx1"/>
                </a:solidFill>
              </a:rPr>
              <a:t>(value={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                     </a:t>
            </a:r>
            <a:r>
              <a:rPr lang="en-US" altLang="en-US" dirty="0" err="1" smtClean="0">
                <a:solidFill>
                  <a:schemeClr val="tx1"/>
                </a:solidFill>
              </a:rPr>
              <a:t>OneTest.class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                      </a:t>
            </a:r>
            <a:r>
              <a:rPr lang="en-US" altLang="en-US" dirty="0" err="1" smtClean="0">
                <a:solidFill>
                  <a:schemeClr val="tx1"/>
                </a:solidFill>
              </a:rPr>
              <a:t>TwoTest.class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                      </a:t>
            </a:r>
            <a:r>
              <a:rPr lang="en-US" altLang="en-US" dirty="0" err="1" smtClean="0">
                <a:solidFill>
                  <a:schemeClr val="tx1"/>
                </a:solidFill>
              </a:rPr>
              <a:t>Threetest.class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                 })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public class </a:t>
            </a:r>
            <a:r>
              <a:rPr lang="en-US" altLang="en-US" dirty="0" err="1">
                <a:solidFill>
                  <a:schemeClr val="tx1"/>
                </a:solidFill>
              </a:rPr>
              <a:t>AllTests</a:t>
            </a:r>
            <a:r>
              <a:rPr lang="en-US" altLang="en-US" dirty="0">
                <a:solidFill>
                  <a:schemeClr val="tx1"/>
                </a:solidFill>
              </a:rPr>
              <a:t> { }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376" y="1041902"/>
            <a:ext cx="8229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Test suite is used to bundle a few unit test cases and run them together</a:t>
            </a:r>
            <a:r>
              <a:rPr lang="en-IN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In </a:t>
            </a:r>
            <a:r>
              <a:rPr lang="en-IN" sz="2000" b="1" dirty="0" err="1"/>
              <a:t>JUnit</a:t>
            </a:r>
            <a:r>
              <a:rPr lang="en-IN" sz="2000" b="1" dirty="0"/>
              <a:t>, both @</a:t>
            </a:r>
            <a:r>
              <a:rPr lang="en-IN" sz="2000" b="1" dirty="0" err="1"/>
              <a:t>RunWith</a:t>
            </a:r>
            <a:r>
              <a:rPr lang="en-IN" sz="2000" b="1" dirty="0"/>
              <a:t> and @Suite annotations are used to run the suite tests.</a:t>
            </a:r>
          </a:p>
        </p:txBody>
      </p:sp>
    </p:spTree>
    <p:extLst>
      <p:ext uri="{BB962C8B-B14F-4D97-AF65-F5344CB8AC3E}">
        <p14:creationId xmlns:p14="http://schemas.microsoft.com/office/powerpoint/2010/main" val="31217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</p:spPr>
        <p:txBody>
          <a:bodyPr/>
          <a:lstStyle/>
          <a:p>
            <a:r>
              <a:rPr lang="en-IN" dirty="0"/>
              <a:t>Time </a:t>
            </a:r>
            <a:r>
              <a:rPr lang="en-IN" dirty="0" smtClean="0"/>
              <a:t>Test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JUnit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provides a handy option of Timeout. </a:t>
            </a:r>
            <a:endParaRPr lang="en-I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test case takes more time than the specified number of milliseconds, then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JUnit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automatically mark it as failed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timeout parameter is used along with @Test annotation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 us see the </a:t>
            </a:r>
            <a:r>
              <a:rPr lang="en-IN" sz="2400" b="1" dirty="0">
                <a:solidFill>
                  <a:srgbClr val="FF0000"/>
                </a:solidFill>
              </a:rPr>
              <a:t>@Test(timeout)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action.</a:t>
            </a:r>
          </a:p>
        </p:txBody>
      </p:sp>
    </p:spTree>
    <p:extLst>
      <p:ext uri="{BB962C8B-B14F-4D97-AF65-F5344CB8AC3E}">
        <p14:creationId xmlns:p14="http://schemas.microsoft.com/office/powerpoint/2010/main" val="829538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Parameterized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79614" y="1360488"/>
            <a:ext cx="8518299" cy="4473575"/>
          </a:xfrm>
        </p:spPr>
        <p:txBody>
          <a:bodyPr>
            <a:normAutofit/>
          </a:bodyPr>
          <a:lstStyle/>
          <a:p>
            <a:r>
              <a:rPr lang="en-IN" sz="2400" dirty="0" err="1"/>
              <a:t>JUnit</a:t>
            </a:r>
            <a:r>
              <a:rPr lang="en-IN" sz="2400" dirty="0"/>
              <a:t> 4 has introduced a new feature called </a:t>
            </a:r>
            <a:r>
              <a:rPr lang="en-IN" sz="2400" b="1" dirty="0"/>
              <a:t>parameterized tests</a:t>
            </a:r>
            <a:r>
              <a:rPr lang="en-IN" sz="2400" dirty="0"/>
              <a:t>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Parameterized </a:t>
            </a:r>
            <a:r>
              <a:rPr lang="en-IN" sz="2400" dirty="0"/>
              <a:t>tests allow a developer to run the same test over and over again using different values.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569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Parameterized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Annotate test class with @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RunWith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Parameterized.class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public static method annotated with @Parameters that returns a Collection of Objects (as Array) as test data set.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public constructor that takes in what is equivalent to one "row" of test data.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an instance variable for each "column" of test data.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your test case(s) using the instance variables as the source of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3204572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Junit 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842211"/>
            <a:ext cx="8240713" cy="56067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If you write your method </a:t>
            </a:r>
            <a:r>
              <a:rPr lang="en-US" altLang="en-US" dirty="0" smtClean="0">
                <a:solidFill>
                  <a:schemeClr val="tx1"/>
                </a:solidFill>
              </a:rPr>
              <a:t>stubs  </a:t>
            </a:r>
            <a:r>
              <a:rPr lang="en-US" altLang="en-US" dirty="0">
                <a:solidFill>
                  <a:schemeClr val="tx1"/>
                </a:solidFill>
              </a:rPr>
              <a:t>Eclipse will generate test method stubs for you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To add JUnit 4 to your project: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Select a class in Eclipse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Go to File </a:t>
            </a:r>
            <a:r>
              <a:rPr lang="en-US" altLang="en-US" dirty="0">
                <a:solidFill>
                  <a:schemeClr val="tx1"/>
                </a:solidFill>
                <a:sym typeface="Wingdings" pitchFamily="1" charset="2"/>
              </a:rPr>
              <a:t> New...  JUnit Test Case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Make sure New JUnit 4 test is selected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Click where it says “Click here to add JUnit 4...”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Close the window that appears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To create a JUnit test class: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Do steps 1 and 2 above, if you haven’t already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Click Next&gt;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Use the checkboxes to decide which methods you want test cases for;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don’t select Object or anything under it</a:t>
            </a:r>
          </a:p>
          <a:p>
            <a:pPr lvl="2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I like to check </a:t>
            </a:r>
            <a:r>
              <a:rPr lang="en-US" altLang="en-US" dirty="0" smtClean="0">
                <a:solidFill>
                  <a:schemeClr val="tx1"/>
                </a:solidFill>
              </a:rPr>
              <a:t>“open cart application ,” </a:t>
            </a:r>
            <a:r>
              <a:rPr lang="en-US" altLang="en-US" dirty="0">
                <a:solidFill>
                  <a:schemeClr val="tx1"/>
                </a:solidFill>
              </a:rPr>
              <a:t>but that’s up to </a:t>
            </a:r>
            <a:r>
              <a:rPr lang="en-US" altLang="en-US" dirty="0" smtClean="0">
                <a:solidFill>
                  <a:schemeClr val="tx1"/>
                </a:solidFill>
              </a:rPr>
              <a:t>Junit tester</a:t>
            </a:r>
          </a:p>
          <a:p>
            <a:pPr lvl="2">
              <a:lnSpc>
                <a:spcPct val="90000"/>
              </a:lnSpc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Click </a:t>
            </a:r>
            <a:r>
              <a:rPr lang="en-US" altLang="en-US" dirty="0">
                <a:solidFill>
                  <a:schemeClr val="tx1"/>
                </a:solidFill>
              </a:rPr>
              <a:t>Finish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To run the tests:</a:t>
            </a:r>
          </a:p>
          <a:p>
            <a:pPr lvl="1">
              <a:lnSpc>
                <a:spcPct val="90000"/>
              </a:lnSpc>
              <a:buClrTx/>
            </a:pPr>
            <a:r>
              <a:rPr lang="en-US" altLang="en-US" dirty="0">
                <a:solidFill>
                  <a:schemeClr val="tx1"/>
                </a:solidFill>
              </a:rPr>
              <a:t>Choose Run </a:t>
            </a:r>
            <a:r>
              <a:rPr lang="en-US" altLang="en-US" dirty="0">
                <a:solidFill>
                  <a:schemeClr val="tx1"/>
                </a:solidFill>
                <a:sym typeface="Wingdings" pitchFamily="1" charset="2"/>
              </a:rPr>
              <a:t> Run As  JUnit 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window of Eclipse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5" y="938463"/>
            <a:ext cx="8722894" cy="520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6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Best practices while using Junit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86590"/>
            <a:ext cx="8240713" cy="484747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Write a test for some method you intend to write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If the method is fairly complex, test only the simplest case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Write a stub for the method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Run the test and make sure it fails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Replace the stub with code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Write just enough code to pass the tests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Run the test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</a:rPr>
              <a:t>If it fails, debug the method (or maybe debug the test); repeat until the test passes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</a:rPr>
              <a:t>If the method needs to do more, or handle more complex situations, add the </a:t>
            </a:r>
            <a:r>
              <a:rPr lang="en-US" altLang="en-US" dirty="0" smtClean="0">
                <a:solidFill>
                  <a:schemeClr val="tx1"/>
                </a:solidFill>
              </a:rPr>
              <a:t>tests to the framework.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1118938"/>
            <a:ext cx="8240713" cy="4715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At the end of the chapter you have learnt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Annotations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Asserts 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Counters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Asserts methods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Test suites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Eclipse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51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 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1010654"/>
            <a:ext cx="8240713" cy="482341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 write test cases, we need to know and understand _____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a) Writer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b) System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c) Reader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d) Assert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</a:p>
          <a:p>
            <a:pPr marL="342900" indent="-342900">
              <a:buClrTx/>
              <a:buFont typeface="+mj-lt"/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____ method in Junit performs a test and throws an </a:t>
            </a:r>
            <a:r>
              <a:rPr lang="en-US" dirty="0" err="1">
                <a:solidFill>
                  <a:schemeClr val="tx1"/>
                </a:solidFill>
              </a:rPr>
              <a:t>AssertionError</a:t>
            </a:r>
            <a:r>
              <a:rPr lang="en-US" dirty="0">
                <a:solidFill>
                  <a:schemeClr val="tx1"/>
                </a:solidFill>
              </a:rPr>
              <a:t> if the test fails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a</a:t>
            </a:r>
            <a:r>
              <a:rPr lang="en-US" dirty="0">
                <a:solidFill>
                  <a:schemeClr val="tx1"/>
                </a:solidFill>
              </a:rPr>
              <a:t>) Writer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     b) System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     c) Reader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     d) Assert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TDD (Test Driven Development)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5236255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Test-Driven Development (TDD) is a software development process which includes test-first development. 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means that the developer first writes a fully automated test case before writing the production code to fulfil that test and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refactoring.</a:t>
            </a:r>
          </a:p>
          <a:p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 for the same are given below –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Firstly, add a test.</a:t>
            </a:r>
          </a:p>
          <a:p>
            <a:pPr lvl="1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all the tests and see if any new test fails.</a:t>
            </a:r>
          </a:p>
          <a:p>
            <a:pPr lvl="1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the code to make it pass the new tests.</a:t>
            </a:r>
          </a:p>
          <a:p>
            <a:pPr lvl="1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the test again and if they fail then refactor again and repeat.</a:t>
            </a:r>
          </a:p>
        </p:txBody>
      </p:sp>
    </p:spTree>
    <p:extLst>
      <p:ext uri="{BB962C8B-B14F-4D97-AF65-F5344CB8AC3E}">
        <p14:creationId xmlns:p14="http://schemas.microsoft.com/office/powerpoint/2010/main" val="18222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0743" y="2612799"/>
            <a:ext cx="8189231" cy="623887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JUnit - Parameterized Test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Objective of this chapter is to understand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Parameterization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RunWith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Parameterized methods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sample program using collections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32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 parameterized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49263" y="1484475"/>
            <a:ext cx="8240713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org.junit.runners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	Class Parameterized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b="1" dirty="0" err="1" smtClean="0">
                <a:solidFill>
                  <a:schemeClr val="tx1"/>
                </a:solidFill>
              </a:rPr>
              <a:t>Java.lang.Object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b="1" dirty="0" err="1" smtClean="0">
                <a:solidFill>
                  <a:schemeClr val="tx1"/>
                </a:solidFill>
              </a:rPr>
              <a:t>Org.Junt.runner.Runner</a:t>
            </a:r>
            <a:endParaRPr lang="en-US" b="1" dirty="0" smtClean="0">
              <a:solidFill>
                <a:schemeClr val="tx1"/>
              </a:solidFill>
            </a:endParaRPr>
          </a:p>
          <a:p>
            <a:pPr lvl="2">
              <a:buClrTx/>
            </a:pPr>
            <a:r>
              <a:rPr lang="en-US" b="1" dirty="0" err="1" smtClean="0">
                <a:solidFill>
                  <a:schemeClr val="tx1"/>
                </a:solidFill>
              </a:rPr>
              <a:t>Org.junit.runners.ParentRunner</a:t>
            </a:r>
            <a:r>
              <a:rPr lang="en-US" b="1" dirty="0" smtClean="0">
                <a:solidFill>
                  <a:schemeClr val="tx1"/>
                </a:solidFill>
              </a:rPr>
              <a:t> &lt;Runner&gt;</a:t>
            </a:r>
          </a:p>
          <a:p>
            <a:pPr lvl="3">
              <a:buClrTx/>
            </a:pPr>
            <a:r>
              <a:rPr lang="en-US" b="1" dirty="0" err="1" smtClean="0">
                <a:solidFill>
                  <a:schemeClr val="tx1"/>
                </a:solidFill>
              </a:rPr>
              <a:t>Org.junit.runners.suite</a:t>
            </a:r>
            <a:endParaRPr lang="en-US" b="1" dirty="0" smtClean="0">
              <a:solidFill>
                <a:schemeClr val="tx1"/>
              </a:solidFill>
            </a:endParaRPr>
          </a:p>
          <a:p>
            <a:pPr lvl="3">
              <a:buClrTx/>
            </a:pPr>
            <a:r>
              <a:rPr lang="en-US" b="1" dirty="0" err="1" smtClean="0">
                <a:solidFill>
                  <a:schemeClr val="tx1"/>
                </a:solidFill>
              </a:rPr>
              <a:t>Org.junit.runners.parameterized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09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@RunWith(Parameterized.class)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27351"/>
            <a:ext cx="8240713" cy="5052344"/>
          </a:xfrm>
        </p:spPr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Junit </a:t>
            </a:r>
            <a:r>
              <a:rPr lang="en-US" dirty="0">
                <a:solidFill>
                  <a:schemeClr val="tx1"/>
                </a:solidFill>
              </a:rPr>
              <a:t>4 has introduced a new feature </a:t>
            </a:r>
            <a:r>
              <a:rPr lang="en-US" b="1" dirty="0">
                <a:solidFill>
                  <a:schemeClr val="tx1"/>
                </a:solidFill>
              </a:rPr>
              <a:t>Parameterized tests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Parameterized </a:t>
            </a:r>
            <a:r>
              <a:rPr lang="en-US" dirty="0">
                <a:solidFill>
                  <a:schemeClr val="tx1"/>
                </a:solidFill>
              </a:rPr>
              <a:t>tests allow developer to run the same test over and over again using different values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are five steps, that you need to follow to create </a:t>
            </a:r>
            <a:r>
              <a:rPr lang="en-US" b="1" dirty="0">
                <a:solidFill>
                  <a:schemeClr val="tx1"/>
                </a:solidFill>
              </a:rPr>
              <a:t>Parameterized tests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Annotate test class with @</a:t>
            </a:r>
            <a:r>
              <a:rPr lang="en-US" dirty="0" err="1">
                <a:solidFill>
                  <a:schemeClr val="tx1"/>
                </a:solidFill>
              </a:rPr>
              <a:t>RunWith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Parameterized.class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Create a public static method annotated with @Parameters that returns a Collection of Objects (as Array) as test data set.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Create a public constructor that takes in what is equivalent to one "row" of test data.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Create an instance variable for each "column" of test data.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Create your tests case(s) using the instance variables as the source of the test data.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432376"/>
          </a:xfrm>
        </p:spPr>
        <p:txBody>
          <a:bodyPr/>
          <a:lstStyle/>
          <a:p>
            <a:pPr marL="231775" lvl="1" indent="-231775">
              <a:spcBef>
                <a:spcPct val="0"/>
              </a:spcBef>
              <a:buNone/>
            </a:pPr>
            <a:r>
              <a:rPr lang="en-US" dirty="0" smtClean="0"/>
              <a:t>An Example </a:t>
            </a:r>
            <a:r>
              <a:rPr lang="en-US" dirty="0" err="1" smtClean="0"/>
              <a:t>with</a:t>
            </a:r>
            <a:r>
              <a:rPr lang="en-US" sz="2000" dirty="0" err="1">
                <a:solidFill>
                  <a:schemeClr val="tx1"/>
                </a:solidFill>
              </a:rPr>
              <a:t>@RunWith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Parameterized.class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02368"/>
            <a:ext cx="8240713" cy="5570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import </a:t>
            </a:r>
            <a:r>
              <a:rPr lang="en-US" sz="1200" b="1" dirty="0" err="1"/>
              <a:t>java.util.Arrays</a:t>
            </a:r>
            <a:r>
              <a:rPr lang="en-US" sz="1200" b="1" dirty="0" smtClean="0"/>
              <a:t>; import </a:t>
            </a:r>
            <a:r>
              <a:rPr lang="en-US" sz="1200" b="1" dirty="0" err="1"/>
              <a:t>java.util.Collection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org.junit.Test</a:t>
            </a:r>
            <a:r>
              <a:rPr lang="en-US" sz="1200" b="1" dirty="0" smtClean="0"/>
              <a:t>; import </a:t>
            </a:r>
            <a:r>
              <a:rPr lang="en-US" sz="1200" b="1" dirty="0" err="1"/>
              <a:t>org.junit.runners.Parameterized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org.junit.runners.Parameterized.Parameters</a:t>
            </a:r>
            <a:r>
              <a:rPr lang="en-US" sz="1200" b="1" dirty="0" smtClean="0"/>
              <a:t>; import </a:t>
            </a:r>
            <a:r>
              <a:rPr lang="en-US" sz="1200" b="1" dirty="0" err="1"/>
              <a:t>org.junit.runner.RunWith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 smtClean="0"/>
              <a:t>   </a:t>
            </a:r>
            <a:r>
              <a:rPr lang="en-US" sz="1200" b="1" dirty="0"/>
              <a:t>@</a:t>
            </a:r>
            <a:r>
              <a:rPr lang="en-US" sz="1200" b="1" dirty="0" err="1"/>
              <a:t>RunWith</a:t>
            </a:r>
            <a:r>
              <a:rPr lang="en-US" sz="1200" b="1" dirty="0"/>
              <a:t>(</a:t>
            </a:r>
            <a:r>
              <a:rPr lang="en-US" sz="1200" b="1" dirty="0" err="1"/>
              <a:t>Parameterized.class</a:t>
            </a:r>
            <a:r>
              <a:rPr lang="en-US" sz="1200" b="1" dirty="0"/>
              <a:t>)</a:t>
            </a:r>
          </a:p>
          <a:p>
            <a:pPr marL="0" indent="0">
              <a:buNone/>
            </a:pPr>
            <a:r>
              <a:rPr lang="en-US" sz="1200" b="1" dirty="0"/>
              <a:t>   public class </a:t>
            </a:r>
            <a:r>
              <a:rPr lang="en-US" sz="1200" b="1" dirty="0" err="1"/>
              <a:t>ParameterizedTestExample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{</a:t>
            </a:r>
          </a:p>
          <a:p>
            <a:pPr marL="0" indent="0">
              <a:buNone/>
            </a:pPr>
            <a:r>
              <a:rPr lang="en-US" sz="1200" b="1" dirty="0"/>
              <a:t>      private String datum</a:t>
            </a:r>
            <a:r>
              <a:rPr lang="en-US" sz="1200" b="1" dirty="0" smtClean="0"/>
              <a:t>;  </a:t>
            </a:r>
            <a:r>
              <a:rPr lang="en-US" sz="1200" b="1" dirty="0"/>
              <a:t>private String </a:t>
            </a:r>
            <a:r>
              <a:rPr lang="en-US" sz="1200" b="1" dirty="0" err="1"/>
              <a:t>expectedResult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      public </a:t>
            </a:r>
            <a:r>
              <a:rPr lang="en-US" sz="1200" b="1" dirty="0" err="1"/>
              <a:t>ParameterizedTestExample</a:t>
            </a:r>
            <a:r>
              <a:rPr lang="en-US" sz="1200" b="1" dirty="0"/>
              <a:t>(String datum, String employee)</a:t>
            </a:r>
          </a:p>
          <a:p>
            <a:pPr marL="0" indent="0">
              <a:buNone/>
            </a:pPr>
            <a:r>
              <a:rPr lang="en-US" sz="1200" b="1" dirty="0"/>
              <a:t>      {</a:t>
            </a:r>
          </a:p>
          <a:p>
            <a:pPr marL="0" indent="0">
              <a:buNone/>
            </a:pPr>
            <a:r>
              <a:rPr lang="en-US" sz="1200" b="1" dirty="0"/>
              <a:t>         </a:t>
            </a:r>
            <a:r>
              <a:rPr lang="en-US" sz="1200" b="1" dirty="0" err="1"/>
              <a:t>this.datum</a:t>
            </a:r>
            <a:r>
              <a:rPr lang="en-US" sz="1200" b="1" dirty="0"/>
              <a:t> = </a:t>
            </a:r>
            <a:r>
              <a:rPr lang="en-US" sz="1200" b="1" dirty="0" err="1"/>
              <a:t>datum;this.employee</a:t>
            </a:r>
            <a:r>
              <a:rPr lang="en-US" sz="1200" b="1" dirty="0"/>
              <a:t> = employee;}</a:t>
            </a:r>
          </a:p>
          <a:p>
            <a:pPr marL="0" indent="0">
              <a:buNone/>
            </a:pPr>
            <a:r>
              <a:rPr lang="en-US" sz="1200" b="1" dirty="0"/>
              <a:t>   @Parameters</a:t>
            </a:r>
          </a:p>
          <a:p>
            <a:pPr marL="0" indent="0">
              <a:buNone/>
            </a:pPr>
            <a:r>
              <a:rPr lang="en-US" sz="1200" b="1" dirty="0"/>
              <a:t>   public static Collection&lt;Object[]&gt; </a:t>
            </a:r>
            <a:r>
              <a:rPr lang="en-US" sz="1200" b="1" dirty="0" err="1"/>
              <a:t>generateData</a:t>
            </a:r>
            <a:r>
              <a:rPr lang="en-US" sz="1200" b="1" dirty="0"/>
              <a:t>()</a:t>
            </a:r>
          </a:p>
          <a:p>
            <a:pPr marL="0" indent="0">
              <a:buNone/>
            </a:pPr>
            <a:r>
              <a:rPr lang="en-US" sz="1200" b="1" dirty="0"/>
              <a:t>     {</a:t>
            </a:r>
          </a:p>
          <a:p>
            <a:pPr marL="0" indent="0">
              <a:buNone/>
            </a:pPr>
            <a:r>
              <a:rPr lang="en-US" sz="1200" b="1" dirty="0"/>
              <a:t>            Object[][] </a:t>
            </a:r>
            <a:r>
              <a:rPr lang="en-US" sz="1200" b="1" dirty="0" err="1"/>
              <a:t>DataObj</a:t>
            </a:r>
            <a:r>
              <a:rPr lang="en-US" sz="1200" b="1" dirty="0"/>
              <a:t>= new Object</a:t>
            </a:r>
            <a:r>
              <a:rPr lang="en-US" sz="1200" b="1" dirty="0" smtClean="0"/>
              <a:t>[][];   </a:t>
            </a:r>
            <a:r>
              <a:rPr lang="en-US" sz="1200" b="1" dirty="0" err="1"/>
              <a:t>DataObj</a:t>
            </a:r>
            <a:r>
              <a:rPr lang="en-US" sz="1200" b="1" dirty="0"/>
              <a:t>[0][0]="1231";DataObj[0][1]"Jones";</a:t>
            </a:r>
          </a:p>
          <a:p>
            <a:pPr marL="0" indent="0">
              <a:buNone/>
            </a:pPr>
            <a:r>
              <a:rPr lang="en-US" sz="1200" b="1" dirty="0" smtClean="0"/>
              <a:t>           </a:t>
            </a:r>
            <a:r>
              <a:rPr lang="en-US" sz="1200" b="1" dirty="0" err="1"/>
              <a:t>DataObj</a:t>
            </a:r>
            <a:r>
              <a:rPr lang="en-US" sz="1200" b="1" dirty="0"/>
              <a:t>[1][0]="1232";DataObj[1][1]"Smith</a:t>
            </a:r>
            <a:r>
              <a:rPr lang="en-US" sz="1200" b="1" dirty="0" smtClean="0"/>
              <a:t>";  </a:t>
            </a:r>
            <a:r>
              <a:rPr lang="en-US" sz="1200" b="1" dirty="0" err="1"/>
              <a:t>DataObj</a:t>
            </a:r>
            <a:r>
              <a:rPr lang="en-US" sz="1200" b="1" dirty="0"/>
              <a:t>[2][0]="1233";DataObj[2][1]"Blake";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 err="1"/>
              <a:t>DataObj</a:t>
            </a:r>
            <a:r>
              <a:rPr lang="en-US" sz="1200" b="1" dirty="0"/>
              <a:t>[3][0]="1234";DataObj[3][1]"King</a:t>
            </a:r>
            <a:r>
              <a:rPr lang="en-US" sz="1200" b="1" dirty="0" smtClean="0"/>
              <a:t>";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return </a:t>
            </a:r>
            <a:r>
              <a:rPr lang="en-US" sz="1200" b="1" dirty="0" err="1"/>
              <a:t>Arrays.asList</a:t>
            </a:r>
            <a:r>
              <a:rPr lang="en-US" sz="1200" b="1" dirty="0"/>
              <a:t>(</a:t>
            </a:r>
            <a:r>
              <a:rPr lang="en-US" sz="1200" b="1" dirty="0" err="1"/>
              <a:t>DataObj</a:t>
            </a:r>
            <a:r>
              <a:rPr lang="en-US" sz="1200" b="1" dirty="0"/>
              <a:t>);</a:t>
            </a:r>
          </a:p>
          <a:p>
            <a:pPr marL="0" indent="0">
              <a:buNone/>
            </a:pPr>
            <a:r>
              <a:rPr lang="en-US" sz="1200" b="1" dirty="0"/>
              <a:t>             </a:t>
            </a:r>
            <a:r>
              <a:rPr lang="en-US" sz="1200" b="1" dirty="0" smtClean="0"/>
              <a:t>     </a:t>
            </a:r>
            <a:r>
              <a:rPr lang="en-US" sz="1200" b="1" dirty="0"/>
              <a:t>} </a:t>
            </a:r>
          </a:p>
          <a:p>
            <a:pPr marL="0" indent="0">
              <a:buNone/>
            </a:pPr>
            <a:r>
              <a:rPr lang="en-US" sz="1200" b="1" dirty="0"/>
              <a:t>   @Test</a:t>
            </a:r>
          </a:p>
          <a:p>
            <a:pPr marL="0" indent="0">
              <a:buNone/>
            </a:pPr>
            <a:r>
              <a:rPr lang="en-US" sz="1200" b="1" dirty="0"/>
              <a:t>       public void </a:t>
            </a:r>
            <a:r>
              <a:rPr lang="en-US" sz="1200" b="1" dirty="0" err="1" smtClean="0"/>
              <a:t>displaytest</a:t>
            </a:r>
            <a:r>
              <a:rPr lang="en-US" sz="1200" b="1" dirty="0" smtClean="0"/>
              <a:t>()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{</a:t>
            </a:r>
          </a:p>
          <a:p>
            <a:pPr marL="0" indent="0">
              <a:buNone/>
            </a:pPr>
            <a:r>
              <a:rPr lang="en-US" sz="1200" b="1" dirty="0"/>
              <a:t>         </a:t>
            </a:r>
            <a:r>
              <a:rPr lang="en-US" sz="1200" b="1" dirty="0" err="1"/>
              <a:t>System.out.println</a:t>
            </a:r>
            <a:r>
              <a:rPr lang="en-US" sz="1200" b="1" dirty="0"/>
              <a:t>("Executing Junit Employee details");</a:t>
            </a:r>
          </a:p>
          <a:p>
            <a:pPr marL="0" indent="0">
              <a:buNone/>
            </a:pPr>
            <a:r>
              <a:rPr lang="en-US" sz="1200" b="1" dirty="0"/>
              <a:t>         </a:t>
            </a:r>
            <a:r>
              <a:rPr lang="en-US" sz="1200" b="1" dirty="0" err="1"/>
              <a:t>System.out.println</a:t>
            </a:r>
            <a:r>
              <a:rPr lang="en-US" sz="1200" b="1" dirty="0"/>
              <a:t>(datum + " " + employee);      </a:t>
            </a:r>
            <a:r>
              <a:rPr lang="en-US" sz="1200" b="1" dirty="0" smtClean="0"/>
              <a:t>}    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932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At the end of the chapter, you have learnt: 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Parameterization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RunWith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Parameterized methods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sample program using collections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 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1010654"/>
            <a:ext cx="8240713" cy="482341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happened when a Junit test method is declared as private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Give an example of Junit test case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are different assets methods in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0743" y="2612799"/>
            <a:ext cx="8189231" cy="623887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Gill Sans MT" pitchFamily="34" charset="0"/>
              </a:rPr>
              <a:t>Hands-on and Assignments</a:t>
            </a:r>
            <a:endParaRPr lang="en-US" sz="3600" dirty="0">
              <a:latin typeface="Gill Sans MT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9629" y="145140"/>
            <a:ext cx="8540347" cy="553998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Exercise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3840" y="1061230"/>
            <a:ext cx="8580119" cy="5339570"/>
          </a:xfrm>
        </p:spPr>
        <p:txBody>
          <a:bodyPr>
            <a:normAutofit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Purpose</a:t>
            </a:r>
            <a:r>
              <a:rPr lang="en-US" dirty="0" smtClean="0">
                <a:solidFill>
                  <a:schemeClr val="tx1"/>
                </a:solidFill>
              </a:rPr>
              <a:t>: To implement all the basic features of Junit with respect to testing scenarios</a:t>
            </a:r>
          </a:p>
          <a:p>
            <a:pPr lvl="1" algn="just">
              <a:buClrTx/>
            </a:pPr>
            <a:r>
              <a:rPr lang="en-US" dirty="0" smtClean="0">
                <a:solidFill>
                  <a:schemeClr val="tx1"/>
                </a:solidFill>
              </a:rPr>
              <a:t>Create a class My unit and </a:t>
            </a:r>
            <a:r>
              <a:rPr lang="en-US" dirty="0">
                <a:solidFill>
                  <a:schemeClr val="tx1"/>
                </a:solidFill>
              </a:rPr>
              <a:t>concatenate()</a:t>
            </a:r>
            <a:r>
              <a:rPr lang="en-US" dirty="0" smtClean="0">
                <a:solidFill>
                  <a:schemeClr val="tx1"/>
                </a:solidFill>
              </a:rPr>
              <a:t> two strings with values accepted from the user</a:t>
            </a:r>
          </a:p>
          <a:p>
            <a:pPr lvl="1" algn="just">
              <a:buClrTx/>
            </a:pPr>
            <a:r>
              <a:rPr lang="en-US" dirty="0" smtClean="0">
                <a:solidFill>
                  <a:schemeClr val="tx1"/>
                </a:solidFill>
              </a:rPr>
              <a:t>Create a class with one public method using Junit unit test that test the </a:t>
            </a:r>
            <a:r>
              <a:rPr lang="en-US" dirty="0">
                <a:solidFill>
                  <a:schemeClr val="tx1"/>
                </a:solidFill>
              </a:rPr>
              <a:t>concatenate</a:t>
            </a:r>
            <a:r>
              <a:rPr lang="en-US" dirty="0" smtClean="0">
                <a:solidFill>
                  <a:schemeClr val="tx1"/>
                </a:solidFill>
              </a:rPr>
              <a:t>() method</a:t>
            </a:r>
          </a:p>
          <a:p>
            <a:pPr lvl="1" algn="just">
              <a:buClrTx/>
            </a:pPr>
            <a:r>
              <a:rPr lang="en-US" dirty="0" smtClean="0">
                <a:solidFill>
                  <a:schemeClr val="tx1"/>
                </a:solidFill>
              </a:rPr>
              <a:t>Check by using any one of the methods of the asserts as per the above scenario and display the output in the Junit framework using Eclipse environment.</a:t>
            </a:r>
          </a:p>
          <a:p>
            <a:pPr lvl="1" algn="just">
              <a:buClrTx/>
            </a:pPr>
            <a:r>
              <a:rPr lang="en-US" dirty="0" smtClean="0">
                <a:solidFill>
                  <a:schemeClr val="tx1"/>
                </a:solidFill>
              </a:rPr>
              <a:t>Check for the number of test cases passed and failed 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986590"/>
            <a:ext cx="8240713" cy="4847474"/>
          </a:xfrm>
        </p:spPr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Purpose how </a:t>
            </a:r>
            <a:r>
              <a:rPr lang="en-US" dirty="0">
                <a:solidFill>
                  <a:schemeClr val="tx1"/>
                </a:solidFill>
              </a:rPr>
              <a:t>these assert methods work, and </a:t>
            </a:r>
            <a:r>
              <a:rPr lang="en-US" dirty="0" smtClean="0">
                <a:solidFill>
                  <a:schemeClr val="tx1"/>
                </a:solidFill>
              </a:rPr>
              <a:t>develop and  </a:t>
            </a:r>
            <a:r>
              <a:rPr lang="en-US" dirty="0">
                <a:solidFill>
                  <a:schemeClr val="tx1"/>
                </a:solidFill>
              </a:rPr>
              <a:t>will test an imaginary class called </a:t>
            </a:r>
            <a:r>
              <a:rPr lang="en-US" dirty="0" smtClean="0">
                <a:solidFill>
                  <a:schemeClr val="tx1"/>
                </a:solidFill>
              </a:rPr>
              <a:t>MyWeight.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check for element equality, the elements in the array are compared using their equals() method.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More </a:t>
            </a:r>
            <a:r>
              <a:rPr lang="en-US" dirty="0">
                <a:solidFill>
                  <a:schemeClr val="tx1"/>
                </a:solidFill>
              </a:rPr>
              <a:t>specifically, the elements of each array are compared one by one using their equals() method.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Check that </a:t>
            </a:r>
            <a:r>
              <a:rPr lang="en-US" dirty="0">
                <a:solidFill>
                  <a:schemeClr val="tx1"/>
                </a:solidFill>
              </a:rPr>
              <a:t>the two arrays contain the same elements. They must also be present in the same order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Check  </a:t>
            </a:r>
            <a:r>
              <a:rPr lang="en-US" dirty="0">
                <a:solidFill>
                  <a:schemeClr val="tx1"/>
                </a:solidFill>
              </a:rPr>
              <a:t>the arrays are equal, the </a:t>
            </a:r>
            <a:r>
              <a:rPr lang="en-US" dirty="0" err="1">
                <a:solidFill>
                  <a:schemeClr val="tx1"/>
                </a:solidFill>
              </a:rPr>
              <a:t>assertArrayEquals</a:t>
            </a:r>
            <a:r>
              <a:rPr lang="en-US" dirty="0">
                <a:solidFill>
                  <a:schemeClr val="tx1"/>
                </a:solidFill>
              </a:rPr>
              <a:t>() will proceed without errors.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the arrays are not equal, an exception will be thrown, and the test aborted. Any test code after the </a:t>
            </a:r>
            <a:r>
              <a:rPr lang="en-US" dirty="0" err="1">
                <a:solidFill>
                  <a:schemeClr val="tx1"/>
                </a:solidFill>
              </a:rPr>
              <a:t>assertArrayEquals</a:t>
            </a:r>
            <a:r>
              <a:rPr lang="en-US" dirty="0">
                <a:solidFill>
                  <a:schemeClr val="tx1"/>
                </a:solidFill>
              </a:rPr>
              <a:t>() will not be </a:t>
            </a:r>
            <a:r>
              <a:rPr lang="en-US" dirty="0" smtClean="0">
                <a:solidFill>
                  <a:schemeClr val="tx1"/>
                </a:solidFill>
              </a:rPr>
              <a:t>executed.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Display the results in the Eclipse environment by configure the Junit run time environment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Legacy Code?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simple words, a code without testing is known as legacy code. 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big disadvantage of legacy code is that it’s not easily understandable (for both developments as well as the business team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 only reason why it is difficult to change the code for new features.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Therefore, a code without tests is a bad code. 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necessary to write a code with tests for best productivity and easy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2540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05326" y="927351"/>
            <a:ext cx="8240713" cy="5055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u="sng" dirty="0" smtClean="0">
                <a:solidFill>
                  <a:schemeClr val="tx1"/>
                </a:solidFill>
              </a:rPr>
              <a:t>Case Study Specification</a:t>
            </a:r>
          </a:p>
          <a:p>
            <a:pPr>
              <a:lnSpc>
                <a:spcPct val="90000"/>
              </a:lnSpc>
            </a:pPr>
            <a:endParaRPr lang="en-US" u="sng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dirty="0" err="1" smtClean="0">
                <a:solidFill>
                  <a:schemeClr val="tx1"/>
                </a:solidFill>
              </a:rPr>
              <a:t>OnLine</a:t>
            </a:r>
            <a:r>
              <a:rPr lang="en-US" dirty="0" smtClean="0">
                <a:solidFill>
                  <a:schemeClr val="tx1"/>
                </a:solidFill>
              </a:rPr>
              <a:t> ATM will have different accounts  with following data</a:t>
            </a:r>
          </a:p>
          <a:p>
            <a:pPr lvl="1"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acctNo</a:t>
            </a:r>
            <a:r>
              <a:rPr lang="en-US" dirty="0" smtClean="0">
                <a:solidFill>
                  <a:schemeClr val="tx1"/>
                </a:solidFill>
              </a:rPr>
              <a:t> (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acctName</a:t>
            </a:r>
            <a:r>
              <a:rPr lang="en-US" dirty="0" smtClean="0">
                <a:solidFill>
                  <a:schemeClr val="tx1"/>
                </a:solidFill>
              </a:rPr>
              <a:t> ( string)</a:t>
            </a:r>
          </a:p>
          <a:p>
            <a:pPr lvl="1"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acctBalance</a:t>
            </a:r>
            <a:r>
              <a:rPr lang="en-US" dirty="0" smtClean="0">
                <a:solidFill>
                  <a:schemeClr val="tx1"/>
                </a:solidFill>
              </a:rPr>
              <a:t> ( float)</a:t>
            </a:r>
          </a:p>
          <a:p>
            <a:pPr>
              <a:lnSpc>
                <a:spcPct val="90000"/>
              </a:lnSpc>
              <a:buClrTx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Online Shop should have following functions</a:t>
            </a:r>
          </a:p>
          <a:p>
            <a:pPr lvl="1"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 Deposit()</a:t>
            </a:r>
          </a:p>
          <a:p>
            <a:pPr lvl="1"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Withdraw()</a:t>
            </a:r>
          </a:p>
          <a:p>
            <a:pPr lvl="1">
              <a:lnSpc>
                <a:spcPct val="90000"/>
              </a:lnSpc>
              <a:buClrTx/>
            </a:pPr>
            <a:r>
              <a:rPr lang="en-US" dirty="0" err="1" smtClean="0">
                <a:solidFill>
                  <a:schemeClr val="tx1"/>
                </a:solidFill>
              </a:rPr>
              <a:t>creditCard</a:t>
            </a:r>
            <a:r>
              <a:rPr lang="en-US" dirty="0" smtClean="0">
                <a:solidFill>
                  <a:schemeClr val="tx1"/>
                </a:solidFill>
              </a:rPr>
              <a:t>() (auto generate the credit card number whenever a transactions is made</a:t>
            </a:r>
          </a:p>
          <a:p>
            <a:pPr lvl="1">
              <a:lnSpc>
                <a:spcPct val="90000"/>
              </a:lnSpc>
              <a:buClrTx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dirty="0" smtClean="0">
                <a:solidFill>
                  <a:schemeClr val="tx1"/>
                </a:solidFill>
              </a:rPr>
              <a:t>Create a Junit based on the above methods 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 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1010654"/>
            <a:ext cx="8240713" cy="482341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Can Junit be used for performance while executing in Eclipse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kind of jar files can be used with Junit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is the process of creating a test suite in Junit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59080" y="145140"/>
            <a:ext cx="8430896" cy="5539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COE team of Wipro BAS competency team created 2014-15 and property of Wipro PASE </a:t>
            </a:r>
            <a:r>
              <a:rPr lang="en-US" sz="2000" dirty="0" err="1" smtClean="0">
                <a:solidFill>
                  <a:schemeClr val="tx1"/>
                </a:solidFill>
              </a:rPr>
              <a:t>CoE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10.207.182.108:84/AT_Videos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Clark, Michael. “JUnit Primer” October 7, 2000. 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u="sng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en-US" altLang="en-US" sz="2000" u="sng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altLang="en-US" sz="2000" u="sng" dirty="0" smtClean="0">
                <a:solidFill>
                  <a:schemeClr val="tx1"/>
                </a:solidFill>
                <a:hlinkClick r:id="rId4"/>
              </a:rPr>
              <a:t>www.clarkware.com/articles/JUnitPrimer.html</a:t>
            </a:r>
            <a:endParaRPr lang="en-US" altLang="en-US" sz="2000" u="sng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“JUnit, Testing Resources for Extreme Programming</a:t>
            </a:r>
            <a:r>
              <a:rPr lang="en-US" altLang="en-US" sz="2000" dirty="0" smtClean="0"/>
              <a:t>”.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 http</a:t>
            </a:r>
            <a:r>
              <a:rPr lang="en-US" altLang="en-US" sz="2000" dirty="0"/>
              <a:t>://</a:t>
            </a:r>
            <a:r>
              <a:rPr lang="en-US" altLang="en-US" sz="2000" dirty="0" smtClean="0"/>
              <a:t>www.junit.org.</a:t>
            </a:r>
            <a:endParaRPr lang="en-US" altLang="en-US" sz="20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en-US" sz="2000" u="sng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000" u="sng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813718" y="2698675"/>
            <a:ext cx="3981148" cy="1477328"/>
          </a:xfrm>
        </p:spPr>
        <p:txBody>
          <a:bodyPr/>
          <a:lstStyle/>
          <a:p>
            <a:pPr algn="r"/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dirty="0" smtClean="0"/>
              <a:t>Prepared by TT-testing team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Test Driven Development?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gives a way to think through our requirements or design before we write our functional code.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 programming technique that enables us to take small steps during building software.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more productive in nature rather as compared attempting to code in large steps.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3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 Driven Development 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most efficient and attractive way to proceed in smaller and smaller steps.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Following Test Driven Development means –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Less bugs</a:t>
            </a:r>
          </a:p>
          <a:p>
            <a:pPr lvl="1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Higher quality software</a:t>
            </a:r>
          </a:p>
          <a:p>
            <a:pPr lvl="1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Focus on single functionality at a given point in time</a:t>
            </a:r>
          </a:p>
        </p:txBody>
      </p:sp>
    </p:spTree>
    <p:extLst>
      <p:ext uri="{BB962C8B-B14F-4D97-AF65-F5344CB8AC3E}">
        <p14:creationId xmlns:p14="http://schemas.microsoft.com/office/powerpoint/2010/main" val="27466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F5D4D4627334DB00E677D2CD04808" ma:contentTypeVersion="4" ma:contentTypeDescription="Create a new document." ma:contentTypeScope="" ma:versionID="24bdc7935b4cff1067a080c4c696982b">
  <xsd:schema xmlns:xsd="http://www.w3.org/2001/XMLSchema" xmlns:xs="http://www.w3.org/2001/XMLSchema" xmlns:p="http://schemas.microsoft.com/office/2006/metadata/properties" xmlns:ns2="e0200209-a751-4e27-8363-9c8cf497c292" xmlns:ns3="beff2ebd-677a-434b-be12-5035c434bdb9" targetNamespace="http://schemas.microsoft.com/office/2006/metadata/properties" ma:root="true" ma:fieldsID="f5c6d4363fa13e4679f7ec8ba231482f" ns2:_="" ns3:_="">
    <xsd:import namespace="e0200209-a751-4e27-8363-9c8cf497c292"/>
    <xsd:import namespace="beff2ebd-677a-434b-be12-5035c434b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00209-a751-4e27-8363-9c8cf497c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f2ebd-677a-434b-be12-5035c434b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8EF141A-07B7-43EF-B346-6503E58929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520E9B-8E03-41C3-B109-B68F0F81F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00209-a751-4e27-8363-9c8cf497c292"/>
    <ds:schemaRef ds:uri="beff2ebd-677a-434b-be12-5035c434b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A8337D-D84A-4F31-BB87-9E5EE9E3FDC5}">
  <ds:schemaRefs>
    <ds:schemaRef ds:uri="http://purl.org/dc/terms/"/>
    <ds:schemaRef ds:uri="e0200209-a751-4e27-8363-9c8cf497c292"/>
    <ds:schemaRef ds:uri="http://schemas.microsoft.com/office/2006/documentManagement/types"/>
    <ds:schemaRef ds:uri="http://purl.org/dc/dcmitype/"/>
    <ds:schemaRef ds:uri="beff2ebd-677a-434b-be12-5035c434bdb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14507</TotalTime>
  <Words>4731</Words>
  <Application>Microsoft Office PowerPoint</Application>
  <PresentationFormat>On-screen Show (4:3)</PresentationFormat>
  <Paragraphs>771</Paragraphs>
  <Slides>73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Gill Sans MT</vt:lpstr>
      <vt:lpstr>Helvetica CE</vt:lpstr>
      <vt:lpstr>Times</vt:lpstr>
      <vt:lpstr>Trebuchet MS</vt:lpstr>
      <vt:lpstr>Webdings</vt:lpstr>
      <vt:lpstr>Wingdings</vt:lpstr>
      <vt:lpstr>Office Theme</vt:lpstr>
      <vt:lpstr>1_Custom Design</vt:lpstr>
      <vt:lpstr>Custom Design</vt:lpstr>
      <vt:lpstr>Junit Framework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Junit –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Prepared by TT-testing team </vt:lpstr>
    </vt:vector>
  </TitlesOfParts>
  <Company>kayleigh ryley graphic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ryley</dc:creator>
  <cp:lastModifiedBy>Rajashekar gs</cp:lastModifiedBy>
  <cp:revision>846</cp:revision>
  <cp:lastPrinted>2011-09-27T16:59:14Z</cp:lastPrinted>
  <dcterms:created xsi:type="dcterms:W3CDTF">2011-08-27T03:15:17Z</dcterms:created>
  <dcterms:modified xsi:type="dcterms:W3CDTF">2019-03-19T08:42:50Z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891055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ContentTypeId">
    <vt:lpwstr>0x01010020EF5D4D4627334DB00E677D2CD04808</vt:lpwstr>
  </property>
</Properties>
</file>