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8"/>
  </p:notesMasterIdLst>
  <p:handoutMasterIdLst>
    <p:handoutMasterId r:id="rId39"/>
  </p:handoutMasterIdLst>
  <p:sldIdLst>
    <p:sldId id="257" r:id="rId2"/>
    <p:sldId id="258" r:id="rId3"/>
    <p:sldId id="263" r:id="rId4"/>
    <p:sldId id="259" r:id="rId5"/>
    <p:sldId id="262" r:id="rId6"/>
    <p:sldId id="265" r:id="rId7"/>
    <p:sldId id="267" r:id="rId8"/>
    <p:sldId id="268" r:id="rId9"/>
    <p:sldId id="277" r:id="rId10"/>
    <p:sldId id="260" r:id="rId11"/>
    <p:sldId id="261" r:id="rId12"/>
    <p:sldId id="264" r:id="rId13"/>
    <p:sldId id="266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87" r:id="rId23"/>
    <p:sldId id="292" r:id="rId24"/>
    <p:sldId id="278" r:id="rId25"/>
    <p:sldId id="279" r:id="rId26"/>
    <p:sldId id="280" r:id="rId27"/>
    <p:sldId id="281" r:id="rId28"/>
    <p:sldId id="284" r:id="rId29"/>
    <p:sldId id="285" r:id="rId30"/>
    <p:sldId id="282" r:id="rId31"/>
    <p:sldId id="283" r:id="rId32"/>
    <p:sldId id="286" r:id="rId33"/>
    <p:sldId id="288" r:id="rId34"/>
    <p:sldId id="290" r:id="rId35"/>
    <p:sldId id="289" r:id="rId36"/>
    <p:sldId id="29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9911" autoAdjust="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BB68BD-30DE-4721-ABF7-F8F4F2DD43E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60BA6F3C-62E9-48B8-9209-AA4D9AAD0E7B}">
      <dgm:prSet/>
      <dgm:spPr/>
      <dgm:t>
        <a:bodyPr/>
        <a:lstStyle/>
        <a:p>
          <a:pPr rtl="0"/>
          <a:r>
            <a:rPr lang="en-IN" smtClean="0"/>
            <a:t>Building a software project typically consists of such tasks as:</a:t>
          </a:r>
          <a:endParaRPr lang="en-IN"/>
        </a:p>
      </dgm:t>
    </dgm:pt>
    <dgm:pt modelId="{9D08565F-6DB6-4965-99CC-806FCDB426DB}" type="parTrans" cxnId="{6AE65A52-E0EA-4AC2-AA82-BA6EFCC31CC4}">
      <dgm:prSet/>
      <dgm:spPr/>
      <dgm:t>
        <a:bodyPr/>
        <a:lstStyle/>
        <a:p>
          <a:endParaRPr lang="en-IN"/>
        </a:p>
      </dgm:t>
    </dgm:pt>
    <dgm:pt modelId="{2D5C4251-CF37-426F-AEAA-FA336803DD70}" type="sibTrans" cxnId="{6AE65A52-E0EA-4AC2-AA82-BA6EFCC31CC4}">
      <dgm:prSet/>
      <dgm:spPr/>
      <dgm:t>
        <a:bodyPr/>
        <a:lstStyle/>
        <a:p>
          <a:endParaRPr lang="en-IN"/>
        </a:p>
      </dgm:t>
    </dgm:pt>
    <dgm:pt modelId="{3AA97CCA-9353-4C89-841E-36ADFD53C3A5}">
      <dgm:prSet/>
      <dgm:spPr/>
      <dgm:t>
        <a:bodyPr/>
        <a:lstStyle/>
        <a:p>
          <a:pPr rtl="0"/>
          <a:r>
            <a:rPr lang="en-IN" smtClean="0"/>
            <a:t>Downloading dependencies, </a:t>
          </a:r>
          <a:endParaRPr lang="en-IN"/>
        </a:p>
      </dgm:t>
    </dgm:pt>
    <dgm:pt modelId="{65D9317E-8B2C-40DE-AC66-F7FCE301B402}" type="parTrans" cxnId="{54590445-150B-4844-AB92-BEFF12FA5F6E}">
      <dgm:prSet/>
      <dgm:spPr/>
      <dgm:t>
        <a:bodyPr/>
        <a:lstStyle/>
        <a:p>
          <a:endParaRPr lang="en-IN"/>
        </a:p>
      </dgm:t>
    </dgm:pt>
    <dgm:pt modelId="{B0145483-5584-46F9-BB38-43747F811191}" type="sibTrans" cxnId="{54590445-150B-4844-AB92-BEFF12FA5F6E}">
      <dgm:prSet/>
      <dgm:spPr/>
      <dgm:t>
        <a:bodyPr/>
        <a:lstStyle/>
        <a:p>
          <a:endParaRPr lang="en-IN"/>
        </a:p>
      </dgm:t>
    </dgm:pt>
    <dgm:pt modelId="{71AD37D7-673F-45DA-8CC8-4D259A3092A6}">
      <dgm:prSet/>
      <dgm:spPr/>
      <dgm:t>
        <a:bodyPr/>
        <a:lstStyle/>
        <a:p>
          <a:pPr rtl="0"/>
          <a:r>
            <a:rPr lang="en-IN" smtClean="0"/>
            <a:t>Putting additional jars on a classpath, </a:t>
          </a:r>
          <a:endParaRPr lang="en-IN"/>
        </a:p>
      </dgm:t>
    </dgm:pt>
    <dgm:pt modelId="{0166B3D3-ADE0-4E88-92FE-E86EC3B37C95}" type="parTrans" cxnId="{B8EFA586-CE09-4B94-BBD6-658441864AFF}">
      <dgm:prSet/>
      <dgm:spPr/>
      <dgm:t>
        <a:bodyPr/>
        <a:lstStyle/>
        <a:p>
          <a:endParaRPr lang="en-IN"/>
        </a:p>
      </dgm:t>
    </dgm:pt>
    <dgm:pt modelId="{978A9045-8825-4022-AAE2-C4AFB0C3A529}" type="sibTrans" cxnId="{B8EFA586-CE09-4B94-BBD6-658441864AFF}">
      <dgm:prSet/>
      <dgm:spPr/>
      <dgm:t>
        <a:bodyPr/>
        <a:lstStyle/>
        <a:p>
          <a:endParaRPr lang="en-IN"/>
        </a:p>
      </dgm:t>
    </dgm:pt>
    <dgm:pt modelId="{38CFAC3B-0B86-43F6-88F6-13FE6145434C}">
      <dgm:prSet/>
      <dgm:spPr/>
      <dgm:t>
        <a:bodyPr/>
        <a:lstStyle/>
        <a:p>
          <a:pPr rtl="0"/>
          <a:r>
            <a:rPr lang="en-IN" smtClean="0"/>
            <a:t>Compiling source code into binary code, </a:t>
          </a:r>
          <a:endParaRPr lang="en-IN"/>
        </a:p>
      </dgm:t>
    </dgm:pt>
    <dgm:pt modelId="{00C0B942-74C0-4F17-A0EA-13F9E1B8A3A8}" type="parTrans" cxnId="{51012638-FEF9-4A0A-A00D-5EA7676599A0}">
      <dgm:prSet/>
      <dgm:spPr/>
      <dgm:t>
        <a:bodyPr/>
        <a:lstStyle/>
        <a:p>
          <a:endParaRPr lang="en-IN"/>
        </a:p>
      </dgm:t>
    </dgm:pt>
    <dgm:pt modelId="{4810E69B-4246-47DD-A047-2AD875B1990B}" type="sibTrans" cxnId="{51012638-FEF9-4A0A-A00D-5EA7676599A0}">
      <dgm:prSet/>
      <dgm:spPr/>
      <dgm:t>
        <a:bodyPr/>
        <a:lstStyle/>
        <a:p>
          <a:endParaRPr lang="en-IN"/>
        </a:p>
      </dgm:t>
    </dgm:pt>
    <dgm:pt modelId="{02DED502-BC2D-47D3-BC4A-57FF059EB0C9}">
      <dgm:prSet/>
      <dgm:spPr/>
      <dgm:t>
        <a:bodyPr/>
        <a:lstStyle/>
        <a:p>
          <a:pPr rtl="0"/>
          <a:r>
            <a:rPr lang="en-IN" smtClean="0"/>
            <a:t>Running tests, </a:t>
          </a:r>
          <a:endParaRPr lang="en-IN"/>
        </a:p>
      </dgm:t>
    </dgm:pt>
    <dgm:pt modelId="{3C7CBDC2-6FD5-458C-8836-609BF87E426B}" type="parTrans" cxnId="{A906DC9B-9675-4C72-8C81-F820B3659D84}">
      <dgm:prSet/>
      <dgm:spPr/>
      <dgm:t>
        <a:bodyPr/>
        <a:lstStyle/>
        <a:p>
          <a:endParaRPr lang="en-IN"/>
        </a:p>
      </dgm:t>
    </dgm:pt>
    <dgm:pt modelId="{6FE1B886-444A-4F4D-ADE2-77AD014E7481}" type="sibTrans" cxnId="{A906DC9B-9675-4C72-8C81-F820B3659D84}">
      <dgm:prSet/>
      <dgm:spPr/>
      <dgm:t>
        <a:bodyPr/>
        <a:lstStyle/>
        <a:p>
          <a:endParaRPr lang="en-IN"/>
        </a:p>
      </dgm:t>
    </dgm:pt>
    <dgm:pt modelId="{82328F9A-3DF0-4B03-BBD2-BD6B5D83A414}">
      <dgm:prSet/>
      <dgm:spPr/>
      <dgm:t>
        <a:bodyPr/>
        <a:lstStyle/>
        <a:p>
          <a:pPr rtl="0"/>
          <a:r>
            <a:rPr lang="en-IN" smtClean="0"/>
            <a:t>Packaging compiled code into deployable artifacts such as JAR, WAR, and ZIP files</a:t>
          </a:r>
          <a:endParaRPr lang="en-IN"/>
        </a:p>
      </dgm:t>
    </dgm:pt>
    <dgm:pt modelId="{61EC4CF1-2BD2-43DE-8A84-38EA696456E8}" type="parTrans" cxnId="{ADBE6C3D-C51B-409A-A894-8E7F16D87BD9}">
      <dgm:prSet/>
      <dgm:spPr/>
      <dgm:t>
        <a:bodyPr/>
        <a:lstStyle/>
        <a:p>
          <a:endParaRPr lang="en-IN"/>
        </a:p>
      </dgm:t>
    </dgm:pt>
    <dgm:pt modelId="{DB939A50-56B5-4064-A261-0A04744BE109}" type="sibTrans" cxnId="{ADBE6C3D-C51B-409A-A894-8E7F16D87BD9}">
      <dgm:prSet/>
      <dgm:spPr/>
      <dgm:t>
        <a:bodyPr/>
        <a:lstStyle/>
        <a:p>
          <a:endParaRPr lang="en-IN"/>
        </a:p>
      </dgm:t>
    </dgm:pt>
    <dgm:pt modelId="{CE073561-11F2-4447-BE7B-D0E254A2C709}">
      <dgm:prSet/>
      <dgm:spPr/>
      <dgm:t>
        <a:bodyPr/>
        <a:lstStyle/>
        <a:p>
          <a:pPr rtl="0"/>
          <a:r>
            <a:rPr lang="en-IN" smtClean="0"/>
            <a:t>Deploying these artifacts to an application server or repository.</a:t>
          </a:r>
          <a:endParaRPr lang="en-IN"/>
        </a:p>
      </dgm:t>
    </dgm:pt>
    <dgm:pt modelId="{EF0C4BC4-FC26-41BE-8E21-57A254201E06}" type="parTrans" cxnId="{CF945748-507F-41AA-A6DB-4581749D1991}">
      <dgm:prSet/>
      <dgm:spPr/>
      <dgm:t>
        <a:bodyPr/>
        <a:lstStyle/>
        <a:p>
          <a:endParaRPr lang="en-IN"/>
        </a:p>
      </dgm:t>
    </dgm:pt>
    <dgm:pt modelId="{8748424D-47C6-4B45-811F-6C116845C855}" type="sibTrans" cxnId="{CF945748-507F-41AA-A6DB-4581749D1991}">
      <dgm:prSet/>
      <dgm:spPr/>
      <dgm:t>
        <a:bodyPr/>
        <a:lstStyle/>
        <a:p>
          <a:endParaRPr lang="en-IN"/>
        </a:p>
      </dgm:t>
    </dgm:pt>
    <dgm:pt modelId="{F392415A-C951-4481-B9EB-B020FC12F728}" type="pres">
      <dgm:prSet presAssocID="{2CBB68BD-30DE-4721-ABF7-F8F4F2DD43E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A85A6C9-BF27-42DB-90FB-1D6D199102A2}" type="pres">
      <dgm:prSet presAssocID="{60BA6F3C-62E9-48B8-9209-AA4D9AAD0E7B}" presName="linNode" presStyleCnt="0"/>
      <dgm:spPr/>
    </dgm:pt>
    <dgm:pt modelId="{35D67123-5334-4378-BAB6-B29E0B7126D1}" type="pres">
      <dgm:prSet presAssocID="{60BA6F3C-62E9-48B8-9209-AA4D9AAD0E7B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2E1F3B6-9F8F-44E0-A695-0CF1D55E757D}" type="pres">
      <dgm:prSet presAssocID="{60BA6F3C-62E9-48B8-9209-AA4D9AAD0E7B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4590445-150B-4844-AB92-BEFF12FA5F6E}" srcId="{60BA6F3C-62E9-48B8-9209-AA4D9AAD0E7B}" destId="{3AA97CCA-9353-4C89-841E-36ADFD53C3A5}" srcOrd="0" destOrd="0" parTransId="{65D9317E-8B2C-40DE-AC66-F7FCE301B402}" sibTransId="{B0145483-5584-46F9-BB38-43747F811191}"/>
    <dgm:cxn modelId="{37FFF128-07B5-431F-A0F2-13CA180B5DAA}" type="presOf" srcId="{02DED502-BC2D-47D3-BC4A-57FF059EB0C9}" destId="{F2E1F3B6-9F8F-44E0-A695-0CF1D55E757D}" srcOrd="0" destOrd="3" presId="urn:microsoft.com/office/officeart/2005/8/layout/vList5"/>
    <dgm:cxn modelId="{5621D7B3-A906-4017-A6CE-B90FC30364F6}" type="presOf" srcId="{60BA6F3C-62E9-48B8-9209-AA4D9AAD0E7B}" destId="{35D67123-5334-4378-BAB6-B29E0B7126D1}" srcOrd="0" destOrd="0" presId="urn:microsoft.com/office/officeart/2005/8/layout/vList5"/>
    <dgm:cxn modelId="{C987389F-29C6-4748-9615-D625ABEC6156}" type="presOf" srcId="{38CFAC3B-0B86-43F6-88F6-13FE6145434C}" destId="{F2E1F3B6-9F8F-44E0-A695-0CF1D55E757D}" srcOrd="0" destOrd="2" presId="urn:microsoft.com/office/officeart/2005/8/layout/vList5"/>
    <dgm:cxn modelId="{1B2F33BA-4198-4DF9-A767-D69514612C0F}" type="presOf" srcId="{82328F9A-3DF0-4B03-BBD2-BD6B5D83A414}" destId="{F2E1F3B6-9F8F-44E0-A695-0CF1D55E757D}" srcOrd="0" destOrd="4" presId="urn:microsoft.com/office/officeart/2005/8/layout/vList5"/>
    <dgm:cxn modelId="{6AE65A52-E0EA-4AC2-AA82-BA6EFCC31CC4}" srcId="{2CBB68BD-30DE-4721-ABF7-F8F4F2DD43EC}" destId="{60BA6F3C-62E9-48B8-9209-AA4D9AAD0E7B}" srcOrd="0" destOrd="0" parTransId="{9D08565F-6DB6-4965-99CC-806FCDB426DB}" sibTransId="{2D5C4251-CF37-426F-AEAA-FA336803DD70}"/>
    <dgm:cxn modelId="{B8EFA586-CE09-4B94-BBD6-658441864AFF}" srcId="{60BA6F3C-62E9-48B8-9209-AA4D9AAD0E7B}" destId="{71AD37D7-673F-45DA-8CC8-4D259A3092A6}" srcOrd="1" destOrd="0" parTransId="{0166B3D3-ADE0-4E88-92FE-E86EC3B37C95}" sibTransId="{978A9045-8825-4022-AAE2-C4AFB0C3A529}"/>
    <dgm:cxn modelId="{A906DC9B-9675-4C72-8C81-F820B3659D84}" srcId="{60BA6F3C-62E9-48B8-9209-AA4D9AAD0E7B}" destId="{02DED502-BC2D-47D3-BC4A-57FF059EB0C9}" srcOrd="3" destOrd="0" parTransId="{3C7CBDC2-6FD5-458C-8836-609BF87E426B}" sibTransId="{6FE1B886-444A-4F4D-ADE2-77AD014E7481}"/>
    <dgm:cxn modelId="{D44E307D-F3CE-4EE1-9FEF-695F465853A0}" type="presOf" srcId="{2CBB68BD-30DE-4721-ABF7-F8F4F2DD43EC}" destId="{F392415A-C951-4481-B9EB-B020FC12F728}" srcOrd="0" destOrd="0" presId="urn:microsoft.com/office/officeart/2005/8/layout/vList5"/>
    <dgm:cxn modelId="{9CDA1D19-C698-4E49-86EB-0F1D6B8AA222}" type="presOf" srcId="{CE073561-11F2-4447-BE7B-D0E254A2C709}" destId="{F2E1F3B6-9F8F-44E0-A695-0CF1D55E757D}" srcOrd="0" destOrd="5" presId="urn:microsoft.com/office/officeart/2005/8/layout/vList5"/>
    <dgm:cxn modelId="{51012638-FEF9-4A0A-A00D-5EA7676599A0}" srcId="{60BA6F3C-62E9-48B8-9209-AA4D9AAD0E7B}" destId="{38CFAC3B-0B86-43F6-88F6-13FE6145434C}" srcOrd="2" destOrd="0" parTransId="{00C0B942-74C0-4F17-A0EA-13F9E1B8A3A8}" sibTransId="{4810E69B-4246-47DD-A047-2AD875B1990B}"/>
    <dgm:cxn modelId="{19A6BB41-F847-4980-BC5B-D14570F089FF}" type="presOf" srcId="{71AD37D7-673F-45DA-8CC8-4D259A3092A6}" destId="{F2E1F3B6-9F8F-44E0-A695-0CF1D55E757D}" srcOrd="0" destOrd="1" presId="urn:microsoft.com/office/officeart/2005/8/layout/vList5"/>
    <dgm:cxn modelId="{058EECBA-DD26-4506-A729-6F4047EE869A}" type="presOf" srcId="{3AA97CCA-9353-4C89-841E-36ADFD53C3A5}" destId="{F2E1F3B6-9F8F-44E0-A695-0CF1D55E757D}" srcOrd="0" destOrd="0" presId="urn:microsoft.com/office/officeart/2005/8/layout/vList5"/>
    <dgm:cxn modelId="{ADBE6C3D-C51B-409A-A894-8E7F16D87BD9}" srcId="{60BA6F3C-62E9-48B8-9209-AA4D9AAD0E7B}" destId="{82328F9A-3DF0-4B03-BBD2-BD6B5D83A414}" srcOrd="4" destOrd="0" parTransId="{61EC4CF1-2BD2-43DE-8A84-38EA696456E8}" sibTransId="{DB939A50-56B5-4064-A261-0A04744BE109}"/>
    <dgm:cxn modelId="{CF945748-507F-41AA-A6DB-4581749D1991}" srcId="{60BA6F3C-62E9-48B8-9209-AA4D9AAD0E7B}" destId="{CE073561-11F2-4447-BE7B-D0E254A2C709}" srcOrd="5" destOrd="0" parTransId="{EF0C4BC4-FC26-41BE-8E21-57A254201E06}" sibTransId="{8748424D-47C6-4B45-811F-6C116845C855}"/>
    <dgm:cxn modelId="{095FE6AA-B4DF-4866-8680-2560CBD2620B}" type="presParOf" srcId="{F392415A-C951-4481-B9EB-B020FC12F728}" destId="{3A85A6C9-BF27-42DB-90FB-1D6D199102A2}" srcOrd="0" destOrd="0" presId="urn:microsoft.com/office/officeart/2005/8/layout/vList5"/>
    <dgm:cxn modelId="{EAEB45C9-FF92-4236-94DF-FB5B9A457FF6}" type="presParOf" srcId="{3A85A6C9-BF27-42DB-90FB-1D6D199102A2}" destId="{35D67123-5334-4378-BAB6-B29E0B7126D1}" srcOrd="0" destOrd="0" presId="urn:microsoft.com/office/officeart/2005/8/layout/vList5"/>
    <dgm:cxn modelId="{29AA13AD-D167-49FB-ABF0-D75907226EBB}" type="presParOf" srcId="{3A85A6C9-BF27-42DB-90FB-1D6D199102A2}" destId="{F2E1F3B6-9F8F-44E0-A695-0CF1D55E757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C60FC8-78D3-4687-A3B9-B7485277E0A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D098AC7-0E46-40DF-917F-8C4E278EC494}">
      <dgm:prSet/>
      <dgm:spPr/>
      <dgm:t>
        <a:bodyPr/>
        <a:lstStyle/>
        <a:p>
          <a:pPr rtl="0"/>
          <a:r>
            <a:rPr lang="en-IN" smtClean="0"/>
            <a:t>Simple project setup that follows best practices: </a:t>
          </a:r>
          <a:endParaRPr lang="en-IN"/>
        </a:p>
      </dgm:t>
    </dgm:pt>
    <dgm:pt modelId="{A3AE67DF-0E1A-4CEC-AA0A-EA7372B9E440}" type="parTrans" cxnId="{66583EDB-EDD2-4A4A-AC05-4AE658FA9E96}">
      <dgm:prSet/>
      <dgm:spPr/>
      <dgm:t>
        <a:bodyPr/>
        <a:lstStyle/>
        <a:p>
          <a:endParaRPr lang="en-IN"/>
        </a:p>
      </dgm:t>
    </dgm:pt>
    <dgm:pt modelId="{C5E942A9-015C-4780-920B-94D6E347C39C}" type="sibTrans" cxnId="{66583EDB-EDD2-4A4A-AC05-4AE658FA9E96}">
      <dgm:prSet/>
      <dgm:spPr/>
      <dgm:t>
        <a:bodyPr/>
        <a:lstStyle/>
        <a:p>
          <a:endParaRPr lang="en-IN"/>
        </a:p>
      </dgm:t>
    </dgm:pt>
    <dgm:pt modelId="{CE832AF5-9A94-4526-B08E-4EA711F303FE}">
      <dgm:prSet custT="1"/>
      <dgm:spPr/>
      <dgm:t>
        <a:bodyPr/>
        <a:lstStyle/>
        <a:p>
          <a:pPr rtl="0"/>
          <a:r>
            <a:rPr lang="en-IN" sz="2000" dirty="0" smtClean="0"/>
            <a:t>Maven tries to avoid as much configuration as possible, by supplying project templates (named archetypes)</a:t>
          </a:r>
          <a:endParaRPr lang="en-IN" sz="2000" dirty="0"/>
        </a:p>
      </dgm:t>
    </dgm:pt>
    <dgm:pt modelId="{FB5D764D-3B44-48BA-8B9F-3C2A7067635D}" type="parTrans" cxnId="{EA032845-B97C-4017-9E0B-89F90F26BC8F}">
      <dgm:prSet/>
      <dgm:spPr/>
      <dgm:t>
        <a:bodyPr/>
        <a:lstStyle/>
        <a:p>
          <a:endParaRPr lang="en-IN"/>
        </a:p>
      </dgm:t>
    </dgm:pt>
    <dgm:pt modelId="{ED2A485E-CAA8-407D-8899-4B3E673FD6C6}" type="sibTrans" cxnId="{EA032845-B97C-4017-9E0B-89F90F26BC8F}">
      <dgm:prSet/>
      <dgm:spPr/>
      <dgm:t>
        <a:bodyPr/>
        <a:lstStyle/>
        <a:p>
          <a:endParaRPr lang="en-IN"/>
        </a:p>
      </dgm:t>
    </dgm:pt>
    <dgm:pt modelId="{A38EB0F7-0463-4953-AFBC-65F8DD8B4E5A}">
      <dgm:prSet/>
      <dgm:spPr/>
      <dgm:t>
        <a:bodyPr/>
        <a:lstStyle/>
        <a:p>
          <a:pPr rtl="0"/>
          <a:r>
            <a:rPr lang="en-IN" smtClean="0"/>
            <a:t>Dependency management: </a:t>
          </a:r>
          <a:endParaRPr lang="en-IN"/>
        </a:p>
      </dgm:t>
    </dgm:pt>
    <dgm:pt modelId="{50BF67BA-C16B-4A73-B277-D4990C7BDD9D}" type="parTrans" cxnId="{A9061BB9-379D-442E-9779-252AC0B4B1DD}">
      <dgm:prSet/>
      <dgm:spPr/>
      <dgm:t>
        <a:bodyPr/>
        <a:lstStyle/>
        <a:p>
          <a:endParaRPr lang="en-IN"/>
        </a:p>
      </dgm:t>
    </dgm:pt>
    <dgm:pt modelId="{29B37505-FD78-4CDC-A7E0-1A72D0863E27}" type="sibTrans" cxnId="{A9061BB9-379D-442E-9779-252AC0B4B1DD}">
      <dgm:prSet/>
      <dgm:spPr/>
      <dgm:t>
        <a:bodyPr/>
        <a:lstStyle/>
        <a:p>
          <a:endParaRPr lang="en-IN"/>
        </a:p>
      </dgm:t>
    </dgm:pt>
    <dgm:pt modelId="{AF720A3A-3ED9-4E08-BB62-C52DE29E567F}">
      <dgm:prSet custT="1"/>
      <dgm:spPr/>
      <dgm:t>
        <a:bodyPr/>
        <a:lstStyle/>
        <a:p>
          <a:pPr rtl="0"/>
          <a:r>
            <a:rPr lang="en-IN" sz="1800" dirty="0" smtClean="0"/>
            <a:t>It includes automatic updating, downloading and validating the compatibility, as well as reporting the dependency closures (known also as transitive dependencies)</a:t>
          </a:r>
          <a:endParaRPr lang="en-IN" sz="1800" dirty="0"/>
        </a:p>
      </dgm:t>
    </dgm:pt>
    <dgm:pt modelId="{20FF1605-778E-4217-BE92-6C728092DE97}" type="parTrans" cxnId="{273C6A50-A803-4896-88BF-B8BCD9E5FED1}">
      <dgm:prSet/>
      <dgm:spPr/>
      <dgm:t>
        <a:bodyPr/>
        <a:lstStyle/>
        <a:p>
          <a:endParaRPr lang="en-IN"/>
        </a:p>
      </dgm:t>
    </dgm:pt>
    <dgm:pt modelId="{8E6C61F9-ED89-4491-ABDC-DADAD504B6F2}" type="sibTrans" cxnId="{273C6A50-A803-4896-88BF-B8BCD9E5FED1}">
      <dgm:prSet/>
      <dgm:spPr/>
      <dgm:t>
        <a:bodyPr/>
        <a:lstStyle/>
        <a:p>
          <a:endParaRPr lang="en-IN"/>
        </a:p>
      </dgm:t>
    </dgm:pt>
    <dgm:pt modelId="{28A3F9CC-B9A2-483D-8EEC-7A04710ACF16}">
      <dgm:prSet/>
      <dgm:spPr/>
      <dgm:t>
        <a:bodyPr/>
        <a:lstStyle/>
        <a:p>
          <a:pPr rtl="0"/>
          <a:r>
            <a:rPr lang="en-IN" smtClean="0"/>
            <a:t>Isolation between project dependencies and plugins: </a:t>
          </a:r>
          <a:endParaRPr lang="en-IN"/>
        </a:p>
      </dgm:t>
    </dgm:pt>
    <dgm:pt modelId="{7D760131-E449-4821-AAA8-60493FD91431}" type="parTrans" cxnId="{2267342D-E9BE-4C99-9C3A-1ADF27ABB344}">
      <dgm:prSet/>
      <dgm:spPr/>
      <dgm:t>
        <a:bodyPr/>
        <a:lstStyle/>
        <a:p>
          <a:endParaRPr lang="en-IN"/>
        </a:p>
      </dgm:t>
    </dgm:pt>
    <dgm:pt modelId="{6ABF18B4-D375-488B-B60C-11F65D011993}" type="sibTrans" cxnId="{2267342D-E9BE-4C99-9C3A-1ADF27ABB344}">
      <dgm:prSet/>
      <dgm:spPr/>
      <dgm:t>
        <a:bodyPr/>
        <a:lstStyle/>
        <a:p>
          <a:endParaRPr lang="en-IN"/>
        </a:p>
      </dgm:t>
    </dgm:pt>
    <dgm:pt modelId="{E43F3175-E8D8-43D0-8432-970827B34B60}">
      <dgm:prSet custT="1"/>
      <dgm:spPr/>
      <dgm:t>
        <a:bodyPr/>
        <a:lstStyle/>
        <a:p>
          <a:pPr rtl="0"/>
          <a:r>
            <a:rPr lang="en-IN" sz="1800" dirty="0" smtClean="0"/>
            <a:t>Project dependencies are retrieved from the dependency repositories while any plugin’s dependencies are retrieved from the plugin repositories, resulting in fewer conflicts when plugins start to download additional dependencies</a:t>
          </a:r>
          <a:endParaRPr lang="en-IN" sz="1800" dirty="0"/>
        </a:p>
      </dgm:t>
    </dgm:pt>
    <dgm:pt modelId="{377E7FCC-F66C-487F-8C18-E0E811639581}" type="parTrans" cxnId="{D35F89FF-D355-4A67-BB4D-AAA56EDAE720}">
      <dgm:prSet/>
      <dgm:spPr/>
      <dgm:t>
        <a:bodyPr/>
        <a:lstStyle/>
        <a:p>
          <a:endParaRPr lang="en-IN"/>
        </a:p>
      </dgm:t>
    </dgm:pt>
    <dgm:pt modelId="{B3617EA5-A974-4ED0-B62A-158C33CA7E9C}" type="sibTrans" cxnId="{D35F89FF-D355-4A67-BB4D-AAA56EDAE720}">
      <dgm:prSet/>
      <dgm:spPr/>
      <dgm:t>
        <a:bodyPr/>
        <a:lstStyle/>
        <a:p>
          <a:endParaRPr lang="en-IN"/>
        </a:p>
      </dgm:t>
    </dgm:pt>
    <dgm:pt modelId="{3E677B95-061B-4636-83DC-9039B8943F3A}">
      <dgm:prSet/>
      <dgm:spPr/>
      <dgm:t>
        <a:bodyPr/>
        <a:lstStyle/>
        <a:p>
          <a:pPr rtl="0"/>
          <a:r>
            <a:rPr lang="en-IN" smtClean="0"/>
            <a:t>Central repository system: </a:t>
          </a:r>
          <a:endParaRPr lang="en-IN"/>
        </a:p>
      </dgm:t>
    </dgm:pt>
    <dgm:pt modelId="{DDB6EBDF-0108-4009-919B-CCCBECC07C76}" type="parTrans" cxnId="{70098104-7C29-4354-94E9-86B880780AEF}">
      <dgm:prSet/>
      <dgm:spPr/>
      <dgm:t>
        <a:bodyPr/>
        <a:lstStyle/>
        <a:p>
          <a:endParaRPr lang="en-IN"/>
        </a:p>
      </dgm:t>
    </dgm:pt>
    <dgm:pt modelId="{5BDF1F78-D4CD-4857-BE96-59F819DBBEE3}" type="sibTrans" cxnId="{70098104-7C29-4354-94E9-86B880780AEF}">
      <dgm:prSet/>
      <dgm:spPr/>
      <dgm:t>
        <a:bodyPr/>
        <a:lstStyle/>
        <a:p>
          <a:endParaRPr lang="en-IN"/>
        </a:p>
      </dgm:t>
    </dgm:pt>
    <dgm:pt modelId="{B3167DBD-BA02-45E8-B716-CFFA8CAB8A68}">
      <dgm:prSet custT="1"/>
      <dgm:spPr/>
      <dgm:t>
        <a:bodyPr/>
        <a:lstStyle/>
        <a:p>
          <a:pPr rtl="0"/>
          <a:r>
            <a:rPr lang="en-IN" sz="1800" dirty="0" smtClean="0"/>
            <a:t>Project dependencies can be loaded from the local file system or public repositories, such as Maven Central</a:t>
          </a:r>
          <a:endParaRPr lang="en-IN" sz="1800" dirty="0"/>
        </a:p>
      </dgm:t>
    </dgm:pt>
    <dgm:pt modelId="{8E0E0EC6-D75E-4538-B1D2-ED96E514DD1C}" type="parTrans" cxnId="{D2475711-B372-4C10-B997-044D7067C863}">
      <dgm:prSet/>
      <dgm:spPr/>
      <dgm:t>
        <a:bodyPr/>
        <a:lstStyle/>
        <a:p>
          <a:endParaRPr lang="en-IN"/>
        </a:p>
      </dgm:t>
    </dgm:pt>
    <dgm:pt modelId="{5A80001C-5273-42EB-9675-569952B83178}" type="sibTrans" cxnId="{D2475711-B372-4C10-B997-044D7067C863}">
      <dgm:prSet/>
      <dgm:spPr/>
      <dgm:t>
        <a:bodyPr/>
        <a:lstStyle/>
        <a:p>
          <a:endParaRPr lang="en-IN"/>
        </a:p>
      </dgm:t>
    </dgm:pt>
    <dgm:pt modelId="{894F6246-E9EA-432F-90BF-07B6810EA0D2}" type="pres">
      <dgm:prSet presAssocID="{20C60FC8-78D3-4687-A3B9-B7485277E0A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AC48EB5F-8555-4633-B9EA-CE58CA86A4A3}" type="pres">
      <dgm:prSet presAssocID="{DD098AC7-0E46-40DF-917F-8C4E278EC494}" presName="linNode" presStyleCnt="0"/>
      <dgm:spPr/>
    </dgm:pt>
    <dgm:pt modelId="{FA286B5E-5D96-4259-B9A1-6A3733A379CA}" type="pres">
      <dgm:prSet presAssocID="{DD098AC7-0E46-40DF-917F-8C4E278EC494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4930E0C-8F95-4C96-B466-0F099E520588}" type="pres">
      <dgm:prSet presAssocID="{DD098AC7-0E46-40DF-917F-8C4E278EC494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E6CD3C4-D02B-4596-9BAB-7116572E38A0}" type="pres">
      <dgm:prSet presAssocID="{C5E942A9-015C-4780-920B-94D6E347C39C}" presName="sp" presStyleCnt="0"/>
      <dgm:spPr/>
    </dgm:pt>
    <dgm:pt modelId="{562BE7F4-A5CA-44EE-8D0E-449C185FDD74}" type="pres">
      <dgm:prSet presAssocID="{A38EB0F7-0463-4953-AFBC-65F8DD8B4E5A}" presName="linNode" presStyleCnt="0"/>
      <dgm:spPr/>
    </dgm:pt>
    <dgm:pt modelId="{2D22843C-EBF9-4793-BA30-E47DF86D54C0}" type="pres">
      <dgm:prSet presAssocID="{A38EB0F7-0463-4953-AFBC-65F8DD8B4E5A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7283948-0EE2-4C4D-817F-9EBCED8301CA}" type="pres">
      <dgm:prSet presAssocID="{A38EB0F7-0463-4953-AFBC-65F8DD8B4E5A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F27E57A-3A41-42ED-A312-B3DC53FC9C11}" type="pres">
      <dgm:prSet presAssocID="{29B37505-FD78-4CDC-A7E0-1A72D0863E27}" presName="sp" presStyleCnt="0"/>
      <dgm:spPr/>
    </dgm:pt>
    <dgm:pt modelId="{36F2F7FF-76DC-49FC-B2C4-D67C7213A42A}" type="pres">
      <dgm:prSet presAssocID="{28A3F9CC-B9A2-483D-8EEC-7A04710ACF16}" presName="linNode" presStyleCnt="0"/>
      <dgm:spPr/>
    </dgm:pt>
    <dgm:pt modelId="{E7DA0364-855B-49E9-9870-B9940B82748B}" type="pres">
      <dgm:prSet presAssocID="{28A3F9CC-B9A2-483D-8EEC-7A04710ACF16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40B08D2-B24A-4C8D-953B-380ACDB7FBBC}" type="pres">
      <dgm:prSet presAssocID="{28A3F9CC-B9A2-483D-8EEC-7A04710ACF16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84246B9-6332-4330-AA02-EF2E1D4A0A52}" type="pres">
      <dgm:prSet presAssocID="{6ABF18B4-D375-488B-B60C-11F65D011993}" presName="sp" presStyleCnt="0"/>
      <dgm:spPr/>
    </dgm:pt>
    <dgm:pt modelId="{23D14D83-2578-4EE3-AE7B-72A98AC0767C}" type="pres">
      <dgm:prSet presAssocID="{3E677B95-061B-4636-83DC-9039B8943F3A}" presName="linNode" presStyleCnt="0"/>
      <dgm:spPr/>
    </dgm:pt>
    <dgm:pt modelId="{3F4EDEEB-1DB9-402B-9B8F-79E1993EFF0F}" type="pres">
      <dgm:prSet presAssocID="{3E677B95-061B-4636-83DC-9039B8943F3A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71631FF-CA1A-4479-B3A0-B986439D2031}" type="pres">
      <dgm:prSet presAssocID="{3E677B95-061B-4636-83DC-9039B8943F3A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C87D092C-6AFA-4979-9AE2-6C140103C18A}" type="presOf" srcId="{20C60FC8-78D3-4687-A3B9-B7485277E0A5}" destId="{894F6246-E9EA-432F-90BF-07B6810EA0D2}" srcOrd="0" destOrd="0" presId="urn:microsoft.com/office/officeart/2005/8/layout/vList5"/>
    <dgm:cxn modelId="{70098104-7C29-4354-94E9-86B880780AEF}" srcId="{20C60FC8-78D3-4687-A3B9-B7485277E0A5}" destId="{3E677B95-061B-4636-83DC-9039B8943F3A}" srcOrd="3" destOrd="0" parTransId="{DDB6EBDF-0108-4009-919B-CCCBECC07C76}" sibTransId="{5BDF1F78-D4CD-4857-BE96-59F819DBBEE3}"/>
    <dgm:cxn modelId="{D78C3EAC-214E-4EF6-9D8E-0133C4C8D990}" type="presOf" srcId="{CE832AF5-9A94-4526-B08E-4EA711F303FE}" destId="{C4930E0C-8F95-4C96-B466-0F099E520588}" srcOrd="0" destOrd="0" presId="urn:microsoft.com/office/officeart/2005/8/layout/vList5"/>
    <dgm:cxn modelId="{D35F89FF-D355-4A67-BB4D-AAA56EDAE720}" srcId="{28A3F9CC-B9A2-483D-8EEC-7A04710ACF16}" destId="{E43F3175-E8D8-43D0-8432-970827B34B60}" srcOrd="0" destOrd="0" parTransId="{377E7FCC-F66C-487F-8C18-E0E811639581}" sibTransId="{B3617EA5-A974-4ED0-B62A-158C33CA7E9C}"/>
    <dgm:cxn modelId="{A9061BB9-379D-442E-9779-252AC0B4B1DD}" srcId="{20C60FC8-78D3-4687-A3B9-B7485277E0A5}" destId="{A38EB0F7-0463-4953-AFBC-65F8DD8B4E5A}" srcOrd="1" destOrd="0" parTransId="{50BF67BA-C16B-4A73-B277-D4990C7BDD9D}" sibTransId="{29B37505-FD78-4CDC-A7E0-1A72D0863E27}"/>
    <dgm:cxn modelId="{273C6A50-A803-4896-88BF-B8BCD9E5FED1}" srcId="{A38EB0F7-0463-4953-AFBC-65F8DD8B4E5A}" destId="{AF720A3A-3ED9-4E08-BB62-C52DE29E567F}" srcOrd="0" destOrd="0" parTransId="{20FF1605-778E-4217-BE92-6C728092DE97}" sibTransId="{8E6C61F9-ED89-4491-ABDC-DADAD504B6F2}"/>
    <dgm:cxn modelId="{DB4800BB-17AE-4BB7-B255-B6077D52D46C}" type="presOf" srcId="{3E677B95-061B-4636-83DC-9039B8943F3A}" destId="{3F4EDEEB-1DB9-402B-9B8F-79E1993EFF0F}" srcOrd="0" destOrd="0" presId="urn:microsoft.com/office/officeart/2005/8/layout/vList5"/>
    <dgm:cxn modelId="{66583EDB-EDD2-4A4A-AC05-4AE658FA9E96}" srcId="{20C60FC8-78D3-4687-A3B9-B7485277E0A5}" destId="{DD098AC7-0E46-40DF-917F-8C4E278EC494}" srcOrd="0" destOrd="0" parTransId="{A3AE67DF-0E1A-4CEC-AA0A-EA7372B9E440}" sibTransId="{C5E942A9-015C-4780-920B-94D6E347C39C}"/>
    <dgm:cxn modelId="{338F8A59-83E7-4E4C-8A9E-DBA603AA673C}" type="presOf" srcId="{A38EB0F7-0463-4953-AFBC-65F8DD8B4E5A}" destId="{2D22843C-EBF9-4793-BA30-E47DF86D54C0}" srcOrd="0" destOrd="0" presId="urn:microsoft.com/office/officeart/2005/8/layout/vList5"/>
    <dgm:cxn modelId="{EA032845-B97C-4017-9E0B-89F90F26BC8F}" srcId="{DD098AC7-0E46-40DF-917F-8C4E278EC494}" destId="{CE832AF5-9A94-4526-B08E-4EA711F303FE}" srcOrd="0" destOrd="0" parTransId="{FB5D764D-3B44-48BA-8B9F-3C2A7067635D}" sibTransId="{ED2A485E-CAA8-407D-8899-4B3E673FD6C6}"/>
    <dgm:cxn modelId="{E2BD56AD-5C51-44A5-AC0C-B6CEEDD95289}" type="presOf" srcId="{E43F3175-E8D8-43D0-8432-970827B34B60}" destId="{A40B08D2-B24A-4C8D-953B-380ACDB7FBBC}" srcOrd="0" destOrd="0" presId="urn:microsoft.com/office/officeart/2005/8/layout/vList5"/>
    <dgm:cxn modelId="{B53B6413-E5F5-43FA-B8EC-1045DD566240}" type="presOf" srcId="{AF720A3A-3ED9-4E08-BB62-C52DE29E567F}" destId="{17283948-0EE2-4C4D-817F-9EBCED8301CA}" srcOrd="0" destOrd="0" presId="urn:microsoft.com/office/officeart/2005/8/layout/vList5"/>
    <dgm:cxn modelId="{AD1BF8CF-5DF2-4B3E-8677-D7BA4BFCF1D5}" type="presOf" srcId="{B3167DBD-BA02-45E8-B716-CFFA8CAB8A68}" destId="{B71631FF-CA1A-4479-B3A0-B986439D2031}" srcOrd="0" destOrd="0" presId="urn:microsoft.com/office/officeart/2005/8/layout/vList5"/>
    <dgm:cxn modelId="{CAEAD05D-CEAB-4569-859E-46C7A8A590E9}" type="presOf" srcId="{DD098AC7-0E46-40DF-917F-8C4E278EC494}" destId="{FA286B5E-5D96-4259-B9A1-6A3733A379CA}" srcOrd="0" destOrd="0" presId="urn:microsoft.com/office/officeart/2005/8/layout/vList5"/>
    <dgm:cxn modelId="{63AF3593-4C8C-47BA-AB56-F36AF1073A47}" type="presOf" srcId="{28A3F9CC-B9A2-483D-8EEC-7A04710ACF16}" destId="{E7DA0364-855B-49E9-9870-B9940B82748B}" srcOrd="0" destOrd="0" presId="urn:microsoft.com/office/officeart/2005/8/layout/vList5"/>
    <dgm:cxn modelId="{D2475711-B372-4C10-B997-044D7067C863}" srcId="{3E677B95-061B-4636-83DC-9039B8943F3A}" destId="{B3167DBD-BA02-45E8-B716-CFFA8CAB8A68}" srcOrd="0" destOrd="0" parTransId="{8E0E0EC6-D75E-4538-B1D2-ED96E514DD1C}" sibTransId="{5A80001C-5273-42EB-9675-569952B83178}"/>
    <dgm:cxn modelId="{2267342D-E9BE-4C99-9C3A-1ADF27ABB344}" srcId="{20C60FC8-78D3-4687-A3B9-B7485277E0A5}" destId="{28A3F9CC-B9A2-483D-8EEC-7A04710ACF16}" srcOrd="2" destOrd="0" parTransId="{7D760131-E449-4821-AAA8-60493FD91431}" sibTransId="{6ABF18B4-D375-488B-B60C-11F65D011993}"/>
    <dgm:cxn modelId="{C5679720-282B-48AF-AB6D-0B9C83A0E8A0}" type="presParOf" srcId="{894F6246-E9EA-432F-90BF-07B6810EA0D2}" destId="{AC48EB5F-8555-4633-B9EA-CE58CA86A4A3}" srcOrd="0" destOrd="0" presId="urn:microsoft.com/office/officeart/2005/8/layout/vList5"/>
    <dgm:cxn modelId="{30EC2B6E-7865-4DE0-B470-86BE71EF69FF}" type="presParOf" srcId="{AC48EB5F-8555-4633-B9EA-CE58CA86A4A3}" destId="{FA286B5E-5D96-4259-B9A1-6A3733A379CA}" srcOrd="0" destOrd="0" presId="urn:microsoft.com/office/officeart/2005/8/layout/vList5"/>
    <dgm:cxn modelId="{2A2E91E0-67ED-4587-A141-D66CFBA1B32A}" type="presParOf" srcId="{AC48EB5F-8555-4633-B9EA-CE58CA86A4A3}" destId="{C4930E0C-8F95-4C96-B466-0F099E520588}" srcOrd="1" destOrd="0" presId="urn:microsoft.com/office/officeart/2005/8/layout/vList5"/>
    <dgm:cxn modelId="{7D3507B7-4744-4068-9A65-19CB15907AD0}" type="presParOf" srcId="{894F6246-E9EA-432F-90BF-07B6810EA0D2}" destId="{0E6CD3C4-D02B-4596-9BAB-7116572E38A0}" srcOrd="1" destOrd="0" presId="urn:microsoft.com/office/officeart/2005/8/layout/vList5"/>
    <dgm:cxn modelId="{FD7D2794-083F-4CAD-BE23-69266D8B4D27}" type="presParOf" srcId="{894F6246-E9EA-432F-90BF-07B6810EA0D2}" destId="{562BE7F4-A5CA-44EE-8D0E-449C185FDD74}" srcOrd="2" destOrd="0" presId="urn:microsoft.com/office/officeart/2005/8/layout/vList5"/>
    <dgm:cxn modelId="{4C0E736B-2632-41DD-A0F5-3989C559ADE4}" type="presParOf" srcId="{562BE7F4-A5CA-44EE-8D0E-449C185FDD74}" destId="{2D22843C-EBF9-4793-BA30-E47DF86D54C0}" srcOrd="0" destOrd="0" presId="urn:microsoft.com/office/officeart/2005/8/layout/vList5"/>
    <dgm:cxn modelId="{E648FF66-761C-4A32-BF73-434E13D73E0C}" type="presParOf" srcId="{562BE7F4-A5CA-44EE-8D0E-449C185FDD74}" destId="{17283948-0EE2-4C4D-817F-9EBCED8301CA}" srcOrd="1" destOrd="0" presId="urn:microsoft.com/office/officeart/2005/8/layout/vList5"/>
    <dgm:cxn modelId="{C72C7056-7C02-49C4-A529-EEF028B03635}" type="presParOf" srcId="{894F6246-E9EA-432F-90BF-07B6810EA0D2}" destId="{AF27E57A-3A41-42ED-A312-B3DC53FC9C11}" srcOrd="3" destOrd="0" presId="urn:microsoft.com/office/officeart/2005/8/layout/vList5"/>
    <dgm:cxn modelId="{128EE8D8-3895-4FF2-88C9-A4322F1BDF26}" type="presParOf" srcId="{894F6246-E9EA-432F-90BF-07B6810EA0D2}" destId="{36F2F7FF-76DC-49FC-B2C4-D67C7213A42A}" srcOrd="4" destOrd="0" presId="urn:microsoft.com/office/officeart/2005/8/layout/vList5"/>
    <dgm:cxn modelId="{07957CF8-A6EF-4DEF-90B5-25E7A9358FCD}" type="presParOf" srcId="{36F2F7FF-76DC-49FC-B2C4-D67C7213A42A}" destId="{E7DA0364-855B-49E9-9870-B9940B82748B}" srcOrd="0" destOrd="0" presId="urn:microsoft.com/office/officeart/2005/8/layout/vList5"/>
    <dgm:cxn modelId="{E690E823-3E91-4E84-B286-DD926BFA07F3}" type="presParOf" srcId="{36F2F7FF-76DC-49FC-B2C4-D67C7213A42A}" destId="{A40B08D2-B24A-4C8D-953B-380ACDB7FBBC}" srcOrd="1" destOrd="0" presId="urn:microsoft.com/office/officeart/2005/8/layout/vList5"/>
    <dgm:cxn modelId="{2779E30E-5AB4-4787-B75E-A7D39DE4ADF5}" type="presParOf" srcId="{894F6246-E9EA-432F-90BF-07B6810EA0D2}" destId="{F84246B9-6332-4330-AA02-EF2E1D4A0A52}" srcOrd="5" destOrd="0" presId="urn:microsoft.com/office/officeart/2005/8/layout/vList5"/>
    <dgm:cxn modelId="{624CFF90-C3EB-409D-8ED1-CB7C1A54B291}" type="presParOf" srcId="{894F6246-E9EA-432F-90BF-07B6810EA0D2}" destId="{23D14D83-2578-4EE3-AE7B-72A98AC0767C}" srcOrd="6" destOrd="0" presId="urn:microsoft.com/office/officeart/2005/8/layout/vList5"/>
    <dgm:cxn modelId="{A08E9FA3-F1DA-423A-9DE9-D88792D0005B}" type="presParOf" srcId="{23D14D83-2578-4EE3-AE7B-72A98AC0767C}" destId="{3F4EDEEB-1DB9-402B-9B8F-79E1993EFF0F}" srcOrd="0" destOrd="0" presId="urn:microsoft.com/office/officeart/2005/8/layout/vList5"/>
    <dgm:cxn modelId="{12FBEF0A-63CB-4CA1-9C15-DCEC3E304506}" type="presParOf" srcId="{23D14D83-2578-4EE3-AE7B-72A98AC0767C}" destId="{B71631FF-CA1A-4479-B3A0-B986439D203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EF7A53-E453-4498-817E-2F302D0C5F8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D299123A-02F6-452A-9531-389F709E09ED}">
      <dgm:prSet/>
      <dgm:spPr/>
      <dgm:t>
        <a:bodyPr/>
        <a:lstStyle/>
        <a:p>
          <a:pPr rtl="0"/>
          <a:r>
            <a:rPr lang="en-IN" smtClean="0"/>
            <a:t>Default</a:t>
          </a:r>
          <a:endParaRPr lang="en-IN"/>
        </a:p>
      </dgm:t>
    </dgm:pt>
    <dgm:pt modelId="{B404AAED-A06A-4280-BC7B-001DAD5D25DE}" type="parTrans" cxnId="{02912677-2AC0-42D3-90E7-1113F3D56755}">
      <dgm:prSet/>
      <dgm:spPr/>
      <dgm:t>
        <a:bodyPr/>
        <a:lstStyle/>
        <a:p>
          <a:endParaRPr lang="en-IN"/>
        </a:p>
      </dgm:t>
    </dgm:pt>
    <dgm:pt modelId="{94DF382C-3D13-4B34-BCF9-216EA9E3272E}" type="sibTrans" cxnId="{02912677-2AC0-42D3-90E7-1113F3D56755}">
      <dgm:prSet/>
      <dgm:spPr/>
      <dgm:t>
        <a:bodyPr/>
        <a:lstStyle/>
        <a:p>
          <a:endParaRPr lang="en-IN"/>
        </a:p>
      </dgm:t>
    </dgm:pt>
    <dgm:pt modelId="{5E9D4E9F-DBFC-4A8B-9FC8-6D36DB7D65A4}">
      <dgm:prSet/>
      <dgm:spPr/>
      <dgm:t>
        <a:bodyPr/>
        <a:lstStyle/>
        <a:p>
          <a:pPr rtl="0"/>
          <a:r>
            <a:rPr lang="en-IN" dirty="0" smtClean="0"/>
            <a:t>Handles everything related to compiling and packaging your project.</a:t>
          </a:r>
          <a:endParaRPr lang="en-IN" dirty="0"/>
        </a:p>
      </dgm:t>
    </dgm:pt>
    <dgm:pt modelId="{3B2A5996-B2B1-4796-AF82-7FDA66BF31D6}" type="parTrans" cxnId="{B9CDC0B5-6251-4BE3-AC0F-BC62119B856B}">
      <dgm:prSet/>
      <dgm:spPr/>
      <dgm:t>
        <a:bodyPr/>
        <a:lstStyle/>
        <a:p>
          <a:endParaRPr lang="en-IN"/>
        </a:p>
      </dgm:t>
    </dgm:pt>
    <dgm:pt modelId="{2B733311-9C0F-4DDD-8F7C-DD0676A6C560}" type="sibTrans" cxnId="{B9CDC0B5-6251-4BE3-AC0F-BC62119B856B}">
      <dgm:prSet/>
      <dgm:spPr/>
      <dgm:t>
        <a:bodyPr/>
        <a:lstStyle/>
        <a:p>
          <a:endParaRPr lang="en-IN"/>
        </a:p>
      </dgm:t>
    </dgm:pt>
    <dgm:pt modelId="{75E537DF-832D-401F-A216-7C346F8908D9}">
      <dgm:prSet/>
      <dgm:spPr/>
      <dgm:t>
        <a:bodyPr/>
        <a:lstStyle/>
        <a:p>
          <a:pPr rtl="0"/>
          <a:r>
            <a:rPr lang="en-IN" smtClean="0"/>
            <a:t>Clean</a:t>
          </a:r>
          <a:endParaRPr lang="en-IN"/>
        </a:p>
      </dgm:t>
    </dgm:pt>
    <dgm:pt modelId="{98E27471-A128-478A-BC89-6D24243F86E9}" type="parTrans" cxnId="{7EBC7357-583D-43EA-9215-561BBFAF4580}">
      <dgm:prSet/>
      <dgm:spPr/>
      <dgm:t>
        <a:bodyPr/>
        <a:lstStyle/>
        <a:p>
          <a:endParaRPr lang="en-IN"/>
        </a:p>
      </dgm:t>
    </dgm:pt>
    <dgm:pt modelId="{BA66DFAD-5305-44E0-97D9-502DF5589A4D}" type="sibTrans" cxnId="{7EBC7357-583D-43EA-9215-561BBFAF4580}">
      <dgm:prSet/>
      <dgm:spPr/>
      <dgm:t>
        <a:bodyPr/>
        <a:lstStyle/>
        <a:p>
          <a:endParaRPr lang="en-IN"/>
        </a:p>
      </dgm:t>
    </dgm:pt>
    <dgm:pt modelId="{4E349803-CD7C-4632-9A4B-6E527DDB7699}">
      <dgm:prSet/>
      <dgm:spPr/>
      <dgm:t>
        <a:bodyPr/>
        <a:lstStyle/>
        <a:p>
          <a:pPr rtl="0"/>
          <a:r>
            <a:rPr lang="en-IN" dirty="0" smtClean="0"/>
            <a:t>Handles everything related to removing temporary files from the output directory, including generated source files, compiled classes, previous JAR files etc.</a:t>
          </a:r>
          <a:endParaRPr lang="en-IN" dirty="0"/>
        </a:p>
      </dgm:t>
    </dgm:pt>
    <dgm:pt modelId="{A0F7BEF8-67F4-4033-AF43-66C64567EA55}" type="parTrans" cxnId="{13CED8F5-7670-42AE-97F5-C6C605682DEF}">
      <dgm:prSet/>
      <dgm:spPr/>
      <dgm:t>
        <a:bodyPr/>
        <a:lstStyle/>
        <a:p>
          <a:endParaRPr lang="en-IN"/>
        </a:p>
      </dgm:t>
    </dgm:pt>
    <dgm:pt modelId="{2273CF6F-E604-49EB-92A6-D446FC2E8769}" type="sibTrans" cxnId="{13CED8F5-7670-42AE-97F5-C6C605682DEF}">
      <dgm:prSet/>
      <dgm:spPr/>
      <dgm:t>
        <a:bodyPr/>
        <a:lstStyle/>
        <a:p>
          <a:endParaRPr lang="en-IN"/>
        </a:p>
      </dgm:t>
    </dgm:pt>
    <dgm:pt modelId="{D6765817-6346-4E2B-93D8-85C23DBAE866}">
      <dgm:prSet/>
      <dgm:spPr/>
      <dgm:t>
        <a:bodyPr/>
        <a:lstStyle/>
        <a:p>
          <a:pPr rtl="0"/>
          <a:r>
            <a:rPr lang="en-IN" smtClean="0"/>
            <a:t>Site</a:t>
          </a:r>
          <a:endParaRPr lang="en-IN"/>
        </a:p>
      </dgm:t>
    </dgm:pt>
    <dgm:pt modelId="{34C057CB-C103-4D87-B6EF-F8410B5410A1}" type="parTrans" cxnId="{4F6A0D65-A293-4A3F-8DCF-22AFC27B615C}">
      <dgm:prSet/>
      <dgm:spPr/>
      <dgm:t>
        <a:bodyPr/>
        <a:lstStyle/>
        <a:p>
          <a:endParaRPr lang="en-IN"/>
        </a:p>
      </dgm:t>
    </dgm:pt>
    <dgm:pt modelId="{DEDB2D86-37D4-4927-8EF3-0CA64847463D}" type="sibTrans" cxnId="{4F6A0D65-A293-4A3F-8DCF-22AFC27B615C}">
      <dgm:prSet/>
      <dgm:spPr/>
      <dgm:t>
        <a:bodyPr/>
        <a:lstStyle/>
        <a:p>
          <a:endParaRPr lang="en-IN"/>
        </a:p>
      </dgm:t>
    </dgm:pt>
    <dgm:pt modelId="{86C43FBF-75B0-42EF-A70A-54AE006C6FA1}">
      <dgm:prSet/>
      <dgm:spPr/>
      <dgm:t>
        <a:bodyPr/>
        <a:lstStyle/>
        <a:p>
          <a:pPr rtl="0"/>
          <a:r>
            <a:rPr lang="en-IN" dirty="0" smtClean="0"/>
            <a:t>Generates a complete website with documentation for your project.</a:t>
          </a:r>
          <a:endParaRPr lang="en-IN" dirty="0"/>
        </a:p>
      </dgm:t>
    </dgm:pt>
    <dgm:pt modelId="{B8DF39AD-5BA7-4BF5-80FA-6BD329111AB3}" type="parTrans" cxnId="{CD37BC68-8C45-4DCB-B98B-23815EA25747}">
      <dgm:prSet/>
      <dgm:spPr/>
      <dgm:t>
        <a:bodyPr/>
        <a:lstStyle/>
        <a:p>
          <a:endParaRPr lang="en-IN"/>
        </a:p>
      </dgm:t>
    </dgm:pt>
    <dgm:pt modelId="{07EBD904-62E3-4403-85F9-6BCD290FD3AF}" type="sibTrans" cxnId="{CD37BC68-8C45-4DCB-B98B-23815EA25747}">
      <dgm:prSet/>
      <dgm:spPr/>
      <dgm:t>
        <a:bodyPr/>
        <a:lstStyle/>
        <a:p>
          <a:endParaRPr lang="en-IN"/>
        </a:p>
      </dgm:t>
    </dgm:pt>
    <dgm:pt modelId="{C8629ED6-0F39-4F53-B19B-C38A27723E43}" type="pres">
      <dgm:prSet presAssocID="{31EF7A53-E453-4498-817E-2F302D0C5F8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51056D9-D41E-4B8B-B9D7-FF1FD56E876A}" type="pres">
      <dgm:prSet presAssocID="{D299123A-02F6-452A-9531-389F709E09E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6C97869-AA6A-4F0B-838F-276D93343C1C}" type="pres">
      <dgm:prSet presAssocID="{D299123A-02F6-452A-9531-389F709E09ED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D404796-5524-4B7F-95EA-6A6F1D179642}" type="pres">
      <dgm:prSet presAssocID="{75E537DF-832D-401F-A216-7C346F8908D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66629E6-3C5E-48E5-B17C-CA2F0AB8EB36}" type="pres">
      <dgm:prSet presAssocID="{75E537DF-832D-401F-A216-7C346F8908D9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73E88E2-F450-449C-8B0A-CFD1FE33C435}" type="pres">
      <dgm:prSet presAssocID="{D6765817-6346-4E2B-93D8-85C23DBAE86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5320637-2A2C-4BA3-9B89-F1C25990F865}" type="pres">
      <dgm:prSet presAssocID="{D6765817-6346-4E2B-93D8-85C23DBAE866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38D5D09-E4CD-4E31-A700-BA60A24ECC22}" type="presOf" srcId="{75E537DF-832D-401F-A216-7C346F8908D9}" destId="{8D404796-5524-4B7F-95EA-6A6F1D179642}" srcOrd="0" destOrd="0" presId="urn:microsoft.com/office/officeart/2005/8/layout/vList2"/>
    <dgm:cxn modelId="{D7057CA8-758E-4D9C-901B-80B36C5D0B5B}" type="presOf" srcId="{31EF7A53-E453-4498-817E-2F302D0C5F89}" destId="{C8629ED6-0F39-4F53-B19B-C38A27723E43}" srcOrd="0" destOrd="0" presId="urn:microsoft.com/office/officeart/2005/8/layout/vList2"/>
    <dgm:cxn modelId="{4F6A0D65-A293-4A3F-8DCF-22AFC27B615C}" srcId="{31EF7A53-E453-4498-817E-2F302D0C5F89}" destId="{D6765817-6346-4E2B-93D8-85C23DBAE866}" srcOrd="2" destOrd="0" parTransId="{34C057CB-C103-4D87-B6EF-F8410B5410A1}" sibTransId="{DEDB2D86-37D4-4927-8EF3-0CA64847463D}"/>
    <dgm:cxn modelId="{7EBC7357-583D-43EA-9215-561BBFAF4580}" srcId="{31EF7A53-E453-4498-817E-2F302D0C5F89}" destId="{75E537DF-832D-401F-A216-7C346F8908D9}" srcOrd="1" destOrd="0" parTransId="{98E27471-A128-478A-BC89-6D24243F86E9}" sibTransId="{BA66DFAD-5305-44E0-97D9-502DF5589A4D}"/>
    <dgm:cxn modelId="{D6E48AAF-F727-4980-BCD6-3E0A8F510356}" type="presOf" srcId="{D299123A-02F6-452A-9531-389F709E09ED}" destId="{C51056D9-D41E-4B8B-B9D7-FF1FD56E876A}" srcOrd="0" destOrd="0" presId="urn:microsoft.com/office/officeart/2005/8/layout/vList2"/>
    <dgm:cxn modelId="{B9CDC0B5-6251-4BE3-AC0F-BC62119B856B}" srcId="{D299123A-02F6-452A-9531-389F709E09ED}" destId="{5E9D4E9F-DBFC-4A8B-9FC8-6D36DB7D65A4}" srcOrd="0" destOrd="0" parTransId="{3B2A5996-B2B1-4796-AF82-7FDA66BF31D6}" sibTransId="{2B733311-9C0F-4DDD-8F7C-DD0676A6C560}"/>
    <dgm:cxn modelId="{CBA1EC80-72E3-4CEA-A100-C6A135116A2D}" type="presOf" srcId="{86C43FBF-75B0-42EF-A70A-54AE006C6FA1}" destId="{25320637-2A2C-4BA3-9B89-F1C25990F865}" srcOrd="0" destOrd="0" presId="urn:microsoft.com/office/officeart/2005/8/layout/vList2"/>
    <dgm:cxn modelId="{1DC5E24D-EE45-4A74-9051-AC280656A4B6}" type="presOf" srcId="{D6765817-6346-4E2B-93D8-85C23DBAE866}" destId="{173E88E2-F450-449C-8B0A-CFD1FE33C435}" srcOrd="0" destOrd="0" presId="urn:microsoft.com/office/officeart/2005/8/layout/vList2"/>
    <dgm:cxn modelId="{74571A21-A22A-40AE-8804-97D2AEC9A9C0}" type="presOf" srcId="{5E9D4E9F-DBFC-4A8B-9FC8-6D36DB7D65A4}" destId="{A6C97869-AA6A-4F0B-838F-276D93343C1C}" srcOrd="0" destOrd="0" presId="urn:microsoft.com/office/officeart/2005/8/layout/vList2"/>
    <dgm:cxn modelId="{C3377B75-917F-4A03-BEB6-DFD4A19F8A4C}" type="presOf" srcId="{4E349803-CD7C-4632-9A4B-6E527DDB7699}" destId="{766629E6-3C5E-48E5-B17C-CA2F0AB8EB36}" srcOrd="0" destOrd="0" presId="urn:microsoft.com/office/officeart/2005/8/layout/vList2"/>
    <dgm:cxn modelId="{13CED8F5-7670-42AE-97F5-C6C605682DEF}" srcId="{75E537DF-832D-401F-A216-7C346F8908D9}" destId="{4E349803-CD7C-4632-9A4B-6E527DDB7699}" srcOrd="0" destOrd="0" parTransId="{A0F7BEF8-67F4-4033-AF43-66C64567EA55}" sibTransId="{2273CF6F-E604-49EB-92A6-D446FC2E8769}"/>
    <dgm:cxn modelId="{02912677-2AC0-42D3-90E7-1113F3D56755}" srcId="{31EF7A53-E453-4498-817E-2F302D0C5F89}" destId="{D299123A-02F6-452A-9531-389F709E09ED}" srcOrd="0" destOrd="0" parTransId="{B404AAED-A06A-4280-BC7B-001DAD5D25DE}" sibTransId="{94DF382C-3D13-4B34-BCF9-216EA9E3272E}"/>
    <dgm:cxn modelId="{CD37BC68-8C45-4DCB-B98B-23815EA25747}" srcId="{D6765817-6346-4E2B-93D8-85C23DBAE866}" destId="{86C43FBF-75B0-42EF-A70A-54AE006C6FA1}" srcOrd="0" destOrd="0" parTransId="{B8DF39AD-5BA7-4BF5-80FA-6BD329111AB3}" sibTransId="{07EBD904-62E3-4403-85F9-6BCD290FD3AF}"/>
    <dgm:cxn modelId="{6A89C160-8D81-4F98-9295-F44987B41BCF}" type="presParOf" srcId="{C8629ED6-0F39-4F53-B19B-C38A27723E43}" destId="{C51056D9-D41E-4B8B-B9D7-FF1FD56E876A}" srcOrd="0" destOrd="0" presId="urn:microsoft.com/office/officeart/2005/8/layout/vList2"/>
    <dgm:cxn modelId="{5F137E01-8602-4BBA-A1DF-76DCAD29DF38}" type="presParOf" srcId="{C8629ED6-0F39-4F53-B19B-C38A27723E43}" destId="{A6C97869-AA6A-4F0B-838F-276D93343C1C}" srcOrd="1" destOrd="0" presId="urn:microsoft.com/office/officeart/2005/8/layout/vList2"/>
    <dgm:cxn modelId="{CEA2CCD9-1FC7-404D-895F-44BFDDEE93E6}" type="presParOf" srcId="{C8629ED6-0F39-4F53-B19B-C38A27723E43}" destId="{8D404796-5524-4B7F-95EA-6A6F1D179642}" srcOrd="2" destOrd="0" presId="urn:microsoft.com/office/officeart/2005/8/layout/vList2"/>
    <dgm:cxn modelId="{245D7AC3-AC55-4C65-B2D2-92856CC9464F}" type="presParOf" srcId="{C8629ED6-0F39-4F53-B19B-C38A27723E43}" destId="{766629E6-3C5E-48E5-B17C-CA2F0AB8EB36}" srcOrd="3" destOrd="0" presId="urn:microsoft.com/office/officeart/2005/8/layout/vList2"/>
    <dgm:cxn modelId="{8E2704D9-7A94-4F53-90BB-CEA6E744D2B8}" type="presParOf" srcId="{C8629ED6-0F39-4F53-B19B-C38A27723E43}" destId="{173E88E2-F450-449C-8B0A-CFD1FE33C435}" srcOrd="4" destOrd="0" presId="urn:microsoft.com/office/officeart/2005/8/layout/vList2"/>
    <dgm:cxn modelId="{FFF8DC5C-9997-47B1-8E50-0BBA8673CB4C}" type="presParOf" srcId="{C8629ED6-0F39-4F53-B19B-C38A27723E43}" destId="{25320637-2A2C-4BA3-9B89-F1C25990F86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E1F3B6-9F8F-44E0-A695-0CF1D55E757D}">
      <dsp:nvSpPr>
        <dsp:cNvPr id="0" name=""/>
        <dsp:cNvSpPr/>
      </dsp:nvSpPr>
      <dsp:spPr>
        <a:xfrm rot="5400000">
          <a:off x="5589714" y="-1171558"/>
          <a:ext cx="3743580" cy="70225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600" kern="1200" smtClean="0"/>
            <a:t>Downloading dependencies, </a:t>
          </a:r>
          <a:endParaRPr lang="en-IN" sz="2600" kern="120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600" kern="1200" smtClean="0"/>
            <a:t>Putting additional jars on a classpath, </a:t>
          </a:r>
          <a:endParaRPr lang="en-IN" sz="2600" kern="120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600" kern="1200" smtClean="0"/>
            <a:t>Compiling source code into binary code, </a:t>
          </a:r>
          <a:endParaRPr lang="en-IN" sz="2600" kern="120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600" kern="1200" smtClean="0"/>
            <a:t>Running tests, </a:t>
          </a:r>
          <a:endParaRPr lang="en-IN" sz="2600" kern="120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600" kern="1200" smtClean="0"/>
            <a:t>Packaging compiled code into deployable artifacts such as JAR, WAR, and ZIP files</a:t>
          </a:r>
          <a:endParaRPr lang="en-IN" sz="2600" kern="120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600" kern="1200" smtClean="0"/>
            <a:t>Deploying these artifacts to an application server or repository.</a:t>
          </a:r>
          <a:endParaRPr lang="en-IN" sz="2600" kern="1200"/>
        </a:p>
      </dsp:txBody>
      <dsp:txXfrm rot="-5400000">
        <a:off x="3950209" y="650694"/>
        <a:ext cx="6839845" cy="3378086"/>
      </dsp:txXfrm>
    </dsp:sp>
    <dsp:sp modelId="{35D67123-5334-4378-BAB6-B29E0B7126D1}">
      <dsp:nvSpPr>
        <dsp:cNvPr id="0" name=""/>
        <dsp:cNvSpPr/>
      </dsp:nvSpPr>
      <dsp:spPr>
        <a:xfrm>
          <a:off x="0" y="0"/>
          <a:ext cx="3950208" cy="46794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lvl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600" kern="1200" smtClean="0"/>
            <a:t>Building a software project typically consists of such tasks as:</a:t>
          </a:r>
          <a:endParaRPr lang="en-IN" sz="4600" kern="1200"/>
        </a:p>
      </dsp:txBody>
      <dsp:txXfrm>
        <a:off x="192833" y="192833"/>
        <a:ext cx="3564542" cy="42938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930E0C-8F95-4C96-B466-0F099E520588}">
      <dsp:nvSpPr>
        <dsp:cNvPr id="0" name=""/>
        <dsp:cNvSpPr/>
      </dsp:nvSpPr>
      <dsp:spPr>
        <a:xfrm rot="5400000">
          <a:off x="6970876" y="-2895461"/>
          <a:ext cx="981254" cy="70225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/>
            <a:t>Maven tries to avoid as much configuration as possible, by supplying project templates (named archetypes)</a:t>
          </a:r>
          <a:endParaRPr lang="en-IN" sz="2000" kern="1200" dirty="0"/>
        </a:p>
      </dsp:txBody>
      <dsp:txXfrm rot="-5400000">
        <a:off x="3950208" y="173108"/>
        <a:ext cx="6974691" cy="885452"/>
      </dsp:txXfrm>
    </dsp:sp>
    <dsp:sp modelId="{FA286B5E-5D96-4259-B9A1-6A3733A379CA}">
      <dsp:nvSpPr>
        <dsp:cNvPr id="0" name=""/>
        <dsp:cNvSpPr/>
      </dsp:nvSpPr>
      <dsp:spPr>
        <a:xfrm>
          <a:off x="0" y="2550"/>
          <a:ext cx="3950208" cy="12265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smtClean="0"/>
            <a:t>Simple project setup that follows best practices: </a:t>
          </a:r>
          <a:endParaRPr lang="en-IN" sz="2600" kern="1200"/>
        </a:p>
      </dsp:txBody>
      <dsp:txXfrm>
        <a:off x="59876" y="62426"/>
        <a:ext cx="3830456" cy="1106816"/>
      </dsp:txXfrm>
    </dsp:sp>
    <dsp:sp modelId="{17283948-0EE2-4C4D-817F-9EBCED8301CA}">
      <dsp:nvSpPr>
        <dsp:cNvPr id="0" name=""/>
        <dsp:cNvSpPr/>
      </dsp:nvSpPr>
      <dsp:spPr>
        <a:xfrm rot="5400000">
          <a:off x="6970876" y="-1607564"/>
          <a:ext cx="981254" cy="70225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smtClean="0"/>
            <a:t>It includes automatic updating, downloading and validating the compatibility, as well as reporting the dependency closures (known also as transitive dependencies)</a:t>
          </a:r>
          <a:endParaRPr lang="en-IN" sz="1800" kern="1200" dirty="0"/>
        </a:p>
      </dsp:txBody>
      <dsp:txXfrm rot="-5400000">
        <a:off x="3950208" y="1461005"/>
        <a:ext cx="6974691" cy="885452"/>
      </dsp:txXfrm>
    </dsp:sp>
    <dsp:sp modelId="{2D22843C-EBF9-4793-BA30-E47DF86D54C0}">
      <dsp:nvSpPr>
        <dsp:cNvPr id="0" name=""/>
        <dsp:cNvSpPr/>
      </dsp:nvSpPr>
      <dsp:spPr>
        <a:xfrm>
          <a:off x="0" y="1290447"/>
          <a:ext cx="3950208" cy="12265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smtClean="0"/>
            <a:t>Dependency management: </a:t>
          </a:r>
          <a:endParaRPr lang="en-IN" sz="2600" kern="1200"/>
        </a:p>
      </dsp:txBody>
      <dsp:txXfrm>
        <a:off x="59876" y="1350323"/>
        <a:ext cx="3830456" cy="1106816"/>
      </dsp:txXfrm>
    </dsp:sp>
    <dsp:sp modelId="{A40B08D2-B24A-4C8D-953B-380ACDB7FBBC}">
      <dsp:nvSpPr>
        <dsp:cNvPr id="0" name=""/>
        <dsp:cNvSpPr/>
      </dsp:nvSpPr>
      <dsp:spPr>
        <a:xfrm rot="5400000">
          <a:off x="6970876" y="-319667"/>
          <a:ext cx="981254" cy="70225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smtClean="0"/>
            <a:t>Project dependencies are retrieved from the dependency repositories while any plugin’s dependencies are retrieved from the plugin repositories, resulting in fewer conflicts when plugins start to download additional dependencies</a:t>
          </a:r>
          <a:endParaRPr lang="en-IN" sz="1800" kern="1200" dirty="0"/>
        </a:p>
      </dsp:txBody>
      <dsp:txXfrm rot="-5400000">
        <a:off x="3950208" y="2748902"/>
        <a:ext cx="6974691" cy="885452"/>
      </dsp:txXfrm>
    </dsp:sp>
    <dsp:sp modelId="{E7DA0364-855B-49E9-9870-B9940B82748B}">
      <dsp:nvSpPr>
        <dsp:cNvPr id="0" name=""/>
        <dsp:cNvSpPr/>
      </dsp:nvSpPr>
      <dsp:spPr>
        <a:xfrm>
          <a:off x="0" y="2578344"/>
          <a:ext cx="3950208" cy="12265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smtClean="0"/>
            <a:t>Isolation between project dependencies and plugins: </a:t>
          </a:r>
          <a:endParaRPr lang="en-IN" sz="2600" kern="1200"/>
        </a:p>
      </dsp:txBody>
      <dsp:txXfrm>
        <a:off x="59876" y="2638220"/>
        <a:ext cx="3830456" cy="1106816"/>
      </dsp:txXfrm>
    </dsp:sp>
    <dsp:sp modelId="{B71631FF-CA1A-4479-B3A0-B986439D2031}">
      <dsp:nvSpPr>
        <dsp:cNvPr id="0" name=""/>
        <dsp:cNvSpPr/>
      </dsp:nvSpPr>
      <dsp:spPr>
        <a:xfrm rot="5400000">
          <a:off x="6970876" y="968229"/>
          <a:ext cx="981254" cy="70225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smtClean="0"/>
            <a:t>Project dependencies can be loaded from the local file system or public repositories, such as Maven Central</a:t>
          </a:r>
          <a:endParaRPr lang="en-IN" sz="1800" kern="1200" dirty="0"/>
        </a:p>
      </dsp:txBody>
      <dsp:txXfrm rot="-5400000">
        <a:off x="3950208" y="4036799"/>
        <a:ext cx="6974691" cy="885452"/>
      </dsp:txXfrm>
    </dsp:sp>
    <dsp:sp modelId="{3F4EDEEB-1DB9-402B-9B8F-79E1993EFF0F}">
      <dsp:nvSpPr>
        <dsp:cNvPr id="0" name=""/>
        <dsp:cNvSpPr/>
      </dsp:nvSpPr>
      <dsp:spPr>
        <a:xfrm>
          <a:off x="0" y="3866241"/>
          <a:ext cx="3950208" cy="12265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smtClean="0"/>
            <a:t>Central repository system: </a:t>
          </a:r>
          <a:endParaRPr lang="en-IN" sz="2600" kern="1200"/>
        </a:p>
      </dsp:txBody>
      <dsp:txXfrm>
        <a:off x="59876" y="3926117"/>
        <a:ext cx="3830456" cy="11068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1056D9-D41E-4B8B-B9D7-FF1FD56E876A}">
      <dsp:nvSpPr>
        <dsp:cNvPr id="0" name=""/>
        <dsp:cNvSpPr/>
      </dsp:nvSpPr>
      <dsp:spPr>
        <a:xfrm>
          <a:off x="0" y="8287"/>
          <a:ext cx="10972800" cy="7915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300" kern="1200" smtClean="0"/>
            <a:t>Default</a:t>
          </a:r>
          <a:endParaRPr lang="en-IN" sz="3300" kern="1200"/>
        </a:p>
      </dsp:txBody>
      <dsp:txXfrm>
        <a:off x="38638" y="46925"/>
        <a:ext cx="10895524" cy="714229"/>
      </dsp:txXfrm>
    </dsp:sp>
    <dsp:sp modelId="{A6C97869-AA6A-4F0B-838F-276D93343C1C}">
      <dsp:nvSpPr>
        <dsp:cNvPr id="0" name=""/>
        <dsp:cNvSpPr/>
      </dsp:nvSpPr>
      <dsp:spPr>
        <a:xfrm>
          <a:off x="0" y="799792"/>
          <a:ext cx="10972800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386" tIns="41910" rIns="234696" bIns="41910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2600" kern="1200" dirty="0" smtClean="0"/>
            <a:t>Handles everything related to compiling and packaging your project.</a:t>
          </a:r>
          <a:endParaRPr lang="en-IN" sz="2600" kern="1200" dirty="0"/>
        </a:p>
      </dsp:txBody>
      <dsp:txXfrm>
        <a:off x="0" y="799792"/>
        <a:ext cx="10972800" cy="546480"/>
      </dsp:txXfrm>
    </dsp:sp>
    <dsp:sp modelId="{8D404796-5524-4B7F-95EA-6A6F1D179642}">
      <dsp:nvSpPr>
        <dsp:cNvPr id="0" name=""/>
        <dsp:cNvSpPr/>
      </dsp:nvSpPr>
      <dsp:spPr>
        <a:xfrm>
          <a:off x="0" y="1346272"/>
          <a:ext cx="10972800" cy="791505"/>
        </a:xfrm>
        <a:prstGeom prst="roundRect">
          <a:avLst/>
        </a:prstGeom>
        <a:solidFill>
          <a:schemeClr val="accent2">
            <a:hueOff val="1620045"/>
            <a:satOff val="225"/>
            <a:lumOff val="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300" kern="1200" smtClean="0"/>
            <a:t>Clean</a:t>
          </a:r>
          <a:endParaRPr lang="en-IN" sz="3300" kern="1200"/>
        </a:p>
      </dsp:txBody>
      <dsp:txXfrm>
        <a:off x="38638" y="1384910"/>
        <a:ext cx="10895524" cy="714229"/>
      </dsp:txXfrm>
    </dsp:sp>
    <dsp:sp modelId="{766629E6-3C5E-48E5-B17C-CA2F0AB8EB36}">
      <dsp:nvSpPr>
        <dsp:cNvPr id="0" name=""/>
        <dsp:cNvSpPr/>
      </dsp:nvSpPr>
      <dsp:spPr>
        <a:xfrm>
          <a:off x="0" y="2137777"/>
          <a:ext cx="10972800" cy="1195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386" tIns="41910" rIns="234696" bIns="41910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2600" kern="1200" dirty="0" smtClean="0"/>
            <a:t>Handles everything related to removing temporary files from the output directory, including generated source files, compiled classes, previous JAR files etc.</a:t>
          </a:r>
          <a:endParaRPr lang="en-IN" sz="2600" kern="1200" dirty="0"/>
        </a:p>
      </dsp:txBody>
      <dsp:txXfrm>
        <a:off x="0" y="2137777"/>
        <a:ext cx="10972800" cy="1195424"/>
      </dsp:txXfrm>
    </dsp:sp>
    <dsp:sp modelId="{173E88E2-F450-449C-8B0A-CFD1FE33C435}">
      <dsp:nvSpPr>
        <dsp:cNvPr id="0" name=""/>
        <dsp:cNvSpPr/>
      </dsp:nvSpPr>
      <dsp:spPr>
        <a:xfrm>
          <a:off x="0" y="3333202"/>
          <a:ext cx="10972800" cy="791505"/>
        </a:xfrm>
        <a:prstGeom prst="roundRect">
          <a:avLst/>
        </a:prstGeom>
        <a:solidFill>
          <a:schemeClr val="accent2">
            <a:hueOff val="3240090"/>
            <a:satOff val="451"/>
            <a:lumOff val="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300" kern="1200" smtClean="0"/>
            <a:t>Site</a:t>
          </a:r>
          <a:endParaRPr lang="en-IN" sz="3300" kern="1200"/>
        </a:p>
      </dsp:txBody>
      <dsp:txXfrm>
        <a:off x="38638" y="3371840"/>
        <a:ext cx="10895524" cy="714229"/>
      </dsp:txXfrm>
    </dsp:sp>
    <dsp:sp modelId="{25320637-2A2C-4BA3-9B89-F1C25990F865}">
      <dsp:nvSpPr>
        <dsp:cNvPr id="0" name=""/>
        <dsp:cNvSpPr/>
      </dsp:nvSpPr>
      <dsp:spPr>
        <a:xfrm>
          <a:off x="0" y="4124707"/>
          <a:ext cx="10972800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386" tIns="41910" rIns="234696" bIns="41910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2600" kern="1200" dirty="0" smtClean="0"/>
            <a:t>Generates a complete website with documentation for your project.</a:t>
          </a:r>
          <a:endParaRPr lang="en-IN" sz="2600" kern="1200" dirty="0"/>
        </a:p>
      </dsp:txBody>
      <dsp:txXfrm>
        <a:off x="0" y="4124707"/>
        <a:ext cx="10972800" cy="546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3/27/2019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3/27/2019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2671"/>
            <a:ext cx="10972800" cy="1066800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95061"/>
            <a:ext cx="10972800" cy="4679475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2199860"/>
            <a:ext cx="477078" cy="10999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Pentagon 9"/>
          <p:cNvSpPr/>
          <p:nvPr userDrawn="1"/>
        </p:nvSpPr>
        <p:spPr>
          <a:xfrm>
            <a:off x="11582400" y="6149009"/>
            <a:ext cx="556591" cy="425527"/>
          </a:xfrm>
          <a:prstGeom prst="homePlat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3/27/2019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3/27/2019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3/27/2019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3/27/2019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3/27/2019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3/27/2019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3/27/2019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earch.maven.org/#browse" TargetMode="External"/><Relationship Id="rId2" Type="http://schemas.openxmlformats.org/officeDocument/2006/relationships/hyperlink" Target="http://repo1.maven.org/maven2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pache_Software_Foundation" TargetMode="External"/><Relationship Id="rId2" Type="http://schemas.openxmlformats.org/officeDocument/2006/relationships/hyperlink" Target="https://en.wikipedia.org/wiki/Apache_Turbin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to Maven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Maven is a simple build automation tool which is basically used with java projects. </a:t>
            </a:r>
            <a:endParaRPr lang="en-IN" dirty="0" smtClean="0"/>
          </a:p>
          <a:p>
            <a:r>
              <a:rPr lang="en-IN" dirty="0" smtClean="0"/>
              <a:t>Maven </a:t>
            </a:r>
            <a:r>
              <a:rPr lang="en-IN" dirty="0"/>
              <a:t>is also defined as a comprehensive project management tool.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aims to provide the developers a complete and detailed build life cycle framework of an application</a:t>
            </a:r>
            <a:r>
              <a:rPr lang="en-IN" dirty="0" smtClean="0"/>
              <a:t>.</a:t>
            </a:r>
            <a:endParaRPr lang="en-IN" dirty="0"/>
          </a:p>
          <a:p>
            <a:r>
              <a:rPr lang="en-IN" dirty="0"/>
              <a:t>Maven also ease up the task of developers in checking a build status, generating reports (basically </a:t>
            </a:r>
            <a:r>
              <a:rPr lang="en-IN" dirty="0" err="1"/>
              <a:t>javadocs</a:t>
            </a:r>
            <a:r>
              <a:rPr lang="en-IN" dirty="0"/>
              <a:t>) and setting up the automated build process and monitor the same</a:t>
            </a:r>
            <a:r>
              <a:rPr lang="en-IN" dirty="0" smtClean="0"/>
              <a:t>.</a:t>
            </a:r>
            <a:endParaRPr lang="en-IN" dirty="0"/>
          </a:p>
          <a:p>
            <a:r>
              <a:rPr lang="en-IN" dirty="0"/>
              <a:t>The ease of source code compilation, distribution, documentation, collaboration with different teams and other vital tasks are seamless </a:t>
            </a:r>
            <a:r>
              <a:rPr lang="en-IN" dirty="0" smtClean="0"/>
              <a:t>done by </a:t>
            </a:r>
            <a:r>
              <a:rPr lang="en-IN" dirty="0"/>
              <a:t>using maven.</a:t>
            </a:r>
          </a:p>
        </p:txBody>
      </p:sp>
    </p:spTree>
    <p:extLst>
      <p:ext uri="{BB962C8B-B14F-4D97-AF65-F5344CB8AC3E}">
        <p14:creationId xmlns:p14="http://schemas.microsoft.com/office/powerpoint/2010/main" val="353053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Understanding the problem without 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Adding set of Jars in each project: </a:t>
            </a:r>
            <a:endParaRPr lang="en-IN" dirty="0" smtClean="0"/>
          </a:p>
          <a:p>
            <a:pPr lvl="1"/>
            <a:r>
              <a:rPr lang="en-IN" dirty="0" smtClean="0"/>
              <a:t>In </a:t>
            </a:r>
            <a:r>
              <a:rPr lang="en-IN" dirty="0"/>
              <a:t>case of struts, spring, hibernate frameworks, we need to add set of jar files in each project. It must include all the dependencies of jars also.</a:t>
            </a:r>
          </a:p>
          <a:p>
            <a:endParaRPr lang="en-IN" dirty="0"/>
          </a:p>
          <a:p>
            <a:r>
              <a:rPr lang="en-IN" dirty="0" smtClean="0"/>
              <a:t>Creating </a:t>
            </a:r>
            <a:r>
              <a:rPr lang="en-IN" dirty="0"/>
              <a:t>the right project structure: </a:t>
            </a:r>
            <a:endParaRPr lang="en-IN" dirty="0" smtClean="0"/>
          </a:p>
          <a:p>
            <a:pPr lvl="1"/>
            <a:r>
              <a:rPr lang="en-IN" dirty="0" smtClean="0"/>
              <a:t>We </a:t>
            </a:r>
            <a:r>
              <a:rPr lang="en-IN" dirty="0"/>
              <a:t>must create the right project structure in servlet, struts </a:t>
            </a:r>
            <a:r>
              <a:rPr lang="en-IN" dirty="0" err="1"/>
              <a:t>etc</a:t>
            </a:r>
            <a:r>
              <a:rPr lang="en-IN" dirty="0"/>
              <a:t>, otherwise it will not be executed.</a:t>
            </a:r>
          </a:p>
          <a:p>
            <a:endParaRPr lang="en-IN" dirty="0"/>
          </a:p>
          <a:p>
            <a:r>
              <a:rPr lang="en-IN" dirty="0" smtClean="0"/>
              <a:t>Building </a:t>
            </a:r>
            <a:r>
              <a:rPr lang="en-IN" dirty="0"/>
              <a:t>and Deploying the project: </a:t>
            </a:r>
            <a:endParaRPr lang="en-IN" dirty="0" smtClean="0"/>
          </a:p>
          <a:p>
            <a:pPr lvl="1"/>
            <a:r>
              <a:rPr lang="en-IN" dirty="0" smtClean="0"/>
              <a:t>We </a:t>
            </a:r>
            <a:r>
              <a:rPr lang="en-IN" dirty="0"/>
              <a:t>must have to build and deploy the project so that it may work.</a:t>
            </a:r>
          </a:p>
        </p:txBody>
      </p:sp>
    </p:spTree>
    <p:extLst>
      <p:ext uri="{BB962C8B-B14F-4D97-AF65-F5344CB8AC3E}">
        <p14:creationId xmlns:p14="http://schemas.microsoft.com/office/powerpoint/2010/main" val="182947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Maven does?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Maven simplifies the above mentioned problems. It does mainly following tasks.</a:t>
            </a:r>
          </a:p>
          <a:p>
            <a:endParaRPr lang="en-IN" dirty="0"/>
          </a:p>
          <a:p>
            <a:pPr lvl="1"/>
            <a:r>
              <a:rPr lang="en-IN" dirty="0"/>
              <a:t>It makes a project easy to build</a:t>
            </a:r>
          </a:p>
          <a:p>
            <a:pPr lvl="1"/>
            <a:r>
              <a:rPr lang="en-IN" dirty="0"/>
              <a:t>It provides uniform build process (maven project can be shared by all the maven projects)</a:t>
            </a:r>
          </a:p>
          <a:p>
            <a:pPr lvl="1"/>
            <a:r>
              <a:rPr lang="en-IN" dirty="0"/>
              <a:t>It provides project information (log document, cross referenced sources, mailing list, dependency list, unit test reports etc.)</a:t>
            </a:r>
          </a:p>
          <a:p>
            <a:pPr lvl="1"/>
            <a:r>
              <a:rPr lang="en-IN" dirty="0"/>
              <a:t>It is easy to migrate for new features of Maven</a:t>
            </a:r>
          </a:p>
        </p:txBody>
      </p:sp>
    </p:spTree>
    <p:extLst>
      <p:ext uri="{BB962C8B-B14F-4D97-AF65-F5344CB8AC3E}">
        <p14:creationId xmlns:p14="http://schemas.microsoft.com/office/powerpoint/2010/main" val="114919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Use Maven?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9289869"/>
              </p:ext>
            </p:extLst>
          </p:nvPr>
        </p:nvGraphicFramePr>
        <p:xfrm>
          <a:off x="609600" y="1479177"/>
          <a:ext cx="10972800" cy="5095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854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Maven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/>
              <a:t>A maven repository is a directory of packaged JAR file with pom.xml file. </a:t>
            </a:r>
            <a:endParaRPr lang="en-IN" dirty="0" smtClean="0"/>
          </a:p>
          <a:p>
            <a:r>
              <a:rPr lang="en-IN" dirty="0" smtClean="0"/>
              <a:t>Maven </a:t>
            </a:r>
            <a:r>
              <a:rPr lang="en-IN" dirty="0"/>
              <a:t>searches for dependencies in the repositories. </a:t>
            </a:r>
            <a:endParaRPr lang="en-IN" dirty="0" smtClean="0"/>
          </a:p>
          <a:p>
            <a:endParaRPr lang="en-IN" dirty="0" smtClean="0"/>
          </a:p>
          <a:p>
            <a:pPr marL="109728" indent="0">
              <a:buNone/>
            </a:pPr>
            <a:r>
              <a:rPr lang="en-IN" dirty="0" smtClean="0"/>
              <a:t>There </a:t>
            </a:r>
            <a:r>
              <a:rPr lang="en-IN" dirty="0"/>
              <a:t>are 3 types of maven repository:</a:t>
            </a:r>
          </a:p>
          <a:p>
            <a:endParaRPr lang="en-IN" dirty="0"/>
          </a:p>
          <a:p>
            <a:r>
              <a:rPr lang="en-IN" dirty="0"/>
              <a:t>Local Repository</a:t>
            </a:r>
          </a:p>
          <a:p>
            <a:r>
              <a:rPr lang="en-IN" dirty="0"/>
              <a:t>Central Repository</a:t>
            </a:r>
          </a:p>
          <a:p>
            <a:r>
              <a:rPr lang="en-IN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344848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Maven Repository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95061"/>
            <a:ext cx="5764306" cy="4679475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IN" dirty="0"/>
              <a:t>Maven searches for the dependencies in the following order</a:t>
            </a:r>
            <a:r>
              <a:rPr lang="en-IN" dirty="0" smtClean="0"/>
              <a:t>:</a:t>
            </a:r>
          </a:p>
          <a:p>
            <a:r>
              <a:rPr lang="en-IN" b="1" dirty="0"/>
              <a:t>Local repository</a:t>
            </a:r>
            <a:r>
              <a:rPr lang="en-IN" dirty="0"/>
              <a:t> then </a:t>
            </a:r>
            <a:r>
              <a:rPr lang="en-IN" b="1" dirty="0"/>
              <a:t>Central repository</a:t>
            </a:r>
            <a:r>
              <a:rPr lang="en-IN" dirty="0"/>
              <a:t> then </a:t>
            </a:r>
            <a:r>
              <a:rPr lang="en-IN" b="1" dirty="0"/>
              <a:t>Remote repository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 smtClean="0"/>
              <a:t>If dependency is not found in these repositories, maven stops processing </a:t>
            </a:r>
            <a:r>
              <a:rPr lang="en-IN" dirty="0"/>
              <a:t>and throws an error.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824" y="1895061"/>
            <a:ext cx="5266205" cy="467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94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Maven Local Repository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Maven </a:t>
            </a:r>
            <a:r>
              <a:rPr lang="en-IN" b="1" dirty="0"/>
              <a:t>local repository </a:t>
            </a:r>
            <a:r>
              <a:rPr lang="en-IN" dirty="0"/>
              <a:t>is located in your local system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pPr lvl="1"/>
            <a:r>
              <a:rPr lang="en-IN" dirty="0"/>
              <a:t>This repository will contain all the dependencies Maven downloads. </a:t>
            </a:r>
            <a:endParaRPr lang="en-IN" dirty="0" smtClean="0"/>
          </a:p>
          <a:p>
            <a:pPr lvl="1"/>
            <a:r>
              <a:rPr lang="en-IN" dirty="0" smtClean="0"/>
              <a:t>The </a:t>
            </a:r>
            <a:r>
              <a:rPr lang="en-IN" dirty="0"/>
              <a:t>same Maven repository is typically used for several different projects. </a:t>
            </a:r>
            <a:endParaRPr lang="en-IN" dirty="0" smtClean="0"/>
          </a:p>
          <a:p>
            <a:pPr lvl="1"/>
            <a:r>
              <a:rPr lang="en-IN" dirty="0" smtClean="0"/>
              <a:t>Thus </a:t>
            </a:r>
            <a:r>
              <a:rPr lang="en-IN" dirty="0"/>
              <a:t>Maven only needs to download the dependencies once, even if multiple projects depends on them (e.g. </a:t>
            </a:r>
            <a:r>
              <a:rPr lang="en-IN" dirty="0" err="1"/>
              <a:t>Junit</a:t>
            </a:r>
            <a:r>
              <a:rPr lang="en-IN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93027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Maven </a:t>
            </a:r>
            <a:r>
              <a:rPr lang="en-IN" dirty="0" smtClean="0"/>
              <a:t>Central </a:t>
            </a:r>
            <a:r>
              <a:rPr lang="en-IN" dirty="0"/>
              <a:t>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Maven central repository is located on the web. </a:t>
            </a:r>
          </a:p>
          <a:p>
            <a:r>
              <a:rPr lang="en-IN" dirty="0"/>
              <a:t>It has been created by the apache maven community itself.</a:t>
            </a:r>
          </a:p>
          <a:p>
            <a:r>
              <a:rPr lang="en-IN" dirty="0"/>
              <a:t>By default Maven looks in this central repository for any dependencies needed but not found in your local repository. </a:t>
            </a:r>
          </a:p>
          <a:p>
            <a:r>
              <a:rPr lang="en-IN" dirty="0"/>
              <a:t>Maven then downloads these dependencies into your local repository.</a:t>
            </a:r>
          </a:p>
          <a:p>
            <a:r>
              <a:rPr lang="en-IN" dirty="0"/>
              <a:t> You need no special configuration to access the central repository</a:t>
            </a:r>
            <a:r>
              <a:rPr lang="en-IN" dirty="0" smtClean="0"/>
              <a:t>.</a:t>
            </a:r>
          </a:p>
          <a:p>
            <a:r>
              <a:rPr lang="en-IN" dirty="0"/>
              <a:t>The path of central repository is: </a:t>
            </a:r>
            <a:r>
              <a:rPr lang="en-IN" dirty="0">
                <a:hlinkClick r:id="rId2"/>
              </a:rPr>
              <a:t>http://repo1.maven.org/maven2/</a:t>
            </a:r>
            <a:r>
              <a:rPr lang="en-IN" dirty="0"/>
              <a:t>.</a:t>
            </a:r>
          </a:p>
          <a:p>
            <a:r>
              <a:rPr lang="en-IN" dirty="0"/>
              <a:t>The central repository contains a lot of common libraries that can be viewed by this </a:t>
            </a:r>
            <a:r>
              <a:rPr lang="en-IN" dirty="0" err="1"/>
              <a:t>url</a:t>
            </a:r>
            <a:r>
              <a:rPr lang="en-IN" dirty="0"/>
              <a:t> </a:t>
            </a:r>
            <a:r>
              <a:rPr lang="en-IN" dirty="0">
                <a:hlinkClick r:id="rId3"/>
              </a:rPr>
              <a:t>http://search.maven.org/#browse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68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Maven Remote Repository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</a:t>
            </a:r>
            <a:r>
              <a:rPr lang="en-IN" b="1" dirty="0"/>
              <a:t>remote repository </a:t>
            </a:r>
            <a:r>
              <a:rPr lang="en-IN" dirty="0"/>
              <a:t>is a repository on a web server from which Maven can download dependencies, just like the central repository. </a:t>
            </a:r>
            <a:endParaRPr lang="en-IN" dirty="0" smtClean="0"/>
          </a:p>
          <a:p>
            <a:r>
              <a:rPr lang="en-IN" dirty="0" smtClean="0"/>
              <a:t>A </a:t>
            </a:r>
            <a:r>
              <a:rPr lang="en-IN" dirty="0"/>
              <a:t>remote repository can be located anywhere on the internet, or inside a local network</a:t>
            </a:r>
            <a:r>
              <a:rPr lang="en-IN" dirty="0" smtClean="0"/>
              <a:t>.</a:t>
            </a:r>
            <a:endParaRPr lang="en-IN" dirty="0"/>
          </a:p>
          <a:p>
            <a:r>
              <a:rPr lang="en-IN" dirty="0"/>
              <a:t>A remote repository is often used for hosting projects internal to your organization, which are shared by multiple projects. </a:t>
            </a:r>
            <a:endParaRPr lang="en-IN" dirty="0" smtClean="0"/>
          </a:p>
          <a:p>
            <a:r>
              <a:rPr lang="en-IN" dirty="0"/>
              <a:t>You can configure a remote repository in the </a:t>
            </a:r>
            <a:r>
              <a:rPr lang="en-IN" b="1" dirty="0"/>
              <a:t>POM</a:t>
            </a:r>
            <a:r>
              <a:rPr lang="en-IN" dirty="0"/>
              <a:t> file</a:t>
            </a:r>
            <a:r>
              <a:rPr lang="en-IN" dirty="0" smtClean="0"/>
              <a:t>.</a:t>
            </a:r>
          </a:p>
          <a:p>
            <a:r>
              <a:rPr lang="en-IN" dirty="0"/>
              <a:t>You can search any repository from Maven official website </a:t>
            </a:r>
            <a:r>
              <a:rPr lang="en-IN" b="1" u="sng" dirty="0"/>
              <a:t>mvnrepository.com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5479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Maven Overview - Core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Maven is </a:t>
            </a:r>
            <a:r>
              <a:rPr lang="en-IN" dirty="0" err="1"/>
              <a:t>centered</a:t>
            </a:r>
            <a:r>
              <a:rPr lang="en-IN" dirty="0"/>
              <a:t> around the concept of POM files (Project Object Model</a:t>
            </a:r>
            <a:r>
              <a:rPr lang="en-IN" dirty="0" smtClean="0"/>
              <a:t>).</a:t>
            </a:r>
          </a:p>
          <a:p>
            <a:r>
              <a:rPr lang="en-IN" dirty="0" smtClean="0"/>
              <a:t>A </a:t>
            </a:r>
            <a:r>
              <a:rPr lang="en-IN" dirty="0"/>
              <a:t>POM file is an XML representation of project resources like source code, test code, dependencies (external JARs used) etc.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POM contains references to all of these resources.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POM file should be located in the root directory of the project it belongs to.</a:t>
            </a:r>
          </a:p>
        </p:txBody>
      </p:sp>
    </p:spTree>
    <p:extLst>
      <p:ext uri="{BB962C8B-B14F-4D97-AF65-F5344CB8AC3E}">
        <p14:creationId xmlns:p14="http://schemas.microsoft.com/office/powerpoint/2010/main" val="302827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Building a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Compiling is the act of turning source code into object code.</a:t>
            </a:r>
          </a:p>
          <a:p>
            <a:endParaRPr lang="en-IN" dirty="0"/>
          </a:p>
          <a:p>
            <a:r>
              <a:rPr lang="en-IN" dirty="0"/>
              <a:t>Linking is the act of combining object code with libraries into a raw executable.</a:t>
            </a:r>
          </a:p>
          <a:p>
            <a:endParaRPr lang="en-IN" dirty="0"/>
          </a:p>
          <a:p>
            <a:r>
              <a:rPr lang="en-IN" dirty="0"/>
              <a:t>Building is the sequence composed of compiling and linking, with possibly other tasks such as installer creation.</a:t>
            </a:r>
          </a:p>
        </p:txBody>
      </p:sp>
    </p:spTree>
    <p:extLst>
      <p:ext uri="{BB962C8B-B14F-4D97-AF65-F5344CB8AC3E}">
        <p14:creationId xmlns:p14="http://schemas.microsoft.com/office/powerpoint/2010/main" val="33996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</a:t>
            </a:r>
            <a:r>
              <a:rPr lang="en-IN" dirty="0"/>
              <a:t>Maven uses the POM </a:t>
            </a:r>
            <a:r>
              <a:rPr lang="en-IN" dirty="0" smtClean="0"/>
              <a:t>file ?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3306" y="1719471"/>
            <a:ext cx="7126941" cy="460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2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POM.xml file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POM is an acronym for Project Object Model.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pom.xml file contains </a:t>
            </a:r>
            <a:endParaRPr lang="en-IN" dirty="0" smtClean="0"/>
          </a:p>
          <a:p>
            <a:pPr lvl="1"/>
            <a:r>
              <a:rPr lang="en-IN" dirty="0" smtClean="0"/>
              <a:t>information </a:t>
            </a:r>
            <a:r>
              <a:rPr lang="en-IN" dirty="0"/>
              <a:t>of project and configuration information for the maven to build the project such as dependencies, build directory, source directory, test source directory, plugin, goals etc.</a:t>
            </a:r>
          </a:p>
          <a:p>
            <a:endParaRPr lang="en-IN" dirty="0"/>
          </a:p>
          <a:p>
            <a:r>
              <a:rPr lang="en-IN" dirty="0"/>
              <a:t>Maven reads the pom.xml file, then executes the goal.</a:t>
            </a:r>
          </a:p>
        </p:txBody>
      </p:sp>
    </p:spTree>
    <p:extLst>
      <p:ext uri="{BB962C8B-B14F-4D97-AF65-F5344CB8AC3E}">
        <p14:creationId xmlns:p14="http://schemas.microsoft.com/office/powerpoint/2010/main" val="243142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19471"/>
            <a:ext cx="10972800" cy="4855065"/>
          </a:xfrm>
        </p:spPr>
        <p:txBody>
          <a:bodyPr>
            <a:normAutofit/>
          </a:bodyPr>
          <a:lstStyle/>
          <a:p>
            <a:r>
              <a:rPr lang="en-IN" dirty="0"/>
              <a:t>Maven uses a set of identifiers, also called coordinates, to uniquely identify a project and specify how the project </a:t>
            </a:r>
            <a:r>
              <a:rPr lang="en-IN" dirty="0" err="1"/>
              <a:t>artifact</a:t>
            </a:r>
            <a:r>
              <a:rPr lang="en-IN" dirty="0"/>
              <a:t> should be packaged:</a:t>
            </a:r>
          </a:p>
          <a:p>
            <a:pPr lvl="1"/>
            <a:r>
              <a:rPr lang="en-IN" dirty="0" err="1" smtClean="0"/>
              <a:t>groupId</a:t>
            </a:r>
            <a:r>
              <a:rPr lang="en-IN" dirty="0" smtClean="0"/>
              <a:t> </a:t>
            </a:r>
            <a:r>
              <a:rPr lang="en-IN" dirty="0"/>
              <a:t>– a unique base name of the company or group that created the project</a:t>
            </a:r>
          </a:p>
          <a:p>
            <a:pPr lvl="1"/>
            <a:r>
              <a:rPr lang="en-IN" dirty="0" err="1"/>
              <a:t>artifactId</a:t>
            </a:r>
            <a:r>
              <a:rPr lang="en-IN" dirty="0"/>
              <a:t> – a unique name of the project</a:t>
            </a:r>
          </a:p>
          <a:p>
            <a:pPr lvl="1"/>
            <a:r>
              <a:rPr lang="en-IN" dirty="0"/>
              <a:t>version – a version of the project</a:t>
            </a:r>
          </a:p>
          <a:p>
            <a:pPr lvl="1"/>
            <a:r>
              <a:rPr lang="en-IN" dirty="0"/>
              <a:t>packaging – a packaging method (e.g. WAR/JAR/ZIP)</a:t>
            </a:r>
          </a:p>
          <a:p>
            <a:r>
              <a:rPr lang="en-IN" dirty="0"/>
              <a:t>The first three of these (</a:t>
            </a:r>
            <a:r>
              <a:rPr lang="en-IN" dirty="0" err="1"/>
              <a:t>groupId:artifactId:version</a:t>
            </a:r>
            <a:r>
              <a:rPr lang="en-IN" dirty="0"/>
              <a:t>) combine to form the unique identifier and are the mechanism by which you specify which versions of external libraries (e.g. JARs) your project will use.</a:t>
            </a:r>
          </a:p>
        </p:txBody>
      </p:sp>
    </p:spTree>
    <p:extLst>
      <p:ext uri="{BB962C8B-B14F-4D97-AF65-F5344CB8AC3E}">
        <p14:creationId xmlns:p14="http://schemas.microsoft.com/office/powerpoint/2010/main" val="236318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Naming Conventions of Maven Project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1457374"/>
              </p:ext>
            </p:extLst>
          </p:nvPr>
        </p:nvGraphicFramePr>
        <p:xfrm>
          <a:off x="1169894" y="1895475"/>
          <a:ext cx="9493623" cy="4678363"/>
        </p:xfrm>
        <a:graphic>
          <a:graphicData uri="http://schemas.openxmlformats.org/drawingml/2006/table">
            <a:tbl>
              <a:tblPr>
                <a:tableStyleId>{18603FDC-E32A-4AB5-989C-0864C3EAD2B8}</a:tableStyleId>
              </a:tblPr>
              <a:tblGrid>
                <a:gridCol w="9493623"/>
              </a:tblGrid>
              <a:tr h="1349191"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400" b="1" dirty="0" err="1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groupId</a:t>
                      </a:r>
                      <a:endParaRPr lang="en-IN" sz="2400" b="1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  <a:p>
                      <a:pPr algn="just" fontAlgn="ctr"/>
                      <a:r>
                        <a:rPr lang="en-IN" sz="2000" dirty="0">
                          <a:effectLst/>
                        </a:rPr>
                        <a:t>This is an Id of project's group. This is generally unique amongst an organization or a project. For example, a banking group </a:t>
                      </a:r>
                      <a:r>
                        <a:rPr lang="en-IN" sz="2000" b="1" dirty="0" err="1">
                          <a:solidFill>
                            <a:srgbClr val="FFFF00"/>
                          </a:solidFill>
                          <a:effectLst/>
                        </a:rPr>
                        <a:t>com.company.bank</a:t>
                      </a:r>
                      <a:r>
                        <a:rPr lang="en-IN" sz="2000" dirty="0">
                          <a:effectLst/>
                        </a:rPr>
                        <a:t> has all bank related projects.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805" marR="43805" marT="43805" marB="43805" anchor="ctr"/>
                </a:tc>
              </a:tr>
              <a:tr h="1506888">
                <a:tc>
                  <a:txBody>
                    <a:bodyPr/>
                    <a:lstStyle/>
                    <a:p>
                      <a:pPr marL="0" algn="just" rtl="0" eaLnBrk="1" fontAlgn="ctr" latinLnBrk="0" hangingPunct="1"/>
                      <a:r>
                        <a:rPr kumimoji="0" lang="en-IN" sz="2400" b="1" kern="1200" dirty="0" err="1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artifactId</a:t>
                      </a:r>
                      <a:endParaRPr kumimoji="0" lang="en-IN" sz="2400" b="1" kern="12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 fontAlgn="ctr"/>
                      <a:r>
                        <a:rPr lang="en-IN" sz="2000" dirty="0">
                          <a:effectLst/>
                        </a:rPr>
                        <a:t>This is an Id of the project. This is generally name of the project. </a:t>
                      </a:r>
                      <a:endParaRPr lang="en-IN" sz="2000" dirty="0" smtClean="0">
                        <a:effectLst/>
                      </a:endParaRPr>
                    </a:p>
                    <a:p>
                      <a:pPr algn="just" fontAlgn="ctr"/>
                      <a:r>
                        <a:rPr lang="en-IN" sz="2000" dirty="0" smtClean="0">
                          <a:effectLst/>
                        </a:rPr>
                        <a:t>For </a:t>
                      </a:r>
                      <a:r>
                        <a:rPr lang="en-IN" sz="2000" dirty="0">
                          <a:effectLst/>
                        </a:rPr>
                        <a:t>example, </a:t>
                      </a:r>
                      <a:r>
                        <a:rPr lang="en-IN" sz="2000" b="1" dirty="0">
                          <a:solidFill>
                            <a:srgbClr val="FFFF00"/>
                          </a:solidFill>
                          <a:effectLst/>
                        </a:rPr>
                        <a:t>consumer-banking</a:t>
                      </a:r>
                      <a:r>
                        <a:rPr lang="en-IN" sz="2000" dirty="0">
                          <a:effectLst/>
                        </a:rPr>
                        <a:t>. Along with the </a:t>
                      </a:r>
                      <a:r>
                        <a:rPr lang="en-IN" sz="2000" dirty="0" err="1">
                          <a:effectLst/>
                        </a:rPr>
                        <a:t>groupId</a:t>
                      </a:r>
                      <a:r>
                        <a:rPr lang="en-IN" sz="2000" dirty="0">
                          <a:effectLst/>
                        </a:rPr>
                        <a:t>, the </a:t>
                      </a:r>
                      <a:r>
                        <a:rPr lang="en-IN" sz="2000" dirty="0" err="1">
                          <a:effectLst/>
                        </a:rPr>
                        <a:t>artifactId</a:t>
                      </a:r>
                      <a:r>
                        <a:rPr lang="en-IN" sz="2000" dirty="0">
                          <a:effectLst/>
                        </a:rPr>
                        <a:t> defines the </a:t>
                      </a:r>
                      <a:r>
                        <a:rPr lang="en-IN" sz="2000" dirty="0" err="1">
                          <a:effectLst/>
                        </a:rPr>
                        <a:t>artifact's</a:t>
                      </a:r>
                      <a:r>
                        <a:rPr lang="en-IN" sz="2000" dirty="0">
                          <a:effectLst/>
                        </a:rPr>
                        <a:t> location within the repository.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805" marR="43805" marT="43805" marB="43805" anchor="ctr"/>
                </a:tc>
              </a:tr>
              <a:tr h="1822284">
                <a:tc>
                  <a:txBody>
                    <a:bodyPr/>
                    <a:lstStyle/>
                    <a:p>
                      <a:pPr marL="0" algn="just" rtl="0" eaLnBrk="1" fontAlgn="ctr" latinLnBrk="0" hangingPunct="1"/>
                      <a:r>
                        <a:rPr kumimoji="0" lang="en-IN" sz="2400" b="1" kern="12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version</a:t>
                      </a:r>
                    </a:p>
                    <a:p>
                      <a:pPr algn="just" fontAlgn="ctr"/>
                      <a:r>
                        <a:rPr lang="en-IN" sz="2000" dirty="0">
                          <a:effectLst/>
                        </a:rPr>
                        <a:t>This is the version of the project. Along with the </a:t>
                      </a:r>
                      <a:r>
                        <a:rPr lang="en-IN" sz="2000" dirty="0" err="1">
                          <a:effectLst/>
                        </a:rPr>
                        <a:t>groupId</a:t>
                      </a:r>
                      <a:r>
                        <a:rPr lang="en-IN" sz="2000" dirty="0">
                          <a:effectLst/>
                        </a:rPr>
                        <a:t>, It is used within an </a:t>
                      </a:r>
                      <a:r>
                        <a:rPr lang="en-IN" sz="2000" dirty="0" err="1">
                          <a:effectLst/>
                        </a:rPr>
                        <a:t>artifact's</a:t>
                      </a:r>
                      <a:r>
                        <a:rPr lang="en-IN" sz="2000" dirty="0">
                          <a:effectLst/>
                        </a:rPr>
                        <a:t> repository to separate versions from each other. For example −</a:t>
                      </a:r>
                    </a:p>
                    <a:p>
                      <a:pPr algn="just" fontAlgn="ctr"/>
                      <a:r>
                        <a:rPr lang="en-IN" sz="2000" b="1" dirty="0">
                          <a:solidFill>
                            <a:srgbClr val="FFFF00"/>
                          </a:solidFill>
                          <a:effectLst/>
                        </a:rPr>
                        <a:t>com.company.bank:consumer-banking:1.0</a:t>
                      </a:r>
                    </a:p>
                    <a:p>
                      <a:pPr algn="just" fontAlgn="ctr"/>
                      <a:r>
                        <a:rPr lang="en-IN" sz="2000" b="1" dirty="0">
                          <a:solidFill>
                            <a:srgbClr val="FFFF00"/>
                          </a:solidFill>
                          <a:effectLst/>
                        </a:rPr>
                        <a:t>com.company.bank:consumer-banking:1.1.</a:t>
                      </a:r>
                    </a:p>
                  </a:txBody>
                  <a:tcPr marL="43805" marR="43805" marT="43805" marB="4380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6814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Elements of maven pom.xml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99226"/>
            <a:ext cx="10972800" cy="87503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For creating the simple pom.xml file, you need to have following elements: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910624"/>
              </p:ext>
            </p:extLst>
          </p:nvPr>
        </p:nvGraphicFramePr>
        <p:xfrm>
          <a:off x="941292" y="2575405"/>
          <a:ext cx="10112190" cy="3943541"/>
        </p:xfrm>
        <a:graphic>
          <a:graphicData uri="http://schemas.openxmlformats.org/drawingml/2006/table">
            <a:tbl>
              <a:tblPr/>
              <a:tblGrid>
                <a:gridCol w="1734673"/>
                <a:gridCol w="8377517"/>
              </a:tblGrid>
              <a:tr h="292217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Element</a:t>
                      </a:r>
                    </a:p>
                  </a:txBody>
                  <a:tcPr marL="76312" marR="76312" marT="76312" marB="76312">
                    <a:lnL w="9525" cap="flat" cmpd="sng" algn="ctr">
                      <a:solidFill>
                        <a:srgbClr val="986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86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86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76312" marR="76312" marT="76312" marB="76312">
                    <a:lnL w="9525" cap="flat" cmpd="sng" algn="ctr">
                      <a:solidFill>
                        <a:srgbClr val="986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86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86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40733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b="1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project</a:t>
                      </a:r>
                      <a:endParaRPr lang="en-IN" sz="16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75" marR="50875" marT="50875" marB="5087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the root element of pom.xml file.</a:t>
                      </a:r>
                    </a:p>
                  </a:txBody>
                  <a:tcPr marL="50875" marR="50875" marT="50875" marB="5087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672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modelVersion</a:t>
                      </a:r>
                      <a:endParaRPr lang="en-IN" sz="16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75" marR="50875" marT="50875" marB="5087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the sub element of project. It specifies the </a:t>
                      </a:r>
                      <a:r>
                        <a:rPr lang="en-IN" sz="1600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modelVersion</a:t>
                      </a:r>
                      <a:r>
                        <a:rPr lang="en-IN" sz="16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 It should be set to 4.0.0.</a:t>
                      </a:r>
                    </a:p>
                  </a:txBody>
                  <a:tcPr marL="50875" marR="50875" marT="50875" marB="5087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56672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groupId</a:t>
                      </a:r>
                      <a:endParaRPr lang="en-IN" sz="16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75" marR="50875" marT="50875" marB="5087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the sub element of project. It specifies the id for the project group.</a:t>
                      </a:r>
                    </a:p>
                  </a:txBody>
                  <a:tcPr marL="50875" marR="50875" marT="50875" marB="5087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6368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artifactId</a:t>
                      </a:r>
                      <a:endParaRPr lang="en-IN" sz="16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75" marR="50875" marT="50875" marB="5087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the sub element of project. It specifies the id for the </a:t>
                      </a:r>
                      <a:r>
                        <a:rPr lang="en-IN" sz="1600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artifact</a:t>
                      </a:r>
                      <a:r>
                        <a:rPr lang="en-IN" sz="16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(project). An </a:t>
                      </a:r>
                      <a:r>
                        <a:rPr lang="en-IN" sz="1600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artifact</a:t>
                      </a:r>
                      <a:r>
                        <a:rPr lang="en-IN" sz="16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is something that is either produced or used by a project. Examples of </a:t>
                      </a:r>
                      <a:r>
                        <a:rPr lang="en-IN" sz="1600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artifacts</a:t>
                      </a:r>
                      <a:r>
                        <a:rPr lang="en-IN" sz="16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produced by Maven for a project include: JARs, source and binary distributions, and WARs.</a:t>
                      </a:r>
                    </a:p>
                  </a:txBody>
                  <a:tcPr marL="50875" marR="50875" marT="50875" marB="5087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56672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version</a:t>
                      </a:r>
                      <a:endParaRPr lang="en-IN" sz="16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75" marR="50875" marT="50875" marB="5087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the sub element of project. It specifies the version of the </a:t>
                      </a:r>
                      <a:r>
                        <a:rPr lang="en-IN" sz="1600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artifact</a:t>
                      </a:r>
                      <a:r>
                        <a:rPr lang="en-IN" sz="16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under given group.</a:t>
                      </a:r>
                    </a:p>
                  </a:txBody>
                  <a:tcPr marL="50875" marR="50875" marT="50875" marB="5087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843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Pom.xml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IN" dirty="0"/>
              <a:t>&lt;project </a:t>
            </a:r>
            <a:r>
              <a:rPr lang="en-IN" dirty="0" err="1"/>
              <a:t>xmlns</a:t>
            </a:r>
            <a:r>
              <a:rPr lang="en-IN" dirty="0"/>
              <a:t>="http://maven.apache.org/POM/4.0.0"   </a:t>
            </a:r>
          </a:p>
          <a:p>
            <a:pPr marL="109728" indent="0">
              <a:buNone/>
            </a:pPr>
            <a:r>
              <a:rPr lang="en-IN" dirty="0" err="1"/>
              <a:t>xmlns:xsi</a:t>
            </a:r>
            <a:r>
              <a:rPr lang="en-IN" dirty="0"/>
              <a:t>="http://www.w3.org/2001/XMLSchema-instance"  </a:t>
            </a:r>
          </a:p>
          <a:p>
            <a:pPr marL="109728" indent="0">
              <a:buNone/>
            </a:pPr>
            <a:r>
              <a:rPr lang="en-IN" dirty="0"/>
              <a:t>  </a:t>
            </a:r>
            <a:r>
              <a:rPr lang="en-IN" dirty="0" err="1"/>
              <a:t>xsi:schemaLocation</a:t>
            </a:r>
            <a:r>
              <a:rPr lang="en-IN" dirty="0"/>
              <a:t>="http://maven.apache.org/POM/4.0.0   </a:t>
            </a:r>
          </a:p>
          <a:p>
            <a:pPr marL="109728" indent="0">
              <a:buNone/>
            </a:pPr>
            <a:r>
              <a:rPr lang="en-IN" dirty="0"/>
              <a:t>http://maven.apache.org/xsd/maven-4.0.0.xsd"&gt;  </a:t>
            </a:r>
          </a:p>
          <a:p>
            <a:pPr marL="109728" indent="0">
              <a:buNone/>
            </a:pPr>
            <a:r>
              <a:rPr lang="en-IN" dirty="0"/>
              <a:t>  </a:t>
            </a:r>
          </a:p>
          <a:p>
            <a:pPr marL="109728" indent="0">
              <a:buNone/>
            </a:pPr>
            <a:r>
              <a:rPr lang="en-IN" dirty="0"/>
              <a:t>  &lt;</a:t>
            </a:r>
            <a:r>
              <a:rPr lang="en-IN" dirty="0" err="1"/>
              <a:t>modelVersion</a:t>
            </a:r>
            <a:r>
              <a:rPr lang="en-IN" dirty="0"/>
              <a:t>&gt;4.0.0&lt;/</a:t>
            </a:r>
            <a:r>
              <a:rPr lang="en-IN" dirty="0" err="1"/>
              <a:t>modelVersion</a:t>
            </a:r>
            <a:r>
              <a:rPr lang="en-IN" dirty="0"/>
              <a:t>&gt;  </a:t>
            </a:r>
          </a:p>
          <a:p>
            <a:pPr marL="109728" indent="0">
              <a:buNone/>
            </a:pPr>
            <a:r>
              <a:rPr lang="en-IN" dirty="0"/>
              <a:t>  &lt;</a:t>
            </a:r>
            <a:r>
              <a:rPr lang="en-IN" dirty="0" err="1" smtClean="0"/>
              <a:t>groupId</a:t>
            </a:r>
            <a:r>
              <a:rPr lang="en-IN" dirty="0" smtClean="0"/>
              <a:t>&gt;com.rps.application1&lt;/</a:t>
            </a:r>
            <a:r>
              <a:rPr lang="en-IN" dirty="0" err="1"/>
              <a:t>groupId</a:t>
            </a:r>
            <a:r>
              <a:rPr lang="en-IN" dirty="0"/>
              <a:t>&gt;  </a:t>
            </a:r>
          </a:p>
          <a:p>
            <a:pPr marL="109728" indent="0">
              <a:buNone/>
            </a:pPr>
            <a:r>
              <a:rPr lang="en-IN" dirty="0"/>
              <a:t>  &lt;</a:t>
            </a:r>
            <a:r>
              <a:rPr lang="en-IN" dirty="0" err="1"/>
              <a:t>artifactId</a:t>
            </a:r>
            <a:r>
              <a:rPr lang="en-IN" dirty="0"/>
              <a:t>&gt;my-app&lt;/</a:t>
            </a:r>
            <a:r>
              <a:rPr lang="en-IN" dirty="0" err="1"/>
              <a:t>artifactId</a:t>
            </a:r>
            <a:r>
              <a:rPr lang="en-IN" dirty="0"/>
              <a:t>&gt;  </a:t>
            </a:r>
          </a:p>
          <a:p>
            <a:pPr marL="109728" indent="0">
              <a:buNone/>
            </a:pPr>
            <a:r>
              <a:rPr lang="en-IN" dirty="0"/>
              <a:t>  &lt;version&gt;1&lt;/version&gt;  </a:t>
            </a:r>
          </a:p>
          <a:p>
            <a:pPr marL="109728" indent="0">
              <a:buNone/>
            </a:pPr>
            <a:r>
              <a:rPr lang="en-IN" dirty="0"/>
              <a:t>  </a:t>
            </a:r>
          </a:p>
          <a:p>
            <a:pPr marL="109728" indent="0">
              <a:buNone/>
            </a:pPr>
            <a:r>
              <a:rPr lang="en-IN" dirty="0"/>
              <a:t>&lt;/project&gt; </a:t>
            </a:r>
          </a:p>
        </p:txBody>
      </p:sp>
    </p:spTree>
    <p:extLst>
      <p:ext uri="{BB962C8B-B14F-4D97-AF65-F5344CB8AC3E}">
        <p14:creationId xmlns:p14="http://schemas.microsoft.com/office/powerpoint/2010/main" val="379159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Maven pom.xml file with additional elements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7615966"/>
              </p:ext>
            </p:extLst>
          </p:nvPr>
        </p:nvGraphicFramePr>
        <p:xfrm>
          <a:off x="833718" y="1884585"/>
          <a:ext cx="10071846" cy="4696713"/>
        </p:xfrm>
        <a:graphic>
          <a:graphicData uri="http://schemas.openxmlformats.org/drawingml/2006/table">
            <a:tbl>
              <a:tblPr/>
              <a:tblGrid>
                <a:gridCol w="2097741"/>
                <a:gridCol w="7974105"/>
              </a:tblGrid>
              <a:tr h="47212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Element</a:t>
                      </a:r>
                    </a:p>
                  </a:txBody>
                  <a:tcPr marL="107302" marR="107302" marT="107302" marB="107302">
                    <a:lnL w="9525" cap="flat" cmpd="sng" algn="ctr">
                      <a:solidFill>
                        <a:srgbClr val="68A4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8A4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8A4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07302" marR="107302" marT="107302" marB="107302">
                    <a:lnL w="9525" cap="flat" cmpd="sng" algn="ctr">
                      <a:solidFill>
                        <a:srgbClr val="68A4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8A4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8A4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65811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7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packaging</a:t>
                      </a:r>
                      <a:endParaRPr lang="en-IN" sz="17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1535" marR="71535" marT="71535" marB="7153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7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defines packaging type such as jar, war etc.</a:t>
                      </a:r>
                    </a:p>
                  </a:txBody>
                  <a:tcPr marL="71535" marR="71535" marT="71535" marB="7153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811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7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name</a:t>
                      </a:r>
                      <a:endParaRPr lang="en-IN" sz="17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1535" marR="71535" marT="71535" marB="7153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7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defines name of the maven project.</a:t>
                      </a:r>
                    </a:p>
                  </a:txBody>
                  <a:tcPr marL="71535" marR="71535" marT="71535" marB="7153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40059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7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url</a:t>
                      </a:r>
                      <a:endParaRPr lang="en-IN" sz="17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1535" marR="71535" marT="71535" marB="7153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7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defines url of the project.</a:t>
                      </a:r>
                    </a:p>
                  </a:txBody>
                  <a:tcPr marL="71535" marR="71535" marT="71535" marB="7153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811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7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dependencies</a:t>
                      </a:r>
                      <a:endParaRPr lang="en-IN" sz="17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1535" marR="71535" marT="71535" marB="7153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7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defines dependencies for this project.</a:t>
                      </a:r>
                    </a:p>
                  </a:txBody>
                  <a:tcPr marL="71535" marR="71535" marT="71535" marB="7153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65811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7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dependency</a:t>
                      </a:r>
                      <a:endParaRPr lang="en-IN" sz="17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1535" marR="71535" marT="71535" marB="7153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7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defines a dependency. It is used inside dependencies.</a:t>
                      </a:r>
                    </a:p>
                  </a:txBody>
                  <a:tcPr marL="71535" marR="71535" marT="71535" marB="7153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73167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7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scope</a:t>
                      </a:r>
                      <a:endParaRPr lang="en-IN" sz="17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1535" marR="71535" marT="71535" marB="7153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7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defines scope for this maven project. It can be compile, provided, runtime, test and system.</a:t>
                      </a:r>
                    </a:p>
                  </a:txBody>
                  <a:tcPr marL="71535" marR="71535" marT="71535" marB="7153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1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Maven pom.xml file with additional </a:t>
            </a:r>
            <a:r>
              <a:rPr lang="en-IN" dirty="0" smtClean="0"/>
              <a:t>elements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n-IN" dirty="0"/>
              <a:t>&lt;packaging&gt;jar&lt;/packaging&gt;  </a:t>
            </a:r>
          </a:p>
          <a:p>
            <a:pPr marL="109728" indent="0">
              <a:buNone/>
            </a:pPr>
            <a:r>
              <a:rPr lang="en-IN" dirty="0"/>
              <a:t>  </a:t>
            </a:r>
          </a:p>
          <a:p>
            <a:pPr marL="109728" indent="0">
              <a:buNone/>
            </a:pPr>
            <a:r>
              <a:rPr lang="en-IN" dirty="0"/>
              <a:t>  &lt;name&gt;Maven Quick Start Archetype&lt;/name&gt;  </a:t>
            </a:r>
          </a:p>
          <a:p>
            <a:pPr marL="109728" indent="0">
              <a:buNone/>
            </a:pPr>
            <a:r>
              <a:rPr lang="en-IN" dirty="0"/>
              <a:t>  &lt;</a:t>
            </a:r>
            <a:r>
              <a:rPr lang="en-IN" dirty="0" err="1"/>
              <a:t>url</a:t>
            </a:r>
            <a:r>
              <a:rPr lang="en-IN" dirty="0"/>
              <a:t>&gt;http://maven.apache.org&lt;/url&gt;  </a:t>
            </a:r>
          </a:p>
          <a:p>
            <a:pPr marL="109728" indent="0">
              <a:buNone/>
            </a:pPr>
            <a:r>
              <a:rPr lang="en-IN" dirty="0"/>
              <a:t>  </a:t>
            </a:r>
          </a:p>
          <a:p>
            <a:pPr marL="109728" indent="0">
              <a:buNone/>
            </a:pPr>
            <a:r>
              <a:rPr lang="en-IN" dirty="0"/>
              <a:t>  &lt;dependencies&gt;  </a:t>
            </a:r>
          </a:p>
          <a:p>
            <a:pPr marL="109728" indent="0">
              <a:buNone/>
            </a:pPr>
            <a:r>
              <a:rPr lang="en-IN" dirty="0"/>
              <a:t>    &lt;dependency&gt;  </a:t>
            </a:r>
          </a:p>
          <a:p>
            <a:pPr marL="109728" indent="0">
              <a:buNone/>
            </a:pPr>
            <a:r>
              <a:rPr lang="en-IN" dirty="0"/>
              <a:t>      &lt;</a:t>
            </a:r>
            <a:r>
              <a:rPr lang="en-IN" dirty="0" err="1"/>
              <a:t>groupId</a:t>
            </a:r>
            <a:r>
              <a:rPr lang="en-IN" dirty="0"/>
              <a:t>&gt;</a:t>
            </a:r>
            <a:r>
              <a:rPr lang="en-IN" dirty="0" err="1"/>
              <a:t>junit</a:t>
            </a:r>
            <a:r>
              <a:rPr lang="en-IN" dirty="0"/>
              <a:t>&lt;/</a:t>
            </a:r>
            <a:r>
              <a:rPr lang="en-IN" dirty="0" err="1"/>
              <a:t>groupId</a:t>
            </a:r>
            <a:r>
              <a:rPr lang="en-IN" dirty="0"/>
              <a:t>&gt;  </a:t>
            </a:r>
          </a:p>
          <a:p>
            <a:pPr marL="109728" indent="0">
              <a:buNone/>
            </a:pPr>
            <a:r>
              <a:rPr lang="en-IN" dirty="0"/>
              <a:t>      &lt;</a:t>
            </a:r>
            <a:r>
              <a:rPr lang="en-IN" dirty="0" err="1"/>
              <a:t>artifactId</a:t>
            </a:r>
            <a:r>
              <a:rPr lang="en-IN" dirty="0"/>
              <a:t>&gt;</a:t>
            </a:r>
            <a:r>
              <a:rPr lang="en-IN" dirty="0" err="1"/>
              <a:t>junit</a:t>
            </a:r>
            <a:r>
              <a:rPr lang="en-IN" dirty="0"/>
              <a:t>&lt;/</a:t>
            </a:r>
            <a:r>
              <a:rPr lang="en-IN" dirty="0" err="1"/>
              <a:t>artifactId</a:t>
            </a:r>
            <a:r>
              <a:rPr lang="en-IN" dirty="0"/>
              <a:t>&gt;  </a:t>
            </a:r>
          </a:p>
          <a:p>
            <a:pPr marL="109728" indent="0">
              <a:buNone/>
            </a:pPr>
            <a:r>
              <a:rPr lang="en-IN" dirty="0"/>
              <a:t>      &lt;version&gt;4.8.2&lt;/version&gt;  </a:t>
            </a:r>
          </a:p>
          <a:p>
            <a:pPr marL="109728" indent="0">
              <a:buNone/>
            </a:pPr>
            <a:r>
              <a:rPr lang="en-IN" dirty="0"/>
              <a:t>      &lt;scope&gt;test&lt;/scope&gt;  </a:t>
            </a:r>
          </a:p>
          <a:p>
            <a:pPr marL="109728" indent="0">
              <a:buNone/>
            </a:pPr>
            <a:r>
              <a:rPr lang="en-IN" dirty="0"/>
              <a:t>    &lt;/dependency&gt;  </a:t>
            </a:r>
          </a:p>
          <a:p>
            <a:pPr marL="109728" indent="0">
              <a:buNone/>
            </a:pPr>
            <a:r>
              <a:rPr lang="en-IN" dirty="0"/>
              <a:t>  &lt;/dependencies&gt; </a:t>
            </a:r>
          </a:p>
        </p:txBody>
      </p:sp>
    </p:spTree>
    <p:extLst>
      <p:ext uri="{BB962C8B-B14F-4D97-AF65-F5344CB8AC3E}">
        <p14:creationId xmlns:p14="http://schemas.microsoft.com/office/powerpoint/2010/main" val="57106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err="1" smtClean="0"/>
              <a:t>Pproject</a:t>
            </a:r>
            <a:r>
              <a:rPr lang="en-IN" dirty="0" smtClean="0"/>
              <a:t> </a:t>
            </a:r>
            <a:r>
              <a:rPr lang="en-IN" dirty="0"/>
              <a:t>may need external Java APIs or frameworks which are packaged in their own JAR files. </a:t>
            </a:r>
            <a:endParaRPr lang="en-IN" dirty="0" smtClean="0"/>
          </a:p>
          <a:p>
            <a:r>
              <a:rPr lang="en-IN" dirty="0" smtClean="0"/>
              <a:t>These </a:t>
            </a:r>
            <a:r>
              <a:rPr lang="en-IN" dirty="0"/>
              <a:t>JAR files are needed on the </a:t>
            </a:r>
            <a:r>
              <a:rPr lang="en-IN" dirty="0" err="1"/>
              <a:t>classpath</a:t>
            </a:r>
            <a:r>
              <a:rPr lang="en-IN" dirty="0"/>
              <a:t> when you compile your project code.</a:t>
            </a:r>
          </a:p>
          <a:p>
            <a:r>
              <a:rPr lang="en-IN" dirty="0" smtClean="0"/>
              <a:t>Downloading </a:t>
            </a:r>
            <a:r>
              <a:rPr lang="en-IN" dirty="0"/>
              <a:t>all these external dependencies (JAR files) recursively and making sure that the right versions are downloaded is cumbersome. </a:t>
            </a:r>
            <a:endParaRPr lang="en-IN" dirty="0" smtClean="0"/>
          </a:p>
          <a:p>
            <a:r>
              <a:rPr lang="en-IN" dirty="0" smtClean="0"/>
              <a:t>Especially </a:t>
            </a:r>
            <a:r>
              <a:rPr lang="en-IN" dirty="0"/>
              <a:t>when your project grows big, and you get more and more external dependencies.</a:t>
            </a:r>
          </a:p>
          <a:p>
            <a:r>
              <a:rPr lang="en-IN" dirty="0" smtClean="0"/>
              <a:t>Luckily</a:t>
            </a:r>
            <a:r>
              <a:rPr lang="en-IN" dirty="0"/>
              <a:t>, </a:t>
            </a:r>
            <a:r>
              <a:rPr lang="en-IN" dirty="0">
                <a:solidFill>
                  <a:srgbClr val="C00000"/>
                </a:solidFill>
              </a:rPr>
              <a:t>Maven has built-in dependency management. </a:t>
            </a:r>
            <a:endParaRPr lang="en-IN" dirty="0" smtClean="0">
              <a:solidFill>
                <a:srgbClr val="C00000"/>
              </a:solidFill>
            </a:endParaRPr>
          </a:p>
          <a:p>
            <a:r>
              <a:rPr lang="en-IN" dirty="0" smtClean="0"/>
              <a:t>You </a:t>
            </a:r>
            <a:r>
              <a:rPr lang="en-IN" dirty="0"/>
              <a:t>specify in the POM file what external libraries your project depends on, and which version, and then Maven downloads them for you and puts them in your local Maven repository. </a:t>
            </a:r>
          </a:p>
        </p:txBody>
      </p:sp>
    </p:spTree>
    <p:extLst>
      <p:ext uri="{BB962C8B-B14F-4D97-AF65-F5344CB8AC3E}">
        <p14:creationId xmlns:p14="http://schemas.microsoft.com/office/powerpoint/2010/main" val="322387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Project </a:t>
            </a:r>
            <a:r>
              <a:rPr lang="en-IN" dirty="0"/>
              <a:t>dependencies </a:t>
            </a:r>
            <a:r>
              <a:rPr lang="en-IN" dirty="0" smtClean="0"/>
              <a:t>in </a:t>
            </a:r>
            <a:r>
              <a:rPr lang="en-IN" dirty="0"/>
              <a:t>the POM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09728" indent="0">
              <a:buNone/>
            </a:pPr>
            <a:r>
              <a:rPr lang="en-IN" dirty="0"/>
              <a:t>&lt;dependencies&gt;</a:t>
            </a:r>
          </a:p>
          <a:p>
            <a:pPr marL="109728" indent="0">
              <a:buNone/>
            </a:pPr>
            <a:endParaRPr lang="en-IN" dirty="0"/>
          </a:p>
          <a:p>
            <a:pPr marL="109728" indent="0">
              <a:buNone/>
            </a:pPr>
            <a:r>
              <a:rPr lang="en-IN" dirty="0"/>
              <a:t>        &lt;dependency&gt;</a:t>
            </a:r>
          </a:p>
          <a:p>
            <a:pPr marL="109728" indent="0">
              <a:buNone/>
            </a:pPr>
            <a:r>
              <a:rPr lang="en-IN" dirty="0"/>
              <a:t>          &lt;</a:t>
            </a:r>
            <a:r>
              <a:rPr lang="en-IN" dirty="0" err="1"/>
              <a:t>groupId</a:t>
            </a:r>
            <a:r>
              <a:rPr lang="en-IN" dirty="0"/>
              <a:t>&gt;</a:t>
            </a:r>
            <a:r>
              <a:rPr lang="en-IN" dirty="0" err="1"/>
              <a:t>org.jsoup</a:t>
            </a:r>
            <a:r>
              <a:rPr lang="en-IN" dirty="0"/>
              <a:t>&lt;/</a:t>
            </a:r>
            <a:r>
              <a:rPr lang="en-IN" dirty="0" err="1"/>
              <a:t>groupId</a:t>
            </a:r>
            <a:r>
              <a:rPr lang="en-IN" dirty="0"/>
              <a:t>&gt;</a:t>
            </a:r>
          </a:p>
          <a:p>
            <a:pPr marL="109728" indent="0">
              <a:buNone/>
            </a:pPr>
            <a:r>
              <a:rPr lang="en-IN" dirty="0"/>
              <a:t>          &lt;</a:t>
            </a:r>
            <a:r>
              <a:rPr lang="en-IN" dirty="0" err="1"/>
              <a:t>artifactId</a:t>
            </a:r>
            <a:r>
              <a:rPr lang="en-IN" dirty="0"/>
              <a:t>&gt;</a:t>
            </a:r>
            <a:r>
              <a:rPr lang="en-IN" dirty="0" err="1"/>
              <a:t>jsoup</a:t>
            </a:r>
            <a:r>
              <a:rPr lang="en-IN" dirty="0"/>
              <a:t>&lt;/</a:t>
            </a:r>
            <a:r>
              <a:rPr lang="en-IN" dirty="0" err="1"/>
              <a:t>artifactId</a:t>
            </a:r>
            <a:r>
              <a:rPr lang="en-IN" dirty="0"/>
              <a:t>&gt;</a:t>
            </a:r>
          </a:p>
          <a:p>
            <a:pPr marL="109728" indent="0">
              <a:buNone/>
            </a:pPr>
            <a:r>
              <a:rPr lang="en-IN" dirty="0"/>
              <a:t>          &lt;version&gt;1.7.1&lt;/version&gt;</a:t>
            </a:r>
          </a:p>
          <a:p>
            <a:pPr marL="109728" indent="0">
              <a:buNone/>
            </a:pPr>
            <a:r>
              <a:rPr lang="en-IN" dirty="0"/>
              <a:t>        &lt;/dependency&gt;</a:t>
            </a:r>
          </a:p>
          <a:p>
            <a:pPr marL="109728" indent="0">
              <a:buNone/>
            </a:pPr>
            <a:endParaRPr lang="en-IN" dirty="0"/>
          </a:p>
          <a:p>
            <a:pPr marL="109728" indent="0">
              <a:buNone/>
            </a:pPr>
            <a:r>
              <a:rPr lang="en-IN" dirty="0"/>
              <a:t>        &lt;dependency&gt;</a:t>
            </a:r>
          </a:p>
          <a:p>
            <a:pPr marL="109728" indent="0">
              <a:buNone/>
            </a:pPr>
            <a:r>
              <a:rPr lang="en-IN" dirty="0"/>
              <a:t>          &lt;</a:t>
            </a:r>
            <a:r>
              <a:rPr lang="en-IN" dirty="0" err="1"/>
              <a:t>groupId</a:t>
            </a:r>
            <a:r>
              <a:rPr lang="en-IN" dirty="0"/>
              <a:t>&gt;</a:t>
            </a:r>
            <a:r>
              <a:rPr lang="en-IN" dirty="0" err="1"/>
              <a:t>junit</a:t>
            </a:r>
            <a:r>
              <a:rPr lang="en-IN" dirty="0"/>
              <a:t>&lt;/</a:t>
            </a:r>
            <a:r>
              <a:rPr lang="en-IN" dirty="0" err="1"/>
              <a:t>groupId</a:t>
            </a:r>
            <a:r>
              <a:rPr lang="en-IN" dirty="0"/>
              <a:t>&gt;</a:t>
            </a:r>
          </a:p>
          <a:p>
            <a:pPr marL="109728" indent="0">
              <a:buNone/>
            </a:pPr>
            <a:r>
              <a:rPr lang="en-IN" dirty="0"/>
              <a:t>          &lt;</a:t>
            </a:r>
            <a:r>
              <a:rPr lang="en-IN" dirty="0" err="1"/>
              <a:t>artifactId</a:t>
            </a:r>
            <a:r>
              <a:rPr lang="en-IN" dirty="0"/>
              <a:t>&gt;</a:t>
            </a:r>
            <a:r>
              <a:rPr lang="en-IN" dirty="0" err="1"/>
              <a:t>junit</a:t>
            </a:r>
            <a:r>
              <a:rPr lang="en-IN" dirty="0"/>
              <a:t>&lt;/</a:t>
            </a:r>
            <a:r>
              <a:rPr lang="en-IN" dirty="0" err="1"/>
              <a:t>artifactId</a:t>
            </a:r>
            <a:r>
              <a:rPr lang="en-IN" dirty="0"/>
              <a:t>&gt;</a:t>
            </a:r>
          </a:p>
          <a:p>
            <a:pPr marL="109728" indent="0">
              <a:buNone/>
            </a:pPr>
            <a:r>
              <a:rPr lang="en-IN" dirty="0"/>
              <a:t>          &lt;version&gt;4.8.1&lt;/version&gt;</a:t>
            </a:r>
          </a:p>
          <a:p>
            <a:pPr marL="109728" indent="0">
              <a:buNone/>
            </a:pPr>
            <a:r>
              <a:rPr lang="en-IN" dirty="0"/>
              <a:t>          &lt;scope&gt;test&lt;/scope&gt;</a:t>
            </a:r>
          </a:p>
          <a:p>
            <a:pPr marL="109728" indent="0">
              <a:buNone/>
            </a:pPr>
            <a:r>
              <a:rPr lang="en-IN" dirty="0"/>
              <a:t>        &lt;/dependency&gt;</a:t>
            </a:r>
          </a:p>
          <a:p>
            <a:pPr marL="109728" indent="0">
              <a:buNone/>
            </a:pPr>
            <a:endParaRPr lang="en-IN" dirty="0"/>
          </a:p>
          <a:p>
            <a:pPr marL="109728" indent="0">
              <a:buNone/>
            </a:pPr>
            <a:r>
              <a:rPr lang="en-IN" dirty="0"/>
              <a:t>      &lt;/dependencies&gt;</a:t>
            </a:r>
          </a:p>
          <a:p>
            <a:pPr marL="109728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1899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Build Life Cycle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093" y="1500927"/>
            <a:ext cx="6387353" cy="514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78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Maven Directory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95062"/>
            <a:ext cx="10972800" cy="180288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Maven has a standard directory structure. </a:t>
            </a:r>
            <a:endParaRPr lang="en-IN" dirty="0" smtClean="0"/>
          </a:p>
          <a:p>
            <a:r>
              <a:rPr lang="en-IN" dirty="0" smtClean="0"/>
              <a:t>If </a:t>
            </a:r>
            <a:r>
              <a:rPr lang="en-IN" dirty="0"/>
              <a:t>you follow that directory structure for your project, you do not need to specify the directories of your source code, test code etc. in your POM file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178424" y="3871157"/>
            <a:ext cx="2286000" cy="2369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src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- main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- java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- resources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-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webapp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- test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 - java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- resources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- target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39871" y="4308013"/>
            <a:ext cx="6096000" cy="14773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target directory is created by Maven. 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It </a:t>
            </a:r>
            <a:r>
              <a:rPr lang="en-IN" dirty="0"/>
              <a:t>contains all the compiled classes, JAR files etc. produced by Maven. 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When </a:t>
            </a:r>
            <a:r>
              <a:rPr lang="en-IN" dirty="0"/>
              <a:t>executing the clean build phase, it is the target directory which is cleaned.</a:t>
            </a:r>
          </a:p>
        </p:txBody>
      </p:sp>
    </p:spTree>
    <p:extLst>
      <p:ext uri="{BB962C8B-B14F-4D97-AF65-F5344CB8AC3E}">
        <p14:creationId xmlns:p14="http://schemas.microsoft.com/office/powerpoint/2010/main" val="7617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Maven Build Life </a:t>
            </a:r>
            <a:r>
              <a:rPr lang="en-IN" dirty="0" smtClean="0"/>
              <a:t>Cycles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4169533"/>
              </p:ext>
            </p:extLst>
          </p:nvPr>
        </p:nvGraphicFramePr>
        <p:xfrm>
          <a:off x="609600" y="1895061"/>
          <a:ext cx="10972800" cy="4679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035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Maven Plugins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Maven is actually a plugin execution framework where every task is actually done by plugins. </a:t>
            </a:r>
            <a:endParaRPr lang="en-IN" dirty="0" smtClean="0"/>
          </a:p>
          <a:p>
            <a:r>
              <a:rPr lang="en-IN" dirty="0" smtClean="0"/>
              <a:t>Maven </a:t>
            </a:r>
            <a:r>
              <a:rPr lang="en-IN" dirty="0"/>
              <a:t>Plugins are generally used to −</a:t>
            </a:r>
          </a:p>
          <a:p>
            <a:pPr lvl="1"/>
            <a:r>
              <a:rPr lang="en-IN" dirty="0" smtClean="0"/>
              <a:t>create </a:t>
            </a:r>
            <a:r>
              <a:rPr lang="en-IN" dirty="0"/>
              <a:t>jar file</a:t>
            </a:r>
          </a:p>
          <a:p>
            <a:pPr lvl="1"/>
            <a:r>
              <a:rPr lang="en-IN" dirty="0"/>
              <a:t>create war file</a:t>
            </a:r>
          </a:p>
          <a:p>
            <a:pPr lvl="1"/>
            <a:r>
              <a:rPr lang="en-IN" dirty="0"/>
              <a:t>compile code files</a:t>
            </a:r>
          </a:p>
          <a:p>
            <a:pPr lvl="1"/>
            <a:r>
              <a:rPr lang="en-IN" dirty="0"/>
              <a:t>unit testing of code</a:t>
            </a:r>
          </a:p>
          <a:p>
            <a:pPr lvl="1"/>
            <a:r>
              <a:rPr lang="en-IN" dirty="0"/>
              <a:t>create project documentation</a:t>
            </a:r>
          </a:p>
          <a:p>
            <a:pPr lvl="1"/>
            <a:r>
              <a:rPr lang="en-IN" dirty="0"/>
              <a:t>create project reports</a:t>
            </a:r>
          </a:p>
        </p:txBody>
      </p:sp>
    </p:spTree>
    <p:extLst>
      <p:ext uri="{BB962C8B-B14F-4D97-AF65-F5344CB8AC3E}">
        <p14:creationId xmlns:p14="http://schemas.microsoft.com/office/powerpoint/2010/main" val="342131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Plugin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According to Apache Maven, there are 2 types of maven plugins.</a:t>
            </a:r>
          </a:p>
          <a:p>
            <a:endParaRPr lang="en-IN" dirty="0"/>
          </a:p>
          <a:p>
            <a:pPr lvl="1"/>
            <a:r>
              <a:rPr lang="en-IN" dirty="0"/>
              <a:t>Build </a:t>
            </a:r>
            <a:r>
              <a:rPr lang="en-IN" dirty="0" smtClean="0"/>
              <a:t>Plugins</a:t>
            </a:r>
          </a:p>
          <a:p>
            <a:pPr lvl="2"/>
            <a:r>
              <a:rPr lang="en-IN" dirty="0"/>
              <a:t>These plugins are executed at the time of build. These plugins should be declared inside the </a:t>
            </a:r>
            <a:r>
              <a:rPr lang="en-IN" b="1" dirty="0"/>
              <a:t>&lt;build&gt;</a:t>
            </a:r>
            <a:r>
              <a:rPr lang="en-IN" dirty="0"/>
              <a:t> element.</a:t>
            </a:r>
          </a:p>
          <a:p>
            <a:pPr lvl="1"/>
            <a:r>
              <a:rPr lang="en-IN" dirty="0"/>
              <a:t>Reporting </a:t>
            </a:r>
            <a:r>
              <a:rPr lang="en-IN" dirty="0" smtClean="0"/>
              <a:t>Plugins</a:t>
            </a:r>
          </a:p>
          <a:p>
            <a:pPr lvl="2"/>
            <a:r>
              <a:rPr lang="en-IN" dirty="0"/>
              <a:t>These plugins are executed at the time of site generation. These plugins should be declared inside the </a:t>
            </a:r>
            <a:r>
              <a:rPr lang="en-IN" b="1" dirty="0"/>
              <a:t>&lt;reporting&gt;</a:t>
            </a:r>
            <a:r>
              <a:rPr lang="en-IN" dirty="0"/>
              <a:t> element.</a:t>
            </a:r>
          </a:p>
        </p:txBody>
      </p:sp>
    </p:spTree>
    <p:extLst>
      <p:ext uri="{BB962C8B-B14F-4D97-AF65-F5344CB8AC3E}">
        <p14:creationId xmlns:p14="http://schemas.microsoft.com/office/powerpoint/2010/main" val="120700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Common Plugins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0601804"/>
              </p:ext>
            </p:extLst>
          </p:nvPr>
        </p:nvGraphicFramePr>
        <p:xfrm>
          <a:off x="968188" y="1855609"/>
          <a:ext cx="9883588" cy="4702895"/>
        </p:xfrm>
        <a:graphic>
          <a:graphicData uri="http://schemas.openxmlformats.org/drawingml/2006/table">
            <a:tbl>
              <a:tblPr/>
              <a:tblGrid>
                <a:gridCol w="1788459"/>
                <a:gridCol w="8095129"/>
              </a:tblGrid>
              <a:tr h="41717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>
                          <a:effectLst/>
                        </a:rPr>
                        <a:t>Plugin name</a:t>
                      </a:r>
                    </a:p>
                  </a:txBody>
                  <a:tcPr marL="74496" marR="74496" marT="74496" marB="7449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>
                          <a:effectLst/>
                        </a:rPr>
                        <a:t>Description</a:t>
                      </a:r>
                    </a:p>
                  </a:txBody>
                  <a:tcPr marL="74496" marR="74496" marT="74496" marB="7449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53552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clean</a:t>
                      </a:r>
                    </a:p>
                  </a:txBody>
                  <a:tcPr marL="74496" marR="74496" marT="74496" marB="7449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Used to delete the target directory in order to clean up the earlier build </a:t>
                      </a:r>
                      <a:r>
                        <a:rPr lang="en-IN" sz="1800" dirty="0" err="1">
                          <a:effectLst/>
                        </a:rPr>
                        <a:t>artifacts</a:t>
                      </a:r>
                      <a:endParaRPr lang="en-IN" sz="1800" dirty="0">
                        <a:effectLst/>
                      </a:endParaRPr>
                    </a:p>
                  </a:txBody>
                  <a:tcPr marL="74496" marR="74496" marT="74496" marB="7449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7179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compiler</a:t>
                      </a:r>
                    </a:p>
                  </a:txBody>
                  <a:tcPr marL="74496" marR="74496" marT="74496" marB="7449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800">
                          <a:effectLst/>
                        </a:rPr>
                        <a:t>To compile java source files</a:t>
                      </a:r>
                    </a:p>
                  </a:txBody>
                  <a:tcPr marL="74496" marR="74496" marT="74496" marB="7449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85365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surefile</a:t>
                      </a:r>
                    </a:p>
                  </a:txBody>
                  <a:tcPr marL="74496" marR="74496" marT="74496" marB="7449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Executes the Junit tests and generate the reports.</a:t>
                      </a:r>
                    </a:p>
                  </a:txBody>
                  <a:tcPr marL="74496" marR="74496" marT="74496" marB="7449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7179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jar</a:t>
                      </a:r>
                    </a:p>
                  </a:txBody>
                  <a:tcPr marL="74496" marR="74496" marT="74496" marB="7449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Build the jar file of the project</a:t>
                      </a:r>
                    </a:p>
                  </a:txBody>
                  <a:tcPr marL="74496" marR="74496" marT="74496" marB="7449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7179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war</a:t>
                      </a:r>
                    </a:p>
                  </a:txBody>
                  <a:tcPr marL="74496" marR="74496" marT="74496" marB="7449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Build the war file of the project</a:t>
                      </a:r>
                    </a:p>
                  </a:txBody>
                  <a:tcPr marL="74496" marR="74496" marT="74496" marB="7449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85365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javadoc</a:t>
                      </a:r>
                    </a:p>
                  </a:txBody>
                  <a:tcPr marL="74496" marR="74496" marT="74496" marB="7449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Generates the javadocs of the project</a:t>
                      </a:r>
                    </a:p>
                  </a:txBody>
                  <a:tcPr marL="74496" marR="74496" marT="74496" marB="7449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85365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antrun</a:t>
                      </a:r>
                    </a:p>
                  </a:txBody>
                  <a:tcPr marL="74496" marR="74496" marT="74496" marB="7449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Runs a set of ant tasks specified in any stage/phase of the build</a:t>
                      </a:r>
                    </a:p>
                  </a:txBody>
                  <a:tcPr marL="74496" marR="74496" marT="74496" marB="7449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158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Maven Archetypes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Maven archetypes are project templates which can be generated for your by Maven. </a:t>
            </a:r>
            <a:endParaRPr lang="en-IN" dirty="0" smtClean="0"/>
          </a:p>
          <a:p>
            <a:r>
              <a:rPr lang="en-IN" dirty="0" smtClean="0"/>
              <a:t>In </a:t>
            </a:r>
            <a:r>
              <a:rPr lang="en-IN" dirty="0"/>
              <a:t>other words, when you are starting a new project you can generate a template for that project with Maven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In Maven a template is called an archetype. </a:t>
            </a:r>
            <a:endParaRPr lang="en-IN" dirty="0" smtClean="0"/>
          </a:p>
          <a:p>
            <a:r>
              <a:rPr lang="en-IN" dirty="0" smtClean="0"/>
              <a:t>Each </a:t>
            </a:r>
            <a:r>
              <a:rPr lang="en-IN" dirty="0"/>
              <a:t>Maven archetype thus corresponds to a project template that Maven can generate</a:t>
            </a:r>
            <a:r>
              <a:rPr lang="en-IN" dirty="0" smtClean="0"/>
              <a:t>.</a:t>
            </a:r>
          </a:p>
          <a:p>
            <a:r>
              <a:rPr lang="en-IN" dirty="0"/>
              <a:t>There is a Maven archetype which can generate a new Java project including files for the </a:t>
            </a:r>
            <a:r>
              <a:rPr lang="en-IN" b="1" dirty="0"/>
              <a:t>Eclipse IDE. </a:t>
            </a:r>
          </a:p>
        </p:txBody>
      </p:sp>
    </p:spTree>
    <p:extLst>
      <p:ext uri="{BB962C8B-B14F-4D97-AF65-F5344CB8AC3E}">
        <p14:creationId xmlns:p14="http://schemas.microsoft.com/office/powerpoint/2010/main" val="248163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Maven - Eclipse 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Eclipse provides an excellent plugin </a:t>
            </a:r>
            <a:r>
              <a:rPr lang="en-IN" b="1" dirty="0">
                <a:solidFill>
                  <a:srgbClr val="C00000"/>
                </a:solidFill>
              </a:rPr>
              <a:t>m2eclipse</a:t>
            </a:r>
            <a:r>
              <a:rPr lang="en-IN" dirty="0"/>
              <a:t> which seamlessly integrates Maven and Eclipse together</a:t>
            </a:r>
            <a:r>
              <a:rPr lang="en-IN" dirty="0" smtClean="0"/>
              <a:t>.</a:t>
            </a:r>
          </a:p>
          <a:p>
            <a:r>
              <a:rPr lang="en-IN" dirty="0"/>
              <a:t>F</a:t>
            </a:r>
            <a:r>
              <a:rPr lang="en-IN" dirty="0" smtClean="0"/>
              <a:t>eatures </a:t>
            </a:r>
            <a:r>
              <a:rPr lang="en-IN" dirty="0"/>
              <a:t>of m2eclipse are listed below </a:t>
            </a:r>
            <a:r>
              <a:rPr lang="en-IN" dirty="0" smtClean="0"/>
              <a:t>:</a:t>
            </a:r>
          </a:p>
          <a:p>
            <a:pPr lvl="1"/>
            <a:r>
              <a:rPr lang="en-IN" dirty="0"/>
              <a:t>You can run Maven goals from Eclipse.</a:t>
            </a:r>
          </a:p>
          <a:p>
            <a:pPr lvl="1"/>
            <a:r>
              <a:rPr lang="en-IN" dirty="0"/>
              <a:t>You can view the output of Maven commands inside the Eclipse, using its own console.</a:t>
            </a:r>
          </a:p>
          <a:p>
            <a:pPr lvl="1"/>
            <a:r>
              <a:rPr lang="en-IN" dirty="0"/>
              <a:t>You can update maven dependencies with IDE.</a:t>
            </a:r>
          </a:p>
          <a:p>
            <a:pPr lvl="1"/>
            <a:r>
              <a:rPr lang="en-IN" dirty="0"/>
              <a:t>You can Launch Maven builds from within Eclipse.</a:t>
            </a:r>
          </a:p>
          <a:p>
            <a:pPr lvl="1"/>
            <a:r>
              <a:rPr lang="en-IN" dirty="0"/>
              <a:t>It does the dependency management for Eclipse build path based on Maven's pom.xml</a:t>
            </a:r>
            <a:r>
              <a:rPr lang="en-IN" dirty="0" smtClean="0"/>
              <a:t>.</a:t>
            </a:r>
          </a:p>
          <a:p>
            <a:pPr lvl="1"/>
            <a:r>
              <a:rPr lang="en-IN"/>
              <a:t>It </a:t>
            </a:r>
            <a:r>
              <a:rPr lang="en-IN" smtClean="0"/>
              <a:t>automatically </a:t>
            </a:r>
            <a:r>
              <a:rPr lang="en-IN" dirty="0"/>
              <a:t>downloads the required dependencies and sources from the remote Maven repositories.</a:t>
            </a:r>
          </a:p>
          <a:p>
            <a:pPr lvl="1"/>
            <a:r>
              <a:rPr lang="en-IN" dirty="0"/>
              <a:t>It provides wizards for creating new Maven projects, pom.xml and to enable Maven support on existing projects</a:t>
            </a:r>
          </a:p>
          <a:p>
            <a:pPr lvl="1"/>
            <a:r>
              <a:rPr lang="en-IN" dirty="0"/>
              <a:t>It provides quick search for dependencies in remote Maven repositories.</a:t>
            </a:r>
          </a:p>
          <a:p>
            <a:pPr lvl="1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154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Building a Project - Process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IN" dirty="0"/>
              <a:t>The "Build" is a process that covers all the steps required to create a "deliverable" of your software. In the Java world, this typically includes:</a:t>
            </a:r>
          </a:p>
          <a:p>
            <a:endParaRPr lang="en-IN" dirty="0"/>
          </a:p>
          <a:p>
            <a:r>
              <a:rPr lang="en-IN" dirty="0"/>
              <a:t>Generating sources </a:t>
            </a:r>
            <a:endParaRPr lang="en-IN" dirty="0" smtClean="0"/>
          </a:p>
          <a:p>
            <a:r>
              <a:rPr lang="en-IN" dirty="0" smtClean="0"/>
              <a:t>Compiling </a:t>
            </a:r>
            <a:r>
              <a:rPr lang="en-IN" dirty="0"/>
              <a:t>sources.</a:t>
            </a:r>
          </a:p>
          <a:p>
            <a:r>
              <a:rPr lang="en-IN" dirty="0"/>
              <a:t>Compiling test sources.</a:t>
            </a:r>
          </a:p>
          <a:p>
            <a:r>
              <a:rPr lang="en-IN" dirty="0"/>
              <a:t>Executing tests (unit tests, integration tests, </a:t>
            </a:r>
            <a:r>
              <a:rPr lang="en-IN" dirty="0" err="1"/>
              <a:t>etc</a:t>
            </a:r>
            <a:r>
              <a:rPr lang="en-IN" dirty="0"/>
              <a:t>).</a:t>
            </a:r>
          </a:p>
          <a:p>
            <a:r>
              <a:rPr lang="en-IN" dirty="0"/>
              <a:t>Packaging (into jar, war, </a:t>
            </a:r>
            <a:r>
              <a:rPr lang="en-IN" dirty="0" err="1"/>
              <a:t>ejb</a:t>
            </a:r>
            <a:r>
              <a:rPr lang="en-IN" dirty="0"/>
              <a:t>-jar, ear).</a:t>
            </a:r>
          </a:p>
          <a:p>
            <a:r>
              <a:rPr lang="en-IN" dirty="0"/>
              <a:t>Running health checks (static </a:t>
            </a:r>
            <a:r>
              <a:rPr lang="en-IN" dirty="0" err="1"/>
              <a:t>analyzers</a:t>
            </a:r>
            <a:r>
              <a:rPr lang="en-IN" dirty="0"/>
              <a:t> like </a:t>
            </a:r>
            <a:r>
              <a:rPr lang="en-IN" dirty="0" err="1"/>
              <a:t>Checkstyle</a:t>
            </a:r>
            <a:r>
              <a:rPr lang="en-IN" dirty="0"/>
              <a:t>, </a:t>
            </a:r>
            <a:r>
              <a:rPr lang="en-IN" dirty="0" err="1"/>
              <a:t>Findbugs</a:t>
            </a:r>
            <a:r>
              <a:rPr lang="en-IN" dirty="0"/>
              <a:t>, </a:t>
            </a:r>
            <a:r>
              <a:rPr lang="en-IN" dirty="0" smtClean="0"/>
              <a:t>test </a:t>
            </a:r>
            <a:r>
              <a:rPr lang="en-IN" dirty="0"/>
              <a:t>coverage, </a:t>
            </a:r>
            <a:r>
              <a:rPr lang="en-IN" dirty="0" err="1"/>
              <a:t>etc</a:t>
            </a:r>
            <a:r>
              <a:rPr lang="en-IN" dirty="0"/>
              <a:t>).</a:t>
            </a:r>
          </a:p>
          <a:p>
            <a:r>
              <a:rPr lang="en-IN" dirty="0"/>
              <a:t>Generating reports.</a:t>
            </a:r>
          </a:p>
        </p:txBody>
      </p:sp>
    </p:spTree>
    <p:extLst>
      <p:ext uri="{BB962C8B-B14F-4D97-AF65-F5344CB8AC3E}">
        <p14:creationId xmlns:p14="http://schemas.microsoft.com/office/powerpoint/2010/main" val="62906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to Building a Software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9401068"/>
              </p:ext>
            </p:extLst>
          </p:nvPr>
        </p:nvGraphicFramePr>
        <p:xfrm>
          <a:off x="609600" y="1679909"/>
          <a:ext cx="10972800" cy="4679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617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Build </a:t>
            </a:r>
            <a:r>
              <a:rPr lang="en-IN" dirty="0" smtClean="0"/>
              <a:t>Tool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IN" dirty="0"/>
              <a:t>A build tool is a tool that automates everything related to building the software project</a:t>
            </a:r>
            <a:r>
              <a:rPr lang="en-IN" dirty="0" smtClean="0"/>
              <a:t>.</a:t>
            </a:r>
          </a:p>
          <a:p>
            <a:pPr marL="109728" indent="0">
              <a:buNone/>
            </a:pPr>
            <a:r>
              <a:rPr lang="en-IN" dirty="0" smtClean="0"/>
              <a:t>It </a:t>
            </a:r>
            <a:r>
              <a:rPr lang="en-IN" dirty="0"/>
              <a:t>does following</a:t>
            </a:r>
            <a:r>
              <a:rPr lang="en-IN" dirty="0" smtClean="0"/>
              <a:t>:</a:t>
            </a:r>
            <a:endParaRPr lang="en-IN" dirty="0"/>
          </a:p>
          <a:p>
            <a:r>
              <a:rPr lang="en-IN" dirty="0"/>
              <a:t>Generates source code (if auto-generated code is used)</a:t>
            </a:r>
          </a:p>
          <a:p>
            <a:r>
              <a:rPr lang="en-IN" dirty="0"/>
              <a:t>Generates documentation from source code</a:t>
            </a:r>
          </a:p>
          <a:p>
            <a:r>
              <a:rPr lang="en-IN" dirty="0"/>
              <a:t>Compiles source code</a:t>
            </a:r>
          </a:p>
          <a:p>
            <a:r>
              <a:rPr lang="en-IN" dirty="0"/>
              <a:t>Packages compiled code into JAR of ZIP file</a:t>
            </a:r>
          </a:p>
          <a:p>
            <a:r>
              <a:rPr lang="en-IN" dirty="0"/>
              <a:t>Installs the packaged code in local repository, server repository, or central repository</a:t>
            </a:r>
          </a:p>
        </p:txBody>
      </p:sp>
    </p:spTree>
    <p:extLst>
      <p:ext uri="{BB962C8B-B14F-4D97-AF65-F5344CB8AC3E}">
        <p14:creationId xmlns:p14="http://schemas.microsoft.com/office/powerpoint/2010/main" val="152898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Build Tools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9" y="1612608"/>
            <a:ext cx="2976002" cy="18203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399" y="1719471"/>
            <a:ext cx="3026516" cy="18164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2960" y="4289331"/>
            <a:ext cx="2286000" cy="15335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799" y="4342993"/>
            <a:ext cx="36576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81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Difference between Ant and Maven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599" y="1555394"/>
            <a:ext cx="113448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Ant and Maven both are build tools provided by Apache. The main purpose of these technologies is to ease the build process of a project.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738929"/>
              </p:ext>
            </p:extLst>
          </p:nvPr>
        </p:nvGraphicFramePr>
        <p:xfrm>
          <a:off x="860611" y="2201725"/>
          <a:ext cx="10878672" cy="4255790"/>
        </p:xfrm>
        <a:graphic>
          <a:graphicData uri="http://schemas.openxmlformats.org/drawingml/2006/table">
            <a:tbl>
              <a:tblPr/>
              <a:tblGrid>
                <a:gridCol w="5439336"/>
                <a:gridCol w="5439336"/>
              </a:tblGrid>
              <a:tr h="360394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Ant</a:t>
                      </a:r>
                    </a:p>
                  </a:txBody>
                  <a:tcPr marL="86951" marR="86951" marT="86951" marB="86951">
                    <a:lnL w="9525" cap="flat" cmpd="sng" algn="ctr">
                      <a:solidFill>
                        <a:srgbClr val="B804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04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04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Maven</a:t>
                      </a:r>
                    </a:p>
                  </a:txBody>
                  <a:tcPr marL="86951" marR="86951" marT="86951" marB="86951">
                    <a:lnL w="9525" cap="flat" cmpd="sng" algn="ctr">
                      <a:solidFill>
                        <a:srgbClr val="B804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04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04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1078909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Ant </a:t>
                      </a:r>
                      <a:r>
                        <a:rPr lang="en-IN" sz="14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doesn't has formal conventions</a:t>
                      </a:r>
                      <a:r>
                        <a:rPr lang="en-IN" sz="1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, so we need to provide information of the project structure in build.xml file.</a:t>
                      </a:r>
                    </a:p>
                  </a:txBody>
                  <a:tcPr marL="57967" marR="57967" marT="57967" marB="579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Maven </a:t>
                      </a:r>
                      <a:r>
                        <a:rPr lang="en-IN" sz="1400" b="1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has a convention</a:t>
                      </a:r>
                      <a:r>
                        <a:rPr lang="en-IN" sz="1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to place source code, compiled code etc. So we don't need to provide information about the project structure in pom.xml file.</a:t>
                      </a:r>
                    </a:p>
                  </a:txBody>
                  <a:tcPr marL="57967" marR="57967" marT="57967" marB="579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8470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Ant is </a:t>
                      </a:r>
                      <a:r>
                        <a:rPr lang="en-IN" sz="14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procedural</a:t>
                      </a:r>
                      <a:r>
                        <a:rPr lang="en-IN" sz="1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, you need to provide information about what to do and when to do through code. You need to provide order.</a:t>
                      </a:r>
                    </a:p>
                  </a:txBody>
                  <a:tcPr marL="57967" marR="57967" marT="57967" marB="579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Maven is </a:t>
                      </a:r>
                      <a:r>
                        <a:rPr lang="en-IN" sz="14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declarative</a:t>
                      </a:r>
                      <a:r>
                        <a:rPr lang="en-IN" sz="1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, everything you define in the pom.xml file.</a:t>
                      </a:r>
                    </a:p>
                  </a:txBody>
                  <a:tcPr marL="57967" marR="57967" marT="57967" marB="579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30644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There is </a:t>
                      </a:r>
                      <a:r>
                        <a:rPr lang="en-IN" sz="14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no life cycle</a:t>
                      </a:r>
                      <a:r>
                        <a:rPr lang="en-IN" sz="1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in Ant.</a:t>
                      </a:r>
                    </a:p>
                  </a:txBody>
                  <a:tcPr marL="57967" marR="57967" marT="57967" marB="579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There is </a:t>
                      </a:r>
                      <a:r>
                        <a:rPr lang="en-IN" sz="14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life cycle</a:t>
                      </a:r>
                      <a:r>
                        <a:rPr lang="en-IN" sz="1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in Maven.</a:t>
                      </a:r>
                    </a:p>
                  </a:txBody>
                  <a:tcPr marL="57967" marR="57967" marT="57967" marB="579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644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 </a:t>
                      </a:r>
                      <a:r>
                        <a:rPr lang="en-IN" sz="14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 tool</a:t>
                      </a:r>
                      <a:r>
                        <a:rPr lang="en-IN" sz="1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box.</a:t>
                      </a:r>
                    </a:p>
                  </a:txBody>
                  <a:tcPr marL="57967" marR="57967" marT="57967" marB="579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 </a:t>
                      </a:r>
                      <a:r>
                        <a:rPr lang="en-IN" sz="14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 framework</a:t>
                      </a:r>
                      <a:r>
                        <a:rPr lang="en-IN" sz="1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57967" marR="57967" marT="57967" marB="579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49629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 </a:t>
                      </a:r>
                      <a:r>
                        <a:rPr lang="en-IN" sz="14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mainly a build tool</a:t>
                      </a:r>
                      <a:r>
                        <a:rPr lang="en-IN" sz="1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57967" marR="57967" marT="57967" marB="579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 </a:t>
                      </a:r>
                      <a:r>
                        <a:rPr lang="en-IN" sz="14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mainly a project management tool</a:t>
                      </a:r>
                      <a:r>
                        <a:rPr lang="en-IN" sz="1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57967" marR="57967" marT="57967" marB="579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644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The ant scripts are </a:t>
                      </a:r>
                      <a:r>
                        <a:rPr lang="en-IN" sz="14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not reusable</a:t>
                      </a:r>
                      <a:r>
                        <a:rPr lang="en-IN" sz="1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57967" marR="57967" marT="57967" marB="579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The maven plugins are </a:t>
                      </a:r>
                      <a:r>
                        <a:rPr lang="en-IN" sz="14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reusable</a:t>
                      </a:r>
                      <a:r>
                        <a:rPr lang="en-IN" sz="1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57967" marR="57967" marT="57967" marB="579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30644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 </a:t>
                      </a:r>
                      <a:r>
                        <a:rPr lang="en-IN" sz="14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less preferred</a:t>
                      </a:r>
                      <a:r>
                        <a:rPr lang="en-IN" sz="1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than Maven.</a:t>
                      </a:r>
                    </a:p>
                  </a:txBody>
                  <a:tcPr marL="57967" marR="57967" marT="57967" marB="579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 </a:t>
                      </a:r>
                      <a:r>
                        <a:rPr lang="en-IN" sz="1400" b="1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more preferred</a:t>
                      </a:r>
                      <a:r>
                        <a:rPr lang="en-IN" sz="1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than Ant.</a:t>
                      </a:r>
                    </a:p>
                  </a:txBody>
                  <a:tcPr marL="57967" marR="57967" marT="57967" marB="579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075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Maven History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Maven, created by </a:t>
            </a:r>
            <a:r>
              <a:rPr lang="en-IN" dirty="0" err="1"/>
              <a:t>Takari's</a:t>
            </a:r>
            <a:r>
              <a:rPr lang="en-IN" dirty="0"/>
              <a:t> Jason van </a:t>
            </a:r>
            <a:r>
              <a:rPr lang="en-IN" dirty="0" err="1"/>
              <a:t>Zyl</a:t>
            </a:r>
            <a:r>
              <a:rPr lang="en-IN" dirty="0"/>
              <a:t>, began as a subproject of </a:t>
            </a:r>
            <a:r>
              <a:rPr lang="en-IN" dirty="0">
                <a:hlinkClick r:id="rId2" tooltip="Apache Turbine"/>
              </a:rPr>
              <a:t>Apache Turbine</a:t>
            </a:r>
            <a:r>
              <a:rPr lang="en-IN" dirty="0"/>
              <a:t> in 2002. </a:t>
            </a:r>
            <a:endParaRPr lang="en-IN" dirty="0" smtClean="0"/>
          </a:p>
          <a:p>
            <a:r>
              <a:rPr lang="en-IN" dirty="0" smtClean="0"/>
              <a:t>In </a:t>
            </a:r>
            <a:r>
              <a:rPr lang="en-IN" dirty="0"/>
              <a:t>2003, it was voted on and accepted as a top level </a:t>
            </a:r>
            <a:r>
              <a:rPr lang="en-IN" dirty="0">
                <a:hlinkClick r:id="rId3" tooltip="Apache Software Foundation"/>
              </a:rPr>
              <a:t>Apache Software </a:t>
            </a:r>
            <a:r>
              <a:rPr lang="en-IN" dirty="0" err="1">
                <a:hlinkClick r:id="rId3" tooltip="Apache Software Foundation"/>
              </a:rPr>
              <a:t>Foundation</a:t>
            </a:r>
            <a:r>
              <a:rPr lang="en-IN" dirty="0" err="1"/>
              <a:t>project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In </a:t>
            </a:r>
            <a:r>
              <a:rPr lang="en-IN" dirty="0"/>
              <a:t>July 2004, Maven's release was the critical first milestone, v1.0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Maven 2 was declared v2.0 in October 2005 after about six months in beta cycles. </a:t>
            </a:r>
            <a:endParaRPr lang="en-IN" dirty="0" smtClean="0"/>
          </a:p>
          <a:p>
            <a:r>
              <a:rPr lang="en-IN" dirty="0" smtClean="0"/>
              <a:t>Maven </a:t>
            </a:r>
            <a:r>
              <a:rPr lang="en-IN" dirty="0"/>
              <a:t>3.0 was released in October 2010 being mostly backwards compatible with Maven 2</a:t>
            </a:r>
            <a:r>
              <a:rPr lang="en-IN" dirty="0" smtClean="0"/>
              <a:t>.</a:t>
            </a:r>
          </a:p>
          <a:p>
            <a:r>
              <a:rPr lang="en-IN" dirty="0"/>
              <a:t>Apache </a:t>
            </a:r>
            <a:r>
              <a:rPr lang="en-IN" b="1" dirty="0"/>
              <a:t>Maven 3.5.3 </a:t>
            </a:r>
            <a:r>
              <a:rPr lang="en-IN" dirty="0"/>
              <a:t>is the latest release and recommended version for all users.</a:t>
            </a:r>
          </a:p>
        </p:txBody>
      </p:sp>
    </p:spTree>
    <p:extLst>
      <p:ext uri="{BB962C8B-B14F-4D97-AF65-F5344CB8AC3E}">
        <p14:creationId xmlns:p14="http://schemas.microsoft.com/office/powerpoint/2010/main" val="52346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560</TotalTime>
  <Words>2204</Words>
  <Application>Microsoft Office PowerPoint</Application>
  <PresentationFormat>Widescreen</PresentationFormat>
  <Paragraphs>306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 Unicode MS</vt:lpstr>
      <vt:lpstr>Arial</vt:lpstr>
      <vt:lpstr>Calibri</vt:lpstr>
      <vt:lpstr>Georgia</vt:lpstr>
      <vt:lpstr>times new roman</vt:lpstr>
      <vt:lpstr>verdana</vt:lpstr>
      <vt:lpstr>Wingdings 2</vt:lpstr>
      <vt:lpstr>Training presentation</vt:lpstr>
      <vt:lpstr>PowerPoint Presentation</vt:lpstr>
      <vt:lpstr>Building a Project</vt:lpstr>
      <vt:lpstr>Build Life Cycle</vt:lpstr>
      <vt:lpstr>Building a Project - Process</vt:lpstr>
      <vt:lpstr>Introduction to Building a Software</vt:lpstr>
      <vt:lpstr>What is Build Tool ?</vt:lpstr>
      <vt:lpstr>Build Tools</vt:lpstr>
      <vt:lpstr>Difference between Ant and Maven</vt:lpstr>
      <vt:lpstr>Maven History</vt:lpstr>
      <vt:lpstr>Introduction to Maven</vt:lpstr>
      <vt:lpstr>Understanding the problem without Maven</vt:lpstr>
      <vt:lpstr>What Maven does?</vt:lpstr>
      <vt:lpstr>Why Use Maven?</vt:lpstr>
      <vt:lpstr>Maven Repository</vt:lpstr>
      <vt:lpstr>Maven Repository</vt:lpstr>
      <vt:lpstr>Maven Local Repository</vt:lpstr>
      <vt:lpstr>Maven Central repository</vt:lpstr>
      <vt:lpstr>Maven Remote Repository</vt:lpstr>
      <vt:lpstr>Maven Overview - Core Concepts</vt:lpstr>
      <vt:lpstr>How Maven uses the POM file ?</vt:lpstr>
      <vt:lpstr>POM.xml file </vt:lpstr>
      <vt:lpstr>Project Identifiers</vt:lpstr>
      <vt:lpstr>Naming Conventions of Maven Project</vt:lpstr>
      <vt:lpstr>Elements of maven pom.xml file</vt:lpstr>
      <vt:lpstr>Pom.xml file</vt:lpstr>
      <vt:lpstr>Maven pom.xml file with additional elements</vt:lpstr>
      <vt:lpstr>Maven pom.xml file with additional elements Example</vt:lpstr>
      <vt:lpstr>Project Dependencies</vt:lpstr>
      <vt:lpstr>Project dependencies in the POM file</vt:lpstr>
      <vt:lpstr>Maven Directory Structure</vt:lpstr>
      <vt:lpstr>Maven Build Life Cycles</vt:lpstr>
      <vt:lpstr>Maven Plugins</vt:lpstr>
      <vt:lpstr>Plugin Types</vt:lpstr>
      <vt:lpstr>Some Common Plugins</vt:lpstr>
      <vt:lpstr>Maven Archetypes</vt:lpstr>
      <vt:lpstr>Maven - Eclipse IDE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Rajashekar gs</dc:creator>
  <cp:lastModifiedBy>Rajashekar gs</cp:lastModifiedBy>
  <cp:revision>25</cp:revision>
  <dcterms:created xsi:type="dcterms:W3CDTF">2018-04-23T22:20:19Z</dcterms:created>
  <dcterms:modified xsi:type="dcterms:W3CDTF">2019-03-28T01:08:00Z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