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80" r:id="rId23"/>
    <p:sldId id="282" r:id="rId24"/>
    <p:sldId id="276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052AE-44A7-4431-9CB7-7C450BBAB4D1}" type="datetimeFigureOut">
              <a:rPr lang="en-IN" smtClean="0"/>
              <a:t>13-09-2018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D3A91-7CF7-475E-93C6-A7D648225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60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647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1" y="3840480"/>
            <a:ext cx="8534399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/>
            <a:fld id="{81D60167-4931-47E6-BA6A-407CBD079E47}" type="slidenum">
              <a:rPr lang="en-IN" spc="-10" smtClean="0">
                <a:solidFill>
                  <a:prstClr val="black"/>
                </a:solidFill>
              </a:rPr>
              <a:pPr marL="25400"/>
              <a:t>‹#›</a:t>
            </a:fld>
            <a:endParaRPr lang="en-IN" spc="-1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200D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1701" y="1523125"/>
            <a:ext cx="11128599" cy="4616648"/>
          </a:xfrm>
        </p:spPr>
        <p:txBody>
          <a:bodyPr lIns="0" tIns="0" rIns="0" bIns="0"/>
          <a:lstStyle>
            <a:lvl1pPr marL="342900" indent="-342900">
              <a:buFont typeface="Arial" panose="020B0604020202020204" pitchFamily="34" charset="0"/>
              <a:buChar char="•"/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/>
            <a:fld id="{81D60167-4931-47E6-BA6A-407CBD079E47}" type="slidenum">
              <a:rPr lang="en-IN" spc="-10" smtClean="0">
                <a:solidFill>
                  <a:prstClr val="black"/>
                </a:solidFill>
              </a:rPr>
              <a:pPr marL="25400"/>
              <a:t>‹#›</a:t>
            </a:fld>
            <a:endParaRPr lang="en-IN" spc="-1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34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200D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95587" y="1906238"/>
            <a:ext cx="4661747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25739" y="1838928"/>
            <a:ext cx="3222412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/>
            <a:fld id="{81D60167-4931-47E6-BA6A-407CBD079E47}" type="slidenum">
              <a:rPr lang="en-IN" spc="-10" smtClean="0">
                <a:solidFill>
                  <a:prstClr val="black"/>
                </a:solidFill>
              </a:rPr>
              <a:pPr marL="25400"/>
              <a:t>‹#›</a:t>
            </a:fld>
            <a:endParaRPr lang="en-IN" spc="-1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56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200D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/>
            <a:fld id="{81D60167-4931-47E6-BA6A-407CBD079E47}" type="slidenum">
              <a:rPr lang="en-IN" spc="-10" smtClean="0">
                <a:solidFill>
                  <a:prstClr val="black"/>
                </a:solidFill>
              </a:rPr>
              <a:pPr marL="25400"/>
              <a:t>‹#›</a:t>
            </a:fld>
            <a:endParaRPr lang="en-IN" spc="-1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90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/>
            <a:fld id="{81D60167-4931-47E6-BA6A-407CBD079E47}" type="slidenum">
              <a:rPr lang="en-IN" spc="-10" smtClean="0">
                <a:solidFill>
                  <a:prstClr val="black"/>
                </a:solidFill>
              </a:rPr>
              <a:pPr marL="25400"/>
              <a:t>‹#›</a:t>
            </a:fld>
            <a:endParaRPr lang="en-IN" spc="-1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55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260351"/>
            <a:ext cx="10972800" cy="6155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284" y="1412876"/>
            <a:ext cx="5384800" cy="14927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284" y="1412876"/>
            <a:ext cx="5384800" cy="14927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6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260351"/>
            <a:ext cx="10972800" cy="6155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12284" y="1412876"/>
            <a:ext cx="10972800" cy="384721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97392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260351"/>
            <a:ext cx="10972800" cy="6155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284" y="1412876"/>
            <a:ext cx="5384800" cy="14927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0284" y="1412875"/>
            <a:ext cx="5384800" cy="14927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0284" y="3751264"/>
            <a:ext cx="5384800" cy="14927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9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97" y="1280"/>
            <a:ext cx="7587827" cy="520700"/>
          </a:xfrm>
          <a:custGeom>
            <a:avLst/>
            <a:gdLst/>
            <a:ahLst/>
            <a:cxnLst/>
            <a:rect l="l" t="t" r="r" b="b"/>
            <a:pathLst>
              <a:path w="5690870" h="520700">
                <a:moveTo>
                  <a:pt x="0" y="520689"/>
                </a:moveTo>
                <a:lnTo>
                  <a:pt x="5690865" y="520689"/>
                </a:lnTo>
                <a:lnTo>
                  <a:pt x="5690865" y="0"/>
                </a:lnTo>
                <a:lnTo>
                  <a:pt x="0" y="0"/>
                </a:lnTo>
                <a:lnTo>
                  <a:pt x="0" y="520689"/>
                </a:lnTo>
                <a:close/>
              </a:path>
            </a:pathLst>
          </a:custGeom>
          <a:solidFill>
            <a:srgbClr val="FFE500"/>
          </a:solidFill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697" y="1280"/>
            <a:ext cx="7620000" cy="520700"/>
          </a:xfrm>
          <a:custGeom>
            <a:avLst/>
            <a:gdLst/>
            <a:ahLst/>
            <a:cxnLst/>
            <a:rect l="l" t="t" r="r" b="b"/>
            <a:pathLst>
              <a:path w="5715000" h="520700">
                <a:moveTo>
                  <a:pt x="2856225" y="520689"/>
                </a:moveTo>
                <a:lnTo>
                  <a:pt x="0" y="520689"/>
                </a:lnTo>
                <a:lnTo>
                  <a:pt x="0" y="0"/>
                </a:lnTo>
                <a:lnTo>
                  <a:pt x="5715006" y="0"/>
                </a:lnTo>
                <a:lnTo>
                  <a:pt x="5715006" y="520689"/>
                </a:lnTo>
                <a:lnTo>
                  <a:pt x="2856225" y="520689"/>
                </a:lnTo>
                <a:close/>
              </a:path>
            </a:pathLst>
          </a:custGeom>
          <a:ln w="3175">
            <a:solidFill>
              <a:srgbClr val="FFE500"/>
            </a:solidFill>
          </a:ln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7589519" y="1280"/>
            <a:ext cx="1236133" cy="520700"/>
          </a:xfrm>
          <a:custGeom>
            <a:avLst/>
            <a:gdLst/>
            <a:ahLst/>
            <a:cxnLst/>
            <a:rect l="l" t="t" r="r" b="b"/>
            <a:pathLst>
              <a:path w="927100" h="520700">
                <a:moveTo>
                  <a:pt x="927110" y="0"/>
                </a:moveTo>
                <a:lnTo>
                  <a:pt x="0" y="0"/>
                </a:lnTo>
                <a:lnTo>
                  <a:pt x="0" y="520689"/>
                </a:lnTo>
                <a:lnTo>
                  <a:pt x="927110" y="520689"/>
                </a:lnTo>
                <a:lnTo>
                  <a:pt x="927110" y="0"/>
                </a:lnTo>
                <a:close/>
              </a:path>
            </a:pathLst>
          </a:custGeom>
          <a:solidFill>
            <a:srgbClr val="D12023"/>
          </a:solidFill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7589519" y="1280"/>
            <a:ext cx="1236133" cy="520700"/>
          </a:xfrm>
          <a:custGeom>
            <a:avLst/>
            <a:gdLst/>
            <a:ahLst/>
            <a:cxnLst/>
            <a:rect l="l" t="t" r="r" b="b"/>
            <a:pathLst>
              <a:path w="927100" h="520700">
                <a:moveTo>
                  <a:pt x="463539" y="520689"/>
                </a:moveTo>
                <a:lnTo>
                  <a:pt x="0" y="520689"/>
                </a:lnTo>
                <a:lnTo>
                  <a:pt x="0" y="0"/>
                </a:lnTo>
                <a:lnTo>
                  <a:pt x="927110" y="0"/>
                </a:lnTo>
                <a:lnTo>
                  <a:pt x="927110" y="520689"/>
                </a:lnTo>
                <a:lnTo>
                  <a:pt x="463539" y="520689"/>
                </a:lnTo>
                <a:close/>
              </a:path>
            </a:pathLst>
          </a:custGeom>
          <a:ln w="3175">
            <a:solidFill>
              <a:srgbClr val="D12023"/>
            </a:solidFill>
          </a:ln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2898" y="673743"/>
            <a:ext cx="10766204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2200D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1701" y="1523125"/>
            <a:ext cx="11128599" cy="46166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1" y="6377940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7768" y="6519367"/>
            <a:ext cx="47582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/>
            <a:fld id="{81D60167-4931-47E6-BA6A-407CBD079E47}" type="slidenum">
              <a:rPr lang="en-IN" spc="-10" smtClean="0">
                <a:solidFill>
                  <a:prstClr val="black"/>
                </a:solidFill>
              </a:rPr>
              <a:pPr marL="25400"/>
              <a:t>‹#›</a:t>
            </a:fld>
            <a:endParaRPr lang="en-IN" spc="-1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31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342900" indent="-342900">
        <a:buFont typeface="Arial" panose="020B0604020202020204" pitchFamily="34" charset="0"/>
        <a:buChar char="•"/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9562" y="2986496"/>
            <a:ext cx="6734809" cy="2393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4780">
              <a:lnSpc>
                <a:spcPct val="108100"/>
              </a:lnSpc>
            </a:pPr>
            <a:r>
              <a:rPr sz="7200" b="1" spc="35" dirty="0">
                <a:solidFill>
                  <a:srgbClr val="2200DC"/>
                </a:solidFill>
                <a:latin typeface="Arial"/>
                <a:cs typeface="Arial"/>
              </a:rPr>
              <a:t>I</a:t>
            </a:r>
            <a:r>
              <a:rPr sz="7200" b="1" spc="25" dirty="0">
                <a:solidFill>
                  <a:srgbClr val="2200DC"/>
                </a:solidFill>
                <a:latin typeface="Arial"/>
                <a:cs typeface="Arial"/>
              </a:rPr>
              <a:t>n</a:t>
            </a:r>
            <a:r>
              <a:rPr sz="7200" b="1" spc="50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7200" b="1" spc="55" dirty="0">
                <a:solidFill>
                  <a:srgbClr val="2200DC"/>
                </a:solidFill>
                <a:latin typeface="Arial"/>
                <a:cs typeface="Arial"/>
              </a:rPr>
              <a:t>r</a:t>
            </a:r>
            <a:r>
              <a:rPr sz="7200" b="1" spc="15" dirty="0">
                <a:solidFill>
                  <a:srgbClr val="2200DC"/>
                </a:solidFill>
                <a:latin typeface="Arial"/>
                <a:cs typeface="Arial"/>
              </a:rPr>
              <a:t>o</a:t>
            </a:r>
            <a:r>
              <a:rPr sz="7200" b="1" spc="25" dirty="0">
                <a:solidFill>
                  <a:srgbClr val="2200DC"/>
                </a:solidFill>
                <a:latin typeface="Arial"/>
                <a:cs typeface="Arial"/>
              </a:rPr>
              <a:t>d</a:t>
            </a:r>
            <a:r>
              <a:rPr sz="7200" b="1" spc="15" dirty="0">
                <a:solidFill>
                  <a:srgbClr val="2200DC"/>
                </a:solidFill>
                <a:latin typeface="Arial"/>
                <a:cs typeface="Arial"/>
              </a:rPr>
              <a:t>u</a:t>
            </a:r>
            <a:r>
              <a:rPr sz="7200" b="1" spc="65" dirty="0">
                <a:solidFill>
                  <a:srgbClr val="2200DC"/>
                </a:solidFill>
                <a:latin typeface="Arial"/>
                <a:cs typeface="Arial"/>
              </a:rPr>
              <a:t>c</a:t>
            </a:r>
            <a:r>
              <a:rPr sz="7200" b="1" spc="60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7200" b="1" spc="35" dirty="0">
                <a:solidFill>
                  <a:srgbClr val="2200DC"/>
                </a:solidFill>
                <a:latin typeface="Arial"/>
                <a:cs typeface="Arial"/>
              </a:rPr>
              <a:t>i</a:t>
            </a:r>
            <a:r>
              <a:rPr sz="7200" b="1" spc="25" dirty="0">
                <a:solidFill>
                  <a:srgbClr val="2200DC"/>
                </a:solidFill>
                <a:latin typeface="Arial"/>
                <a:cs typeface="Arial"/>
              </a:rPr>
              <a:t>o</a:t>
            </a:r>
            <a:r>
              <a:rPr sz="7200" b="1" spc="-45" dirty="0">
                <a:solidFill>
                  <a:srgbClr val="2200DC"/>
                </a:solidFill>
                <a:latin typeface="Arial"/>
                <a:cs typeface="Arial"/>
              </a:rPr>
              <a:t>n</a:t>
            </a:r>
            <a:r>
              <a:rPr sz="7200" b="1" spc="32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7200" b="1" spc="60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7200" b="1" spc="-45" dirty="0">
                <a:solidFill>
                  <a:srgbClr val="2200DC"/>
                </a:solidFill>
                <a:latin typeface="Arial"/>
                <a:cs typeface="Arial"/>
              </a:rPr>
              <a:t>o</a:t>
            </a:r>
            <a:r>
              <a:rPr sz="7200" b="1" spc="-2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lang="en-IN" sz="7200" b="1" spc="65" dirty="0" smtClean="0">
                <a:solidFill>
                  <a:srgbClr val="2200DC"/>
                </a:solidFill>
                <a:latin typeface="Arial"/>
                <a:cs typeface="Arial"/>
              </a:rPr>
              <a:t>Servlets</a:t>
            </a:r>
            <a:endParaRPr sz="7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1" y="524900"/>
            <a:ext cx="6619311" cy="2015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58491" y="5488917"/>
            <a:ext cx="1179716" cy="11541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/>
            <a:fld id="{81D60167-4931-47E6-BA6A-407CBD079E47}" type="slidenum">
              <a:rPr spc="-10" dirty="0">
                <a:solidFill>
                  <a:prstClr val="black"/>
                </a:solidFill>
              </a:rPr>
              <a:pPr marL="25400"/>
              <a:t>1</a:t>
            </a:fld>
            <a:endParaRPr spc="-1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5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HttpServlet</a:t>
            </a:r>
            <a:r>
              <a:rPr lang="en-IN" dirty="0"/>
              <a:t>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701" y="1523125"/>
            <a:ext cx="11128599" cy="3847207"/>
          </a:xfrm>
        </p:spPr>
        <p:txBody>
          <a:bodyPr/>
          <a:lstStyle/>
          <a:p>
            <a:r>
              <a:rPr lang="en-IN" dirty="0" err="1"/>
              <a:t>HttpServlet</a:t>
            </a:r>
            <a:r>
              <a:rPr lang="en-IN" dirty="0"/>
              <a:t> is also an abstract class.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class gives implementation of various service() methods of Servlet </a:t>
            </a:r>
            <a:r>
              <a:rPr lang="en-IN" dirty="0" smtClean="0"/>
              <a:t>interface.</a:t>
            </a:r>
          </a:p>
          <a:p>
            <a:r>
              <a:rPr lang="en-IN" dirty="0"/>
              <a:t>To create a servlet, we should create a class that extends </a:t>
            </a:r>
            <a:r>
              <a:rPr lang="en-IN" dirty="0" err="1"/>
              <a:t>HttpServlet</a:t>
            </a:r>
            <a:r>
              <a:rPr lang="en-IN" dirty="0"/>
              <a:t> abstract class.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Servlet class that we will create, must not override service() method. </a:t>
            </a:r>
            <a:endParaRPr lang="en-IN" dirty="0" smtClean="0"/>
          </a:p>
          <a:p>
            <a:r>
              <a:rPr lang="en-IN" dirty="0" smtClean="0"/>
              <a:t>Our </a:t>
            </a:r>
            <a:r>
              <a:rPr lang="en-IN" dirty="0"/>
              <a:t>servlet class will override only the </a:t>
            </a:r>
            <a:r>
              <a:rPr lang="en-IN" dirty="0" err="1"/>
              <a:t>doGet</a:t>
            </a:r>
            <a:r>
              <a:rPr lang="en-IN" dirty="0"/>
              <a:t>() and/or </a:t>
            </a:r>
            <a:r>
              <a:rPr lang="en-IN" dirty="0" err="1"/>
              <a:t>doPost</a:t>
            </a:r>
            <a:r>
              <a:rPr lang="en-IN" dirty="0"/>
              <a:t>() methods.</a:t>
            </a:r>
          </a:p>
          <a:p>
            <a:r>
              <a:rPr lang="en-IN" dirty="0" smtClean="0"/>
              <a:t>The </a:t>
            </a:r>
            <a:r>
              <a:rPr lang="en-IN" dirty="0"/>
              <a:t>service() method of </a:t>
            </a:r>
            <a:r>
              <a:rPr lang="en-IN" dirty="0" err="1"/>
              <a:t>HttpServlet</a:t>
            </a:r>
            <a:r>
              <a:rPr lang="en-IN" dirty="0"/>
              <a:t> class listens to the Http methods (GET, POST </a:t>
            </a:r>
            <a:r>
              <a:rPr lang="en-IN" dirty="0" err="1"/>
              <a:t>etc</a:t>
            </a:r>
            <a:r>
              <a:rPr lang="en-IN" dirty="0"/>
              <a:t>) from request stream and invokes </a:t>
            </a:r>
            <a:r>
              <a:rPr lang="en-IN" dirty="0" err="1"/>
              <a:t>doGet</a:t>
            </a:r>
            <a:r>
              <a:rPr lang="en-IN" dirty="0"/>
              <a:t>() or </a:t>
            </a:r>
            <a:r>
              <a:rPr lang="en-IN" dirty="0" err="1"/>
              <a:t>doPost</a:t>
            </a:r>
            <a:r>
              <a:rPr lang="en-IN" dirty="0"/>
              <a:t>() methods based on Http Method type.</a:t>
            </a:r>
          </a:p>
        </p:txBody>
      </p:sp>
    </p:spTree>
    <p:extLst>
      <p:ext uri="{BB962C8B-B14F-4D97-AF65-F5344CB8AC3E}">
        <p14:creationId xmlns:p14="http://schemas.microsoft.com/office/powerpoint/2010/main" val="229720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HttpServlet</a:t>
            </a:r>
            <a:r>
              <a:rPr lang="en-IN" dirty="0"/>
              <a:t>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569" y="1557338"/>
            <a:ext cx="9186862" cy="49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Basics of HTTP Servlet 2-1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9039" y="1268414"/>
            <a:ext cx="8029575" cy="6924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</a:rPr>
              <a:t>HttpServlet</a:t>
            </a:r>
            <a:r>
              <a:rPr lang="en-US" altLang="zh-CN"/>
              <a:t> class provides an abstract class to create an HTTP servlet.</a:t>
            </a:r>
            <a:endParaRPr lang="en-US" altLang="zh-CN" sz="2400"/>
          </a:p>
        </p:txBody>
      </p:sp>
      <p:sp>
        <p:nvSpPr>
          <p:cNvPr id="48147" name="AutoShape 19"/>
          <p:cNvSpPr>
            <a:spLocks noChangeArrowheads="1"/>
          </p:cNvSpPr>
          <p:nvPr/>
        </p:nvSpPr>
        <p:spPr bwMode="auto">
          <a:xfrm>
            <a:off x="2857500" y="2420938"/>
            <a:ext cx="6910388" cy="576262"/>
          </a:xfrm>
          <a:prstGeom prst="roundRect">
            <a:avLst>
              <a:gd name="adj" fmla="val 16667"/>
            </a:avLst>
          </a:prstGeom>
          <a:solidFill>
            <a:srgbClr val="FF0000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>
                <a:latin typeface="Courier New" panose="02070309020205020404" pitchFamily="49" charset="0"/>
              </a:rPr>
              <a:t>protected void doGet(HttpServletRequest req,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HttpServletResponse res);</a:t>
            </a:r>
          </a:p>
        </p:txBody>
      </p: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2859088" y="3502025"/>
            <a:ext cx="6908800" cy="431800"/>
          </a:xfrm>
          <a:prstGeom prst="rect">
            <a:avLst/>
          </a:prstGeom>
          <a:solidFill>
            <a:srgbClr val="DEC8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latin typeface="Courier New" panose="02070309020205020404" pitchFamily="49" charset="0"/>
              </a:rPr>
              <a:t>doGet()</a:t>
            </a:r>
            <a:r>
              <a:rPr lang="en-US" altLang="en-US" b="1"/>
              <a:t> method handles the </a:t>
            </a:r>
            <a:r>
              <a:rPr lang="en-US" altLang="en-US" b="1">
                <a:latin typeface="Courier New" panose="02070309020205020404" pitchFamily="49" charset="0"/>
              </a:rPr>
              <a:t>GET</a:t>
            </a:r>
            <a:r>
              <a:rPr lang="en-US" altLang="en-US" b="1"/>
              <a:t> request made by the client</a:t>
            </a:r>
          </a:p>
        </p:txBody>
      </p:sp>
      <p:sp>
        <p:nvSpPr>
          <p:cNvPr id="48149" name="AutoShape 21"/>
          <p:cNvSpPr>
            <a:spLocks noChangeArrowheads="1"/>
          </p:cNvSpPr>
          <p:nvPr/>
        </p:nvSpPr>
        <p:spPr bwMode="auto">
          <a:xfrm>
            <a:off x="2784476" y="4437064"/>
            <a:ext cx="6983413" cy="649287"/>
          </a:xfrm>
          <a:prstGeom prst="roundRect">
            <a:avLst>
              <a:gd name="adj" fmla="val 16667"/>
            </a:avLst>
          </a:prstGeom>
          <a:solidFill>
            <a:srgbClr val="FF0000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>
                <a:latin typeface="Courier New" panose="02070309020205020404" pitchFamily="49" charset="0"/>
              </a:rPr>
              <a:t>protected void doPost(HttpServletRequest req,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HttpServletResponse res);</a:t>
            </a:r>
          </a:p>
        </p:txBody>
      </p:sp>
      <p:sp>
        <p:nvSpPr>
          <p:cNvPr id="48151" name="Rectangle 23"/>
          <p:cNvSpPr>
            <a:spLocks noChangeArrowheads="1"/>
          </p:cNvSpPr>
          <p:nvPr/>
        </p:nvSpPr>
        <p:spPr bwMode="auto">
          <a:xfrm>
            <a:off x="2640013" y="5589588"/>
            <a:ext cx="7200900" cy="431800"/>
          </a:xfrm>
          <a:prstGeom prst="rect">
            <a:avLst/>
          </a:prstGeom>
          <a:solidFill>
            <a:srgbClr val="DEC8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latin typeface="Courier New" panose="02070309020205020404" pitchFamily="49" charset="0"/>
              </a:rPr>
              <a:t>doPost()</a:t>
            </a:r>
            <a:r>
              <a:rPr lang="en-US" altLang="en-US" b="1"/>
              <a:t> method handles the </a:t>
            </a:r>
            <a:r>
              <a:rPr lang="en-US" altLang="en-US" b="1">
                <a:latin typeface="Courier New" panose="02070309020205020404" pitchFamily="49" charset="0"/>
              </a:rPr>
              <a:t>POST</a:t>
            </a:r>
            <a:r>
              <a:rPr lang="en-US" altLang="en-US" b="1"/>
              <a:t> request made by the client</a:t>
            </a:r>
          </a:p>
        </p:txBody>
      </p:sp>
    </p:spTree>
    <p:extLst>
      <p:ext uri="{BB962C8B-B14F-4D97-AF65-F5344CB8AC3E}">
        <p14:creationId xmlns:p14="http://schemas.microsoft.com/office/powerpoint/2010/main" val="260948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48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48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7" grpId="0" animBg="1"/>
      <p:bldP spid="48148" grpId="0" animBg="1"/>
      <p:bldP spid="48149" grpId="0" animBg="1"/>
      <p:bldP spid="481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31" name="AutoShape 23"/>
          <p:cNvSpPr>
            <a:spLocks noChangeArrowheads="1"/>
          </p:cNvSpPr>
          <p:nvPr/>
        </p:nvSpPr>
        <p:spPr bwMode="auto">
          <a:xfrm>
            <a:off x="2782888" y="1844675"/>
            <a:ext cx="7200900" cy="647700"/>
          </a:xfrm>
          <a:prstGeom prst="roundRect">
            <a:avLst>
              <a:gd name="adj" fmla="val 16667"/>
            </a:avLst>
          </a:prstGeom>
          <a:solidFill>
            <a:srgbClr val="FF0000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>
                <a:latin typeface="Courier New" panose="02070309020205020404" pitchFamily="49" charset="0"/>
              </a:rPr>
              <a:t>protected void doDelete(HttpServletRequest req,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HttpServletResponse res);</a:t>
            </a:r>
          </a:p>
        </p:txBody>
      </p:sp>
      <p:sp>
        <p:nvSpPr>
          <p:cNvPr id="94232" name="AutoShape 24"/>
          <p:cNvSpPr>
            <a:spLocks noChangeArrowheads="1"/>
          </p:cNvSpPr>
          <p:nvPr/>
        </p:nvSpPr>
        <p:spPr bwMode="auto">
          <a:xfrm>
            <a:off x="2784476" y="3429001"/>
            <a:ext cx="7127875" cy="576263"/>
          </a:xfrm>
          <a:prstGeom prst="roundRect">
            <a:avLst>
              <a:gd name="adj" fmla="val 16667"/>
            </a:avLst>
          </a:prstGeom>
          <a:solidFill>
            <a:srgbClr val="FF0000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>
                <a:latin typeface="Courier New" panose="02070309020205020404" pitchFamily="49" charset="0"/>
              </a:rPr>
              <a:t>protected void doPut(HttpServletRequest req,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HttpServletResponse res);</a:t>
            </a:r>
          </a:p>
        </p:txBody>
      </p:sp>
      <p:sp>
        <p:nvSpPr>
          <p:cNvPr id="94233" name="AutoShape 25"/>
          <p:cNvSpPr>
            <a:spLocks noChangeArrowheads="1"/>
          </p:cNvSpPr>
          <p:nvPr/>
        </p:nvSpPr>
        <p:spPr bwMode="auto">
          <a:xfrm>
            <a:off x="2784476" y="4868863"/>
            <a:ext cx="7127875" cy="647700"/>
          </a:xfrm>
          <a:prstGeom prst="roundRect">
            <a:avLst>
              <a:gd name="adj" fmla="val 16667"/>
            </a:avLst>
          </a:prstGeom>
          <a:solidFill>
            <a:srgbClr val="FF0000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>
                <a:latin typeface="Courier New" panose="02070309020205020404" pitchFamily="49" charset="0"/>
              </a:rPr>
              <a:t>protected void doHead(HttpServletRequest req,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HttpServletResponse res);</a:t>
            </a:r>
          </a:p>
        </p:txBody>
      </p:sp>
      <p:sp>
        <p:nvSpPr>
          <p:cNvPr id="94234" name="Rectangle 26"/>
          <p:cNvSpPr>
            <a:spLocks noChangeArrowheads="1"/>
          </p:cNvSpPr>
          <p:nvPr/>
        </p:nvSpPr>
        <p:spPr bwMode="auto">
          <a:xfrm>
            <a:off x="2784476" y="2709863"/>
            <a:ext cx="7199313" cy="431800"/>
          </a:xfrm>
          <a:prstGeom prst="rect">
            <a:avLst/>
          </a:prstGeom>
          <a:solidFill>
            <a:srgbClr val="DEC8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latin typeface="Courier New" panose="02070309020205020404" pitchFamily="49" charset="0"/>
              </a:rPr>
              <a:t>doDelete()</a:t>
            </a:r>
            <a:r>
              <a:rPr lang="en-US" altLang="en-US" b="1"/>
              <a:t> method is used to delete a resource from the server</a:t>
            </a:r>
          </a:p>
        </p:txBody>
      </p:sp>
      <p:sp>
        <p:nvSpPr>
          <p:cNvPr id="94235" name="Rectangle 27"/>
          <p:cNvSpPr>
            <a:spLocks noChangeArrowheads="1"/>
          </p:cNvSpPr>
          <p:nvPr/>
        </p:nvSpPr>
        <p:spPr bwMode="auto">
          <a:xfrm>
            <a:off x="3043239" y="4221163"/>
            <a:ext cx="6624637" cy="431800"/>
          </a:xfrm>
          <a:prstGeom prst="rect">
            <a:avLst/>
          </a:prstGeom>
          <a:solidFill>
            <a:srgbClr val="DEC8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latin typeface="Courier New" panose="02070309020205020404" pitchFamily="49" charset="0"/>
              </a:rPr>
              <a:t>doPut()</a:t>
            </a:r>
            <a:r>
              <a:rPr lang="en-US" altLang="en-US" b="1"/>
              <a:t> method is used to place a resource on the server</a:t>
            </a:r>
          </a:p>
        </p:txBody>
      </p:sp>
      <p:sp>
        <p:nvSpPr>
          <p:cNvPr id="94236" name="Rectangle 28"/>
          <p:cNvSpPr>
            <a:spLocks noChangeArrowheads="1"/>
          </p:cNvSpPr>
          <p:nvPr/>
        </p:nvSpPr>
        <p:spPr bwMode="auto">
          <a:xfrm>
            <a:off x="2725738" y="5805488"/>
            <a:ext cx="7199312" cy="431800"/>
          </a:xfrm>
          <a:prstGeom prst="rect">
            <a:avLst/>
          </a:prstGeom>
          <a:solidFill>
            <a:srgbClr val="DEC8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>
                <a:latin typeface="Courier New" panose="02070309020205020404" pitchFamily="49" charset="0"/>
              </a:rPr>
              <a:t>doHead()</a:t>
            </a:r>
            <a:r>
              <a:rPr lang="en-US" altLang="en-US" b="1"/>
              <a:t> method handles the </a:t>
            </a:r>
            <a:r>
              <a:rPr lang="en-US" altLang="en-US" b="1">
                <a:latin typeface="Courier New" panose="02070309020205020404" pitchFamily="49" charset="0"/>
              </a:rPr>
              <a:t>HEAD</a:t>
            </a:r>
            <a:r>
              <a:rPr lang="en-US" altLang="en-US" b="1"/>
              <a:t> request made by the client</a:t>
            </a:r>
          </a:p>
        </p:txBody>
      </p:sp>
      <p:sp>
        <p:nvSpPr>
          <p:cNvPr id="94237" name="Rectangle 29"/>
          <p:cNvSpPr>
            <a:spLocks noChangeArrowheads="1"/>
          </p:cNvSpPr>
          <p:nvPr/>
        </p:nvSpPr>
        <p:spPr bwMode="auto">
          <a:xfrm>
            <a:off x="2208213" y="1125538"/>
            <a:ext cx="82089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2400"/>
              <a:t>The other methods of </a:t>
            </a:r>
            <a:r>
              <a:rPr lang="en-US" altLang="zh-CN" sz="2400">
                <a:latin typeface="Courier New" panose="02070309020205020404" pitchFamily="49" charset="0"/>
              </a:rPr>
              <a:t>HttpServlet</a:t>
            </a:r>
            <a:r>
              <a:rPr lang="en-US" altLang="zh-CN" sz="2400"/>
              <a:t> class are:</a:t>
            </a:r>
          </a:p>
        </p:txBody>
      </p:sp>
      <p:sp>
        <p:nvSpPr>
          <p:cNvPr id="94239" name="Rectangle 3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Basics of HTTP Servlet 2-2</a:t>
            </a:r>
          </a:p>
        </p:txBody>
      </p:sp>
    </p:spTree>
    <p:extLst>
      <p:ext uri="{BB962C8B-B14F-4D97-AF65-F5344CB8AC3E}">
        <p14:creationId xmlns:p14="http://schemas.microsoft.com/office/powerpoint/2010/main" val="173931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942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942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942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942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942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942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942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942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942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31" grpId="0" animBg="1"/>
      <p:bldP spid="94232" grpId="0" animBg="1"/>
      <p:bldP spid="94233" grpId="0" animBg="1"/>
      <p:bldP spid="94234" grpId="0" animBg="1"/>
      <p:bldP spid="94235" grpId="0" animBg="1"/>
      <p:bldP spid="942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403475" y="260351"/>
            <a:ext cx="8229600" cy="615553"/>
          </a:xfrm>
        </p:spPr>
        <p:txBody>
          <a:bodyPr/>
          <a:lstStyle/>
          <a:p>
            <a:r>
              <a:rPr lang="en-US" altLang="zh-CN"/>
              <a:t>Life Cycle of a Servlet 2-1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0163" y="1268414"/>
            <a:ext cx="9137650" cy="2308324"/>
          </a:xfrm>
        </p:spPr>
        <p:txBody>
          <a:bodyPr/>
          <a:lstStyle/>
          <a:p>
            <a:r>
              <a:rPr lang="en-GB" altLang="zh-CN" dirty="0"/>
              <a:t>An instance of a Servlet is created by the Servlet container. </a:t>
            </a:r>
          </a:p>
          <a:p>
            <a:r>
              <a:rPr lang="en-GB" altLang="zh-CN" dirty="0"/>
              <a:t>The life cycle of Servlet explains when this instance was created, for how long it lived and when it expired. </a:t>
            </a:r>
            <a:endParaRPr lang="en-GB" altLang="zh-CN" dirty="0" smtClean="0"/>
          </a:p>
          <a:p>
            <a:r>
              <a:rPr lang="en-IN" b="1" dirty="0"/>
              <a:t>Servlets don't have a main() method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Web </a:t>
            </a:r>
            <a:r>
              <a:rPr lang="en-IN" dirty="0"/>
              <a:t>Container manages the life cycle of a Servlet instance.</a:t>
            </a:r>
            <a:endParaRPr lang="en-GB" altLang="zh-CN" dirty="0"/>
          </a:p>
          <a:p>
            <a:r>
              <a:rPr lang="en-US" altLang="zh-CN" dirty="0"/>
              <a:t>The 3 methods of Servlet life cycle are:</a:t>
            </a:r>
          </a:p>
        </p:txBody>
      </p:sp>
      <p:sp>
        <p:nvSpPr>
          <p:cNvPr id="97284" name="AutoShape 4"/>
          <p:cNvSpPr>
            <a:spLocks noChangeArrowheads="1"/>
          </p:cNvSpPr>
          <p:nvPr/>
        </p:nvSpPr>
        <p:spPr bwMode="auto">
          <a:xfrm>
            <a:off x="4368801" y="4165594"/>
            <a:ext cx="2447925" cy="4318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latin typeface="Courier New" panose="02070309020205020404" pitchFamily="49" charset="0"/>
              </a:rPr>
              <a:t>init()</a:t>
            </a:r>
          </a:p>
        </p:txBody>
      </p:sp>
      <p:sp>
        <p:nvSpPr>
          <p:cNvPr id="97285" name="Line 5"/>
          <p:cNvSpPr>
            <a:spLocks noChangeShapeType="1"/>
          </p:cNvSpPr>
          <p:nvPr/>
        </p:nvSpPr>
        <p:spPr bwMode="auto">
          <a:xfrm>
            <a:off x="5519738" y="462597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7286" name="AutoShape 6"/>
          <p:cNvSpPr>
            <a:spLocks noChangeArrowheads="1"/>
          </p:cNvSpPr>
          <p:nvPr/>
        </p:nvSpPr>
        <p:spPr bwMode="auto">
          <a:xfrm>
            <a:off x="4295776" y="5014907"/>
            <a:ext cx="2447925" cy="4318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latin typeface="Courier New" panose="02070309020205020404" pitchFamily="49" charset="0"/>
              </a:rPr>
              <a:t>service()</a:t>
            </a:r>
          </a:p>
        </p:txBody>
      </p:sp>
      <p:sp>
        <p:nvSpPr>
          <p:cNvPr id="97287" name="Line 7"/>
          <p:cNvSpPr>
            <a:spLocks noChangeShapeType="1"/>
          </p:cNvSpPr>
          <p:nvPr/>
        </p:nvSpPr>
        <p:spPr bwMode="auto">
          <a:xfrm>
            <a:off x="5519738" y="546099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7288" name="AutoShape 8"/>
          <p:cNvSpPr>
            <a:spLocks noChangeArrowheads="1"/>
          </p:cNvSpPr>
          <p:nvPr/>
        </p:nvSpPr>
        <p:spPr bwMode="auto">
          <a:xfrm>
            <a:off x="4295776" y="5849932"/>
            <a:ext cx="2447925" cy="4318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latin typeface="Courier New" panose="02070309020205020404" pitchFamily="49" charset="0"/>
              </a:rPr>
              <a:t>destroy()</a:t>
            </a:r>
          </a:p>
        </p:txBody>
      </p:sp>
    </p:spTree>
    <p:extLst>
      <p:ext uri="{BB962C8B-B14F-4D97-AF65-F5344CB8AC3E}">
        <p14:creationId xmlns:p14="http://schemas.microsoft.com/office/powerpoint/2010/main" val="69510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10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10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10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nimBg="1"/>
      <p:bldP spid="97285" grpId="0" animBg="1"/>
      <p:bldP spid="97286" grpId="0" animBg="1"/>
      <p:bldP spid="97287" grpId="0" animBg="1"/>
      <p:bldP spid="972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497139" y="260351"/>
            <a:ext cx="8135937" cy="615553"/>
          </a:xfrm>
        </p:spPr>
        <p:txBody>
          <a:bodyPr/>
          <a:lstStyle/>
          <a:p>
            <a:r>
              <a:rPr lang="en-US" altLang="zh-CN"/>
              <a:t>Life Cycle of a Servlet 2-2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3" y="1341439"/>
            <a:ext cx="8229600" cy="34624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zh-CN"/>
              <a:t>The different stages of life cycle are:</a:t>
            </a:r>
          </a:p>
        </p:txBody>
      </p:sp>
      <p:sp>
        <p:nvSpPr>
          <p:cNvPr id="98308" name="AutoShape 4"/>
          <p:cNvSpPr>
            <a:spLocks noChangeArrowheads="1"/>
          </p:cNvSpPr>
          <p:nvPr/>
        </p:nvSpPr>
        <p:spPr bwMode="auto">
          <a:xfrm>
            <a:off x="2424114" y="2162175"/>
            <a:ext cx="2447925" cy="503238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/>
              <a:t>Instantiation</a:t>
            </a:r>
          </a:p>
        </p:txBody>
      </p:sp>
      <p:sp>
        <p:nvSpPr>
          <p:cNvPr id="98309" name="Line 5"/>
          <p:cNvSpPr>
            <a:spLocks noChangeShapeType="1"/>
          </p:cNvSpPr>
          <p:nvPr/>
        </p:nvSpPr>
        <p:spPr bwMode="auto">
          <a:xfrm>
            <a:off x="5016500" y="24209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5699125" y="2066925"/>
            <a:ext cx="4789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 Servlet container creates an instance of Servlet.</a:t>
            </a:r>
          </a:p>
        </p:txBody>
      </p:sp>
      <p:sp>
        <p:nvSpPr>
          <p:cNvPr id="98311" name="AutoShape 7"/>
          <p:cNvSpPr>
            <a:spLocks noChangeArrowheads="1"/>
          </p:cNvSpPr>
          <p:nvPr/>
        </p:nvSpPr>
        <p:spPr bwMode="auto">
          <a:xfrm>
            <a:off x="2424114" y="3025776"/>
            <a:ext cx="2447925" cy="504825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/>
              <a:t>Initialization</a:t>
            </a:r>
          </a:p>
        </p:txBody>
      </p:sp>
      <p:sp>
        <p:nvSpPr>
          <p:cNvPr id="98312" name="Line 8"/>
          <p:cNvSpPr>
            <a:spLocks noChangeShapeType="1"/>
          </p:cNvSpPr>
          <p:nvPr/>
        </p:nvSpPr>
        <p:spPr bwMode="auto">
          <a:xfrm>
            <a:off x="5016500" y="32845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5664200" y="3082926"/>
            <a:ext cx="500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init()</a:t>
            </a:r>
            <a:r>
              <a:rPr lang="en-US" altLang="en-US"/>
              <a:t> method is called by the container.</a:t>
            </a:r>
          </a:p>
        </p:txBody>
      </p:sp>
      <p:sp>
        <p:nvSpPr>
          <p:cNvPr id="98314" name="AutoShape 10"/>
          <p:cNvSpPr>
            <a:spLocks noChangeArrowheads="1"/>
          </p:cNvSpPr>
          <p:nvPr/>
        </p:nvSpPr>
        <p:spPr bwMode="auto">
          <a:xfrm>
            <a:off x="2424114" y="3890964"/>
            <a:ext cx="2447925" cy="503237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/>
              <a:t>Service</a:t>
            </a:r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>
            <a:off x="5087938" y="41497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5735638" y="3795713"/>
            <a:ext cx="48244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service()</a:t>
            </a:r>
            <a:r>
              <a:rPr lang="en-US" altLang="en-US"/>
              <a:t> method is called by the container if it has a request for a Servlet.</a:t>
            </a:r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5735638" y="4724400"/>
            <a:ext cx="48244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destroy()</a:t>
            </a:r>
            <a:r>
              <a:rPr lang="en-US" altLang="en-US"/>
              <a:t> method is called before destroying the instance.</a:t>
            </a:r>
          </a:p>
        </p:txBody>
      </p:sp>
      <p:sp>
        <p:nvSpPr>
          <p:cNvPr id="98318" name="AutoShape 14"/>
          <p:cNvSpPr>
            <a:spLocks noChangeArrowheads="1"/>
          </p:cNvSpPr>
          <p:nvPr/>
        </p:nvSpPr>
        <p:spPr bwMode="auto">
          <a:xfrm>
            <a:off x="2424114" y="4797425"/>
            <a:ext cx="2447925" cy="503238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/>
              <a:t>Destroy</a:t>
            </a:r>
          </a:p>
        </p:txBody>
      </p:sp>
      <p:sp>
        <p:nvSpPr>
          <p:cNvPr id="98319" name="Line 15"/>
          <p:cNvSpPr>
            <a:spLocks noChangeShapeType="1"/>
          </p:cNvSpPr>
          <p:nvPr/>
        </p:nvSpPr>
        <p:spPr bwMode="auto">
          <a:xfrm>
            <a:off x="5087938" y="50847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>
            <a:off x="5087938" y="58054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8321" name="AutoShape 17"/>
          <p:cNvSpPr>
            <a:spLocks noChangeArrowheads="1"/>
          </p:cNvSpPr>
          <p:nvPr/>
        </p:nvSpPr>
        <p:spPr bwMode="auto">
          <a:xfrm>
            <a:off x="2424114" y="5589589"/>
            <a:ext cx="2447925" cy="503237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/>
              <a:t>Unavailable</a:t>
            </a:r>
          </a:p>
        </p:txBody>
      </p:sp>
      <p:sp>
        <p:nvSpPr>
          <p:cNvPr id="98322" name="Text Box 18"/>
          <p:cNvSpPr txBox="1">
            <a:spLocks noChangeArrowheads="1"/>
          </p:cNvSpPr>
          <p:nvPr/>
        </p:nvSpPr>
        <p:spPr bwMode="auto">
          <a:xfrm>
            <a:off x="5735639" y="5516563"/>
            <a:ext cx="4752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 instance is destroyed and marked for garbage collection.</a:t>
            </a:r>
          </a:p>
        </p:txBody>
      </p:sp>
    </p:spTree>
    <p:extLst>
      <p:ext uri="{BB962C8B-B14F-4D97-AF65-F5344CB8AC3E}">
        <p14:creationId xmlns:p14="http://schemas.microsoft.com/office/powerpoint/2010/main" val="111981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98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98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98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8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nimBg="1"/>
      <p:bldP spid="98309" grpId="0" animBg="1"/>
      <p:bldP spid="98310" grpId="0"/>
      <p:bldP spid="98311" grpId="0" animBg="1"/>
      <p:bldP spid="98312" grpId="0" animBg="1"/>
      <p:bldP spid="98313" grpId="0"/>
      <p:bldP spid="98314" grpId="0" animBg="1"/>
      <p:bldP spid="98315" grpId="0" animBg="1"/>
      <p:bldP spid="98316" grpId="0"/>
      <p:bldP spid="98317" grpId="0"/>
      <p:bldP spid="98318" grpId="0" animBg="1"/>
      <p:bldP spid="98319" grpId="0" animBg="1"/>
      <p:bldP spid="98320" grpId="0" animBg="1"/>
      <p:bldP spid="98321" grpId="0" animBg="1"/>
      <p:bldP spid="983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Servlet Hierarchy 3-1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 flipH="1" flipV="1">
            <a:off x="-612775" y="5516564"/>
            <a:ext cx="144462" cy="196977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/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auto">
          <a:xfrm>
            <a:off x="2135188" y="2851150"/>
            <a:ext cx="3744912" cy="431800"/>
          </a:xfrm>
          <a:prstGeom prst="flowChartAlternateProcess">
            <a:avLst/>
          </a:prstGeom>
          <a:solidFill>
            <a:srgbClr val="CDAD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Interface ServletConfig</a:t>
            </a:r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6022975" y="3052763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6888163" y="2636838"/>
            <a:ext cx="3384550" cy="792162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>
                <a:solidFill>
                  <a:schemeClr val="bg1"/>
                </a:solidFill>
              </a:rPr>
              <a:t>Used by Servlet container </a:t>
            </a:r>
          </a:p>
          <a:p>
            <a:r>
              <a:rPr lang="en-US" altLang="en-US" b="1">
                <a:solidFill>
                  <a:schemeClr val="bg1"/>
                </a:solidFill>
              </a:rPr>
              <a:t>during initialization</a:t>
            </a:r>
          </a:p>
        </p:txBody>
      </p:sp>
      <p:sp>
        <p:nvSpPr>
          <p:cNvPr id="51207" name="AutoShape 7"/>
          <p:cNvSpPr>
            <a:spLocks noChangeArrowheads="1"/>
          </p:cNvSpPr>
          <p:nvPr/>
        </p:nvSpPr>
        <p:spPr bwMode="auto">
          <a:xfrm>
            <a:off x="2135188" y="3787775"/>
            <a:ext cx="3744912" cy="431800"/>
          </a:xfrm>
          <a:prstGeom prst="flowChartAlternateProcess">
            <a:avLst/>
          </a:prstGeom>
          <a:solidFill>
            <a:srgbClr val="CDAD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Interface ServletContext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6888164" y="3571876"/>
            <a:ext cx="3386137" cy="1008063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>
                <a:solidFill>
                  <a:schemeClr val="bg1"/>
                </a:solidFill>
              </a:rPr>
              <a:t>Defines methods used by the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bg1"/>
                </a:solidFill>
              </a:rPr>
              <a:t>servlets to get information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bg1"/>
                </a:solidFill>
              </a:rPr>
              <a:t>from its container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6022975" y="400367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11" name="AutoShape 11"/>
          <p:cNvSpPr>
            <a:spLocks noChangeArrowheads="1"/>
          </p:cNvSpPr>
          <p:nvPr/>
        </p:nvSpPr>
        <p:spPr bwMode="auto">
          <a:xfrm>
            <a:off x="2135188" y="4797426"/>
            <a:ext cx="3744912" cy="430213"/>
          </a:xfrm>
          <a:prstGeom prst="flowChartAlternateProcess">
            <a:avLst/>
          </a:prstGeom>
          <a:solidFill>
            <a:srgbClr val="CDAD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 Interface ServletRequest</a:t>
            </a:r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6024563" y="499745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6888163" y="4724400"/>
            <a:ext cx="3384550" cy="8636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>
                <a:solidFill>
                  <a:schemeClr val="bg1"/>
                </a:solidFill>
              </a:rPr>
              <a:t>Requests information from</a:t>
            </a:r>
          </a:p>
          <a:p>
            <a:r>
              <a:rPr lang="en-US" altLang="en-US" b="1">
                <a:solidFill>
                  <a:schemeClr val="bg1"/>
                </a:solidFill>
              </a:rPr>
              <a:t>the server </a:t>
            </a:r>
          </a:p>
        </p:txBody>
      </p:sp>
      <p:sp>
        <p:nvSpPr>
          <p:cNvPr id="51215" name="AutoShape 15"/>
          <p:cNvSpPr>
            <a:spLocks noChangeArrowheads="1"/>
          </p:cNvSpPr>
          <p:nvPr/>
        </p:nvSpPr>
        <p:spPr bwMode="auto">
          <a:xfrm>
            <a:off x="2135188" y="5803900"/>
            <a:ext cx="3744912" cy="431800"/>
          </a:xfrm>
          <a:prstGeom prst="flowChartAlternateProcess">
            <a:avLst/>
          </a:prstGeom>
          <a:solidFill>
            <a:srgbClr val="CDAD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 Interface ServletResponse</a:t>
            </a: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6024563" y="60055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6888163" y="5732463"/>
            <a:ext cx="3384550" cy="576262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>
                <a:solidFill>
                  <a:schemeClr val="bg1"/>
                </a:solidFill>
              </a:rPr>
              <a:t>Responds to client request </a:t>
            </a:r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2279650" y="1951038"/>
            <a:ext cx="56469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zh-CN" sz="2000"/>
              <a:t> The interfaces of </a:t>
            </a:r>
            <a:r>
              <a:rPr lang="en-US" altLang="zh-CN" sz="2000">
                <a:latin typeface="Courier New" panose="02070309020205020404" pitchFamily="49" charset="0"/>
              </a:rPr>
              <a:t>javax.servlet</a:t>
            </a:r>
            <a:r>
              <a:rPr lang="en-US" altLang="zh-CN" sz="2000"/>
              <a:t> package are:</a:t>
            </a:r>
            <a:endParaRPr lang="en-US" altLang="en-US" sz="2000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2424114" y="1268413"/>
            <a:ext cx="518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800" b="1"/>
              <a:t> </a:t>
            </a:r>
            <a:r>
              <a:rPr lang="en-US" altLang="en-US" sz="2800" b="1">
                <a:solidFill>
                  <a:schemeClr val="accent2"/>
                </a:solidFill>
              </a:rPr>
              <a:t>javax.servlet package</a:t>
            </a:r>
          </a:p>
        </p:txBody>
      </p:sp>
    </p:spTree>
    <p:extLst>
      <p:ext uri="{BB962C8B-B14F-4D97-AF65-F5344CB8AC3E}">
        <p14:creationId xmlns:p14="http://schemas.microsoft.com/office/powerpoint/2010/main" val="7705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72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72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720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828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928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280"/>
                            </p:stCondLst>
                            <p:childTnLst>
                              <p:par>
                                <p:cTn id="4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16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1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51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26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3600"/>
                            </p:stCondLst>
                            <p:childTnLst>
                              <p:par>
                                <p:cTn id="5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512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512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nimBg="1"/>
      <p:bldP spid="51205" grpId="0" animBg="1"/>
      <p:bldP spid="51206" grpId="0" animBg="1"/>
      <p:bldP spid="51207" grpId="0" animBg="1"/>
      <p:bldP spid="51208" grpId="0" animBg="1"/>
      <p:bldP spid="51209" grpId="0" animBg="1"/>
      <p:bldP spid="51211" grpId="0" animBg="1"/>
      <p:bldP spid="51212" grpId="0" animBg="1"/>
      <p:bldP spid="51214" grpId="0" animBg="1"/>
      <p:bldP spid="51215" grpId="0" animBg="1"/>
      <p:bldP spid="51216" grpId="0" animBg="1"/>
      <p:bldP spid="512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Servlet Hierarchy 3-2</a:t>
            </a:r>
            <a:endParaRPr lang="en-US" altLang="en-US"/>
          </a:p>
        </p:txBody>
      </p:sp>
      <p:sp>
        <p:nvSpPr>
          <p:cNvPr id="93202" name="AutoShape 18"/>
          <p:cNvSpPr>
            <a:spLocks noChangeArrowheads="1"/>
          </p:cNvSpPr>
          <p:nvPr/>
        </p:nvSpPr>
        <p:spPr bwMode="auto">
          <a:xfrm>
            <a:off x="2279651" y="3105150"/>
            <a:ext cx="3744913" cy="503238"/>
          </a:xfrm>
          <a:prstGeom prst="flowChartAlternateProcess">
            <a:avLst/>
          </a:prstGeom>
          <a:solidFill>
            <a:srgbClr val="CDAD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Class ServletInputStream</a:t>
            </a:r>
          </a:p>
        </p:txBody>
      </p:sp>
      <p:sp>
        <p:nvSpPr>
          <p:cNvPr id="93203" name="Line 19"/>
          <p:cNvSpPr>
            <a:spLocks noChangeShapeType="1"/>
          </p:cNvSpPr>
          <p:nvPr/>
        </p:nvSpPr>
        <p:spPr bwMode="auto">
          <a:xfrm>
            <a:off x="6311900" y="33210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3204" name="Rectangle 20"/>
          <p:cNvSpPr>
            <a:spLocks noChangeArrowheads="1"/>
          </p:cNvSpPr>
          <p:nvPr/>
        </p:nvSpPr>
        <p:spPr bwMode="auto">
          <a:xfrm>
            <a:off x="7246938" y="2960688"/>
            <a:ext cx="2520950" cy="8636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>
                <a:solidFill>
                  <a:schemeClr val="bg1"/>
                </a:solidFill>
              </a:rPr>
              <a:t>Used to read binary   </a:t>
            </a:r>
          </a:p>
          <a:p>
            <a:r>
              <a:rPr lang="en-US" altLang="en-US" b="1">
                <a:solidFill>
                  <a:schemeClr val="bg1"/>
                </a:solidFill>
              </a:rPr>
              <a:t>data from client</a:t>
            </a:r>
          </a:p>
        </p:txBody>
      </p:sp>
      <p:sp>
        <p:nvSpPr>
          <p:cNvPr id="93205" name="AutoShape 21"/>
          <p:cNvSpPr>
            <a:spLocks noChangeArrowheads="1"/>
          </p:cNvSpPr>
          <p:nvPr/>
        </p:nvSpPr>
        <p:spPr bwMode="auto">
          <a:xfrm>
            <a:off x="2279650" y="4329114"/>
            <a:ext cx="3816350" cy="503237"/>
          </a:xfrm>
          <a:prstGeom prst="flowChartAlternateProcess">
            <a:avLst/>
          </a:prstGeom>
          <a:solidFill>
            <a:srgbClr val="CDAD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Class ServletOutputStream</a:t>
            </a:r>
            <a:endParaRPr lang="en-US" altLang="en-US" sz="2800"/>
          </a:p>
        </p:txBody>
      </p:sp>
      <p:sp>
        <p:nvSpPr>
          <p:cNvPr id="93206" name="Line 22"/>
          <p:cNvSpPr>
            <a:spLocks noChangeShapeType="1"/>
          </p:cNvSpPr>
          <p:nvPr/>
        </p:nvSpPr>
        <p:spPr bwMode="auto">
          <a:xfrm>
            <a:off x="6383339" y="454501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3207" name="Rectangle 23"/>
          <p:cNvSpPr>
            <a:spLocks noChangeArrowheads="1"/>
          </p:cNvSpPr>
          <p:nvPr/>
        </p:nvSpPr>
        <p:spPr bwMode="auto">
          <a:xfrm>
            <a:off x="7248526" y="4113213"/>
            <a:ext cx="2519363" cy="792162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>
                <a:solidFill>
                  <a:schemeClr val="bg1"/>
                </a:solidFill>
              </a:rPr>
              <a:t>Used to send binary   </a:t>
            </a:r>
          </a:p>
          <a:p>
            <a:r>
              <a:rPr lang="en-US" altLang="en-US" b="1">
                <a:solidFill>
                  <a:schemeClr val="bg1"/>
                </a:solidFill>
              </a:rPr>
              <a:t>data to  client</a:t>
            </a:r>
          </a:p>
        </p:txBody>
      </p:sp>
      <p:sp>
        <p:nvSpPr>
          <p:cNvPr id="93208" name="Rectangle 24"/>
          <p:cNvSpPr>
            <a:spLocks noChangeArrowheads="1"/>
          </p:cNvSpPr>
          <p:nvPr/>
        </p:nvSpPr>
        <p:spPr bwMode="auto">
          <a:xfrm>
            <a:off x="2279650" y="2132013"/>
            <a:ext cx="53412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zh-CN" sz="2000"/>
              <a:t> The classes of </a:t>
            </a:r>
            <a:r>
              <a:rPr lang="en-US" altLang="zh-CN" sz="2000">
                <a:latin typeface="Courier New" panose="02070309020205020404" pitchFamily="49" charset="0"/>
              </a:rPr>
              <a:t>javax.servlet</a:t>
            </a:r>
            <a:r>
              <a:rPr lang="en-US" altLang="zh-CN" sz="2000"/>
              <a:t> package are:</a:t>
            </a:r>
            <a:endParaRPr lang="en-US" altLang="en-US" sz="2000"/>
          </a:p>
        </p:txBody>
      </p:sp>
      <p:sp>
        <p:nvSpPr>
          <p:cNvPr id="93210" name="Text Box 26"/>
          <p:cNvSpPr txBox="1">
            <a:spLocks noChangeArrowheads="1"/>
          </p:cNvSpPr>
          <p:nvPr/>
        </p:nvSpPr>
        <p:spPr bwMode="auto">
          <a:xfrm>
            <a:off x="2424114" y="1268413"/>
            <a:ext cx="518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chemeClr val="accent2"/>
                </a:solidFill>
              </a:rPr>
              <a:t>javax.servlet package</a:t>
            </a:r>
          </a:p>
        </p:txBody>
      </p:sp>
    </p:spTree>
    <p:extLst>
      <p:ext uri="{BB962C8B-B14F-4D97-AF65-F5344CB8AC3E}">
        <p14:creationId xmlns:p14="http://schemas.microsoft.com/office/powerpoint/2010/main" val="62480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932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932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24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3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3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24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240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932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932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2" grpId="0" animBg="1"/>
      <p:bldP spid="93203" grpId="0" animBg="1"/>
      <p:bldP spid="93204" grpId="0" animBg="1"/>
      <p:bldP spid="93205" grpId="0" animBg="1"/>
      <p:bldP spid="93206" grpId="0" animBg="1"/>
      <p:bldP spid="9320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Servlet Hierarchy 3-3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 flipH="1" flipV="1">
            <a:off x="-612775" y="6083301"/>
            <a:ext cx="144462" cy="98489"/>
          </a:xfrm>
        </p:spPr>
        <p:txBody>
          <a:bodyPr/>
          <a:lstStyle/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zh-CN" sz="800"/>
          </a:p>
        </p:txBody>
      </p:sp>
      <p:sp>
        <p:nvSpPr>
          <p:cNvPr id="95236" name="AutoShape 4"/>
          <p:cNvSpPr>
            <a:spLocks noChangeArrowheads="1"/>
          </p:cNvSpPr>
          <p:nvPr/>
        </p:nvSpPr>
        <p:spPr bwMode="auto">
          <a:xfrm>
            <a:off x="2208213" y="3140076"/>
            <a:ext cx="4248150" cy="504825"/>
          </a:xfrm>
          <a:prstGeom prst="flowChartAlternateProcess">
            <a:avLst/>
          </a:prstGeom>
          <a:solidFill>
            <a:srgbClr val="CDAD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Interface HttpServletRequest</a:t>
            </a:r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>
            <a:off x="6672264" y="33575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7462838" y="2998789"/>
            <a:ext cx="2665412" cy="719137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bg1"/>
                </a:solidFill>
              </a:rPr>
              <a:t>Provides HTTP request  </a:t>
            </a:r>
          </a:p>
          <a:p>
            <a:pPr algn="ctr"/>
            <a:r>
              <a:rPr lang="en-US" altLang="en-US" b="1">
                <a:solidFill>
                  <a:schemeClr val="bg1"/>
                </a:solidFill>
              </a:rPr>
              <a:t>information</a:t>
            </a:r>
          </a:p>
        </p:txBody>
      </p:sp>
      <p:sp>
        <p:nvSpPr>
          <p:cNvPr id="95241" name="AutoShape 9"/>
          <p:cNvSpPr>
            <a:spLocks noChangeArrowheads="1"/>
          </p:cNvSpPr>
          <p:nvPr/>
        </p:nvSpPr>
        <p:spPr bwMode="auto">
          <a:xfrm>
            <a:off x="2208213" y="4365625"/>
            <a:ext cx="4248150" cy="503238"/>
          </a:xfrm>
          <a:prstGeom prst="flowChartAlternateProcess">
            <a:avLst/>
          </a:prstGeom>
          <a:solidFill>
            <a:srgbClr val="CDAD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Interface HttpServletResponse</a:t>
            </a:r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7464426" y="4221163"/>
            <a:ext cx="2663825" cy="6477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bg1"/>
                </a:solidFill>
              </a:rPr>
              <a:t>Provides HTTP  </a:t>
            </a:r>
          </a:p>
          <a:p>
            <a:pPr algn="ctr"/>
            <a:r>
              <a:rPr lang="en-US" altLang="en-US" b="1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95245" name="Line 13"/>
          <p:cNvSpPr>
            <a:spLocks noChangeShapeType="1"/>
          </p:cNvSpPr>
          <p:nvPr/>
        </p:nvSpPr>
        <p:spPr bwMode="auto">
          <a:xfrm>
            <a:off x="6672264" y="4581525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5265" name="Rectangle 33"/>
          <p:cNvSpPr>
            <a:spLocks noChangeArrowheads="1"/>
          </p:cNvSpPr>
          <p:nvPr/>
        </p:nvSpPr>
        <p:spPr bwMode="auto">
          <a:xfrm>
            <a:off x="2279650" y="2127250"/>
            <a:ext cx="64163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zh-CN" sz="2000"/>
              <a:t> The interfaces of </a:t>
            </a:r>
            <a:r>
              <a:rPr lang="en-US" altLang="zh-CN" sz="2000">
                <a:latin typeface="Courier New" panose="02070309020205020404" pitchFamily="49" charset="0"/>
              </a:rPr>
              <a:t>javax.servlet.http</a:t>
            </a:r>
            <a:r>
              <a:rPr lang="en-US" altLang="zh-CN" sz="2000"/>
              <a:t> package are:</a:t>
            </a:r>
            <a:endParaRPr lang="en-US" altLang="en-US" sz="2000"/>
          </a:p>
        </p:txBody>
      </p:sp>
      <p:sp>
        <p:nvSpPr>
          <p:cNvPr id="95266" name="Text Box 34"/>
          <p:cNvSpPr txBox="1">
            <a:spLocks noChangeArrowheads="1"/>
          </p:cNvSpPr>
          <p:nvPr/>
        </p:nvSpPr>
        <p:spPr bwMode="auto">
          <a:xfrm>
            <a:off x="2424114" y="1268413"/>
            <a:ext cx="518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chemeClr val="accent2"/>
                </a:solidFill>
              </a:rPr>
              <a:t> javax.servlet.http package</a:t>
            </a:r>
          </a:p>
        </p:txBody>
      </p:sp>
    </p:spTree>
    <p:extLst>
      <p:ext uri="{BB962C8B-B14F-4D97-AF65-F5344CB8AC3E}">
        <p14:creationId xmlns:p14="http://schemas.microsoft.com/office/powerpoint/2010/main" val="316217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24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24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240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952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952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animBg="1"/>
      <p:bldP spid="95238" grpId="0" animBg="1"/>
      <p:bldP spid="95240" grpId="0" animBg="1"/>
      <p:bldP spid="95241" grpId="0" animBg="1"/>
      <p:bldP spid="95243" grpId="0" animBg="1"/>
      <p:bldP spid="952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8" y="673743"/>
            <a:ext cx="10766204" cy="492443"/>
          </a:xfrm>
        </p:spPr>
        <p:txBody>
          <a:bodyPr/>
          <a:lstStyle/>
          <a:p>
            <a:r>
              <a:rPr lang="en-IN" sz="3200" dirty="0"/>
              <a:t>Creating First Servlet Application using Eclipse 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701" y="1523125"/>
            <a:ext cx="11128599" cy="1538883"/>
          </a:xfrm>
        </p:spPr>
        <p:txBody>
          <a:bodyPr/>
          <a:lstStyle/>
          <a:p>
            <a:r>
              <a:rPr lang="en-IN" dirty="0"/>
              <a:t>Eclipse IDE is the most popular Java IDE used in the Industry.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developed by an open source community and can be downloaded for free from </a:t>
            </a:r>
            <a:r>
              <a:rPr lang="en-IN" dirty="0" smtClean="0"/>
              <a:t>Eclipse.org</a:t>
            </a:r>
          </a:p>
          <a:p>
            <a:r>
              <a:rPr lang="en-IN" dirty="0" err="1"/>
              <a:t>Goto</a:t>
            </a:r>
            <a:r>
              <a:rPr lang="en-IN" dirty="0"/>
              <a:t> </a:t>
            </a:r>
            <a:r>
              <a:rPr lang="en-IN" b="1" dirty="0"/>
              <a:t>File</a:t>
            </a:r>
            <a:r>
              <a:rPr lang="en-IN" dirty="0"/>
              <a:t> -&gt; </a:t>
            </a:r>
            <a:r>
              <a:rPr lang="en-IN" b="1" dirty="0"/>
              <a:t>New</a:t>
            </a:r>
            <a:r>
              <a:rPr lang="en-IN" dirty="0"/>
              <a:t> -&gt; </a:t>
            </a:r>
            <a:r>
              <a:rPr lang="en-IN" b="1" dirty="0"/>
              <a:t>Dynamic Web Project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8" y="3186112"/>
            <a:ext cx="61912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8" y="673743"/>
            <a:ext cx="10766204" cy="615553"/>
          </a:xfrm>
        </p:spPr>
        <p:txBody>
          <a:bodyPr/>
          <a:lstStyle/>
          <a:p>
            <a:r>
              <a:rPr lang="en-IN" dirty="0"/>
              <a:t>Introduction to </a:t>
            </a:r>
            <a:r>
              <a:rPr lang="en-IN" dirty="0" smtClean="0"/>
              <a:t>Servlet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701" y="1523125"/>
            <a:ext cx="11128599" cy="2308324"/>
          </a:xfrm>
        </p:spPr>
        <p:txBody>
          <a:bodyPr/>
          <a:lstStyle/>
          <a:p>
            <a:r>
              <a:rPr lang="en-IN" dirty="0"/>
              <a:t>Servlet Technology is used to create web applications. </a:t>
            </a:r>
            <a:endParaRPr lang="en-IN" dirty="0" smtClean="0"/>
          </a:p>
          <a:p>
            <a:r>
              <a:rPr lang="en-IN" dirty="0" smtClean="0"/>
              <a:t>Servlet </a:t>
            </a:r>
            <a:r>
              <a:rPr lang="en-IN" dirty="0"/>
              <a:t>technology uses Java language to create web applications.</a:t>
            </a:r>
          </a:p>
          <a:p>
            <a:r>
              <a:rPr lang="en-IN" dirty="0" smtClean="0"/>
              <a:t>Web </a:t>
            </a:r>
            <a:r>
              <a:rPr lang="en-IN" dirty="0"/>
              <a:t>applications are helper applications that resides at web server and build dynamic web pages.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dynamic page could be anything like a page that randomly chooses picture to display or even a page that displays the current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29" y="4065278"/>
            <a:ext cx="8108576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1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8" y="673743"/>
            <a:ext cx="10766204" cy="615553"/>
          </a:xfrm>
        </p:spPr>
        <p:txBody>
          <a:bodyPr/>
          <a:lstStyle/>
          <a:p>
            <a:r>
              <a:rPr lang="en-IN" dirty="0" smtClean="0"/>
              <a:t>Using </a:t>
            </a:r>
            <a:r>
              <a:rPr lang="en-IN" dirty="0"/>
              <a:t>Eclipse 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701" y="1523125"/>
            <a:ext cx="11128599" cy="769441"/>
          </a:xfrm>
        </p:spPr>
        <p:txBody>
          <a:bodyPr/>
          <a:lstStyle/>
          <a:p>
            <a:r>
              <a:rPr lang="en-IN" dirty="0"/>
              <a:t>Give a Name to your Project and click </a:t>
            </a:r>
            <a:r>
              <a:rPr lang="en-IN" dirty="0" smtClean="0"/>
              <a:t>Next ---- &gt; Next</a:t>
            </a:r>
          </a:p>
          <a:p>
            <a:r>
              <a:rPr lang="en-IN" dirty="0"/>
              <a:t>Check </a:t>
            </a:r>
            <a:r>
              <a:rPr lang="en-IN" b="1" dirty="0"/>
              <a:t>Generate web.xml Deployment Descriptor</a:t>
            </a:r>
            <a:r>
              <a:rPr lang="en-IN" dirty="0"/>
              <a:t> and click </a:t>
            </a:r>
            <a:r>
              <a:rPr lang="en-IN" b="1" dirty="0"/>
              <a:t>Finish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2292566"/>
            <a:ext cx="71723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Eclipse IDE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701" y="1523125"/>
            <a:ext cx="11128599" cy="769441"/>
          </a:xfrm>
        </p:spPr>
        <p:txBody>
          <a:bodyPr/>
          <a:lstStyle/>
          <a:p>
            <a:r>
              <a:rPr lang="en-IN" dirty="0"/>
              <a:t>Now, the complete directory structure of your Project will be automatically created by Eclipse IDE.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2292566"/>
            <a:ext cx="6667500" cy="433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7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Eclipse IDE – Creating Servlet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701" y="1523125"/>
            <a:ext cx="11128599" cy="769441"/>
          </a:xfrm>
        </p:spPr>
        <p:txBody>
          <a:bodyPr/>
          <a:lstStyle/>
          <a:p>
            <a:r>
              <a:rPr lang="en-IN" dirty="0"/>
              <a:t>Click on First project, go to Java Resources -&gt; </a:t>
            </a:r>
            <a:r>
              <a:rPr lang="en-IN" dirty="0" err="1"/>
              <a:t>src</a:t>
            </a:r>
            <a:r>
              <a:rPr lang="en-IN" dirty="0"/>
              <a:t>. Right click on </a:t>
            </a:r>
            <a:r>
              <a:rPr lang="en-IN" dirty="0" err="1"/>
              <a:t>src</a:t>
            </a:r>
            <a:r>
              <a:rPr lang="en-IN" dirty="0"/>
              <a:t> select New -&gt; Servlet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117972"/>
            <a:ext cx="6319838" cy="415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0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Eclipse IDE – Creating Servlet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701" y="1523125"/>
            <a:ext cx="11128599" cy="1154162"/>
          </a:xfrm>
        </p:spPr>
        <p:txBody>
          <a:bodyPr/>
          <a:lstStyle/>
          <a:p>
            <a:r>
              <a:rPr lang="en-IN" dirty="0"/>
              <a:t>Give Servlet class name and click </a:t>
            </a:r>
            <a:r>
              <a:rPr lang="en-IN" b="1" dirty="0" smtClean="0"/>
              <a:t>Next</a:t>
            </a:r>
          </a:p>
          <a:p>
            <a:r>
              <a:rPr lang="en-IN" dirty="0"/>
              <a:t>Give your Servlet class a </a:t>
            </a:r>
            <a:r>
              <a:rPr lang="en-IN" dirty="0" err="1"/>
              <a:t>Nmae</a:t>
            </a:r>
            <a:r>
              <a:rPr lang="en-IN" dirty="0"/>
              <a:t> of your choice</a:t>
            </a:r>
            <a:r>
              <a:rPr lang="en-IN" dirty="0" smtClean="0"/>
              <a:t>.</a:t>
            </a:r>
          </a:p>
          <a:p>
            <a:r>
              <a:rPr lang="en-IN" dirty="0"/>
              <a:t>Leave everything else to default and click </a:t>
            </a:r>
            <a:r>
              <a:rPr lang="en-IN" b="1" dirty="0"/>
              <a:t>Finish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2911116"/>
            <a:ext cx="6357938" cy="341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76200"/>
            <a:ext cx="8229600" cy="615553"/>
          </a:xfrm>
        </p:spPr>
        <p:txBody>
          <a:bodyPr/>
          <a:lstStyle/>
          <a:p>
            <a:r>
              <a:rPr lang="en-US" altLang="zh-CN"/>
              <a:t>Structure of a simple Servlet</a:t>
            </a: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1524001" y="2190234"/>
            <a:ext cx="184731" cy="369332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9535" name="Rectangle 143"/>
          <p:cNvSpPr>
            <a:spLocks noChangeArrowheads="1"/>
          </p:cNvSpPr>
          <p:nvPr/>
        </p:nvSpPr>
        <p:spPr bwMode="auto">
          <a:xfrm>
            <a:off x="1524001" y="2190234"/>
            <a:ext cx="184731" cy="369332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9601" name="Group 209"/>
          <p:cNvGraphicFramePr>
            <a:graphicFrameLocks noGrp="1"/>
          </p:cNvGraphicFramePr>
          <p:nvPr/>
        </p:nvGraphicFramePr>
        <p:xfrm>
          <a:off x="4224339" y="795339"/>
          <a:ext cx="6372225" cy="5370513"/>
        </p:xfrm>
        <a:graphic>
          <a:graphicData uri="http://schemas.openxmlformats.org/drawingml/2006/table">
            <a:tbl>
              <a:tblPr/>
              <a:tblGrid>
                <a:gridCol w="6372225"/>
              </a:tblGrid>
              <a:tr h="537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package example1;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import java.net.*;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import </a:t>
                      </a:r>
                      <a:r>
                        <a:rPr kumimoji="0" lang="fr-FR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javax.servlet</a:t>
                      </a:r>
                      <a:r>
                        <a:rPr kumimoji="0" lang="fr-FR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import </a:t>
                      </a:r>
                      <a:r>
                        <a:rPr kumimoji="0" lang="fr-FR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javax.servlet.http</a:t>
                      </a:r>
                      <a:r>
                        <a:rPr kumimoji="0" lang="fr-FR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.*;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public class </a:t>
                      </a:r>
                      <a:r>
                        <a:rPr kumimoji="0" lang="en-US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HelloWorld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 extends </a:t>
                      </a:r>
                      <a:r>
                        <a:rPr kumimoji="0" lang="en-US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HttpServlet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protected void </a:t>
                      </a:r>
                      <a:r>
                        <a:rPr kumimoji="0" lang="en-US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processRequest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(</a:t>
                      </a:r>
                      <a:r>
                        <a:rPr kumimoji="0" lang="en-US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HttpServletRequest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 request, </a:t>
                      </a:r>
                      <a:r>
                        <a:rPr kumimoji="0" lang="en-US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HttpServletResponse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 response) throws </a:t>
                      </a:r>
                      <a:r>
                        <a:rPr kumimoji="0" lang="en-US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ServletException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, </a:t>
                      </a:r>
                      <a:r>
                        <a:rPr kumimoji="0" lang="en-US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IOException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      </a:t>
                      </a:r>
                      <a:r>
                        <a:rPr kumimoji="0" lang="en-US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response.setContentType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("text/</a:t>
                      </a:r>
                      <a:r>
                        <a:rPr kumimoji="0" lang="en-US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html;charset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=UTF-8");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      </a:t>
                      </a:r>
                      <a:r>
                        <a:rPr kumimoji="0" lang="en-US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PrintWriter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 out = </a:t>
                      </a:r>
                      <a:r>
                        <a:rPr kumimoji="0" lang="en-US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response.getWriter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      </a:t>
                      </a:r>
                      <a:r>
                        <a:rPr kumimoji="0" lang="en-US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out.println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("&lt;html&gt;");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      </a:t>
                      </a:r>
                      <a:r>
                        <a:rPr kumimoji="0" lang="en-US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out.println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("&lt;head&gt;");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      </a:t>
                      </a:r>
                      <a:r>
                        <a:rPr kumimoji="0" lang="en-US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out.println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("&lt;title&gt;Servlet </a:t>
                      </a:r>
                      <a:r>
                        <a:rPr kumimoji="0" lang="en-US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HelloWorld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&lt;/title&gt;");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      </a:t>
                      </a:r>
                      <a:r>
                        <a:rPr kumimoji="0" lang="en-US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out.println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("&lt;/head&gt;");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      </a:t>
                      </a:r>
                      <a:r>
                        <a:rPr kumimoji="0" lang="en-US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out.println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("&lt;body&gt;");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      </a:t>
                      </a:r>
                      <a:r>
                        <a:rPr kumimoji="0" lang="en-US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out.println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("&lt;h1&gt;Servlet </a:t>
                      </a:r>
                      <a:r>
                        <a:rPr kumimoji="0" lang="en-US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HelloWorld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 at" +</a:t>
                      </a:r>
                      <a:r>
                        <a:rPr kumimoji="0" lang="en-US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request.getContextPath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()+ "&lt;/h1&gt;");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      </a:t>
                      </a:r>
                      <a:r>
                        <a:rPr kumimoji="0" lang="en-US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out.println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("&lt;/body&gt;");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      </a:t>
                      </a:r>
                      <a:r>
                        <a:rPr kumimoji="0" lang="en-US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out.println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("&lt;/html&gt;");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      </a:t>
                      </a:r>
                      <a:r>
                        <a:rPr kumimoji="0" lang="en-US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out.close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protected void </a:t>
                      </a:r>
                      <a:r>
                        <a:rPr kumimoji="0" lang="en-US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doGet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(</a:t>
                      </a:r>
                      <a:r>
                        <a:rPr kumimoji="0" lang="en-US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HttpServletRequest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 request, </a:t>
                      </a:r>
                      <a:r>
                        <a:rPr kumimoji="0" lang="en-US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HttpServletResponse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    throws </a:t>
                      </a:r>
                      <a:r>
                        <a:rPr kumimoji="0" lang="en-US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ServletException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, </a:t>
                      </a:r>
                      <a:r>
                        <a:rPr kumimoji="0" lang="en-US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IOException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       </a:t>
                      </a:r>
                      <a:r>
                        <a:rPr kumimoji="0" lang="en-US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processRequest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(request, response);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protected void </a:t>
                      </a:r>
                      <a:r>
                        <a:rPr kumimoji="0" lang="en-US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doPost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(</a:t>
                      </a:r>
                      <a:r>
                        <a:rPr kumimoji="0" lang="en-US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HttpServletRequest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 request, </a:t>
                      </a:r>
                      <a:r>
                        <a:rPr kumimoji="0" lang="en-US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HttpServletResponse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    </a:t>
                      </a:r>
                      <a:r>
                        <a:rPr kumimoji="0" lang="fr-FR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throws</a:t>
                      </a:r>
                      <a:r>
                        <a:rPr kumimoji="0" lang="fr-FR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 </a:t>
                      </a:r>
                      <a:r>
                        <a:rPr kumimoji="0" lang="fr-FR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ServletException</a:t>
                      </a:r>
                      <a:r>
                        <a:rPr kumimoji="0" lang="fr-FR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, </a:t>
                      </a:r>
                      <a:r>
                        <a:rPr kumimoji="0" lang="fr-FR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IOException</a:t>
                      </a:r>
                      <a:r>
                        <a:rPr kumimoji="0" lang="fr-FR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       </a:t>
                      </a:r>
                      <a:r>
                        <a:rPr kumimoji="0" lang="fr-FR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processRequest</a:t>
                      </a:r>
                      <a:r>
                        <a:rPr kumimoji="0" lang="fr-FR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(</a:t>
                      </a:r>
                      <a:r>
                        <a:rPr kumimoji="0" lang="fr-FR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request</a:t>
                      </a:r>
                      <a:r>
                        <a:rPr kumimoji="0" lang="fr-FR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, </a:t>
                      </a:r>
                      <a:r>
                        <a:rPr kumimoji="0" lang="fr-FR" altLang="zh-CN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response</a:t>
                      </a:r>
                      <a:r>
                        <a:rPr kumimoji="0" lang="fr-FR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);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itchFamily="2" charset="-122"/>
                        </a:rPr>
                        <a:t>}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59542" name="AutoShape 150"/>
          <p:cNvSpPr>
            <a:spLocks/>
          </p:cNvSpPr>
          <p:nvPr/>
        </p:nvSpPr>
        <p:spPr bwMode="auto">
          <a:xfrm>
            <a:off x="3935413" y="1062039"/>
            <a:ext cx="215900" cy="638175"/>
          </a:xfrm>
          <a:prstGeom prst="leftBrace">
            <a:avLst>
              <a:gd name="adj1" fmla="val 2463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543" name="Text Box 151"/>
          <p:cNvSpPr txBox="1">
            <a:spLocks noChangeArrowheads="1"/>
          </p:cNvSpPr>
          <p:nvPr/>
        </p:nvSpPr>
        <p:spPr bwMode="auto">
          <a:xfrm>
            <a:off x="2141538" y="1035050"/>
            <a:ext cx="18208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Packages need to be Imported</a:t>
            </a:r>
          </a:p>
        </p:txBody>
      </p:sp>
      <p:sp>
        <p:nvSpPr>
          <p:cNvPr id="59544" name="AutoShape 152"/>
          <p:cNvSpPr>
            <a:spLocks/>
          </p:cNvSpPr>
          <p:nvPr/>
        </p:nvSpPr>
        <p:spPr bwMode="auto">
          <a:xfrm>
            <a:off x="3935413" y="1916114"/>
            <a:ext cx="215900" cy="433387"/>
          </a:xfrm>
          <a:prstGeom prst="leftBrace">
            <a:avLst>
              <a:gd name="adj1" fmla="val 167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545" name="Text Box 153"/>
          <p:cNvSpPr txBox="1">
            <a:spLocks noChangeArrowheads="1"/>
          </p:cNvSpPr>
          <p:nvPr/>
        </p:nvSpPr>
        <p:spPr bwMode="auto">
          <a:xfrm>
            <a:off x="2076451" y="1720850"/>
            <a:ext cx="18589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 Method used to</a:t>
            </a:r>
          </a:p>
          <a:p>
            <a:r>
              <a:rPr lang="en-US" altLang="en-US"/>
              <a:t> process the </a:t>
            </a:r>
          </a:p>
          <a:p>
            <a:r>
              <a:rPr lang="en-US" altLang="en-US"/>
              <a:t> request </a:t>
            </a:r>
          </a:p>
        </p:txBody>
      </p:sp>
      <p:sp>
        <p:nvSpPr>
          <p:cNvPr id="59546" name="AutoShape 154"/>
          <p:cNvSpPr>
            <a:spLocks/>
          </p:cNvSpPr>
          <p:nvPr/>
        </p:nvSpPr>
        <p:spPr bwMode="auto">
          <a:xfrm>
            <a:off x="3863975" y="4508501"/>
            <a:ext cx="215900" cy="1152525"/>
          </a:xfrm>
          <a:prstGeom prst="leftBrace">
            <a:avLst>
              <a:gd name="adj1" fmla="val 444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547" name="Text Box 155"/>
          <p:cNvSpPr txBox="1">
            <a:spLocks noChangeArrowheads="1"/>
          </p:cNvSpPr>
          <p:nvPr/>
        </p:nvSpPr>
        <p:spPr bwMode="auto">
          <a:xfrm>
            <a:off x="2022476" y="2636838"/>
            <a:ext cx="201612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Code to set</a:t>
            </a:r>
          </a:p>
          <a:p>
            <a:r>
              <a:rPr lang="en-US" altLang="en-US"/>
              <a:t>text format and</a:t>
            </a:r>
          </a:p>
          <a:p>
            <a:r>
              <a:rPr lang="en-US" altLang="en-US">
                <a:latin typeface="Courier New" panose="02070309020205020404" pitchFamily="49" charset="0"/>
              </a:rPr>
              <a:t>PrintWriter</a:t>
            </a:r>
            <a:r>
              <a:rPr lang="en-US" altLang="en-US"/>
              <a:t> object is created to send data to</a:t>
            </a:r>
          </a:p>
          <a:p>
            <a:r>
              <a:rPr lang="en-US" altLang="en-US"/>
              <a:t>the client</a:t>
            </a:r>
          </a:p>
        </p:txBody>
      </p:sp>
      <p:sp>
        <p:nvSpPr>
          <p:cNvPr id="59564" name="Rectangle 172"/>
          <p:cNvSpPr>
            <a:spLocks noChangeArrowheads="1"/>
          </p:cNvSpPr>
          <p:nvPr/>
        </p:nvSpPr>
        <p:spPr bwMode="auto">
          <a:xfrm>
            <a:off x="2133600" y="6237288"/>
            <a:ext cx="822960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FF0000"/>
                </a:solidFill>
              </a:rPr>
              <a:t>Demonstration</a:t>
            </a:r>
            <a:r>
              <a:rPr lang="en-US" altLang="en-US" sz="2400"/>
              <a:t>: Example 1</a:t>
            </a:r>
          </a:p>
        </p:txBody>
      </p:sp>
      <p:sp>
        <p:nvSpPr>
          <p:cNvPr id="59574" name="Text Box 182"/>
          <p:cNvSpPr txBox="1">
            <a:spLocks noChangeArrowheads="1"/>
          </p:cNvSpPr>
          <p:nvPr/>
        </p:nvSpPr>
        <p:spPr bwMode="auto">
          <a:xfrm>
            <a:off x="2044701" y="4508501"/>
            <a:ext cx="18907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Methods used to</a:t>
            </a:r>
          </a:p>
          <a:p>
            <a:r>
              <a:rPr lang="en-US" altLang="en-US"/>
              <a:t>process the </a:t>
            </a:r>
          </a:p>
          <a:p>
            <a:r>
              <a:rPr lang="en-US" altLang="en-US">
                <a:latin typeface="Courier New" panose="02070309020205020404" pitchFamily="49" charset="0"/>
              </a:rPr>
              <a:t>GET and POST</a:t>
            </a:r>
          </a:p>
          <a:p>
            <a:r>
              <a:rPr lang="en-US" altLang="en-US"/>
              <a:t>request </a:t>
            </a:r>
          </a:p>
        </p:txBody>
      </p:sp>
      <p:sp>
        <p:nvSpPr>
          <p:cNvPr id="59575" name="AutoShape 183"/>
          <p:cNvSpPr>
            <a:spLocks/>
          </p:cNvSpPr>
          <p:nvPr/>
        </p:nvSpPr>
        <p:spPr bwMode="auto">
          <a:xfrm>
            <a:off x="3863975" y="2420938"/>
            <a:ext cx="215900" cy="1873250"/>
          </a:xfrm>
          <a:prstGeom prst="leftBrace">
            <a:avLst>
              <a:gd name="adj1" fmla="val 723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50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500"/>
                                        <p:tgtEl>
                                          <p:spTgt spid="59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500"/>
                                        <p:tgtEl>
                                          <p:spTgt spid="5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4" dur="500"/>
                                        <p:tgtEl>
                                          <p:spTgt spid="59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3" dur="500"/>
                                        <p:tgtEl>
                                          <p:spTgt spid="5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42" grpId="0" animBg="1"/>
      <p:bldP spid="59543" grpId="0" autoUpdateAnimBg="0"/>
      <p:bldP spid="59544" grpId="0" animBg="1"/>
      <p:bldP spid="59545" grpId="0" autoUpdateAnimBg="0"/>
      <p:bldP spid="59546" grpId="0" animBg="1"/>
      <p:bldP spid="59547" grpId="0" autoUpdateAnimBg="0"/>
      <p:bldP spid="59574" grpId="0" autoUpdateAnimBg="0"/>
      <p:bldP spid="5957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2-1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3" y="1412876"/>
            <a:ext cx="8229600" cy="413651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Servlets allow the users to run Java code on the server and generate dynamic content.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An </a:t>
            </a:r>
            <a:r>
              <a:rPr lang="en-US" altLang="en-US" sz="2400">
                <a:latin typeface="Courier New" panose="02070309020205020404" pitchFamily="49" charset="0"/>
              </a:rPr>
              <a:t>HTTP</a:t>
            </a:r>
            <a:r>
              <a:rPr lang="en-US" altLang="en-US" sz="2400" b="1"/>
              <a:t> </a:t>
            </a:r>
            <a:r>
              <a:rPr lang="en-US" altLang="en-US" sz="2400"/>
              <a:t>Servlet</a:t>
            </a:r>
            <a:r>
              <a:rPr lang="en-US" altLang="en-US" sz="2400" b="1"/>
              <a:t> </a:t>
            </a:r>
            <a:r>
              <a:rPr lang="en-US" altLang="en-US" sz="2400"/>
              <a:t>sends </a:t>
            </a:r>
            <a:r>
              <a:rPr lang="en-US" altLang="en-US" sz="2400">
                <a:latin typeface="Courier New" panose="02070309020205020404" pitchFamily="49" charset="0"/>
              </a:rPr>
              <a:t>HTTP</a:t>
            </a:r>
            <a:r>
              <a:rPr lang="en-US" altLang="en-US" sz="2400"/>
              <a:t> Request and gets response in the form of </a:t>
            </a:r>
            <a:r>
              <a:rPr lang="en-US" altLang="en-US" sz="2400">
                <a:latin typeface="Courier New" panose="02070309020205020404" pitchFamily="49" charset="0"/>
              </a:rPr>
              <a:t>HTTP</a:t>
            </a:r>
            <a:r>
              <a:rPr lang="en-US" altLang="en-US" sz="2400" b="1"/>
              <a:t> </a:t>
            </a:r>
            <a:r>
              <a:rPr lang="en-US" altLang="en-US" sz="2400"/>
              <a:t>Response</a:t>
            </a:r>
            <a:r>
              <a:rPr lang="en-US" altLang="en-US" sz="2400" b="1"/>
              <a:t>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The various </a:t>
            </a:r>
            <a:r>
              <a:rPr lang="en-US" altLang="en-US" sz="2400">
                <a:latin typeface="Courier New" panose="02070309020205020404" pitchFamily="49" charset="0"/>
              </a:rPr>
              <a:t>HTTP</a:t>
            </a:r>
            <a:r>
              <a:rPr lang="en-US" altLang="en-US" sz="2400" b="1"/>
              <a:t> </a:t>
            </a:r>
            <a:r>
              <a:rPr lang="en-US" altLang="en-US" sz="2400"/>
              <a:t>methods are </a:t>
            </a:r>
            <a:r>
              <a:rPr lang="en-US" altLang="en-US" sz="2400">
                <a:latin typeface="Courier New" panose="02070309020205020404" pitchFamily="49" charset="0"/>
              </a:rPr>
              <a:t>GET</a:t>
            </a:r>
            <a:r>
              <a:rPr lang="en-US" altLang="en-US" sz="2400"/>
              <a:t>, </a:t>
            </a:r>
            <a:r>
              <a:rPr lang="en-US" altLang="en-US" sz="2400">
                <a:latin typeface="Courier New" panose="02070309020205020404" pitchFamily="49" charset="0"/>
              </a:rPr>
              <a:t>POST</a:t>
            </a:r>
            <a:r>
              <a:rPr lang="en-US" altLang="en-US" sz="2400"/>
              <a:t>, </a:t>
            </a:r>
            <a:r>
              <a:rPr lang="en-US" altLang="en-US" sz="2400">
                <a:latin typeface="Courier New" panose="02070309020205020404" pitchFamily="49" charset="0"/>
              </a:rPr>
              <a:t>OPTIONS</a:t>
            </a:r>
            <a:r>
              <a:rPr lang="en-US" altLang="en-US" sz="2400"/>
              <a:t> and </a:t>
            </a:r>
            <a:r>
              <a:rPr lang="en-US" altLang="en-US" sz="2400">
                <a:latin typeface="Courier New" panose="02070309020205020404" pitchFamily="49" charset="0"/>
              </a:rPr>
              <a:t>DELETE</a:t>
            </a:r>
            <a:r>
              <a:rPr lang="en-US" altLang="en-US" sz="2400"/>
              <a:t>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The Servlet life cycle consists of three methods: </a:t>
            </a:r>
            <a:r>
              <a:rPr lang="en-US" altLang="en-US" sz="2400">
                <a:latin typeface="Courier New" panose="02070309020205020404" pitchFamily="49" charset="0"/>
              </a:rPr>
              <a:t>init()</a:t>
            </a:r>
            <a:r>
              <a:rPr lang="en-US" altLang="en-US" sz="2400"/>
              <a:t>, </a:t>
            </a:r>
            <a:r>
              <a:rPr lang="en-US" altLang="en-US" sz="2400">
                <a:latin typeface="Courier New" panose="02070309020205020404" pitchFamily="49" charset="0"/>
              </a:rPr>
              <a:t>service()</a:t>
            </a:r>
            <a:r>
              <a:rPr lang="en-US" altLang="en-US" sz="2400"/>
              <a:t> and </a:t>
            </a:r>
            <a:r>
              <a:rPr lang="en-US" altLang="en-US" sz="2400">
                <a:latin typeface="Courier New" panose="02070309020205020404" pitchFamily="49" charset="0"/>
              </a:rPr>
              <a:t>destroy()</a:t>
            </a:r>
            <a:r>
              <a:rPr lang="en-US" altLang="en-US" sz="2400"/>
              <a:t>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The Servlet API is contained in two packages: </a:t>
            </a:r>
            <a:r>
              <a:rPr lang="en-US" altLang="en-US" sz="2400">
                <a:latin typeface="Courier New" panose="02070309020205020404" pitchFamily="49" charset="0"/>
              </a:rPr>
              <a:t>javax.servlet</a:t>
            </a:r>
            <a:r>
              <a:rPr lang="en-US" altLang="en-US" sz="2400" b="1"/>
              <a:t> </a:t>
            </a:r>
            <a:r>
              <a:rPr lang="en-US" altLang="en-US" sz="2400"/>
              <a:t>and</a:t>
            </a:r>
            <a:r>
              <a:rPr lang="en-US" altLang="en-US" sz="2400" i="1"/>
              <a:t> </a:t>
            </a:r>
            <a:r>
              <a:rPr lang="en-US" altLang="en-US" sz="2400">
                <a:latin typeface="Courier New" panose="02070309020205020404" pitchFamily="49" charset="0"/>
              </a:rPr>
              <a:t>javax.servlet.http</a:t>
            </a:r>
            <a:r>
              <a:rPr lang="en-US" altLang="en-US" sz="2400" b="1" i="1"/>
              <a:t>.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64283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2-2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3" y="1412876"/>
            <a:ext cx="8229600" cy="2215991"/>
          </a:xfrm>
        </p:spPr>
        <p:txBody>
          <a:bodyPr/>
          <a:lstStyle/>
          <a:p>
            <a:r>
              <a:rPr lang="en-US" altLang="en-US" sz="2400" dirty="0"/>
              <a:t>The Servlets implement interfaces by extending either from </a:t>
            </a:r>
            <a:r>
              <a:rPr lang="en-US" altLang="en-US" sz="2400" dirty="0" err="1">
                <a:latin typeface="Courier New" panose="02070309020205020404" pitchFamily="49" charset="0"/>
              </a:rPr>
              <a:t>GenericServlet</a:t>
            </a:r>
            <a:r>
              <a:rPr lang="en-US" altLang="en-US" sz="2400" dirty="0"/>
              <a:t> class or </a:t>
            </a:r>
            <a:r>
              <a:rPr lang="en-US" altLang="en-US" sz="2400" dirty="0" err="1">
                <a:latin typeface="Courier New" panose="02070309020205020404" pitchFamily="49" charset="0"/>
              </a:rPr>
              <a:t>HttpServlet</a:t>
            </a:r>
            <a:r>
              <a:rPr lang="en-US" altLang="en-US" sz="2400" dirty="0"/>
              <a:t> class.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r>
              <a:rPr lang="en-US" altLang="en-US" sz="2400" dirty="0"/>
              <a:t>The Eclipse / </a:t>
            </a:r>
            <a:r>
              <a:rPr lang="en-US" altLang="en-US" sz="2400" dirty="0" err="1"/>
              <a:t>NetBeans</a:t>
            </a:r>
            <a:r>
              <a:rPr lang="en-US" altLang="en-US" sz="2400" dirty="0"/>
              <a:t> software is used for developing Java based applications, such as applets, servlets and JSPs.</a:t>
            </a:r>
          </a:p>
        </p:txBody>
      </p:sp>
    </p:spTree>
    <p:extLst>
      <p:ext uri="{BB962C8B-B14F-4D97-AF65-F5344CB8AC3E}">
        <p14:creationId xmlns:p14="http://schemas.microsoft.com/office/powerpoint/2010/main" val="312015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Introduction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3" y="2060575"/>
            <a:ext cx="8229600" cy="1923604"/>
          </a:xfrm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>
            <a:off x="3935413" y="4078288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124" name="Text Box 20"/>
          <p:cNvSpPr txBox="1">
            <a:spLocks noChangeArrowheads="1"/>
          </p:cNvSpPr>
          <p:nvPr/>
        </p:nvSpPr>
        <p:spPr bwMode="auto">
          <a:xfrm>
            <a:off x="3792538" y="4006850"/>
            <a:ext cx="11558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  Request </a:t>
            </a:r>
          </a:p>
        </p:txBody>
      </p:sp>
      <p:sp>
        <p:nvSpPr>
          <p:cNvPr id="47131" name="Line 27"/>
          <p:cNvSpPr>
            <a:spLocks noChangeShapeType="1"/>
          </p:cNvSpPr>
          <p:nvPr/>
        </p:nvSpPr>
        <p:spPr bwMode="auto">
          <a:xfrm>
            <a:off x="6959601" y="4078288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6816726" y="4006850"/>
            <a:ext cx="11873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 Response</a:t>
            </a:r>
          </a:p>
        </p:txBody>
      </p:sp>
      <p:grpSp>
        <p:nvGrpSpPr>
          <p:cNvPr id="47133" name="Group 29"/>
          <p:cNvGrpSpPr>
            <a:grpSpLocks/>
          </p:cNvGrpSpPr>
          <p:nvPr/>
        </p:nvGrpSpPr>
        <p:grpSpPr bwMode="auto">
          <a:xfrm>
            <a:off x="8759826" y="3141664"/>
            <a:ext cx="1908175" cy="1800225"/>
            <a:chOff x="4558" y="1207"/>
            <a:chExt cx="1202" cy="1134"/>
          </a:xfrm>
        </p:grpSpPr>
        <p:pic>
          <p:nvPicPr>
            <p:cNvPr id="47134" name="Picture 30" descr="client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8" y="1207"/>
              <a:ext cx="1202" cy="1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135" name="Text Box 31"/>
            <p:cNvSpPr txBox="1">
              <a:spLocks noChangeArrowheads="1"/>
            </p:cNvSpPr>
            <p:nvPr/>
          </p:nvSpPr>
          <p:spPr bwMode="auto">
            <a:xfrm>
              <a:off x="4604" y="1661"/>
              <a:ext cx="4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Client</a:t>
              </a:r>
            </a:p>
          </p:txBody>
        </p:sp>
      </p:grpSp>
      <p:sp>
        <p:nvSpPr>
          <p:cNvPr id="47139" name="AutoShape 35"/>
          <p:cNvSpPr>
            <a:spLocks noChangeArrowheads="1"/>
          </p:cNvSpPr>
          <p:nvPr/>
        </p:nvSpPr>
        <p:spPr bwMode="auto">
          <a:xfrm>
            <a:off x="7104064" y="1773238"/>
            <a:ext cx="2016125" cy="1223962"/>
          </a:xfrm>
          <a:prstGeom prst="cloudCallout">
            <a:avLst>
              <a:gd name="adj1" fmla="val -61653"/>
              <a:gd name="adj2" fmla="val 6997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Servlet runs on the server</a:t>
            </a:r>
          </a:p>
        </p:txBody>
      </p:sp>
      <p:pic>
        <p:nvPicPr>
          <p:cNvPr id="47141" name="Picture 37" descr="Fig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1" y="3068639"/>
            <a:ext cx="1317625" cy="172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42" name="Picture 38" descr="Fig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3141664"/>
            <a:ext cx="1870075" cy="172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43" name="Rectangle 39"/>
          <p:cNvSpPr>
            <a:spLocks noChangeArrowheads="1"/>
          </p:cNvSpPr>
          <p:nvPr/>
        </p:nvSpPr>
        <p:spPr bwMode="auto">
          <a:xfrm>
            <a:off x="2459038" y="1341439"/>
            <a:ext cx="8208962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400"/>
              <a:t>A Servlet is a program written in Java, which runs on the server to process client requests.</a:t>
            </a:r>
          </a:p>
        </p:txBody>
      </p:sp>
      <p:sp>
        <p:nvSpPr>
          <p:cNvPr id="47145" name="Text Box 41"/>
          <p:cNvSpPr txBox="1">
            <a:spLocks noChangeArrowheads="1"/>
          </p:cNvSpPr>
          <p:nvPr/>
        </p:nvSpPr>
        <p:spPr bwMode="auto">
          <a:xfrm>
            <a:off x="951900" y="4941889"/>
            <a:ext cx="10527202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Client – Java Application, Browser, Device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Only one instance of Servlet created for all </a:t>
            </a:r>
            <a:r>
              <a:rPr lang="en-US" altLang="en-US" dirty="0" err="1"/>
              <a:t>clent</a:t>
            </a:r>
            <a:r>
              <a:rPr lang="en-US" altLang="en-US" dirty="0"/>
              <a:t> requests, hence save in memory.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Servlet once </a:t>
            </a:r>
            <a:r>
              <a:rPr lang="en-US" altLang="en-US" dirty="0" err="1"/>
              <a:t>initialised</a:t>
            </a:r>
            <a:r>
              <a:rPr lang="en-US" altLang="en-US" dirty="0"/>
              <a:t> stays in a memory , and no need to be loaded every time a request is made</a:t>
            </a:r>
            <a:r>
              <a:rPr lang="en-US" altLang="en-US" dirty="0" smtClean="0"/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IN" dirty="0" smtClean="0"/>
              <a:t>As Servlet Technology uses Java, web applications made using Servlet are Secured, Scalable and Robust.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896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7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7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7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7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3" grpId="0" animBg="1"/>
      <p:bldP spid="47124" grpId="0"/>
      <p:bldP spid="47131" grpId="0" animBg="1"/>
      <p:bldP spid="47132" grpId="0"/>
      <p:bldP spid="471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8" y="673743"/>
            <a:ext cx="10766204" cy="615553"/>
          </a:xfrm>
        </p:spPr>
        <p:txBody>
          <a:bodyPr/>
          <a:lstStyle/>
          <a:p>
            <a:r>
              <a:rPr lang="en-IN" dirty="0"/>
              <a:t>Advantages of using </a:t>
            </a:r>
            <a:r>
              <a:rPr lang="en-IN" dirty="0" smtClean="0"/>
              <a:t>Servlets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701" y="1523125"/>
            <a:ext cx="11128599" cy="1538883"/>
          </a:xfrm>
        </p:spPr>
        <p:txBody>
          <a:bodyPr/>
          <a:lstStyle/>
          <a:p>
            <a:r>
              <a:rPr lang="en-IN" dirty="0"/>
              <a:t>Less response time because each request runs in a separate thread.</a:t>
            </a:r>
          </a:p>
          <a:p>
            <a:r>
              <a:rPr lang="en-IN" dirty="0"/>
              <a:t>Servlets are scalable.</a:t>
            </a:r>
          </a:p>
          <a:p>
            <a:r>
              <a:rPr lang="en-IN" dirty="0"/>
              <a:t>Servlets are robust and object oriented.</a:t>
            </a:r>
          </a:p>
          <a:p>
            <a:r>
              <a:rPr lang="en-IN" dirty="0"/>
              <a:t>Servlets are platform independent.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8" y="3190875"/>
            <a:ext cx="77724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7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Servlet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8" y="1755531"/>
            <a:ext cx="11128599" cy="1892826"/>
          </a:xfrm>
        </p:spPr>
        <p:txBody>
          <a:bodyPr/>
          <a:lstStyle/>
          <a:p>
            <a:r>
              <a:rPr lang="en-IN" dirty="0"/>
              <a:t>Servlet API consists of two important packages that encapsulates all the important classes and interface, namely </a:t>
            </a:r>
            <a:r>
              <a:rPr lang="en-IN" dirty="0" smtClean="0"/>
              <a:t>:</a:t>
            </a:r>
          </a:p>
          <a:p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rgbClr val="C00000"/>
                </a:solidFill>
              </a:rPr>
              <a:t>javax.servlet</a:t>
            </a:r>
            <a:endParaRPr lang="en-IN" sz="2400" dirty="0">
              <a:solidFill>
                <a:srgbClr val="C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rgbClr val="C00000"/>
                </a:solidFill>
              </a:rPr>
              <a:t>javax.servlet.http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70288" y="1522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85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8" y="673743"/>
            <a:ext cx="10766204" cy="553998"/>
          </a:xfrm>
        </p:spPr>
        <p:txBody>
          <a:bodyPr/>
          <a:lstStyle/>
          <a:p>
            <a:r>
              <a:rPr lang="en-IN" sz="3600" dirty="0"/>
              <a:t>Important Classes and Interfaces of </a:t>
            </a:r>
            <a:r>
              <a:rPr lang="en-IN" sz="3600" dirty="0" err="1"/>
              <a:t>javax.servlet</a:t>
            </a:r>
            <a:endParaRPr lang="en-IN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598206"/>
              </p:ext>
            </p:extLst>
          </p:nvPr>
        </p:nvGraphicFramePr>
        <p:xfrm>
          <a:off x="1485897" y="1403877"/>
          <a:ext cx="8472490" cy="511344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00403"/>
                <a:gridCol w="5272087"/>
              </a:tblGrid>
              <a:tr h="33326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INTERFACES</a:t>
                      </a:r>
                      <a:endParaRPr lang="en-IN" sz="1800" b="1" dirty="0">
                        <a:effectLst/>
                      </a:endParaRPr>
                    </a:p>
                  </a:txBody>
                  <a:tcPr marL="59511" marR="59511" marT="59511" marB="5951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CLASSES</a:t>
                      </a:r>
                      <a:endParaRPr lang="en-IN" sz="1800" b="1" dirty="0">
                        <a:effectLst/>
                      </a:endParaRPr>
                    </a:p>
                  </a:txBody>
                  <a:tcPr marL="59511" marR="59511" marT="59511" marB="59511"/>
                </a:tc>
              </a:tr>
              <a:tr h="33326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Servlet</a:t>
                      </a:r>
                    </a:p>
                  </a:txBody>
                  <a:tcPr marL="59511" marR="59511" marT="59511" marB="5951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effectLst/>
                        </a:rPr>
                        <a:t>ServletInputStream</a:t>
                      </a:r>
                      <a:endParaRPr lang="en-IN" sz="1800" dirty="0">
                        <a:effectLst/>
                      </a:endParaRPr>
                    </a:p>
                  </a:txBody>
                  <a:tcPr marL="59511" marR="59511" marT="59511" marB="59511"/>
                </a:tc>
              </a:tr>
              <a:tr h="33326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effectLst/>
                        </a:rPr>
                        <a:t>ServletContext</a:t>
                      </a:r>
                      <a:endParaRPr lang="en-IN" sz="1800" dirty="0">
                        <a:effectLst/>
                      </a:endParaRPr>
                    </a:p>
                  </a:txBody>
                  <a:tcPr marL="59511" marR="59511" marT="59511" marB="5951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effectLst/>
                        </a:rPr>
                        <a:t>ServletOutputStream</a:t>
                      </a:r>
                      <a:endParaRPr lang="en-IN" sz="1800" dirty="0">
                        <a:effectLst/>
                      </a:endParaRPr>
                    </a:p>
                  </a:txBody>
                  <a:tcPr marL="59511" marR="59511" marT="59511" marB="59511"/>
                </a:tc>
              </a:tr>
              <a:tr h="33326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ServletConfig</a:t>
                      </a:r>
                    </a:p>
                  </a:txBody>
                  <a:tcPr marL="59511" marR="59511" marT="59511" marB="5951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effectLst/>
                        </a:rPr>
                        <a:t>ServletRequestWrapper</a:t>
                      </a:r>
                      <a:endParaRPr lang="en-IN" sz="1800" dirty="0">
                        <a:effectLst/>
                      </a:endParaRPr>
                    </a:p>
                  </a:txBody>
                  <a:tcPr marL="59511" marR="59511" marT="59511" marB="59511"/>
                </a:tc>
              </a:tr>
              <a:tr h="33326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effectLst/>
                        </a:rPr>
                        <a:t>ServletRequest</a:t>
                      </a:r>
                      <a:endParaRPr lang="en-IN" sz="1800" dirty="0">
                        <a:effectLst/>
                      </a:endParaRPr>
                    </a:p>
                  </a:txBody>
                  <a:tcPr marL="59511" marR="59511" marT="59511" marB="5951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effectLst/>
                        </a:rPr>
                        <a:t>ServletResponseWrapper</a:t>
                      </a:r>
                      <a:endParaRPr lang="en-IN" sz="1800" dirty="0">
                        <a:effectLst/>
                      </a:endParaRPr>
                    </a:p>
                  </a:txBody>
                  <a:tcPr marL="59511" marR="59511" marT="59511" marB="59511"/>
                </a:tc>
              </a:tr>
              <a:tr h="33326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ServletResponse</a:t>
                      </a:r>
                    </a:p>
                  </a:txBody>
                  <a:tcPr marL="59511" marR="59511" marT="59511" marB="5951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effectLst/>
                        </a:rPr>
                        <a:t>ServletRequestEvent</a:t>
                      </a:r>
                      <a:endParaRPr lang="en-IN" sz="1800" dirty="0">
                        <a:effectLst/>
                      </a:endParaRPr>
                    </a:p>
                  </a:txBody>
                  <a:tcPr marL="59511" marR="59511" marT="59511" marB="59511"/>
                </a:tc>
              </a:tr>
              <a:tr h="33326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ServletContextListener</a:t>
                      </a:r>
                    </a:p>
                  </a:txBody>
                  <a:tcPr marL="59511" marR="59511" marT="59511" marB="5951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effectLst/>
                        </a:rPr>
                        <a:t>ServletContextEvent</a:t>
                      </a:r>
                      <a:endParaRPr lang="en-IN" sz="1800" dirty="0">
                        <a:effectLst/>
                      </a:endParaRPr>
                    </a:p>
                  </a:txBody>
                  <a:tcPr marL="59511" marR="59511" marT="59511" marB="59511"/>
                </a:tc>
              </a:tr>
              <a:tr h="33326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RequestDispatcher</a:t>
                      </a:r>
                    </a:p>
                  </a:txBody>
                  <a:tcPr marL="59511" marR="59511" marT="59511" marB="5951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effectLst/>
                        </a:rPr>
                        <a:t>ServletRequestAttributeEvent</a:t>
                      </a:r>
                      <a:endParaRPr lang="en-IN" sz="1800" dirty="0">
                        <a:effectLst/>
                      </a:endParaRPr>
                    </a:p>
                  </a:txBody>
                  <a:tcPr marL="59511" marR="59511" marT="59511" marB="59511"/>
                </a:tc>
              </a:tr>
              <a:tr h="33326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SingleThreadModel</a:t>
                      </a:r>
                    </a:p>
                  </a:txBody>
                  <a:tcPr marL="59511" marR="59511" marT="59511" marB="5951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effectLst/>
                        </a:rPr>
                        <a:t>ServletContextAttributeEvent</a:t>
                      </a:r>
                      <a:endParaRPr lang="en-IN" sz="1800" dirty="0">
                        <a:effectLst/>
                      </a:endParaRPr>
                    </a:p>
                  </a:txBody>
                  <a:tcPr marL="59511" marR="59511" marT="59511" marB="59511"/>
                </a:tc>
              </a:tr>
              <a:tr h="33326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Filter</a:t>
                      </a:r>
                    </a:p>
                  </a:txBody>
                  <a:tcPr marL="59511" marR="59511" marT="59511" marB="5951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effectLst/>
                        </a:rPr>
                        <a:t>ServletException</a:t>
                      </a:r>
                      <a:endParaRPr lang="en-IN" sz="1800" dirty="0">
                        <a:effectLst/>
                      </a:endParaRPr>
                    </a:p>
                  </a:txBody>
                  <a:tcPr marL="59511" marR="59511" marT="59511" marB="59511"/>
                </a:tc>
              </a:tr>
              <a:tr h="33326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FilterConfig</a:t>
                      </a:r>
                    </a:p>
                  </a:txBody>
                  <a:tcPr marL="59511" marR="59511" marT="59511" marB="5951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effectLst/>
                        </a:rPr>
                        <a:t>UnavailableException</a:t>
                      </a:r>
                      <a:endParaRPr lang="en-IN" sz="1800" dirty="0">
                        <a:effectLst/>
                      </a:endParaRPr>
                    </a:p>
                  </a:txBody>
                  <a:tcPr marL="59511" marR="59511" marT="59511" marB="59511"/>
                </a:tc>
              </a:tr>
              <a:tr h="33326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FilterChain</a:t>
                      </a:r>
                    </a:p>
                  </a:txBody>
                  <a:tcPr marL="59511" marR="59511" marT="59511" marB="5951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effectLst/>
                        </a:rPr>
                        <a:t>GenericServlet</a:t>
                      </a:r>
                      <a:endParaRPr lang="en-IN" sz="1800" dirty="0">
                        <a:effectLst/>
                      </a:endParaRPr>
                    </a:p>
                  </a:txBody>
                  <a:tcPr marL="59511" marR="59511" marT="59511" marB="59511"/>
                </a:tc>
              </a:tr>
              <a:tr h="33326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ServletRequestListener</a:t>
                      </a:r>
                    </a:p>
                  </a:txBody>
                  <a:tcPr marL="59511" marR="59511" marT="59511" marB="59511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71413" marR="71413" marT="35706" marB="35706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70288" y="1522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8" y="673743"/>
            <a:ext cx="10766204" cy="492443"/>
          </a:xfrm>
        </p:spPr>
        <p:txBody>
          <a:bodyPr/>
          <a:lstStyle/>
          <a:p>
            <a:r>
              <a:rPr lang="en-IN" sz="3200" dirty="0"/>
              <a:t>Important Classes and Interface of </a:t>
            </a:r>
            <a:r>
              <a:rPr lang="en-IN" sz="3200" dirty="0" err="1"/>
              <a:t>javax.servlet.http</a:t>
            </a:r>
            <a:endParaRPr lang="en-IN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958412"/>
              </p:ext>
            </p:extLst>
          </p:nvPr>
        </p:nvGraphicFramePr>
        <p:xfrm>
          <a:off x="2805110" y="1921668"/>
          <a:ext cx="7939090" cy="2590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9545"/>
                <a:gridCol w="3969545"/>
              </a:tblGrid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effectLst/>
                        </a:rPr>
                        <a:t>CLASSES and INTERFACES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err="1">
                          <a:effectLst/>
                        </a:rPr>
                        <a:t>HttpServlet</a:t>
                      </a:r>
                      <a:endParaRPr lang="en-IN" sz="24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HttpServletRequest</a:t>
                      </a: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err="1">
                          <a:effectLst/>
                        </a:rPr>
                        <a:t>HttpServletResponse</a:t>
                      </a:r>
                      <a:endParaRPr lang="en-IN" sz="24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err="1">
                          <a:effectLst/>
                        </a:rPr>
                        <a:t>HttpSessionAttributeListener</a:t>
                      </a:r>
                      <a:endParaRPr lang="en-IN" sz="2400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HttpSession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err="1">
                          <a:effectLst/>
                        </a:rPr>
                        <a:t>HttpSessionListener</a:t>
                      </a:r>
                      <a:endParaRPr lang="en-IN" sz="2400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Cookie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err="1">
                          <a:effectLst/>
                        </a:rPr>
                        <a:t>HttpSessionEvent</a:t>
                      </a:r>
                      <a:endParaRPr lang="en-IN" sz="2400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3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Servlet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701" y="1523125"/>
            <a:ext cx="11128599" cy="1154162"/>
          </a:xfrm>
        </p:spPr>
        <p:txBody>
          <a:bodyPr/>
          <a:lstStyle/>
          <a:p>
            <a:r>
              <a:rPr lang="en-IN" dirty="0"/>
              <a:t>Servlet Interface provides five methods. </a:t>
            </a:r>
            <a:endParaRPr lang="en-IN" dirty="0" smtClean="0"/>
          </a:p>
          <a:p>
            <a:r>
              <a:rPr lang="en-IN" dirty="0" smtClean="0"/>
              <a:t>Out </a:t>
            </a:r>
            <a:r>
              <a:rPr lang="en-IN" dirty="0"/>
              <a:t>of these five methods, three methods are Servlet life cycle methods and rest two are non life cycle methods.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3" y="2911116"/>
            <a:ext cx="6643687" cy="334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4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GenericServlet</a:t>
            </a:r>
            <a:r>
              <a:rPr lang="en-IN" dirty="0"/>
              <a:t>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701" y="1523125"/>
            <a:ext cx="11128599" cy="769441"/>
          </a:xfrm>
        </p:spPr>
        <p:txBody>
          <a:bodyPr/>
          <a:lstStyle/>
          <a:p>
            <a:r>
              <a:rPr lang="en-IN" dirty="0" err="1"/>
              <a:t>GenericServlet</a:t>
            </a:r>
            <a:r>
              <a:rPr lang="en-IN" dirty="0"/>
              <a:t> is an abstract class that provides implementation of most of the basic servlet methods. This is a very important class.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31144" y="2292566"/>
            <a:ext cx="95845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C00000"/>
                </a:solidFill>
              </a:rPr>
              <a:t>public void </a:t>
            </a:r>
            <a:r>
              <a:rPr lang="en-IN" sz="2400" dirty="0" err="1" smtClean="0">
                <a:solidFill>
                  <a:srgbClr val="C00000"/>
                </a:solidFill>
              </a:rPr>
              <a:t>init</a:t>
            </a:r>
            <a:r>
              <a:rPr lang="en-IN" sz="2400" dirty="0" smtClean="0">
                <a:solidFill>
                  <a:srgbClr val="C00000"/>
                </a:solidFill>
              </a:rPr>
              <a:t>(</a:t>
            </a:r>
            <a:r>
              <a:rPr lang="en-IN" sz="2400" dirty="0" err="1" smtClean="0">
                <a:solidFill>
                  <a:srgbClr val="C00000"/>
                </a:solidFill>
              </a:rPr>
              <a:t>ServletConfig</a:t>
            </a:r>
            <a:r>
              <a:rPr lang="en-IN" sz="2400" dirty="0" smtClean="0">
                <a:solidFill>
                  <a:srgbClr val="C0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C00000"/>
                </a:solidFill>
              </a:rPr>
              <a:t>public abstract void service(</a:t>
            </a:r>
            <a:r>
              <a:rPr lang="en-IN" sz="2400" dirty="0" err="1" smtClean="0">
                <a:solidFill>
                  <a:srgbClr val="C00000"/>
                </a:solidFill>
              </a:rPr>
              <a:t>ServletRequest</a:t>
            </a:r>
            <a:r>
              <a:rPr lang="en-IN" sz="2400" dirty="0" smtClean="0">
                <a:solidFill>
                  <a:srgbClr val="C00000"/>
                </a:solidFill>
              </a:rPr>
              <a:t> </a:t>
            </a:r>
            <a:r>
              <a:rPr lang="en-IN" sz="2400" dirty="0" err="1" smtClean="0">
                <a:solidFill>
                  <a:srgbClr val="C00000"/>
                </a:solidFill>
              </a:rPr>
              <a:t>request,ServletResposne</a:t>
            </a:r>
            <a:r>
              <a:rPr lang="en-IN" sz="2400" dirty="0" smtClean="0">
                <a:solidFill>
                  <a:srgbClr val="C00000"/>
                </a:solidFill>
              </a:rPr>
              <a:t> response)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C00000"/>
                </a:solidFill>
              </a:rPr>
              <a:t>public void destroy()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C00000"/>
                </a:solidFill>
              </a:rPr>
              <a:t>public </a:t>
            </a:r>
            <a:r>
              <a:rPr lang="en-IN" sz="2400" dirty="0" err="1" smtClean="0">
                <a:solidFill>
                  <a:srgbClr val="C00000"/>
                </a:solidFill>
              </a:rPr>
              <a:t>ServletConfig</a:t>
            </a:r>
            <a:r>
              <a:rPr lang="en-IN" sz="2400" dirty="0" smtClean="0">
                <a:solidFill>
                  <a:srgbClr val="C00000"/>
                </a:solidFill>
              </a:rPr>
              <a:t> </a:t>
            </a:r>
            <a:r>
              <a:rPr lang="en-IN" sz="2400" dirty="0" err="1" smtClean="0">
                <a:solidFill>
                  <a:srgbClr val="C00000"/>
                </a:solidFill>
              </a:rPr>
              <a:t>getServletConfig</a:t>
            </a:r>
            <a:r>
              <a:rPr lang="en-IN" sz="2400" dirty="0" smtClean="0">
                <a:solidFill>
                  <a:srgbClr val="C0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C00000"/>
                </a:solidFill>
              </a:rPr>
              <a:t>public String </a:t>
            </a:r>
            <a:r>
              <a:rPr lang="en-IN" sz="2400" dirty="0" err="1" smtClean="0">
                <a:solidFill>
                  <a:srgbClr val="C00000"/>
                </a:solidFill>
              </a:rPr>
              <a:t>getServletInfo</a:t>
            </a:r>
            <a:r>
              <a:rPr lang="en-IN" sz="2400" dirty="0" smtClean="0">
                <a:solidFill>
                  <a:srgbClr val="C0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C00000"/>
                </a:solidFill>
              </a:rPr>
              <a:t>public </a:t>
            </a:r>
            <a:r>
              <a:rPr lang="en-IN" sz="2400" dirty="0" err="1" smtClean="0">
                <a:solidFill>
                  <a:srgbClr val="C00000"/>
                </a:solidFill>
              </a:rPr>
              <a:t>ServletContext</a:t>
            </a:r>
            <a:r>
              <a:rPr lang="en-IN" sz="2400" dirty="0" smtClean="0">
                <a:solidFill>
                  <a:srgbClr val="C00000"/>
                </a:solidFill>
              </a:rPr>
              <a:t> </a:t>
            </a:r>
            <a:r>
              <a:rPr lang="en-IN" sz="2400" dirty="0" err="1" smtClean="0">
                <a:solidFill>
                  <a:srgbClr val="C00000"/>
                </a:solidFill>
              </a:rPr>
              <a:t>getServletContext</a:t>
            </a:r>
            <a:r>
              <a:rPr lang="en-IN" sz="2400" dirty="0" smtClean="0">
                <a:solidFill>
                  <a:srgbClr val="C0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C00000"/>
                </a:solidFill>
              </a:rPr>
              <a:t>public String </a:t>
            </a:r>
            <a:r>
              <a:rPr lang="en-IN" sz="2400" dirty="0" err="1" smtClean="0">
                <a:solidFill>
                  <a:srgbClr val="C00000"/>
                </a:solidFill>
              </a:rPr>
              <a:t>getInitParameter</a:t>
            </a:r>
            <a:r>
              <a:rPr lang="en-IN" sz="2400" dirty="0" smtClean="0">
                <a:solidFill>
                  <a:srgbClr val="C00000"/>
                </a:solidFill>
              </a:rPr>
              <a:t>(String name)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C00000"/>
                </a:solidFill>
              </a:rPr>
              <a:t>public Enumeration </a:t>
            </a:r>
            <a:r>
              <a:rPr lang="en-IN" sz="2400" dirty="0" err="1" smtClean="0">
                <a:solidFill>
                  <a:srgbClr val="C00000"/>
                </a:solidFill>
              </a:rPr>
              <a:t>getInitParameterNames</a:t>
            </a:r>
            <a:r>
              <a:rPr lang="en-IN" sz="2400" dirty="0" smtClean="0">
                <a:solidFill>
                  <a:srgbClr val="C0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C00000"/>
                </a:solidFill>
              </a:rPr>
              <a:t>public String </a:t>
            </a:r>
            <a:r>
              <a:rPr lang="en-IN" sz="2400" dirty="0" err="1" smtClean="0">
                <a:solidFill>
                  <a:srgbClr val="C00000"/>
                </a:solidFill>
              </a:rPr>
              <a:t>getServletName</a:t>
            </a:r>
            <a:r>
              <a:rPr lang="en-IN" sz="2400" dirty="0" smtClean="0">
                <a:solidFill>
                  <a:srgbClr val="C0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C00000"/>
                </a:solidFill>
              </a:rPr>
              <a:t>public void log(String </a:t>
            </a:r>
            <a:r>
              <a:rPr lang="en-IN" sz="2400" dirty="0" err="1" smtClean="0">
                <a:solidFill>
                  <a:srgbClr val="C00000"/>
                </a:solidFill>
              </a:rPr>
              <a:t>msg</a:t>
            </a:r>
            <a:r>
              <a:rPr lang="en-IN" sz="2400" dirty="0" smtClean="0">
                <a:solidFill>
                  <a:srgbClr val="C0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C00000"/>
                </a:solidFill>
              </a:rPr>
              <a:t>public void log(String </a:t>
            </a:r>
            <a:r>
              <a:rPr lang="en-IN" sz="2400" dirty="0" err="1" smtClean="0">
                <a:solidFill>
                  <a:srgbClr val="C00000"/>
                </a:solidFill>
              </a:rPr>
              <a:t>msg</a:t>
            </a:r>
            <a:r>
              <a:rPr lang="en-IN" sz="2400" dirty="0" smtClean="0">
                <a:solidFill>
                  <a:srgbClr val="C00000"/>
                </a:solidFill>
              </a:rPr>
              <a:t>, </a:t>
            </a:r>
            <a:r>
              <a:rPr lang="en-IN" sz="2400" dirty="0" err="1" smtClean="0">
                <a:solidFill>
                  <a:srgbClr val="C00000"/>
                </a:solidFill>
              </a:rPr>
              <a:t>Throwable</a:t>
            </a:r>
            <a:r>
              <a:rPr lang="en-IN" sz="2400" dirty="0" smtClean="0">
                <a:solidFill>
                  <a:srgbClr val="C00000"/>
                </a:solidFill>
              </a:rPr>
              <a:t> t)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46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1275</Words>
  <Application>Microsoft Office PowerPoint</Application>
  <PresentationFormat>Widescreen</PresentationFormat>
  <Paragraphs>236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黑体</vt:lpstr>
      <vt:lpstr>宋体</vt:lpstr>
      <vt:lpstr>Arial</vt:lpstr>
      <vt:lpstr>Calibri</vt:lpstr>
      <vt:lpstr>Courier New</vt:lpstr>
      <vt:lpstr>Times New Roman</vt:lpstr>
      <vt:lpstr>Wingdings</vt:lpstr>
      <vt:lpstr>1_Office Theme</vt:lpstr>
      <vt:lpstr>PowerPoint Presentation</vt:lpstr>
      <vt:lpstr>Introduction to Servlet</vt:lpstr>
      <vt:lpstr>Introduction</vt:lpstr>
      <vt:lpstr>Advantages of using Servlets</vt:lpstr>
      <vt:lpstr>Servlet API</vt:lpstr>
      <vt:lpstr>Important Classes and Interfaces of javax.servlet</vt:lpstr>
      <vt:lpstr>Important Classes and Interface of javax.servlet.http</vt:lpstr>
      <vt:lpstr>Servlet Interface</vt:lpstr>
      <vt:lpstr>GenericServlet Class</vt:lpstr>
      <vt:lpstr>HttpServlet class</vt:lpstr>
      <vt:lpstr>HttpServlet class</vt:lpstr>
      <vt:lpstr>Basics of HTTP Servlet 2-1</vt:lpstr>
      <vt:lpstr>Basics of HTTP Servlet 2-2</vt:lpstr>
      <vt:lpstr>Life Cycle of a Servlet 2-1</vt:lpstr>
      <vt:lpstr>Life Cycle of a Servlet 2-2</vt:lpstr>
      <vt:lpstr>Servlet Hierarchy 3-1</vt:lpstr>
      <vt:lpstr>Servlet Hierarchy 3-2</vt:lpstr>
      <vt:lpstr>Servlet Hierarchy 3-3</vt:lpstr>
      <vt:lpstr>Creating First Servlet Application using Eclipse IDE</vt:lpstr>
      <vt:lpstr>Using Eclipse IDE</vt:lpstr>
      <vt:lpstr>Using Eclipse IDE</vt:lpstr>
      <vt:lpstr>Using Eclipse IDE – Creating Servlet</vt:lpstr>
      <vt:lpstr>Using Eclipse IDE – Creating Servlet</vt:lpstr>
      <vt:lpstr>Structure of a simple Servlet</vt:lpstr>
      <vt:lpstr>Summary 2-1</vt:lpstr>
      <vt:lpstr>Summary 2-2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</dc:creator>
  <cp:lastModifiedBy>Rajashekar gs</cp:lastModifiedBy>
  <cp:revision>11</cp:revision>
  <dcterms:created xsi:type="dcterms:W3CDTF">2018-04-05T00:03:10Z</dcterms:created>
  <dcterms:modified xsi:type="dcterms:W3CDTF">2018-09-13T17:26:29Z</dcterms:modified>
</cp:coreProperties>
</file>