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328" r:id="rId42"/>
    <p:sldId id="329" r:id="rId43"/>
    <p:sldId id="299" r:id="rId44"/>
    <p:sldId id="327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26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CC20B-25C9-4950-966E-409AB144592B}" type="datetimeFigureOut">
              <a:rPr lang="en-IN" smtClean="0"/>
              <a:t>13-09-2018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BC40C-9093-4B2C-9760-11852A015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63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735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CED1060B-39A5-4F89-8160-39D4FDEF77DD}" type="slidenum">
              <a:rPr lang="en-US" altLang="zh-CN" smtClean="0"/>
              <a:pPr/>
              <a:t>58</a:t>
            </a:fld>
            <a:endParaRPr lang="en-US" altLang="zh-CN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10316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8B0BBCCB-691F-4274-95EC-542328D5D615}" type="slidenum">
              <a:rPr lang="en-US" altLang="zh-CN" smtClean="0"/>
              <a:pPr/>
              <a:t>66</a:t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07989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5E576646-E69E-4718-A401-15F843CA9945}" type="slidenum">
              <a:rPr lang="en-US" altLang="zh-CN" smtClean="0"/>
              <a:pPr/>
              <a:t>79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6575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9EB480B4-C27C-4672-947C-322D15F9601F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92083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16FAFE9C-89C0-4DB5-AE23-64D29BAED9B4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2299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AF6FACBD-6FB6-4959-A77B-5C2BB8D609FE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014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D7D1A0A1-92D6-437B-A104-267B7FE7E9EB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6946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B03DDCA3-3A5D-4BEB-BB70-42315212648B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1755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01FAFC75-02B6-4AC1-B8FF-52680B03822F}" type="slidenum">
              <a:rPr lang="en-US" altLang="zh-CN" smtClean="0"/>
              <a:pPr/>
              <a:t>51</a:t>
            </a:fld>
            <a:endParaRPr lang="en-US" altLang="zh-CN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7664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10170D55-DBD9-4D5D-B5D0-B97C2EFC962F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21231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A1391FB2-7BBE-41E5-9DD8-8EA0927EC2B6}" type="slidenum">
              <a:rPr lang="en-US" altLang="zh-CN" smtClean="0"/>
              <a:pPr/>
              <a:t>55</a:t>
            </a:fld>
            <a:endParaRPr lang="en-US" altLang="zh-CN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50408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1" y="3840480"/>
            <a:ext cx="8534399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/>
            <a:fld id="{81D60167-4931-47E6-BA6A-407CBD079E47}" type="slidenum">
              <a:rPr lang="en-IN" spc="-10" smtClean="0">
                <a:solidFill>
                  <a:prstClr val="black"/>
                </a:solidFill>
              </a:rPr>
              <a:pPr marL="25400"/>
              <a:t>‹#›</a:t>
            </a:fld>
            <a:endParaRPr lang="en-IN" spc="-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71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200D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1701" y="1523125"/>
            <a:ext cx="11128599" cy="4616648"/>
          </a:xfrm>
        </p:spPr>
        <p:txBody>
          <a:bodyPr lIns="0" tIns="0" rIns="0" bIns="0"/>
          <a:lstStyle>
            <a:lvl1pPr marL="342900" indent="-342900">
              <a:buFont typeface="Arial" panose="020B0604020202020204" pitchFamily="34" charset="0"/>
              <a:buChar char="•"/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/>
            <a:fld id="{81D60167-4931-47E6-BA6A-407CBD079E47}" type="slidenum">
              <a:rPr lang="en-IN" spc="-10" smtClean="0">
                <a:solidFill>
                  <a:prstClr val="black"/>
                </a:solidFill>
              </a:rPr>
              <a:pPr marL="25400"/>
              <a:t>‹#›</a:t>
            </a:fld>
            <a:endParaRPr lang="en-IN" spc="-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3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200D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95587" y="1906238"/>
            <a:ext cx="4661747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25739" y="1838928"/>
            <a:ext cx="3222412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/>
            <a:fld id="{81D60167-4931-47E6-BA6A-407CBD079E47}" type="slidenum">
              <a:rPr lang="en-IN" spc="-10" smtClean="0">
                <a:solidFill>
                  <a:prstClr val="black"/>
                </a:solidFill>
              </a:rPr>
              <a:pPr marL="25400"/>
              <a:t>‹#›</a:t>
            </a:fld>
            <a:endParaRPr lang="en-IN" spc="-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67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200D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/>
            <a:fld id="{81D60167-4931-47E6-BA6A-407CBD079E47}" type="slidenum">
              <a:rPr lang="en-IN" spc="-10" smtClean="0">
                <a:solidFill>
                  <a:prstClr val="black"/>
                </a:solidFill>
              </a:rPr>
              <a:pPr marL="25400"/>
              <a:t>‹#›</a:t>
            </a:fld>
            <a:endParaRPr lang="en-IN" spc="-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/>
            <a:fld id="{81D60167-4931-47E6-BA6A-407CBD079E47}" type="slidenum">
              <a:rPr lang="en-IN" spc="-10" smtClean="0">
                <a:solidFill>
                  <a:prstClr val="black"/>
                </a:solidFill>
              </a:rPr>
              <a:pPr marL="25400"/>
              <a:t>‹#›</a:t>
            </a:fld>
            <a:endParaRPr lang="en-IN" spc="-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02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260351"/>
            <a:ext cx="10972800" cy="6155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284" y="1412876"/>
            <a:ext cx="5384800" cy="14927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284" y="1412876"/>
            <a:ext cx="5384800" cy="14927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260351"/>
            <a:ext cx="10972800" cy="6155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12284" y="1412876"/>
            <a:ext cx="10972800" cy="384721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01525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260351"/>
            <a:ext cx="10972800" cy="6155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284" y="1412876"/>
            <a:ext cx="5384800" cy="14927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0284" y="1412875"/>
            <a:ext cx="5384800" cy="14927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0284" y="3751264"/>
            <a:ext cx="5384800" cy="14927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5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260351"/>
            <a:ext cx="10972800" cy="6155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2284" y="1412876"/>
            <a:ext cx="10972800" cy="384721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8074586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97" y="1280"/>
            <a:ext cx="7587827" cy="520700"/>
          </a:xfrm>
          <a:custGeom>
            <a:avLst/>
            <a:gdLst/>
            <a:ahLst/>
            <a:cxnLst/>
            <a:rect l="l" t="t" r="r" b="b"/>
            <a:pathLst>
              <a:path w="5690870" h="520700">
                <a:moveTo>
                  <a:pt x="0" y="520689"/>
                </a:moveTo>
                <a:lnTo>
                  <a:pt x="5690865" y="520689"/>
                </a:lnTo>
                <a:lnTo>
                  <a:pt x="5690865" y="0"/>
                </a:lnTo>
                <a:lnTo>
                  <a:pt x="0" y="0"/>
                </a:lnTo>
                <a:lnTo>
                  <a:pt x="0" y="520689"/>
                </a:lnTo>
                <a:close/>
              </a:path>
            </a:pathLst>
          </a:custGeom>
          <a:solidFill>
            <a:srgbClr val="FFE5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697" y="1280"/>
            <a:ext cx="7620000" cy="520700"/>
          </a:xfrm>
          <a:custGeom>
            <a:avLst/>
            <a:gdLst/>
            <a:ahLst/>
            <a:cxnLst/>
            <a:rect l="l" t="t" r="r" b="b"/>
            <a:pathLst>
              <a:path w="5715000" h="520700">
                <a:moveTo>
                  <a:pt x="2856225" y="520689"/>
                </a:moveTo>
                <a:lnTo>
                  <a:pt x="0" y="520689"/>
                </a:lnTo>
                <a:lnTo>
                  <a:pt x="0" y="0"/>
                </a:lnTo>
                <a:lnTo>
                  <a:pt x="5715006" y="0"/>
                </a:lnTo>
                <a:lnTo>
                  <a:pt x="5715006" y="520689"/>
                </a:lnTo>
                <a:lnTo>
                  <a:pt x="2856225" y="520689"/>
                </a:lnTo>
                <a:close/>
              </a:path>
            </a:pathLst>
          </a:custGeom>
          <a:ln w="3175">
            <a:solidFill>
              <a:srgbClr val="FFE5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7589519" y="1280"/>
            <a:ext cx="1236133" cy="520700"/>
          </a:xfrm>
          <a:custGeom>
            <a:avLst/>
            <a:gdLst/>
            <a:ahLst/>
            <a:cxnLst/>
            <a:rect l="l" t="t" r="r" b="b"/>
            <a:pathLst>
              <a:path w="927100" h="520700">
                <a:moveTo>
                  <a:pt x="927110" y="0"/>
                </a:moveTo>
                <a:lnTo>
                  <a:pt x="0" y="0"/>
                </a:lnTo>
                <a:lnTo>
                  <a:pt x="0" y="520689"/>
                </a:lnTo>
                <a:lnTo>
                  <a:pt x="927110" y="520689"/>
                </a:lnTo>
                <a:lnTo>
                  <a:pt x="927110" y="0"/>
                </a:lnTo>
                <a:close/>
              </a:path>
            </a:pathLst>
          </a:custGeom>
          <a:solidFill>
            <a:srgbClr val="D1202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7589519" y="1280"/>
            <a:ext cx="1236133" cy="520700"/>
          </a:xfrm>
          <a:custGeom>
            <a:avLst/>
            <a:gdLst/>
            <a:ahLst/>
            <a:cxnLst/>
            <a:rect l="l" t="t" r="r" b="b"/>
            <a:pathLst>
              <a:path w="927100" h="520700">
                <a:moveTo>
                  <a:pt x="463539" y="520689"/>
                </a:moveTo>
                <a:lnTo>
                  <a:pt x="0" y="520689"/>
                </a:lnTo>
                <a:lnTo>
                  <a:pt x="0" y="0"/>
                </a:lnTo>
                <a:lnTo>
                  <a:pt x="927110" y="0"/>
                </a:lnTo>
                <a:lnTo>
                  <a:pt x="927110" y="520689"/>
                </a:lnTo>
                <a:lnTo>
                  <a:pt x="463539" y="520689"/>
                </a:lnTo>
                <a:close/>
              </a:path>
            </a:pathLst>
          </a:custGeom>
          <a:ln w="3175">
            <a:solidFill>
              <a:srgbClr val="D12023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2898" y="673743"/>
            <a:ext cx="10766204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2200D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1701" y="1523125"/>
            <a:ext cx="11128599" cy="46166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1" y="6377940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7768" y="6519367"/>
            <a:ext cx="47582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/>
            <a:fld id="{81D60167-4931-47E6-BA6A-407CBD079E47}" type="slidenum">
              <a:rPr lang="en-IN" spc="-10" smtClean="0">
                <a:solidFill>
                  <a:prstClr val="black"/>
                </a:solidFill>
              </a:rPr>
              <a:pPr marL="25400"/>
              <a:t>‹#›</a:t>
            </a:fld>
            <a:endParaRPr lang="en-IN" spc="-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7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342900" indent="-342900">
        <a:buFont typeface="Arial" panose="020B0604020202020204" pitchFamily="34" charset="0"/>
        <a:buChar char="•"/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image" Target="../media/image17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4001" y="524900"/>
            <a:ext cx="6619311" cy="2015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58491" y="5488917"/>
            <a:ext cx="1179716" cy="11541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/>
            <a:fld id="{81D60167-4931-47E6-BA6A-407CBD079E47}" type="slidenum">
              <a:rPr spc="-10" dirty="0">
                <a:solidFill>
                  <a:prstClr val="black"/>
                </a:solidFill>
              </a:rPr>
              <a:pPr marL="25400"/>
              <a:t>1</a:t>
            </a:fld>
            <a:endParaRPr spc="-1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66424" y="2860383"/>
            <a:ext cx="744819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7200" b="1" spc="15" dirty="0">
                <a:solidFill>
                  <a:srgbClr val="2200DC"/>
                </a:solidFill>
                <a:latin typeface="Arial"/>
                <a:cs typeface="Arial"/>
              </a:rPr>
              <a:t>Servlet Request </a:t>
            </a:r>
            <a:endParaRPr lang="en-IN" sz="7200" b="1" spc="15" dirty="0" smtClean="0">
              <a:solidFill>
                <a:srgbClr val="2200DC"/>
              </a:solidFill>
              <a:latin typeface="Arial"/>
              <a:cs typeface="Arial"/>
            </a:endParaRPr>
          </a:p>
          <a:p>
            <a:r>
              <a:rPr lang="en-IN" sz="7200" b="1" spc="15" dirty="0" smtClean="0">
                <a:solidFill>
                  <a:srgbClr val="2200DC"/>
                </a:solidFill>
                <a:latin typeface="Arial"/>
                <a:cs typeface="Arial"/>
              </a:rPr>
              <a:t>and </a:t>
            </a:r>
            <a:r>
              <a:rPr lang="en-IN" sz="7200" b="1" spc="15" dirty="0">
                <a:solidFill>
                  <a:srgbClr val="2200DC"/>
                </a:solidFill>
                <a:latin typeface="Arial"/>
                <a:cs typeface="Arial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48247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Important </a:t>
            </a:r>
            <a:r>
              <a:rPr lang="en-IN" dirty="0"/>
              <a:t>methods of </a:t>
            </a:r>
            <a:r>
              <a:rPr lang="en-IN" dirty="0" err="1"/>
              <a:t>HttpServletRequest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43645"/>
              </p:ext>
            </p:extLst>
          </p:nvPr>
        </p:nvGraphicFramePr>
        <p:xfrm>
          <a:off x="1116104" y="1522413"/>
          <a:ext cx="10362998" cy="47175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88858"/>
                <a:gridCol w="7674140"/>
              </a:tblGrid>
              <a:tr h="22448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>
                          <a:effectLst/>
                        </a:rPr>
                        <a:t>Methods</a:t>
                      </a:r>
                    </a:p>
                  </a:txBody>
                  <a:tcPr marL="40087" marR="40087" marT="40087" marB="4008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effectLst/>
                        </a:rPr>
                        <a:t>Description</a:t>
                      </a:r>
                    </a:p>
                  </a:txBody>
                  <a:tcPr marL="40087" marR="40087" marT="40087" marB="40087"/>
                </a:tc>
              </a:tr>
              <a:tr h="51311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String getContextPath()</a:t>
                      </a:r>
                    </a:p>
                  </a:txBody>
                  <a:tcPr marL="40087" marR="40087" marT="40087" marB="400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returns the portion of the request URI that indicates the context of the request</a:t>
                      </a:r>
                    </a:p>
                  </a:txBody>
                  <a:tcPr marL="40087" marR="40087" marT="40087" marB="40087"/>
                </a:tc>
              </a:tr>
              <a:tr h="51311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Cookies getCookies()</a:t>
                      </a:r>
                    </a:p>
                  </a:txBody>
                  <a:tcPr marL="40087" marR="40087" marT="40087" marB="400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returns an array containing all of the Cookie objects the client sent with this request</a:t>
                      </a:r>
                    </a:p>
                  </a:txBody>
                  <a:tcPr marL="40087" marR="40087" marT="40087" marB="40087"/>
                </a:tc>
              </a:tr>
              <a:tr h="51311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String </a:t>
                      </a:r>
                      <a:r>
                        <a:rPr lang="en-IN" sz="1600" dirty="0" err="1">
                          <a:effectLst/>
                        </a:rPr>
                        <a:t>getQueryString</a:t>
                      </a:r>
                      <a:r>
                        <a:rPr lang="en-IN" sz="1600" dirty="0">
                          <a:effectLst/>
                        </a:rPr>
                        <a:t>()</a:t>
                      </a:r>
                    </a:p>
                  </a:txBody>
                  <a:tcPr marL="40087" marR="40087" marT="40087" marB="400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returns the query string that is contained in the request URL after the path</a:t>
                      </a:r>
                    </a:p>
                  </a:txBody>
                  <a:tcPr marL="40087" marR="40087" marT="40087" marB="40087"/>
                </a:tc>
              </a:tr>
              <a:tr h="801743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HttpSession getSession()</a:t>
                      </a:r>
                    </a:p>
                  </a:txBody>
                  <a:tcPr marL="40087" marR="40087" marT="40087" marB="400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returns the current </a:t>
                      </a:r>
                      <a:r>
                        <a:rPr lang="en-IN" sz="1600" dirty="0" err="1">
                          <a:effectLst/>
                        </a:rPr>
                        <a:t>HttpSession</a:t>
                      </a:r>
                      <a:r>
                        <a:rPr lang="en-IN" sz="1600" dirty="0">
                          <a:effectLst/>
                        </a:rPr>
                        <a:t> associated with this request or, if there is no current session and create is true, returns a new session</a:t>
                      </a:r>
                    </a:p>
                  </a:txBody>
                  <a:tcPr marL="40087" marR="40087" marT="40087" marB="40087"/>
                </a:tc>
              </a:tr>
              <a:tr h="657429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String getMethod()</a:t>
                      </a:r>
                    </a:p>
                  </a:txBody>
                  <a:tcPr marL="40087" marR="40087" marT="40087" marB="400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Returns the name of the HTTP method with which this request was made, for example, GET, POST, or PUT.</a:t>
                      </a:r>
                    </a:p>
                  </a:txBody>
                  <a:tcPr marL="40087" marR="40087" marT="40087" marB="40087"/>
                </a:tc>
              </a:tr>
              <a:tr h="36880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Part getPart(String name)</a:t>
                      </a:r>
                    </a:p>
                  </a:txBody>
                  <a:tcPr marL="40087" marR="40087" marT="40087" marB="400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gets the Part with the given name</a:t>
                      </a:r>
                    </a:p>
                  </a:txBody>
                  <a:tcPr marL="40087" marR="40087" marT="40087" marB="40087"/>
                </a:tc>
              </a:tr>
              <a:tr h="657429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String getPathInfo()</a:t>
                      </a:r>
                    </a:p>
                  </a:txBody>
                  <a:tcPr marL="40087" marR="40087" marT="40087" marB="400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returns any extra path information associated with the URL the client sent when it made this request.</a:t>
                      </a:r>
                    </a:p>
                  </a:txBody>
                  <a:tcPr marL="40087" marR="40087" marT="40087" marB="40087"/>
                </a:tc>
              </a:tr>
              <a:tr h="36880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String getServletPath()</a:t>
                      </a:r>
                    </a:p>
                  </a:txBody>
                  <a:tcPr marL="40087" marR="40087" marT="40087" marB="400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returns the part of this request's URL that calls the servlet</a:t>
                      </a:r>
                    </a:p>
                  </a:txBody>
                  <a:tcPr marL="40087" marR="40087" marT="40087" marB="4008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36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Servlet Response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700" y="1289296"/>
            <a:ext cx="11128599" cy="769441"/>
          </a:xfrm>
        </p:spPr>
        <p:txBody>
          <a:bodyPr/>
          <a:lstStyle/>
          <a:p>
            <a:r>
              <a:rPr lang="en-IN" dirty="0"/>
              <a:t>Servlet API provides two important interfaces </a:t>
            </a:r>
            <a:r>
              <a:rPr lang="en-IN" dirty="0" err="1"/>
              <a:t>ServletResponse</a:t>
            </a:r>
            <a:r>
              <a:rPr lang="en-IN" dirty="0"/>
              <a:t> and </a:t>
            </a:r>
            <a:r>
              <a:rPr lang="en-IN" dirty="0" err="1"/>
              <a:t>HttpServletResponse</a:t>
            </a:r>
            <a:r>
              <a:rPr lang="en-IN" dirty="0"/>
              <a:t> to assist in sending response to client.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389047"/>
              </p:ext>
            </p:extLst>
          </p:nvPr>
        </p:nvGraphicFramePr>
        <p:xfrm>
          <a:off x="1532963" y="2299446"/>
          <a:ext cx="9480177" cy="42551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65931"/>
                <a:gridCol w="6414246"/>
              </a:tblGrid>
              <a:tr h="22766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effectLst/>
                        </a:rPr>
                        <a:t>Methods</a:t>
                      </a:r>
                    </a:p>
                  </a:txBody>
                  <a:tcPr marL="50415" marR="50415" marT="50415" marB="504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effectLst/>
                        </a:rPr>
                        <a:t>Description</a:t>
                      </a:r>
                    </a:p>
                  </a:txBody>
                  <a:tcPr marL="50415" marR="50415" marT="50415" marB="50415"/>
                </a:tc>
              </a:tr>
              <a:tr h="51782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effectLst/>
                        </a:rPr>
                        <a:t>PrintWriter</a:t>
                      </a:r>
                      <a:r>
                        <a:rPr lang="en-IN" sz="1800" dirty="0">
                          <a:effectLst/>
                        </a:rPr>
                        <a:t> </a:t>
                      </a:r>
                      <a:r>
                        <a:rPr lang="en-IN" sz="1800" dirty="0" err="1">
                          <a:effectLst/>
                        </a:rPr>
                        <a:t>getWriter</a:t>
                      </a:r>
                      <a:r>
                        <a:rPr lang="en-IN" sz="1800" dirty="0">
                          <a:effectLst/>
                        </a:rPr>
                        <a:t>()</a:t>
                      </a:r>
                    </a:p>
                  </a:txBody>
                  <a:tcPr marL="50415" marR="50415" marT="50415" marB="504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returns a </a:t>
                      </a:r>
                      <a:r>
                        <a:rPr lang="en-IN" sz="1800" dirty="0" err="1">
                          <a:effectLst/>
                        </a:rPr>
                        <a:t>PrintWriter</a:t>
                      </a:r>
                      <a:r>
                        <a:rPr lang="en-IN" sz="1800" dirty="0">
                          <a:effectLst/>
                        </a:rPr>
                        <a:t> object that can send character text to the client.</a:t>
                      </a:r>
                    </a:p>
                  </a:txBody>
                  <a:tcPr marL="50415" marR="50415" marT="50415" marB="50415"/>
                </a:tc>
              </a:tr>
              <a:tr h="37218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void setBufferSize(int size)</a:t>
                      </a:r>
                    </a:p>
                  </a:txBody>
                  <a:tcPr marL="50415" marR="50415" marT="50415" marB="504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Sets the preferred buffer size for the body of the response</a:t>
                      </a:r>
                    </a:p>
                  </a:txBody>
                  <a:tcPr marL="50415" marR="50415" marT="50415" marB="50415"/>
                </a:tc>
              </a:tr>
              <a:tr h="66346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void setContentLength(int len)</a:t>
                      </a:r>
                    </a:p>
                  </a:txBody>
                  <a:tcPr marL="50415" marR="50415" marT="50415" marB="504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Sets the length of the content body in the response In HTTP servlets, this method sets the HTTP Content-Length header</a:t>
                      </a:r>
                    </a:p>
                  </a:txBody>
                  <a:tcPr marL="50415" marR="50415" marT="50415" marB="50415"/>
                </a:tc>
              </a:tr>
              <a:tr h="51782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void setContentType(String type)</a:t>
                      </a:r>
                    </a:p>
                  </a:txBody>
                  <a:tcPr marL="50415" marR="50415" marT="50415" marB="504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sets the content type of the response being sent to the client before sending the respond.</a:t>
                      </a:r>
                    </a:p>
                  </a:txBody>
                  <a:tcPr marL="50415" marR="50415" marT="50415" marB="50415"/>
                </a:tc>
              </a:tr>
              <a:tr h="37218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void setBufferSize(int size)</a:t>
                      </a:r>
                    </a:p>
                  </a:txBody>
                  <a:tcPr marL="50415" marR="50415" marT="50415" marB="504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sets the preferred buffer size for the body of the response.</a:t>
                      </a:r>
                    </a:p>
                  </a:txBody>
                  <a:tcPr marL="50415" marR="50415" marT="50415" marB="50415"/>
                </a:tc>
              </a:tr>
              <a:tr h="51782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boolean isCommitted()</a:t>
                      </a:r>
                    </a:p>
                  </a:txBody>
                  <a:tcPr marL="50415" marR="50415" marT="50415" marB="504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returns a </a:t>
                      </a:r>
                      <a:r>
                        <a:rPr lang="en-IN" sz="1800" dirty="0" err="1">
                          <a:effectLst/>
                        </a:rPr>
                        <a:t>boolean</a:t>
                      </a:r>
                      <a:r>
                        <a:rPr lang="en-IN" sz="1800" dirty="0">
                          <a:effectLst/>
                        </a:rPr>
                        <a:t> indicating if the response has been committed</a:t>
                      </a:r>
                    </a:p>
                  </a:txBody>
                  <a:tcPr marL="50415" marR="50415" marT="50415" marB="50415"/>
                </a:tc>
              </a:tr>
              <a:tr h="51782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void setLocale(Locale loc)</a:t>
                      </a:r>
                    </a:p>
                  </a:txBody>
                  <a:tcPr marL="50415" marR="50415" marT="50415" marB="504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sets the locale of the response, if the response has not been committed yet.</a:t>
                      </a:r>
                    </a:p>
                  </a:txBody>
                  <a:tcPr marL="50415" marR="50415" marT="50415" marB="50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92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HttpServletResponse</a:t>
            </a:r>
            <a:r>
              <a:rPr lang="en-IN" dirty="0"/>
              <a:t>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701" y="1523125"/>
            <a:ext cx="11128599" cy="769441"/>
          </a:xfrm>
        </p:spPr>
        <p:txBody>
          <a:bodyPr/>
          <a:lstStyle/>
          <a:p>
            <a:r>
              <a:rPr lang="en-IN" dirty="0" err="1"/>
              <a:t>HttpServletResponse</a:t>
            </a:r>
            <a:r>
              <a:rPr lang="en-IN" dirty="0"/>
              <a:t> interface adds the methods that relates to the HTTP response.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82" y="2178423"/>
            <a:ext cx="6441142" cy="398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err="1"/>
              <a:t>HttpServletResponse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921903"/>
              </p:ext>
            </p:extLst>
          </p:nvPr>
        </p:nvGraphicFramePr>
        <p:xfrm>
          <a:off x="1358152" y="1453960"/>
          <a:ext cx="10120950" cy="48237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42956"/>
                <a:gridCol w="6477994"/>
              </a:tblGrid>
              <a:tr h="3200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</a:rPr>
                        <a:t>Methods</a:t>
                      </a:r>
                    </a:p>
                  </a:txBody>
                  <a:tcPr marL="57154" marR="57154" marT="57154" marB="5715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</a:rPr>
                        <a:t>Description</a:t>
                      </a:r>
                    </a:p>
                  </a:txBody>
                  <a:tcPr marL="57154" marR="57154" marT="57154" marB="57154"/>
                </a:tc>
              </a:tr>
              <a:tr h="52581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void addCookie(Cookie cookie)</a:t>
                      </a:r>
                    </a:p>
                  </a:txBody>
                  <a:tcPr marL="57154" marR="57154" marT="57154" marB="5715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adds the specified cookie to the response.</a:t>
                      </a:r>
                    </a:p>
                  </a:txBody>
                  <a:tcPr marL="57154" marR="57154" marT="57154" marB="57154"/>
                </a:tc>
              </a:tr>
              <a:tr h="93732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void sendRedirect(String location)</a:t>
                      </a:r>
                    </a:p>
                  </a:txBody>
                  <a:tcPr marL="57154" marR="57154" marT="57154" marB="5715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Sends a temporary redirect response to the client using the specified redirect location URL and clears the buffer</a:t>
                      </a:r>
                    </a:p>
                  </a:txBody>
                  <a:tcPr marL="57154" marR="57154" marT="57154" marB="57154"/>
                </a:tc>
              </a:tr>
              <a:tr h="52581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effectLst/>
                        </a:rPr>
                        <a:t>int</a:t>
                      </a:r>
                      <a:r>
                        <a:rPr lang="en-IN" sz="1800" dirty="0">
                          <a:effectLst/>
                        </a:rPr>
                        <a:t> </a:t>
                      </a:r>
                      <a:r>
                        <a:rPr lang="en-IN" sz="1800" dirty="0" err="1">
                          <a:effectLst/>
                        </a:rPr>
                        <a:t>getStatus</a:t>
                      </a:r>
                      <a:r>
                        <a:rPr lang="en-IN" sz="1800" dirty="0">
                          <a:effectLst/>
                        </a:rPr>
                        <a:t>()</a:t>
                      </a:r>
                    </a:p>
                  </a:txBody>
                  <a:tcPr marL="57154" marR="57154" marT="57154" marB="5715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gets the current status code of this response</a:t>
                      </a:r>
                    </a:p>
                  </a:txBody>
                  <a:tcPr marL="57154" marR="57154" marT="57154" marB="57154"/>
                </a:tc>
              </a:tr>
              <a:tr h="52581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String getHeader(String name)</a:t>
                      </a:r>
                    </a:p>
                  </a:txBody>
                  <a:tcPr marL="57154" marR="57154" marT="57154" marB="5715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gets the value of the response header with the given name.</a:t>
                      </a:r>
                    </a:p>
                  </a:txBody>
                  <a:tcPr marL="57154" marR="57154" marT="57154" marB="57154"/>
                </a:tc>
              </a:tr>
              <a:tr h="52581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void setHeader(String name, String value)</a:t>
                      </a:r>
                    </a:p>
                  </a:txBody>
                  <a:tcPr marL="57154" marR="57154" marT="57154" marB="5715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sets a response header with the given name and value</a:t>
                      </a:r>
                    </a:p>
                  </a:txBody>
                  <a:tcPr marL="57154" marR="57154" marT="57154" marB="57154"/>
                </a:tc>
              </a:tr>
              <a:tr h="52581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void setStatus(int sc)</a:t>
                      </a:r>
                    </a:p>
                  </a:txBody>
                  <a:tcPr marL="57154" marR="57154" marT="57154" marB="5715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sets the status code for this response</a:t>
                      </a:r>
                    </a:p>
                  </a:txBody>
                  <a:tcPr marL="57154" marR="57154" marT="57154" marB="57154"/>
                </a:tc>
              </a:tr>
              <a:tr h="73157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void sendError(int sc, String msg)</a:t>
                      </a:r>
                    </a:p>
                  </a:txBody>
                  <a:tcPr marL="57154" marR="57154" marT="57154" marB="5715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sends an error response to the client using the specified status and clears the buffer</a:t>
                      </a:r>
                    </a:p>
                  </a:txBody>
                  <a:tcPr marL="57154" marR="57154" marT="57154" marB="5715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82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2135189" y="260351"/>
            <a:ext cx="8302625" cy="615553"/>
          </a:xfrm>
        </p:spPr>
        <p:txBody>
          <a:bodyPr/>
          <a:lstStyle/>
          <a:p>
            <a:pPr algn="l" eaLnBrk="1" hangingPunct="1"/>
            <a:r>
              <a:rPr lang="en-US" altLang="en-US" smtClean="0"/>
              <a:t>Servlet Communication Methods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531701" y="1523125"/>
            <a:ext cx="11128599" cy="1923604"/>
          </a:xfrm>
        </p:spPr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b="1" smtClean="0"/>
              <a:t>RequestDispatcher</a:t>
            </a:r>
            <a:r>
              <a:rPr lang="en-US" altLang="en-US" smtClean="0"/>
              <a:t> interface provides the facility of dispatching the request to another resource it may be html, servlet or jsp.</a:t>
            </a:r>
          </a:p>
          <a:p>
            <a:pPr eaLnBrk="1" hangingPunct="1"/>
            <a:r>
              <a:rPr lang="en-US" altLang="en-US" smtClean="0"/>
              <a:t> This interface can also be used to include the content of another resource also. </a:t>
            </a:r>
          </a:p>
          <a:p>
            <a:pPr eaLnBrk="1" hangingPunct="1"/>
            <a:r>
              <a:rPr lang="en-US" altLang="en-US" smtClean="0"/>
              <a:t>It is one of the way of servlet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258406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5988" y="260351"/>
            <a:ext cx="8374062" cy="615553"/>
          </a:xfrm>
        </p:spPr>
        <p:txBody>
          <a:bodyPr/>
          <a:lstStyle/>
          <a:p>
            <a:pPr eaLnBrk="1" hangingPunct="1"/>
            <a:r>
              <a:rPr lang="en-US" altLang="en-US" smtClean="0"/>
              <a:t>Servlet Communication Methods</a:t>
            </a:r>
          </a:p>
        </p:txBody>
      </p:sp>
      <p:sp>
        <p:nvSpPr>
          <p:cNvPr id="46083" name="Line 8"/>
          <p:cNvSpPr>
            <a:spLocks noChangeShapeType="1"/>
          </p:cNvSpPr>
          <p:nvPr/>
        </p:nvSpPr>
        <p:spPr bwMode="auto">
          <a:xfrm>
            <a:off x="2351088" y="551815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758" name="AutoShape 14"/>
          <p:cNvSpPr>
            <a:spLocks noChangeArrowheads="1"/>
          </p:cNvSpPr>
          <p:nvPr/>
        </p:nvSpPr>
        <p:spPr bwMode="auto">
          <a:xfrm>
            <a:off x="2351088" y="4797426"/>
            <a:ext cx="7993062" cy="504825"/>
          </a:xfrm>
          <a:prstGeom prst="flowChartAlternateProcess">
            <a:avLst/>
          </a:prstGeom>
          <a:solidFill>
            <a:srgbClr val="FF66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ea typeface="SimSun" panose="02010600030101010101" pitchFamily="2" charset="-122"/>
              </a:rPr>
              <a:t>public void include (ServletRequest req, ServletResponse res);</a:t>
            </a:r>
          </a:p>
        </p:txBody>
      </p:sp>
      <p:sp>
        <p:nvSpPr>
          <p:cNvPr id="46085" name="Text Box 17"/>
          <p:cNvSpPr txBox="1">
            <a:spLocks noChangeArrowheads="1"/>
          </p:cNvSpPr>
          <p:nvPr/>
        </p:nvSpPr>
        <p:spPr bwMode="auto">
          <a:xfrm>
            <a:off x="2403476" y="1216025"/>
            <a:ext cx="7796213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8000"/>
              </a:buClr>
            </a:pPr>
            <a:r>
              <a:rPr lang="en-US" altLang="en-US" sz="1800">
                <a:ea typeface="SimSun" panose="02010600030101010101" pitchFamily="2" charset="-122"/>
              </a:rPr>
              <a:t> Servlets access network resources to satisfy client requests</a:t>
            </a:r>
          </a:p>
          <a:p>
            <a:pPr eaLnBrk="1" hangingPunct="1">
              <a:spcBef>
                <a:spcPct val="0"/>
              </a:spcBef>
              <a:buClr>
                <a:srgbClr val="008000"/>
              </a:buClr>
              <a:buFont typeface="Wingdings" panose="05000000000000000000" pitchFamily="2" charset="2"/>
              <a:buNone/>
            </a:pPr>
            <a:endParaRPr lang="en-US" altLang="en-US" sz="1800"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>
                <a:srgbClr val="008000"/>
              </a:buClr>
            </a:pPr>
            <a:r>
              <a:rPr lang="en-US" altLang="en-US" sz="1800">
                <a:ea typeface="SimSun" panose="02010600030101010101" pitchFamily="2" charset="-122"/>
              </a:rPr>
              <a:t>  The </a:t>
            </a: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forward()</a:t>
            </a:r>
            <a:r>
              <a:rPr lang="en-US" altLang="en-US" sz="1800">
                <a:ea typeface="SimSun" panose="02010600030101010101" pitchFamily="2" charset="-122"/>
              </a:rPr>
              <a:t> and </a:t>
            </a: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include()</a:t>
            </a:r>
            <a:r>
              <a:rPr lang="en-US" altLang="en-US" sz="1800">
                <a:ea typeface="SimSun" panose="02010600030101010101" pitchFamily="2" charset="-122"/>
              </a:rPr>
              <a:t> methods of </a:t>
            </a: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RequestDispatcher </a:t>
            </a:r>
          </a:p>
          <a:p>
            <a:pPr eaLnBrk="1" hangingPunct="1">
              <a:spcBef>
                <a:spcPct val="0"/>
              </a:spcBef>
              <a:buClr>
                <a:srgbClr val="008000"/>
              </a:buClr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</a:t>
            </a:r>
            <a:r>
              <a:rPr lang="en-US" altLang="en-US" sz="1800">
                <a:ea typeface="SimSun" panose="02010600030101010101" pitchFamily="2" charset="-122"/>
              </a:rPr>
              <a:t>interface are used by Servlets to access network resources.</a:t>
            </a:r>
          </a:p>
          <a:p>
            <a:pPr eaLnBrk="1" hangingPunct="1">
              <a:spcBef>
                <a:spcPct val="0"/>
              </a:spcBef>
              <a:buClr>
                <a:srgbClr val="008000"/>
              </a:buClr>
              <a:buFont typeface="Wingdings" panose="05000000000000000000" pitchFamily="2" charset="2"/>
              <a:buNone/>
            </a:pPr>
            <a:endParaRPr lang="en-US" altLang="en-US" sz="1800"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>
                <a:srgbClr val="008000"/>
              </a:buClr>
            </a:pPr>
            <a:r>
              <a:rPr lang="en-US" altLang="en-US" sz="1800">
                <a:ea typeface="SimSun" panose="02010600030101010101" pitchFamily="2" charset="-122"/>
              </a:rPr>
              <a:t>  RequestDispatcher interface is part of javax.servlet package</a:t>
            </a:r>
          </a:p>
          <a:p>
            <a:pPr eaLnBrk="1" hangingPunct="1">
              <a:spcBef>
                <a:spcPct val="0"/>
              </a:spcBef>
              <a:buClr>
                <a:srgbClr val="008000"/>
              </a:buClr>
              <a:buFont typeface="Wingdings" panose="05000000000000000000" pitchFamily="2" charset="2"/>
              <a:buNone/>
            </a:pPr>
            <a:endParaRPr lang="en-US" altLang="en-US" sz="1800">
              <a:ea typeface="SimSun" panose="02010600030101010101" pitchFamily="2" charset="-122"/>
            </a:endParaRPr>
          </a:p>
        </p:txBody>
      </p:sp>
      <p:sp>
        <p:nvSpPr>
          <p:cNvPr id="159764" name="Rectangle 20"/>
          <p:cNvSpPr>
            <a:spLocks noChangeArrowheads="1"/>
          </p:cNvSpPr>
          <p:nvPr/>
        </p:nvSpPr>
        <p:spPr bwMode="auto">
          <a:xfrm>
            <a:off x="2351089" y="4078289"/>
            <a:ext cx="7920037" cy="358775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Forwards the requests from one Servlet to another on the same server </a:t>
            </a:r>
          </a:p>
        </p:txBody>
      </p:sp>
      <p:sp>
        <p:nvSpPr>
          <p:cNvPr id="159765" name="AutoShape 21"/>
          <p:cNvSpPr>
            <a:spLocks noChangeArrowheads="1"/>
          </p:cNvSpPr>
          <p:nvPr/>
        </p:nvSpPr>
        <p:spPr bwMode="auto">
          <a:xfrm>
            <a:off x="2351088" y="3357564"/>
            <a:ext cx="7993062" cy="504825"/>
          </a:xfrm>
          <a:prstGeom prst="flowChartAlternateProcess">
            <a:avLst/>
          </a:prstGeom>
          <a:solidFill>
            <a:srgbClr val="FF66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ea typeface="SimSun" panose="02010600030101010101" pitchFamily="2" charset="-122"/>
              </a:rPr>
              <a:t>public void forward (ServletRequest req, ServletResponse res);</a:t>
            </a:r>
          </a:p>
        </p:txBody>
      </p:sp>
      <p:sp>
        <p:nvSpPr>
          <p:cNvPr id="159766" name="Rectangle 22"/>
          <p:cNvSpPr>
            <a:spLocks noChangeArrowheads="1"/>
          </p:cNvSpPr>
          <p:nvPr/>
        </p:nvSpPr>
        <p:spPr bwMode="auto">
          <a:xfrm>
            <a:off x="2351089" y="5518151"/>
            <a:ext cx="7920037" cy="358775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Includes the contents of one Servlet in another Servlet in the Response </a:t>
            </a:r>
          </a:p>
        </p:txBody>
      </p:sp>
    </p:spTree>
    <p:extLst>
      <p:ext uri="{BB962C8B-B14F-4D97-AF65-F5344CB8AC3E}">
        <p14:creationId xmlns:p14="http://schemas.microsoft.com/office/powerpoint/2010/main" val="59179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9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9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597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597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597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8" grpId="0" animBg="1"/>
      <p:bldP spid="159764" grpId="0" animBg="1"/>
      <p:bldP spid="159765" grpId="0" animBg="1"/>
      <p:bldP spid="15976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forward() method of RequestDispatcher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1" y="639764"/>
            <a:ext cx="727392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Forward() Method</a:t>
            </a: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2208213" y="5311775"/>
            <a:ext cx="775176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As you see in the above figure, response of second servlet is sent to the client. 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Response of the first servlet is not displayed to the user</a:t>
            </a:r>
            <a:endParaRPr lang="en-US" altLang="en-US" sz="18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1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include() method of RequestDispatcher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836613"/>
            <a:ext cx="7920037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Title 1"/>
          <p:cNvSpPr>
            <a:spLocks noGrp="1"/>
          </p:cNvSpPr>
          <p:nvPr>
            <p:ph type="title"/>
          </p:nvPr>
        </p:nvSpPr>
        <p:spPr>
          <a:xfrm>
            <a:off x="785130" y="337566"/>
            <a:ext cx="10766204" cy="61555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Include() Method</a:t>
            </a:r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2208213" y="5300664"/>
            <a:ext cx="7429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As you can see in the above figure, response of second servlet is included in the response of the first servlet that is being sent to the client.</a:t>
            </a:r>
            <a:endParaRPr lang="en-US" altLang="en-US" sz="18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42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2236898" y="673743"/>
            <a:ext cx="10766204" cy="553998"/>
          </a:xfrm>
        </p:spPr>
        <p:txBody>
          <a:bodyPr/>
          <a:lstStyle/>
          <a:p>
            <a:pPr algn="l" eaLnBrk="1" hangingPunct="1"/>
            <a:r>
              <a:rPr lang="en-US" altLang="en-US" sz="3600"/>
              <a:t>Get the object of RequestDispatcher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929" y="1412876"/>
            <a:ext cx="10663518" cy="438581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b="1" dirty="0" err="1" smtClean="0"/>
              <a:t>getRequestDispatcher</a:t>
            </a:r>
            <a:r>
              <a:rPr lang="en-US" b="1" dirty="0" smtClean="0"/>
              <a:t>() </a:t>
            </a:r>
            <a:r>
              <a:rPr lang="en-US" dirty="0" smtClean="0"/>
              <a:t>method of </a:t>
            </a:r>
            <a:r>
              <a:rPr lang="en-US" dirty="0" err="1" smtClean="0"/>
              <a:t>ServletRequest</a:t>
            </a:r>
            <a:r>
              <a:rPr lang="en-US" dirty="0" smtClean="0"/>
              <a:t> interface returns the object of </a:t>
            </a:r>
            <a:r>
              <a:rPr lang="en-US" dirty="0" err="1" smtClean="0"/>
              <a:t>RequestDispatcher</a:t>
            </a:r>
            <a:r>
              <a:rPr lang="en-US" dirty="0" smtClean="0"/>
              <a:t>.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Syntax of </a:t>
            </a:r>
            <a:r>
              <a:rPr lang="en-US" b="1" dirty="0" err="1" smtClean="0"/>
              <a:t>getRequestDispatcher</a:t>
            </a:r>
            <a:r>
              <a:rPr lang="en-US" b="1" dirty="0" smtClean="0"/>
              <a:t> method</a:t>
            </a:r>
          </a:p>
          <a:p>
            <a:pPr marL="0" indent="0" algn="ctr"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public</a:t>
            </a:r>
            <a:r>
              <a:rPr lang="en-US" dirty="0" smtClean="0">
                <a:solidFill>
                  <a:srgbClr val="FF0000"/>
                </a:solidFill>
              </a:rPr>
              <a:t> </a:t>
            </a:r>
            <a:r>
              <a:rPr lang="en-US" dirty="0" err="1" smtClean="0">
                <a:solidFill>
                  <a:srgbClr val="FF0000"/>
                </a:solidFill>
              </a:rPr>
              <a:t>RequestDispatcher</a:t>
            </a:r>
            <a:r>
              <a:rPr lang="en-US" dirty="0" smtClean="0">
                <a:solidFill>
                  <a:srgbClr val="FF0000"/>
                </a:solidFill>
              </a:rPr>
              <a:t> </a:t>
            </a:r>
            <a:r>
              <a:rPr lang="en-US" dirty="0" err="1" smtClean="0">
                <a:solidFill>
                  <a:srgbClr val="FF0000"/>
                </a:solidFill>
              </a:rPr>
              <a:t>getRequestDispatcher</a:t>
            </a:r>
            <a:r>
              <a:rPr lang="en-US" dirty="0" smtClean="0">
                <a:solidFill>
                  <a:srgbClr val="FF0000"/>
                </a:solidFill>
              </a:rPr>
              <a:t>(String resource);</a:t>
            </a:r>
          </a:p>
          <a:p>
            <a:pPr marL="0" indent="0" algn="ctr">
              <a:buNone/>
              <a:defRPr/>
            </a:pPr>
            <a:r>
              <a:rPr lang="en-US" dirty="0" smtClean="0"/>
              <a:t> </a:t>
            </a:r>
          </a:p>
          <a:p>
            <a:pPr eaLnBrk="1" hangingPunct="1">
              <a:defRPr/>
            </a:pPr>
            <a:r>
              <a:rPr lang="en-US" b="1" dirty="0" smtClean="0"/>
              <a:t>Example of using </a:t>
            </a:r>
            <a:r>
              <a:rPr lang="en-US" b="1" dirty="0" err="1" smtClean="0"/>
              <a:t>getRequestDispatcher</a:t>
            </a:r>
            <a:r>
              <a:rPr lang="en-US" b="1" dirty="0" smtClean="0"/>
              <a:t> method</a:t>
            </a:r>
          </a:p>
          <a:p>
            <a:pPr eaLnBrk="1" hangingPunct="1">
              <a:defRPr/>
            </a:pPr>
            <a:endParaRPr lang="en-US" b="1" dirty="0" smtClean="0"/>
          </a:p>
          <a:p>
            <a:pPr marL="0" indent="0">
              <a:buNone/>
              <a:defRPr/>
            </a:pPr>
            <a:r>
              <a:rPr lang="en-US" sz="2000" dirty="0" err="1">
                <a:solidFill>
                  <a:srgbClr val="FF0000"/>
                </a:solidFill>
              </a:rPr>
              <a:t>RequestDispatcher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 err="1">
                <a:solidFill>
                  <a:srgbClr val="FF0000"/>
                </a:solidFill>
              </a:rPr>
              <a:t>rd</a:t>
            </a:r>
            <a:r>
              <a:rPr lang="en-US" sz="2000" dirty="0">
                <a:solidFill>
                  <a:srgbClr val="FF0000"/>
                </a:solidFill>
              </a:rPr>
              <a:t>=</a:t>
            </a:r>
            <a:r>
              <a:rPr lang="en-US" sz="2000" dirty="0" err="1">
                <a:solidFill>
                  <a:srgbClr val="FF0000"/>
                </a:solidFill>
              </a:rPr>
              <a:t>request.getRequestDispatcher</a:t>
            </a:r>
            <a:r>
              <a:rPr lang="en-US" sz="2000" dirty="0">
                <a:solidFill>
                  <a:srgbClr val="FF0000"/>
                </a:solidFill>
              </a:rPr>
              <a:t>("servlet2");  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FF0000"/>
                </a:solidFill>
              </a:rPr>
              <a:t>//servlet2 is the </a:t>
            </a:r>
            <a:r>
              <a:rPr lang="en-US" sz="2000" dirty="0" err="1">
                <a:solidFill>
                  <a:srgbClr val="FF0000"/>
                </a:solidFill>
              </a:rPr>
              <a:t>url</a:t>
            </a:r>
            <a:r>
              <a:rPr lang="en-US" sz="2000" dirty="0">
                <a:solidFill>
                  <a:srgbClr val="FF0000"/>
                </a:solidFill>
              </a:rPr>
              <a:t>-pattern of the second servlet   </a:t>
            </a:r>
          </a:p>
          <a:p>
            <a:pPr marL="0" indent="0">
              <a:buNone/>
              <a:defRPr/>
            </a:pPr>
            <a:r>
              <a:rPr lang="en-US" sz="2000" dirty="0" err="1">
                <a:solidFill>
                  <a:srgbClr val="FF0000"/>
                </a:solidFill>
              </a:rPr>
              <a:t>rd.forward</a:t>
            </a:r>
            <a:r>
              <a:rPr lang="en-US" sz="2000" dirty="0">
                <a:solidFill>
                  <a:srgbClr val="FF0000"/>
                </a:solidFill>
              </a:rPr>
              <a:t>(request, response);//method may be include or forward</a:t>
            </a:r>
            <a:r>
              <a:rPr lang="en-US" sz="2000" dirty="0"/>
              <a:t>  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554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2236898" y="673744"/>
            <a:ext cx="10766204" cy="492443"/>
          </a:xfrm>
        </p:spPr>
        <p:txBody>
          <a:bodyPr/>
          <a:lstStyle/>
          <a:p>
            <a:pPr algn="l" eaLnBrk="1" hangingPunct="1"/>
            <a:r>
              <a:rPr lang="en-US" altLang="en-US" sz="3200"/>
              <a:t>SendRedirect ()-Servlet Communication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806825" y="1412876"/>
            <a:ext cx="9630990" cy="423192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 </a:t>
            </a:r>
            <a:r>
              <a:rPr lang="en-US" altLang="en-US" b="1" dirty="0" err="1" smtClean="0"/>
              <a:t>sendRedirect</a:t>
            </a:r>
            <a:r>
              <a:rPr lang="en-US" altLang="en-US" b="1" dirty="0" smtClean="0"/>
              <a:t>()</a:t>
            </a:r>
            <a:r>
              <a:rPr lang="en-US" altLang="en-US" dirty="0" smtClean="0"/>
              <a:t> method of </a:t>
            </a:r>
            <a:r>
              <a:rPr lang="en-US" altLang="en-US" b="1" dirty="0" err="1" smtClean="0">
                <a:solidFill>
                  <a:srgbClr val="FF0000"/>
                </a:solidFill>
              </a:rPr>
              <a:t>HttpServletResponse</a:t>
            </a:r>
            <a:r>
              <a:rPr lang="en-US" altLang="en-US" dirty="0" smtClean="0"/>
              <a:t> interface can be used to redirect response to another resource, it may be servlet, </a:t>
            </a:r>
            <a:r>
              <a:rPr lang="en-US" altLang="en-US" dirty="0" err="1" smtClean="0"/>
              <a:t>jsp</a:t>
            </a:r>
            <a:r>
              <a:rPr lang="en-US" altLang="en-US" dirty="0" smtClean="0"/>
              <a:t> or html file.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It accepts relative as well as absolute URL.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It works at client side because it uses the </a:t>
            </a:r>
            <a:r>
              <a:rPr lang="en-US" altLang="en-US" dirty="0" err="1" smtClean="0"/>
              <a:t>url</a:t>
            </a:r>
            <a:r>
              <a:rPr lang="en-US" altLang="en-US" dirty="0" smtClean="0"/>
              <a:t> bar of the browser to make another request.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 So, it can work inside and outside the server.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552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8" y="673743"/>
            <a:ext cx="10766204" cy="553998"/>
          </a:xfrm>
        </p:spPr>
        <p:txBody>
          <a:bodyPr/>
          <a:lstStyle/>
          <a:p>
            <a:r>
              <a:rPr lang="en-IN" sz="3600" dirty="0" smtClean="0"/>
              <a:t>Servlet Request &amp; Response – Scope Objects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701" y="1523125"/>
            <a:ext cx="11128599" cy="384721"/>
          </a:xfrm>
        </p:spPr>
        <p:txBody>
          <a:bodyPr/>
          <a:lstStyle/>
          <a:p>
            <a:r>
              <a:rPr lang="en-IN" dirty="0"/>
              <a:t>User sends request for a servlet by clicking a link that has URL to a servlet.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438" y="2363372"/>
            <a:ext cx="7002779" cy="374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4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354310" y="660296"/>
            <a:ext cx="10766204" cy="1107996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Difference between forward() and </a:t>
            </a:r>
            <a:r>
              <a:rPr lang="en-US" altLang="en-US" sz="3600" dirty="0" err="1"/>
              <a:t>sendRedirect</a:t>
            </a:r>
            <a:r>
              <a:rPr lang="en-US" altLang="en-US" sz="3600" dirty="0"/>
              <a:t>() method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791437"/>
              </p:ext>
            </p:extLst>
          </p:nvPr>
        </p:nvGraphicFramePr>
        <p:xfrm>
          <a:off x="1478149" y="2190098"/>
          <a:ext cx="8518526" cy="3527425"/>
        </p:xfrm>
        <a:graphic>
          <a:graphicData uri="http://schemas.openxmlformats.org/drawingml/2006/table">
            <a:tbl>
              <a:tblPr/>
              <a:tblGrid>
                <a:gridCol w="4259263"/>
                <a:gridCol w="4259263"/>
              </a:tblGrid>
              <a:tr h="49116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forward() method</a:t>
                      </a:r>
                    </a:p>
                  </a:txBody>
                  <a:tcPr marL="47626" marR="47626" marT="47612" marB="47612">
                    <a:lnL w="9525" cap="flat" cmpd="sng" algn="ctr">
                      <a:solidFill>
                        <a:srgbClr val="2822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2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2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sendRedirect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() method</a:t>
                      </a:r>
                    </a:p>
                  </a:txBody>
                  <a:tcPr marL="47626" marR="47626" marT="47612" marB="47612">
                    <a:lnL w="9525" cap="flat" cmpd="sng" algn="ctr">
                      <a:solidFill>
                        <a:srgbClr val="2822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2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2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686001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forward() method works at server side.</a:t>
                      </a:r>
                    </a:p>
                  </a:txBody>
                  <a:tcPr marL="47626" marR="47626" marT="47612" marB="4761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sendRedirect() method works at client side.</a:t>
                      </a:r>
                    </a:p>
                  </a:txBody>
                  <a:tcPr marL="47626" marR="47626" marT="47612" marB="4761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6001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sends the same request and response objects to another servlet.</a:t>
                      </a:r>
                    </a:p>
                  </a:txBody>
                  <a:tcPr marL="47626" marR="47626" marT="47612" marB="4761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always sends a new request.</a:t>
                      </a:r>
                    </a:p>
                  </a:txBody>
                  <a:tcPr marL="47626" marR="47626" marT="47612" marB="4761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686001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can work within the server only.</a:t>
                      </a:r>
                    </a:p>
                  </a:txBody>
                  <a:tcPr marL="47626" marR="47626" marT="47612" marB="4761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can be used within and outside the server.</a:t>
                      </a:r>
                    </a:p>
                  </a:txBody>
                  <a:tcPr marL="47626" marR="47626" marT="47612" marB="4761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8262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Example: 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request.getRequestDispacher("servlet2").forward(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request,response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);</a:t>
                      </a:r>
                    </a:p>
                  </a:txBody>
                  <a:tcPr marL="47626" marR="47626" marT="47612" marB="4761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Example: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response.sendRedirect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("servlet2");</a:t>
                      </a:r>
                    </a:p>
                  </a:txBody>
                  <a:tcPr marL="47626" marR="47626" marT="47612" marB="47612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03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30450" y="260351"/>
            <a:ext cx="8229600" cy="615553"/>
          </a:xfrm>
        </p:spPr>
        <p:txBody>
          <a:bodyPr/>
          <a:lstStyle/>
          <a:p>
            <a:pPr eaLnBrk="1" hangingPunct="1"/>
            <a:r>
              <a:rPr lang="en-US" altLang="en-US" smtClean="0"/>
              <a:t>InterServlet Communication 3-1</a:t>
            </a:r>
          </a:p>
        </p:txBody>
      </p:sp>
      <p:sp>
        <p:nvSpPr>
          <p:cNvPr id="52227" name="Text Box 19"/>
          <p:cNvSpPr txBox="1">
            <a:spLocks noChangeArrowheads="1"/>
          </p:cNvSpPr>
          <p:nvPr/>
        </p:nvSpPr>
        <p:spPr bwMode="auto">
          <a:xfrm>
            <a:off x="268941" y="1289050"/>
            <a:ext cx="1169894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8000"/>
              </a:buClr>
            </a:pPr>
            <a:r>
              <a:rPr lang="en-US" altLang="en-US" sz="1800" dirty="0">
                <a:ea typeface="SimSun" panose="02010600030101010101" pitchFamily="2" charset="-122"/>
              </a:rPr>
              <a:t> </a:t>
            </a:r>
            <a:r>
              <a:rPr lang="en-US" altLang="en-US" sz="1800" dirty="0" err="1">
                <a:ea typeface="SimSun" panose="02010600030101010101" pitchFamily="2" charset="-122"/>
              </a:rPr>
              <a:t>InterServlet</a:t>
            </a:r>
            <a:r>
              <a:rPr lang="en-US" altLang="en-US" sz="1800" dirty="0">
                <a:ea typeface="SimSun" panose="02010600030101010101" pitchFamily="2" charset="-122"/>
              </a:rPr>
              <a:t> communication can be used by Servlets to gain access to other  </a:t>
            </a:r>
            <a:r>
              <a:rPr lang="en-US" altLang="en-US" sz="1800" dirty="0" smtClean="0">
                <a:ea typeface="SimSun" panose="02010600030101010101" pitchFamily="2" charset="-122"/>
              </a:rPr>
              <a:t>currently </a:t>
            </a:r>
            <a:r>
              <a:rPr lang="en-US" altLang="en-US" sz="1800" dirty="0">
                <a:ea typeface="SimSun" panose="02010600030101010101" pitchFamily="2" charset="-122"/>
              </a:rPr>
              <a:t>loaded Servlets and perform some task on each Servlet. </a:t>
            </a:r>
            <a:r>
              <a:rPr lang="en-US" altLang="en-US" sz="1800" dirty="0" smtClean="0">
                <a:ea typeface="SimSun" panose="02010600030101010101" pitchFamily="2" charset="-122"/>
              </a:rPr>
              <a:t>This is called </a:t>
            </a:r>
            <a:r>
              <a:rPr lang="en-US" altLang="en-US" sz="1800" b="1" dirty="0" smtClean="0">
                <a:ea typeface="SimSun" panose="02010600030101010101" pitchFamily="2" charset="-122"/>
              </a:rPr>
              <a:t>Servlet Chaining </a:t>
            </a:r>
            <a:r>
              <a:rPr lang="en-US" altLang="en-US" sz="1800" dirty="0" smtClean="0">
                <a:ea typeface="SimSun" panose="02010600030101010101" pitchFamily="2" charset="-122"/>
              </a:rPr>
              <a:t>. The output of one Servlet act as Input to another Servlet. The </a:t>
            </a:r>
            <a:r>
              <a:rPr lang="en-US" altLang="en-US" sz="1800" dirty="0" err="1" smtClean="0">
                <a:ea typeface="SimSun" panose="02010600030101010101" pitchFamily="2" charset="-122"/>
              </a:rPr>
              <a:t>InterServlet</a:t>
            </a:r>
            <a:r>
              <a:rPr lang="en-US" altLang="en-US" sz="1800" dirty="0" smtClean="0">
                <a:ea typeface="SimSun" panose="02010600030101010101" pitchFamily="2" charset="-122"/>
              </a:rPr>
              <a:t> </a:t>
            </a:r>
            <a:r>
              <a:rPr lang="en-US" altLang="en-US" sz="1800" dirty="0">
                <a:ea typeface="SimSun" panose="02010600030101010101" pitchFamily="2" charset="-122"/>
              </a:rPr>
              <a:t>communication methods are:</a:t>
            </a:r>
          </a:p>
        </p:txBody>
      </p:sp>
      <p:sp>
        <p:nvSpPr>
          <p:cNvPr id="156692" name="AutoShape 20"/>
          <p:cNvSpPr>
            <a:spLocks noChangeArrowheads="1"/>
          </p:cNvSpPr>
          <p:nvPr/>
        </p:nvSpPr>
        <p:spPr bwMode="auto">
          <a:xfrm>
            <a:off x="3863975" y="2708275"/>
            <a:ext cx="4464050" cy="433388"/>
          </a:xfrm>
          <a:prstGeom prst="flowChartAlternateProcess">
            <a:avLst/>
          </a:prstGeom>
          <a:solidFill>
            <a:srgbClr val="B1EDC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ea typeface="SimSun" panose="02010600030101010101" pitchFamily="2" charset="-122"/>
              </a:rPr>
              <a:t>InterServlet Communication</a:t>
            </a:r>
          </a:p>
        </p:txBody>
      </p:sp>
      <p:cxnSp>
        <p:nvCxnSpPr>
          <p:cNvPr id="156693" name="AutoShape 21"/>
          <p:cNvCxnSpPr>
            <a:cxnSpLocks noChangeShapeType="1"/>
          </p:cNvCxnSpPr>
          <p:nvPr/>
        </p:nvCxnSpPr>
        <p:spPr bwMode="auto">
          <a:xfrm>
            <a:off x="5808663" y="3160713"/>
            <a:ext cx="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695" name="AutoShape 23"/>
          <p:cNvCxnSpPr>
            <a:cxnSpLocks noChangeShapeType="1"/>
          </p:cNvCxnSpPr>
          <p:nvPr/>
        </p:nvCxnSpPr>
        <p:spPr bwMode="auto">
          <a:xfrm>
            <a:off x="3073400" y="3789363"/>
            <a:ext cx="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696" name="AutoShape 24"/>
          <p:cNvCxnSpPr>
            <a:cxnSpLocks noChangeShapeType="1"/>
          </p:cNvCxnSpPr>
          <p:nvPr/>
        </p:nvCxnSpPr>
        <p:spPr bwMode="auto">
          <a:xfrm>
            <a:off x="5808663" y="3808413"/>
            <a:ext cx="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6698" name="AutoShape 26"/>
          <p:cNvSpPr>
            <a:spLocks noChangeArrowheads="1"/>
          </p:cNvSpPr>
          <p:nvPr/>
        </p:nvSpPr>
        <p:spPr bwMode="auto">
          <a:xfrm>
            <a:off x="7319963" y="4437064"/>
            <a:ext cx="2590800" cy="485775"/>
          </a:xfrm>
          <a:prstGeom prst="flowChartAlternateProcess">
            <a:avLst/>
          </a:prstGeom>
          <a:solidFill>
            <a:srgbClr val="F5C1A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ea typeface="SimSun" panose="02010600030101010101" pitchFamily="2" charset="-122"/>
              </a:rPr>
              <a:t>Servlet Collaboration</a:t>
            </a:r>
          </a:p>
        </p:txBody>
      </p:sp>
      <p:sp>
        <p:nvSpPr>
          <p:cNvPr id="156699" name="AutoShape 27"/>
          <p:cNvSpPr>
            <a:spLocks noChangeArrowheads="1"/>
          </p:cNvSpPr>
          <p:nvPr/>
        </p:nvSpPr>
        <p:spPr bwMode="auto">
          <a:xfrm>
            <a:off x="2063750" y="4437064"/>
            <a:ext cx="2376488" cy="485775"/>
          </a:xfrm>
          <a:prstGeom prst="flowChartAlternateProcess">
            <a:avLst/>
          </a:prstGeom>
          <a:solidFill>
            <a:srgbClr val="F5C1A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ea typeface="SimSun" panose="02010600030101010101" pitchFamily="2" charset="-122"/>
              </a:rPr>
              <a:t>Servlet Manipulation</a:t>
            </a:r>
          </a:p>
        </p:txBody>
      </p:sp>
      <p:sp>
        <p:nvSpPr>
          <p:cNvPr id="156700" name="AutoShape 28"/>
          <p:cNvSpPr>
            <a:spLocks noChangeArrowheads="1"/>
          </p:cNvSpPr>
          <p:nvPr/>
        </p:nvSpPr>
        <p:spPr bwMode="auto">
          <a:xfrm>
            <a:off x="4729163" y="4456114"/>
            <a:ext cx="2303462" cy="485775"/>
          </a:xfrm>
          <a:prstGeom prst="flowChartAlternateProcess">
            <a:avLst/>
          </a:prstGeom>
          <a:solidFill>
            <a:srgbClr val="F5C1A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ea typeface="SimSun" panose="02010600030101010101" pitchFamily="2" charset="-122"/>
              </a:rPr>
              <a:t>Servlet Reuse</a:t>
            </a:r>
          </a:p>
        </p:txBody>
      </p:sp>
      <p:cxnSp>
        <p:nvCxnSpPr>
          <p:cNvPr id="156701" name="AutoShape 29"/>
          <p:cNvCxnSpPr>
            <a:cxnSpLocks noChangeShapeType="1"/>
          </p:cNvCxnSpPr>
          <p:nvPr/>
        </p:nvCxnSpPr>
        <p:spPr bwMode="auto">
          <a:xfrm>
            <a:off x="8472488" y="3789363"/>
            <a:ext cx="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6702" name="Line 30"/>
          <p:cNvSpPr>
            <a:spLocks noChangeShapeType="1"/>
          </p:cNvSpPr>
          <p:nvPr/>
        </p:nvSpPr>
        <p:spPr bwMode="auto">
          <a:xfrm>
            <a:off x="3071814" y="3789363"/>
            <a:ext cx="540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6703" name="Rectangle 31"/>
          <p:cNvSpPr>
            <a:spLocks noChangeArrowheads="1"/>
          </p:cNvSpPr>
          <p:nvPr/>
        </p:nvSpPr>
        <p:spPr bwMode="auto">
          <a:xfrm>
            <a:off x="2135188" y="5300663"/>
            <a:ext cx="7848600" cy="647700"/>
          </a:xfrm>
          <a:prstGeom prst="rect">
            <a:avLst/>
          </a:prstGeom>
          <a:solidFill>
            <a:srgbClr val="B1EDC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ea typeface="SimSun" panose="02010600030101010101" pitchFamily="2" charset="-122"/>
              </a:rPr>
              <a:t>Servlet manipulation</a:t>
            </a:r>
            <a:r>
              <a:rPr lang="en-US" altLang="en-US" sz="1800">
                <a:ea typeface="SimSun" panose="02010600030101010101" pitchFamily="2" charset="-122"/>
              </a:rPr>
              <a:t> allows one Servlet to invoke the methods of another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Servlet.</a:t>
            </a:r>
          </a:p>
        </p:txBody>
      </p:sp>
      <p:sp>
        <p:nvSpPr>
          <p:cNvPr id="156706" name="Rectangle 34"/>
          <p:cNvSpPr>
            <a:spLocks noChangeArrowheads="1"/>
          </p:cNvSpPr>
          <p:nvPr/>
        </p:nvSpPr>
        <p:spPr bwMode="auto">
          <a:xfrm>
            <a:off x="2135188" y="5300663"/>
            <a:ext cx="8208962" cy="792162"/>
          </a:xfrm>
          <a:prstGeom prst="rect">
            <a:avLst/>
          </a:prstGeom>
          <a:solidFill>
            <a:srgbClr val="B1EDC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ea typeface="SimSun" panose="02010600030101010101" pitchFamily="2" charset="-122"/>
              </a:rPr>
              <a:t>Servlet reuse</a:t>
            </a:r>
            <a:r>
              <a:rPr lang="en-US" altLang="en-US" sz="1800">
                <a:ea typeface="SimSun" panose="02010600030101010101" pitchFamily="2" charset="-122"/>
              </a:rPr>
              <a:t> allows one Servlet to reuse the methods and properties of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another Servlet for its own purpose.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SimSun" panose="02010600030101010101" pitchFamily="2" charset="-122"/>
            </a:endParaRPr>
          </a:p>
        </p:txBody>
      </p:sp>
      <p:sp>
        <p:nvSpPr>
          <p:cNvPr id="156708" name="Rectangle 36"/>
          <p:cNvSpPr>
            <a:spLocks noChangeArrowheads="1"/>
          </p:cNvSpPr>
          <p:nvPr/>
        </p:nvSpPr>
        <p:spPr bwMode="auto">
          <a:xfrm>
            <a:off x="2163764" y="5373689"/>
            <a:ext cx="8180387" cy="649287"/>
          </a:xfrm>
          <a:prstGeom prst="rect">
            <a:avLst/>
          </a:prstGeom>
          <a:solidFill>
            <a:srgbClr val="B1EDC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ea typeface="SimSun" panose="02010600030101010101" pitchFamily="2" charset="-122"/>
              </a:rPr>
              <a:t>Servlet collaboration</a:t>
            </a:r>
            <a:r>
              <a:rPr lang="en-US" altLang="en-US" sz="1800">
                <a:ea typeface="SimSun" panose="02010600030101010101" pitchFamily="2" charset="-122"/>
              </a:rPr>
              <a:t> allows the Servlets to share information.</a:t>
            </a:r>
          </a:p>
        </p:txBody>
      </p:sp>
      <p:sp>
        <p:nvSpPr>
          <p:cNvPr id="52240" name="Text Box 37"/>
          <p:cNvSpPr txBox="1">
            <a:spLocks noChangeArrowheads="1"/>
          </p:cNvSpPr>
          <p:nvPr/>
        </p:nvSpPr>
        <p:spPr bwMode="auto">
          <a:xfrm>
            <a:off x="3916363" y="63293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27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5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5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5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15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5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15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5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15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15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15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15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15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15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1566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15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1567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15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1567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" dur="indefinite"/>
                                        <p:tgtEl>
                                          <p:spTgt spid="15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1567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8" dur="indefinite"/>
                                        <p:tgtEl>
                                          <p:spTgt spid="15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1567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1567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1567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78" dur="1000"/>
                                        <p:tgtEl>
                                          <p:spTgt spid="156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/>
                                        <p:tgtEl>
                                          <p:spTgt spid="156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7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1567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1567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1567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56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56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1567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1567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1567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92" grpId="0" animBg="1"/>
      <p:bldP spid="156692" grpId="1" animBg="1"/>
      <p:bldP spid="156698" grpId="0" animBg="1"/>
      <p:bldP spid="156698" grpId="1" animBg="1"/>
      <p:bldP spid="156699" grpId="0" animBg="1"/>
      <p:bldP spid="156699" grpId="1" animBg="1"/>
      <p:bldP spid="156700" grpId="0" animBg="1"/>
      <p:bldP spid="156700" grpId="1" animBg="1"/>
      <p:bldP spid="156702" grpId="0" animBg="1"/>
      <p:bldP spid="156702" grpId="1" animBg="1"/>
      <p:bldP spid="156703" grpId="0" animBg="1"/>
      <p:bldP spid="156703" grpId="1" animBg="1"/>
      <p:bldP spid="156706" grpId="0" animBg="1"/>
      <p:bldP spid="156706" grpId="1" animBg="1"/>
      <p:bldP spid="15670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InterServlet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213" y="1412876"/>
            <a:ext cx="8229600" cy="3847207"/>
          </a:xfrm>
        </p:spPr>
        <p:txBody>
          <a:bodyPr/>
          <a:lstStyle/>
          <a:p>
            <a:pPr>
              <a:defRPr/>
            </a:pPr>
            <a:r>
              <a:rPr lang="en-US" dirty="0"/>
              <a:t>Servlets running together in the same server have several ways to communicate with each other. </a:t>
            </a: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There </a:t>
            </a:r>
            <a:r>
              <a:rPr lang="en-US" dirty="0"/>
              <a:t>are three major reasons to </a:t>
            </a:r>
            <a:r>
              <a:rPr lang="en-US" dirty="0" err="1"/>
              <a:t>useinterservlet</a:t>
            </a:r>
            <a:r>
              <a:rPr lang="en-US" dirty="0"/>
              <a:t> communication</a:t>
            </a:r>
            <a:r>
              <a:rPr lang="en-US" dirty="0" smtClean="0"/>
              <a:t>:</a:t>
            </a:r>
          </a:p>
          <a:p>
            <a:pPr marL="0" indent="0">
              <a:buNone/>
              <a:defRPr/>
            </a:pPr>
            <a:r>
              <a:rPr lang="en-US" b="1" i="1" dirty="0"/>
              <a:t>Direct servlet </a:t>
            </a:r>
            <a:r>
              <a:rPr lang="en-US" b="1" i="1" dirty="0" smtClean="0"/>
              <a:t>manipulation:</a:t>
            </a:r>
          </a:p>
          <a:p>
            <a:pPr>
              <a:defRPr/>
            </a:pPr>
            <a:r>
              <a:rPr lang="en-US" dirty="0" smtClean="0"/>
              <a:t>A </a:t>
            </a:r>
            <a:r>
              <a:rPr lang="en-US" dirty="0"/>
              <a:t>servlet can gain access to the other currently loaded servlets and perform some task on each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 </a:t>
            </a:r>
            <a:r>
              <a:rPr lang="en-US" dirty="0"/>
              <a:t>The servlet could, for example, periodically ask every servlet to write its state to disk to protect against server crashes.</a:t>
            </a:r>
          </a:p>
        </p:txBody>
      </p:sp>
    </p:spTree>
    <p:extLst>
      <p:ext uri="{BB962C8B-B14F-4D97-AF65-F5344CB8AC3E}">
        <p14:creationId xmlns:p14="http://schemas.microsoft.com/office/powerpoint/2010/main" val="77595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InterServlet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178" y="1289297"/>
            <a:ext cx="8229600" cy="49244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b="1" i="1" dirty="0"/>
              <a:t>Servlet </a:t>
            </a:r>
            <a:r>
              <a:rPr lang="en-US" b="1" i="1" dirty="0" smtClean="0"/>
              <a:t>reuse:</a:t>
            </a:r>
          </a:p>
          <a:p>
            <a:pPr marL="0" indent="0">
              <a:buNone/>
              <a:defRPr/>
            </a:pPr>
            <a:endParaRPr lang="en-US" b="1" i="1" dirty="0"/>
          </a:p>
          <a:p>
            <a:pPr marL="0" indent="0">
              <a:buNone/>
              <a:defRPr/>
            </a:pPr>
            <a:endParaRPr lang="en-US" b="1" i="1" dirty="0" smtClean="0"/>
          </a:p>
          <a:p>
            <a:pPr marL="0" indent="0">
              <a:buNone/>
              <a:defRPr/>
            </a:pPr>
            <a:endParaRPr lang="en-US" b="1" i="1" dirty="0" smtClean="0"/>
          </a:p>
          <a:p>
            <a:pPr marL="0" indent="0">
              <a:buNone/>
              <a:defRPr/>
            </a:pPr>
            <a:endParaRPr lang="en-US" b="1" i="1" dirty="0"/>
          </a:p>
          <a:p>
            <a:pPr marL="0" indent="0">
              <a:buNone/>
              <a:defRPr/>
            </a:pPr>
            <a:endParaRPr lang="en-US" b="1" i="1" dirty="0"/>
          </a:p>
          <a:p>
            <a:pPr marL="0" indent="0">
              <a:buNone/>
              <a:defRPr/>
            </a:pPr>
            <a:r>
              <a:rPr lang="en-US" b="1" i="1" dirty="0" smtClean="0"/>
              <a:t>Servlet collaboration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most common, situation involves two or more servlets sharing state information.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For example, a set of servlets managing an online store could share the store's product inventory count. Session tracking is a special case of servlet collaboration.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1455178" y="1713660"/>
            <a:ext cx="8229600" cy="16938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servlet can use another's abilities to perform a task.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Chat Servlet written as a server for chat applets, can be reused (unchanged) by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servlet that needed to support an HTML-based chat interface.</a:t>
            </a:r>
            <a:r>
              <a:rPr lang="en-US" altLang="zh-C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272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ServletContext Interface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531701" y="1523125"/>
            <a:ext cx="11128599" cy="3462486"/>
          </a:xfrm>
        </p:spPr>
        <p:txBody>
          <a:bodyPr/>
          <a:lstStyle/>
          <a:p>
            <a:r>
              <a:rPr lang="en-US" altLang="en-US" dirty="0" smtClean="0"/>
              <a:t>An object of </a:t>
            </a:r>
            <a:r>
              <a:rPr lang="en-US" altLang="en-US" dirty="0" err="1" smtClean="0"/>
              <a:t>ServletContext</a:t>
            </a:r>
            <a:r>
              <a:rPr lang="en-US" altLang="en-US" dirty="0" smtClean="0"/>
              <a:t> is created by the web container at time of deploying the project.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This object can be used to get configuration information from web.xml file.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There is only one </a:t>
            </a:r>
            <a:r>
              <a:rPr lang="en-US" altLang="en-US" dirty="0" err="1" smtClean="0"/>
              <a:t>ServletContext</a:t>
            </a:r>
            <a:r>
              <a:rPr lang="en-US" altLang="en-US" dirty="0" smtClean="0"/>
              <a:t> object per web application.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If any information is shared to many servlet, it is better to provide it from the web.xml file using the </a:t>
            </a:r>
            <a:r>
              <a:rPr lang="en-US" altLang="en-US" b="1" dirty="0" smtClean="0"/>
              <a:t>&lt;context-</a:t>
            </a:r>
            <a:r>
              <a:rPr lang="en-US" altLang="en-US" b="1" dirty="0" err="1" smtClean="0"/>
              <a:t>param</a:t>
            </a:r>
            <a:r>
              <a:rPr lang="en-US" altLang="en-US" b="1" dirty="0" smtClean="0"/>
              <a:t>&gt;</a:t>
            </a:r>
            <a:r>
              <a:rPr lang="en-US" altLang="en-US" dirty="0" smtClean="0"/>
              <a:t> element.</a:t>
            </a:r>
          </a:p>
        </p:txBody>
      </p:sp>
    </p:spTree>
    <p:extLst>
      <p:ext uri="{BB962C8B-B14F-4D97-AF65-F5344CB8AC3E}">
        <p14:creationId xmlns:p14="http://schemas.microsoft.com/office/powerpoint/2010/main" val="29600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Advantage of ServletContext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531701" y="1523125"/>
            <a:ext cx="11128599" cy="2693045"/>
          </a:xfrm>
        </p:spPr>
        <p:txBody>
          <a:bodyPr/>
          <a:lstStyle/>
          <a:p>
            <a:r>
              <a:rPr lang="en-US" altLang="en-US" b="1" dirty="0" smtClean="0"/>
              <a:t>Easy to maintain</a:t>
            </a:r>
            <a:r>
              <a:rPr lang="en-US" altLang="en-US" dirty="0" smtClean="0"/>
              <a:t> if any information is shared to all the servlet, it is better to make it available for all the servlet.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We provide this information from the web.xml file, so if the information is changed, we don't need to modify the servlet.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Thus it removes maintenance problem.</a:t>
            </a:r>
          </a:p>
        </p:txBody>
      </p:sp>
    </p:spTree>
    <p:extLst>
      <p:ext uri="{BB962C8B-B14F-4D97-AF65-F5344CB8AC3E}">
        <p14:creationId xmlns:p14="http://schemas.microsoft.com/office/powerpoint/2010/main" val="95615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Uses of ServletContext Interface</a:t>
            </a:r>
            <a:endParaRPr lang="en-US" altLang="en-US" smtClean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531701" y="1523125"/>
            <a:ext cx="11128599" cy="3462486"/>
          </a:xfrm>
        </p:spPr>
        <p:txBody>
          <a:bodyPr/>
          <a:lstStyle/>
          <a:p>
            <a:r>
              <a:rPr lang="en-US" altLang="en-US" dirty="0" smtClean="0"/>
              <a:t>The object of </a:t>
            </a:r>
            <a:r>
              <a:rPr lang="en-US" altLang="en-US" dirty="0" err="1" smtClean="0"/>
              <a:t>ServletContext</a:t>
            </a:r>
            <a:r>
              <a:rPr lang="en-US" altLang="en-US" dirty="0" smtClean="0"/>
              <a:t> provides an interface between the container and servlet.</a:t>
            </a:r>
          </a:p>
          <a:p>
            <a:r>
              <a:rPr lang="en-US" altLang="en-US" dirty="0" smtClean="0"/>
              <a:t>The </a:t>
            </a:r>
            <a:r>
              <a:rPr lang="en-US" altLang="en-US" dirty="0" err="1" smtClean="0"/>
              <a:t>ServletContext</a:t>
            </a:r>
            <a:r>
              <a:rPr lang="en-US" altLang="en-US" dirty="0" smtClean="0"/>
              <a:t> object can be used to get configuration information from the web.xml file.</a:t>
            </a:r>
          </a:p>
          <a:p>
            <a:r>
              <a:rPr lang="en-US" altLang="en-US" dirty="0" smtClean="0"/>
              <a:t>The </a:t>
            </a:r>
            <a:r>
              <a:rPr lang="en-US" altLang="en-US" dirty="0" err="1" smtClean="0"/>
              <a:t>ServletContext</a:t>
            </a:r>
            <a:r>
              <a:rPr lang="en-US" altLang="en-US" dirty="0" smtClean="0"/>
              <a:t> object can be used to set, get or remove attribute from the web.xml file.</a:t>
            </a:r>
          </a:p>
          <a:p>
            <a:r>
              <a:rPr lang="en-US" altLang="en-US" dirty="0" smtClean="0"/>
              <a:t>The </a:t>
            </a:r>
            <a:r>
              <a:rPr lang="en-US" altLang="en-US" dirty="0" err="1" smtClean="0"/>
              <a:t>ServletContext</a:t>
            </a:r>
            <a:r>
              <a:rPr lang="en-US" altLang="en-US" dirty="0" smtClean="0"/>
              <a:t> object can be used to provide inter-application communication.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116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ServletContext object</a:t>
            </a:r>
          </a:p>
        </p:txBody>
      </p:sp>
      <p:pic>
        <p:nvPicPr>
          <p:cNvPr id="59395" name="Picture 2" descr="ServletContext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1484314"/>
            <a:ext cx="784860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7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2236898" y="673743"/>
            <a:ext cx="10766204" cy="553998"/>
          </a:xfrm>
        </p:spPr>
        <p:txBody>
          <a:bodyPr/>
          <a:lstStyle/>
          <a:p>
            <a:pPr algn="l"/>
            <a:r>
              <a:rPr lang="en-US" altLang="en-US" sz="3600"/>
              <a:t>Methods of ServletContext interface</a:t>
            </a:r>
            <a:endParaRPr lang="en-US" altLang="en-US" smtClean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753035" y="1560046"/>
            <a:ext cx="10300447" cy="4308872"/>
          </a:xfrm>
        </p:spPr>
        <p:txBody>
          <a:bodyPr/>
          <a:lstStyle/>
          <a:p>
            <a:r>
              <a:rPr lang="en-US" altLang="en-US" sz="2000" b="1" dirty="0"/>
              <a:t>public String </a:t>
            </a:r>
            <a:r>
              <a:rPr lang="en-US" altLang="en-US" sz="2000" b="1" dirty="0" err="1"/>
              <a:t>getInitParameter</a:t>
            </a:r>
            <a:r>
              <a:rPr lang="en-US" altLang="en-US" sz="2000" b="1" dirty="0"/>
              <a:t>(String name):</a:t>
            </a:r>
            <a:r>
              <a:rPr lang="en-US" altLang="en-US" sz="2000" dirty="0"/>
              <a:t>Returns the parameter value for the specified parameter name.</a:t>
            </a:r>
          </a:p>
          <a:p>
            <a:r>
              <a:rPr lang="en-US" altLang="en-US" sz="2000" b="1" dirty="0"/>
              <a:t>public Enumeration </a:t>
            </a:r>
            <a:r>
              <a:rPr lang="en-US" altLang="en-US" sz="2000" b="1" dirty="0" err="1"/>
              <a:t>getInitParameterNames</a:t>
            </a:r>
            <a:r>
              <a:rPr lang="en-US" altLang="en-US" sz="2000" b="1" dirty="0"/>
              <a:t>():</a:t>
            </a:r>
            <a:r>
              <a:rPr lang="en-US" altLang="en-US" sz="2000" dirty="0"/>
              <a:t>Returns the names of the context's initialization parameters.</a:t>
            </a:r>
          </a:p>
          <a:p>
            <a:r>
              <a:rPr lang="en-US" altLang="en-US" sz="2000" b="1" dirty="0"/>
              <a:t>public void </a:t>
            </a:r>
            <a:r>
              <a:rPr lang="en-US" altLang="en-US" sz="2000" b="1" dirty="0" err="1"/>
              <a:t>setAttribute</a:t>
            </a:r>
            <a:r>
              <a:rPr lang="en-US" altLang="en-US" sz="2000" b="1" dirty="0"/>
              <a:t>(String </a:t>
            </a:r>
            <a:r>
              <a:rPr lang="en-US" altLang="en-US" sz="2000" b="1" dirty="0" err="1"/>
              <a:t>name,Object</a:t>
            </a:r>
            <a:r>
              <a:rPr lang="en-US" altLang="en-US" sz="2000" b="1" dirty="0"/>
              <a:t> object):</a:t>
            </a:r>
            <a:r>
              <a:rPr lang="en-US" altLang="en-US" sz="2000" dirty="0"/>
              <a:t>sets the given object in the application scope.</a:t>
            </a:r>
          </a:p>
          <a:p>
            <a:r>
              <a:rPr lang="en-US" altLang="en-US" sz="2000" b="1" dirty="0"/>
              <a:t>public Object </a:t>
            </a:r>
            <a:r>
              <a:rPr lang="en-US" altLang="en-US" sz="2000" b="1" dirty="0" err="1"/>
              <a:t>getAttribute</a:t>
            </a:r>
            <a:r>
              <a:rPr lang="en-US" altLang="en-US" sz="2000" b="1" dirty="0"/>
              <a:t>(String name):</a:t>
            </a:r>
            <a:r>
              <a:rPr lang="en-US" altLang="en-US" sz="2000" dirty="0"/>
              <a:t>Returns the attribute for the specified name.</a:t>
            </a:r>
          </a:p>
          <a:p>
            <a:r>
              <a:rPr lang="en-US" altLang="en-US" sz="2000" b="1" dirty="0"/>
              <a:t>public Enumeration </a:t>
            </a:r>
            <a:r>
              <a:rPr lang="en-US" altLang="en-US" sz="2000" b="1" dirty="0" err="1"/>
              <a:t>getInitParameterNames</a:t>
            </a:r>
            <a:r>
              <a:rPr lang="en-US" altLang="en-US" sz="2000" b="1" dirty="0"/>
              <a:t>():</a:t>
            </a:r>
            <a:r>
              <a:rPr lang="en-US" altLang="en-US" sz="2000" dirty="0"/>
              <a:t>Returns the names of the context's initialization parameters as an Enumeration of String objects.</a:t>
            </a:r>
          </a:p>
          <a:p>
            <a:r>
              <a:rPr lang="en-US" altLang="en-US" sz="2000" b="1" dirty="0"/>
              <a:t>public void </a:t>
            </a:r>
            <a:r>
              <a:rPr lang="en-US" altLang="en-US" sz="2000" b="1" dirty="0" err="1"/>
              <a:t>removeAttribute</a:t>
            </a:r>
            <a:r>
              <a:rPr lang="en-US" altLang="en-US" sz="2000" b="1" dirty="0"/>
              <a:t>(String name):</a:t>
            </a:r>
            <a:r>
              <a:rPr lang="en-US" altLang="en-US" sz="2000" dirty="0"/>
              <a:t>Removes the attribute with the given name from the servlet context.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0953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2236898" y="673744"/>
            <a:ext cx="10766204" cy="492443"/>
          </a:xfrm>
        </p:spPr>
        <p:txBody>
          <a:bodyPr/>
          <a:lstStyle/>
          <a:p>
            <a:r>
              <a:rPr lang="en-US" altLang="en-US" sz="3200"/>
              <a:t>Get the object of ServletContext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1281113"/>
            <a:ext cx="9738566" cy="5386090"/>
          </a:xfrm>
        </p:spPr>
        <p:txBody>
          <a:bodyPr/>
          <a:lstStyle/>
          <a:p>
            <a:pPr>
              <a:defRPr/>
            </a:pPr>
            <a:r>
              <a:rPr lang="en-US" b="1" dirty="0" err="1"/>
              <a:t>getServletContext</a:t>
            </a:r>
            <a:r>
              <a:rPr lang="en-US" b="1" dirty="0"/>
              <a:t>() method</a:t>
            </a:r>
            <a:r>
              <a:rPr lang="en-US" dirty="0"/>
              <a:t> of </a:t>
            </a:r>
            <a:r>
              <a:rPr lang="en-US" dirty="0" err="1"/>
              <a:t>ServletConfig</a:t>
            </a:r>
            <a:r>
              <a:rPr lang="en-US" dirty="0"/>
              <a:t> interface returns the object of </a:t>
            </a:r>
            <a:r>
              <a:rPr lang="en-US" dirty="0" err="1" smtClean="0"/>
              <a:t>ServletContext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b="1" dirty="0" smtClean="0"/>
              <a:t>Syntax </a:t>
            </a:r>
            <a:r>
              <a:rPr lang="en-US" b="1" dirty="0"/>
              <a:t>of </a:t>
            </a:r>
            <a:r>
              <a:rPr lang="en-US" b="1" dirty="0" err="1"/>
              <a:t>getServletContext</a:t>
            </a:r>
            <a:r>
              <a:rPr lang="en-US" b="1" dirty="0"/>
              <a:t>() </a:t>
            </a:r>
            <a:r>
              <a:rPr lang="en-US" b="1" dirty="0" smtClean="0"/>
              <a:t>method</a:t>
            </a:r>
          </a:p>
          <a:p>
            <a:pPr marL="0" indent="0"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public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ServletContext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getServletContext</a:t>
            </a:r>
            <a:r>
              <a:rPr lang="en-US" dirty="0">
                <a:solidFill>
                  <a:srgbClr val="FF0000"/>
                </a:solidFill>
              </a:rPr>
              <a:t>()  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dirty="0"/>
              <a:t>Example:</a:t>
            </a:r>
          </a:p>
          <a:p>
            <a:pPr marL="0" indent="0">
              <a:buNone/>
              <a:defRPr/>
            </a:pPr>
            <a:r>
              <a:rPr lang="en-US" dirty="0"/>
              <a:t>//We can get the </a:t>
            </a:r>
            <a:r>
              <a:rPr lang="en-US" dirty="0" err="1"/>
              <a:t>ServletContext</a:t>
            </a:r>
            <a:r>
              <a:rPr lang="en-US" dirty="0"/>
              <a:t> object from </a:t>
            </a:r>
            <a:r>
              <a:rPr lang="en-US" dirty="0" err="1"/>
              <a:t>ServletConfig</a:t>
            </a:r>
            <a:r>
              <a:rPr lang="en-US" dirty="0"/>
              <a:t> object  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srgbClr val="FF0000"/>
                </a:solidFill>
              </a:rPr>
              <a:t>ServletContext</a:t>
            </a:r>
            <a:r>
              <a:rPr lang="en-US" dirty="0">
                <a:solidFill>
                  <a:srgbClr val="FF0000"/>
                </a:solidFill>
              </a:rPr>
              <a:t> application=</a:t>
            </a:r>
            <a:r>
              <a:rPr lang="en-US" dirty="0" err="1">
                <a:solidFill>
                  <a:srgbClr val="FF0000"/>
                </a:solidFill>
              </a:rPr>
              <a:t>getServletConfig</a:t>
            </a:r>
            <a:r>
              <a:rPr lang="en-US" dirty="0">
                <a:solidFill>
                  <a:srgbClr val="FF0000"/>
                </a:solidFill>
              </a:rPr>
              <a:t>().</a:t>
            </a:r>
            <a:r>
              <a:rPr lang="en-US" dirty="0" err="1">
                <a:solidFill>
                  <a:srgbClr val="FF0000"/>
                </a:solidFill>
              </a:rPr>
              <a:t>getServletContext</a:t>
            </a:r>
            <a:r>
              <a:rPr lang="en-US" dirty="0">
                <a:solidFill>
                  <a:srgbClr val="FF0000"/>
                </a:solidFill>
              </a:rPr>
              <a:t>(); 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srgbClr val="FF0000"/>
                </a:solidFill>
              </a:rPr>
              <a:t>ServletContext</a:t>
            </a:r>
            <a:r>
              <a:rPr lang="en-US" dirty="0">
                <a:solidFill>
                  <a:srgbClr val="FF0000"/>
                </a:solidFill>
              </a:rPr>
              <a:t> application=</a:t>
            </a:r>
            <a:r>
              <a:rPr lang="en-US" dirty="0" err="1">
                <a:solidFill>
                  <a:srgbClr val="FF0000"/>
                </a:solidFill>
              </a:rPr>
              <a:t>getServletContext</a:t>
            </a:r>
            <a:r>
              <a:rPr lang="en-US" dirty="0">
                <a:solidFill>
                  <a:srgbClr val="FF0000"/>
                </a:solidFill>
              </a:rPr>
              <a:t>();  </a:t>
            </a:r>
          </a:p>
          <a:p>
            <a:pPr marL="0" indent="0">
              <a:buNone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en-US" b="1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Servlet Request &amp; Response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701" y="1523125"/>
            <a:ext cx="11128599" cy="1384995"/>
          </a:xfrm>
        </p:spPr>
        <p:txBody>
          <a:bodyPr/>
          <a:lstStyle/>
          <a:p>
            <a:r>
              <a:rPr lang="en-IN" dirty="0"/>
              <a:t>The container finds the servlet using deployment descriptor and creates two objects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rgbClr val="C00000"/>
                </a:solidFill>
              </a:rPr>
              <a:t>HttpServletRequest</a:t>
            </a:r>
            <a:endParaRPr lang="en-IN" sz="2000" dirty="0">
              <a:solidFill>
                <a:srgbClr val="C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rgbClr val="C00000"/>
                </a:solidFill>
              </a:rPr>
              <a:t>HttpServletResponse</a:t>
            </a:r>
            <a:endParaRPr lang="en-IN" sz="20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087" y="2461846"/>
            <a:ext cx="6158718" cy="380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3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1411" y="242412"/>
            <a:ext cx="8229600" cy="738664"/>
          </a:xfrm>
        </p:spPr>
        <p:txBody>
          <a:bodyPr/>
          <a:lstStyle/>
          <a:p>
            <a:pPr algn="l"/>
            <a:r>
              <a:rPr lang="en-US" altLang="en-US" sz="2400" dirty="0"/>
              <a:t>Syntax to provide the initialization parameter in Context scope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927847" y="981076"/>
            <a:ext cx="9514728" cy="2693045"/>
          </a:xfrm>
        </p:spPr>
        <p:txBody>
          <a:bodyPr/>
          <a:lstStyle/>
          <a:p>
            <a:r>
              <a:rPr lang="en-US" altLang="en-US" dirty="0" smtClean="0"/>
              <a:t>The </a:t>
            </a:r>
            <a:r>
              <a:rPr lang="en-US" altLang="en-US" b="1" dirty="0" smtClean="0"/>
              <a:t>context-</a:t>
            </a:r>
            <a:r>
              <a:rPr lang="en-US" altLang="en-US" b="1" dirty="0" err="1" smtClean="0"/>
              <a:t>param</a:t>
            </a:r>
            <a:r>
              <a:rPr lang="en-US" altLang="en-US" dirty="0" smtClean="0"/>
              <a:t> element, </a:t>
            </a:r>
            <a:r>
              <a:rPr lang="en-US" altLang="en-US" dirty="0" err="1" smtClean="0"/>
              <a:t>subelement</a:t>
            </a:r>
            <a:r>
              <a:rPr lang="en-US" altLang="en-US" dirty="0" smtClean="0"/>
              <a:t> of web-app, is used to define the initialization parameter in the application scope.</a:t>
            </a:r>
          </a:p>
          <a:p>
            <a:r>
              <a:rPr lang="en-US" altLang="en-US" dirty="0" smtClean="0"/>
              <a:t>The </a:t>
            </a:r>
            <a:r>
              <a:rPr lang="en-US" altLang="en-US" dirty="0" err="1" smtClean="0"/>
              <a:t>param</a:t>
            </a:r>
            <a:r>
              <a:rPr lang="en-US" altLang="en-US" dirty="0" smtClean="0"/>
              <a:t>-name and </a:t>
            </a:r>
            <a:r>
              <a:rPr lang="en-US" altLang="en-US" dirty="0" err="1" smtClean="0"/>
              <a:t>param</a:t>
            </a:r>
            <a:r>
              <a:rPr lang="en-US" altLang="en-US" dirty="0" smtClean="0"/>
              <a:t>-value are the sub-elements of the context-</a:t>
            </a:r>
            <a:r>
              <a:rPr lang="en-US" altLang="en-US" dirty="0" err="1" smtClean="0"/>
              <a:t>param</a:t>
            </a:r>
            <a:r>
              <a:rPr lang="en-US" altLang="en-US" dirty="0" smtClean="0"/>
              <a:t>. </a:t>
            </a:r>
          </a:p>
          <a:p>
            <a:r>
              <a:rPr lang="en-US" altLang="en-US" dirty="0" smtClean="0"/>
              <a:t>The </a:t>
            </a:r>
            <a:r>
              <a:rPr lang="en-US" altLang="en-US" dirty="0" err="1" smtClean="0"/>
              <a:t>param</a:t>
            </a:r>
            <a:r>
              <a:rPr lang="en-US" altLang="en-US" dirty="0" smtClean="0"/>
              <a:t>-name element defines parameter name and </a:t>
            </a:r>
            <a:r>
              <a:rPr lang="en-US" altLang="en-US" dirty="0" err="1" smtClean="0"/>
              <a:t>and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param</a:t>
            </a:r>
            <a:r>
              <a:rPr lang="en-US" altLang="en-US" dirty="0" smtClean="0"/>
              <a:t>-value defines its value.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901951" y="4149725"/>
            <a:ext cx="6842125" cy="25844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+mj-lt"/>
              <a:buAutoNum type="arabicPeriod"/>
              <a:defRPr/>
            </a:pPr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</a:rPr>
              <a:t>&lt;web-app&gt;  </a:t>
            </a:r>
          </a:p>
          <a:p>
            <a:pPr>
              <a:buFont typeface="+mj-lt"/>
              <a:buAutoNum type="arabicPeriod"/>
              <a:defRPr/>
            </a:pPr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</a:rPr>
              <a:t> ......  </a:t>
            </a:r>
          </a:p>
          <a:p>
            <a:pPr>
              <a:buFont typeface="+mj-lt"/>
              <a:buAutoNum type="arabicPeriod"/>
              <a:defRPr/>
            </a:pPr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</a:rPr>
              <a:t>      </a:t>
            </a:r>
          </a:p>
          <a:p>
            <a:pPr>
              <a:buFont typeface="+mj-lt"/>
              <a:buAutoNum type="arabicPeriod"/>
              <a:defRPr/>
            </a:pPr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</a:rPr>
              <a:t>  &lt;context-param&gt;  </a:t>
            </a:r>
          </a:p>
          <a:p>
            <a:pPr>
              <a:buFont typeface="+mj-lt"/>
              <a:buAutoNum type="arabicPeriod"/>
              <a:defRPr/>
            </a:pPr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</a:rPr>
              <a:t>    &lt;param-name&gt;parametername&lt;/param-name&gt;  </a:t>
            </a:r>
          </a:p>
          <a:p>
            <a:pPr>
              <a:buFont typeface="+mj-lt"/>
              <a:buAutoNum type="arabicPeriod"/>
              <a:defRPr/>
            </a:pPr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</a:rPr>
              <a:t>    &lt;param-value&gt;parametervalue&lt;/param-value&gt;  </a:t>
            </a:r>
          </a:p>
          <a:p>
            <a:pPr>
              <a:buFont typeface="+mj-lt"/>
              <a:buAutoNum type="arabicPeriod"/>
              <a:defRPr/>
            </a:pPr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</a:rPr>
              <a:t>  &lt;/context-param&gt;  </a:t>
            </a:r>
          </a:p>
          <a:p>
            <a:pPr>
              <a:buFont typeface="+mj-lt"/>
              <a:buAutoNum type="arabicPeriod"/>
              <a:defRPr/>
            </a:pPr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</a:rPr>
              <a:t> ......  </a:t>
            </a:r>
          </a:p>
          <a:p>
            <a:pPr>
              <a:buFont typeface="+mj-lt"/>
              <a:buAutoNum type="arabicPeriod"/>
              <a:defRPr/>
            </a:pPr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</a:rPr>
              <a:t>&lt;/web-app&gt;  </a:t>
            </a:r>
          </a:p>
        </p:txBody>
      </p:sp>
    </p:spTree>
    <p:extLst>
      <p:ext uri="{BB962C8B-B14F-4D97-AF65-F5344CB8AC3E}">
        <p14:creationId xmlns:p14="http://schemas.microsoft.com/office/powerpoint/2010/main" val="317643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30450" y="260351"/>
            <a:ext cx="8229600" cy="615553"/>
          </a:xfrm>
        </p:spPr>
        <p:txBody>
          <a:bodyPr/>
          <a:lstStyle/>
          <a:p>
            <a:pPr eaLnBrk="1" hangingPunct="1"/>
            <a:r>
              <a:rPr lang="en-US" altLang="en-US" smtClean="0"/>
              <a:t>InterServlet Communication 3-2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2281239" y="1341439"/>
            <a:ext cx="7559675" cy="44656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//UserServlet1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String uid=request.getParameter("txtuserid");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response.setContentType(CONTENT_TYPE);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PrintWriter out = response.getWriter();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ServletContext context=getServletContext();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context.setAttribute("userid",uid);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RequestDispatcher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dispatcher=getServletContext().getRequestDispatcher(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"/UserServlet2");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if(dispatcher==null)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  <a:endParaRPr lang="pt-PT" altLang="en-US" sz="180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PT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response.sendError(response.SC_NO_CONTENT);</a:t>
            </a:r>
            <a:endParaRPr lang="en-US" altLang="en-US" sz="180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dispatcher.forward(request,response);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out.close(); </a:t>
            </a:r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2114550" y="5948364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5</a:t>
            </a:r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5303838" y="3429000"/>
            <a:ext cx="4464050" cy="865188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RequestDispatcher</a:t>
            </a:r>
            <a:r>
              <a:rPr lang="en-US" altLang="en-US" sz="1800">
                <a:ea typeface="SimSun" panose="02010600030101010101" pitchFamily="2" charset="-122"/>
              </a:rPr>
              <a:t> object is created to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access the context of another Servlet using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getServletContext()</a:t>
            </a:r>
            <a:r>
              <a:rPr lang="en-US" altLang="en-US" sz="1800">
                <a:ea typeface="SimSun" panose="02010600030101010101" pitchFamily="2" charset="-122"/>
              </a:rPr>
              <a:t> method.</a:t>
            </a:r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2279651" y="1341439"/>
            <a:ext cx="7559675" cy="44656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UserDetails.html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&lt;HTML&gt;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&lt;HEAD&gt;&lt;TITLE&gt;User Details&lt;/TITLE&gt;&lt;/HEAD&gt;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&lt;BODY&gt;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&lt;FORM method=post action="/Example3/UserServlet1"&gt;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&lt;H1 align=center&gt;Welcome to Shop Stop&lt;/H1&gt;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Please enter your user id to display your details: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&lt;Input type=text name=txtuserid&gt;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&lt;br/&gt;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&lt;input type=submit&gt;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&lt;/FORM&gt;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&lt;/BODY&gt;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&lt;/HTML&gt;</a:t>
            </a:r>
          </a:p>
        </p:txBody>
      </p:sp>
      <p:sp>
        <p:nvSpPr>
          <p:cNvPr id="167947" name="Rectangle 11"/>
          <p:cNvSpPr>
            <a:spLocks noChangeArrowheads="1"/>
          </p:cNvSpPr>
          <p:nvPr/>
        </p:nvSpPr>
        <p:spPr bwMode="auto">
          <a:xfrm>
            <a:off x="2120901" y="5946776"/>
            <a:ext cx="820896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4</a:t>
            </a:r>
          </a:p>
        </p:txBody>
      </p:sp>
    </p:spTree>
    <p:extLst>
      <p:ext uri="{BB962C8B-B14F-4D97-AF65-F5344CB8AC3E}">
        <p14:creationId xmlns:p14="http://schemas.microsoft.com/office/powerpoint/2010/main" val="182750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1" grpId="0" animBg="1"/>
      <p:bldP spid="167942" grpId="0"/>
      <p:bldP spid="167943" grpId="0" animBg="1"/>
      <p:bldP spid="167945" grpId="0" animBg="1"/>
      <p:bldP spid="167945" grpId="1" animBg="1"/>
      <p:bldP spid="16794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0450" y="260351"/>
            <a:ext cx="8229600" cy="615553"/>
          </a:xfrm>
        </p:spPr>
        <p:txBody>
          <a:bodyPr/>
          <a:lstStyle/>
          <a:p>
            <a:pPr eaLnBrk="1" hangingPunct="1"/>
            <a:r>
              <a:rPr lang="en-US" altLang="en-US" smtClean="0"/>
              <a:t>InterServlet Communication 3-3</a:t>
            </a: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2114550" y="5949951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6</a:t>
            </a:r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2063751" y="1196976"/>
            <a:ext cx="8353425" cy="52562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//UserServlet2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ServletContext context=getServletContext();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Object obj=context.getAttribute("userid");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Class.forName("sun.jdbc.odbc.JdbcOdbcDriver");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Connection con=DriverManager.getConnection("jdbc:odbc:pubs",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         "sa","playware");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Statement s=con.createStatement();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ResultSet rs=s.executeQuery("Select * from CustomerRegistration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       where UserId='"+obj.toString()+"'");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boolean flag=rs.next();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if(flag==true)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	password=rs.getString(2);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FullName=rs.getString(3);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gender=rs.getString(4);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age=rs.getString(5);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} else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	out.println("&lt;font color=red size=7&gt;Login Failed&lt;/font&gt;");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957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0450" y="260351"/>
            <a:ext cx="8229600" cy="615553"/>
          </a:xfrm>
        </p:spPr>
        <p:txBody>
          <a:bodyPr/>
          <a:lstStyle/>
          <a:p>
            <a:pPr eaLnBrk="1" hangingPunct="1"/>
            <a:r>
              <a:rPr lang="en-US" altLang="en-US" smtClean="0"/>
              <a:t>Servlet Context 2-1</a:t>
            </a:r>
          </a:p>
        </p:txBody>
      </p:sp>
      <p:sp>
        <p:nvSpPr>
          <p:cNvPr id="6553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8214" y="1412875"/>
            <a:ext cx="8135937" cy="7386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Stores the attributes and resources common to all Servlets in a </a:t>
            </a:r>
            <a:r>
              <a:rPr lang="en-US" altLang="en-US" sz="2000">
                <a:latin typeface="Courier New" panose="02070309020205020404" pitchFamily="49" charset="0"/>
              </a:rPr>
              <a:t>ServletContext</a:t>
            </a:r>
            <a:r>
              <a:rPr lang="en-US" altLang="en-US" sz="2000"/>
              <a:t> interface object. The methods dealing with context attributes are: </a:t>
            </a:r>
          </a:p>
        </p:txBody>
      </p:sp>
      <p:sp>
        <p:nvSpPr>
          <p:cNvPr id="104453" name="AutoShape 5"/>
          <p:cNvSpPr>
            <a:spLocks noChangeArrowheads="1"/>
          </p:cNvSpPr>
          <p:nvPr/>
        </p:nvSpPr>
        <p:spPr bwMode="auto">
          <a:xfrm>
            <a:off x="2640014" y="2420939"/>
            <a:ext cx="5184775" cy="503237"/>
          </a:xfrm>
          <a:prstGeom prst="flowChartAlternateProcess">
            <a:avLst/>
          </a:prstGeom>
          <a:solidFill>
            <a:srgbClr val="FF66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ea typeface="SimSun" panose="02010600030101010101" pitchFamily="2" charset="-122"/>
              </a:rPr>
              <a:t> public Object getAttribute(String name);</a:t>
            </a: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2640014" y="3068638"/>
            <a:ext cx="7559675" cy="576262"/>
          </a:xfrm>
          <a:prstGeom prst="rect">
            <a:avLst/>
          </a:prstGeom>
          <a:solidFill>
            <a:srgbClr val="B1B1E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Returns the Servlet container attribute name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Returns null if there is no attribute by that name</a:t>
            </a:r>
          </a:p>
        </p:txBody>
      </p:sp>
      <p:sp>
        <p:nvSpPr>
          <p:cNvPr id="104455" name="AutoShape 7"/>
          <p:cNvSpPr>
            <a:spLocks noChangeArrowheads="1"/>
          </p:cNvSpPr>
          <p:nvPr/>
        </p:nvSpPr>
        <p:spPr bwMode="auto">
          <a:xfrm>
            <a:off x="2640014" y="3789364"/>
            <a:ext cx="6696075" cy="504825"/>
          </a:xfrm>
          <a:prstGeom prst="flowChartAlternateProcess">
            <a:avLst/>
          </a:prstGeom>
          <a:solidFill>
            <a:srgbClr val="FF66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ea typeface="SimSun" panose="02010600030101010101" pitchFamily="2" charset="-122"/>
              </a:rPr>
              <a:t> public void setAttribute(String name, Object object);</a:t>
            </a:r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2640013" y="4437064"/>
            <a:ext cx="7632700" cy="503237"/>
          </a:xfrm>
          <a:prstGeom prst="rect">
            <a:avLst/>
          </a:prstGeom>
          <a:solidFill>
            <a:srgbClr val="B1B1E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Binds an object to a given attribute name in the Servlet context</a:t>
            </a:r>
          </a:p>
        </p:txBody>
      </p:sp>
      <p:sp>
        <p:nvSpPr>
          <p:cNvPr id="104457" name="AutoShape 9"/>
          <p:cNvSpPr>
            <a:spLocks noChangeArrowheads="1"/>
          </p:cNvSpPr>
          <p:nvPr/>
        </p:nvSpPr>
        <p:spPr bwMode="auto">
          <a:xfrm>
            <a:off x="2640013" y="5157789"/>
            <a:ext cx="5327650" cy="504825"/>
          </a:xfrm>
          <a:prstGeom prst="flowChartAlternateProcess">
            <a:avLst/>
          </a:prstGeom>
          <a:solidFill>
            <a:srgbClr val="FF66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ea typeface="SimSun" panose="02010600030101010101" pitchFamily="2" charset="-122"/>
              </a:rPr>
              <a:t> public void removeAttribute(String name);</a:t>
            </a:r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2640013" y="5805489"/>
            <a:ext cx="7632700" cy="503237"/>
          </a:xfrm>
          <a:prstGeom prst="rect">
            <a:avLst/>
          </a:prstGeom>
          <a:solidFill>
            <a:srgbClr val="B1B1E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Removes the attribute with the given name</a:t>
            </a:r>
          </a:p>
        </p:txBody>
      </p:sp>
    </p:spTree>
    <p:extLst>
      <p:ext uri="{BB962C8B-B14F-4D97-AF65-F5344CB8AC3E}">
        <p14:creationId xmlns:p14="http://schemas.microsoft.com/office/powerpoint/2010/main" val="364380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2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96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6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nimBg="1"/>
      <p:bldP spid="104454" grpId="0" animBg="1"/>
      <p:bldP spid="104455" grpId="0" animBg="1"/>
      <p:bldP spid="104456" grpId="0" animBg="1"/>
      <p:bldP spid="104457" grpId="0" animBg="1"/>
      <p:bldP spid="10445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title"/>
          </p:nvPr>
        </p:nvSpPr>
        <p:spPr>
          <a:xfrm>
            <a:off x="2330450" y="260351"/>
            <a:ext cx="8229600" cy="615553"/>
          </a:xfrm>
        </p:spPr>
        <p:txBody>
          <a:bodyPr/>
          <a:lstStyle/>
          <a:p>
            <a:pPr eaLnBrk="1" hangingPunct="1"/>
            <a:r>
              <a:rPr lang="en-US" altLang="en-US" smtClean="0"/>
              <a:t>    Servlet Context 2-2</a:t>
            </a:r>
          </a:p>
        </p:txBody>
      </p:sp>
      <p:sp>
        <p:nvSpPr>
          <p:cNvPr id="149521" name="AutoShape 17"/>
          <p:cNvSpPr>
            <a:spLocks noChangeArrowheads="1"/>
          </p:cNvSpPr>
          <p:nvPr/>
        </p:nvSpPr>
        <p:spPr bwMode="auto">
          <a:xfrm>
            <a:off x="2495551" y="1773239"/>
            <a:ext cx="6048375" cy="574675"/>
          </a:xfrm>
          <a:prstGeom prst="flowChartAlternateProcess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ea typeface="SimSun" panose="02010600030101010101" pitchFamily="2" charset="-122"/>
              </a:rPr>
              <a:t>public ServletContext getContext(String path);</a:t>
            </a:r>
          </a:p>
        </p:txBody>
      </p:sp>
      <p:sp>
        <p:nvSpPr>
          <p:cNvPr id="149522" name="Rectangle 18"/>
          <p:cNvSpPr>
            <a:spLocks noChangeArrowheads="1"/>
          </p:cNvSpPr>
          <p:nvPr/>
        </p:nvSpPr>
        <p:spPr bwMode="auto">
          <a:xfrm>
            <a:off x="2495550" y="2492376"/>
            <a:ext cx="7704138" cy="7921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Returns an object of </a:t>
            </a: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ServletContext</a:t>
            </a:r>
            <a:r>
              <a:rPr lang="en-US" altLang="en-US" sz="1800">
                <a:ea typeface="SimSun" panose="02010600030101010101" pitchFamily="2" charset="-122"/>
              </a:rPr>
              <a:t> interface that corresponds to the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specified URL on the server </a:t>
            </a:r>
          </a:p>
        </p:txBody>
      </p:sp>
      <p:sp>
        <p:nvSpPr>
          <p:cNvPr id="149523" name="AutoShape 19"/>
          <p:cNvSpPr>
            <a:spLocks noChangeArrowheads="1"/>
          </p:cNvSpPr>
          <p:nvPr/>
        </p:nvSpPr>
        <p:spPr bwMode="auto">
          <a:xfrm>
            <a:off x="2495551" y="3500439"/>
            <a:ext cx="6048375" cy="574675"/>
          </a:xfrm>
          <a:prstGeom prst="flowChartAlternateProcess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ea typeface="SimSun" panose="02010600030101010101" pitchFamily="2" charset="-122"/>
              </a:rPr>
              <a:t>public String getInitParameter(String name);</a:t>
            </a:r>
          </a:p>
        </p:txBody>
      </p:sp>
      <p:sp>
        <p:nvSpPr>
          <p:cNvPr id="149524" name="Rectangle 20"/>
          <p:cNvSpPr>
            <a:spLocks noChangeArrowheads="1"/>
          </p:cNvSpPr>
          <p:nvPr/>
        </p:nvSpPr>
        <p:spPr bwMode="auto">
          <a:xfrm>
            <a:off x="2493964" y="4292601"/>
            <a:ext cx="7489825" cy="504825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Returns a string containing the context initialization parameters </a:t>
            </a:r>
          </a:p>
        </p:txBody>
      </p:sp>
      <p:sp>
        <p:nvSpPr>
          <p:cNvPr id="149525" name="AutoShape 21"/>
          <p:cNvSpPr>
            <a:spLocks noChangeArrowheads="1"/>
          </p:cNvSpPr>
          <p:nvPr/>
        </p:nvSpPr>
        <p:spPr bwMode="auto">
          <a:xfrm>
            <a:off x="2495551" y="5013326"/>
            <a:ext cx="5040313" cy="574675"/>
          </a:xfrm>
          <a:prstGeom prst="flowChartAlternateProcess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ea typeface="SimSun" panose="02010600030101010101" pitchFamily="2" charset="-122"/>
              </a:rPr>
              <a:t>  public String getServletContextName();</a:t>
            </a:r>
          </a:p>
        </p:txBody>
      </p:sp>
      <p:sp>
        <p:nvSpPr>
          <p:cNvPr id="149526" name="Rectangle 22"/>
          <p:cNvSpPr>
            <a:spLocks noChangeArrowheads="1"/>
          </p:cNvSpPr>
          <p:nvPr/>
        </p:nvSpPr>
        <p:spPr bwMode="auto">
          <a:xfrm>
            <a:off x="2493963" y="5805488"/>
            <a:ext cx="7561262" cy="5762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Returns the name of the Web application corresponding to the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context object</a:t>
            </a: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en-US" sz="1800">
                <a:ea typeface="SimSun" panose="02010600030101010101" pitchFamily="2" charset="-122"/>
              </a:rPr>
              <a:t>as specified in the deployment descriptor file</a:t>
            </a:r>
          </a:p>
        </p:txBody>
      </p:sp>
      <p:sp>
        <p:nvSpPr>
          <p:cNvPr id="67593" name="Text Box 23"/>
          <p:cNvSpPr txBox="1">
            <a:spLocks noChangeArrowheads="1"/>
          </p:cNvSpPr>
          <p:nvPr/>
        </p:nvSpPr>
        <p:spPr bwMode="auto">
          <a:xfrm>
            <a:off x="2187575" y="9286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SimSun" panose="02010600030101010101" pitchFamily="2" charset="-122"/>
            </a:endParaRPr>
          </a:p>
        </p:txBody>
      </p:sp>
      <p:sp>
        <p:nvSpPr>
          <p:cNvPr id="67594" name="Text Box 25"/>
          <p:cNvSpPr txBox="1">
            <a:spLocks noChangeArrowheads="1"/>
          </p:cNvSpPr>
          <p:nvPr/>
        </p:nvSpPr>
        <p:spPr bwMode="auto">
          <a:xfrm>
            <a:off x="2116139" y="1016000"/>
            <a:ext cx="83010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8000"/>
              </a:buClr>
            </a:pPr>
            <a:r>
              <a:rPr lang="en-US" altLang="en-US" sz="1800">
                <a:ea typeface="SimSun" panose="02010600030101010101" pitchFamily="2" charset="-122"/>
              </a:rPr>
              <a:t> The </a:t>
            </a: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ServletContext </a:t>
            </a:r>
            <a:r>
              <a:rPr lang="en-US" altLang="en-US" sz="1800">
                <a:ea typeface="SimSun" panose="02010600030101010101" pitchFamily="2" charset="-122"/>
              </a:rPr>
              <a:t>interface defines methods which allow the </a:t>
            </a:r>
          </a:p>
          <a:p>
            <a:pPr eaLnBrk="1" hangingPunct="1">
              <a:spcBef>
                <a:spcPct val="0"/>
              </a:spcBef>
              <a:buClr>
                <a:srgbClr val="008000"/>
              </a:buClr>
              <a:buFont typeface="Wingdings" panose="05000000000000000000" pitchFamily="2" charset="2"/>
              <a:buNone/>
            </a:pPr>
            <a:r>
              <a:rPr lang="en-US" altLang="en-US" sz="1800">
                <a:ea typeface="SimSun" panose="02010600030101010101" pitchFamily="2" charset="-122"/>
              </a:rPr>
              <a:t>     users to access the context’s state.</a:t>
            </a:r>
          </a:p>
        </p:txBody>
      </p:sp>
    </p:spTree>
    <p:extLst>
      <p:ext uri="{BB962C8B-B14F-4D97-AF65-F5344CB8AC3E}">
        <p14:creationId xmlns:p14="http://schemas.microsoft.com/office/powerpoint/2010/main" val="5925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76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68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48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21" grpId="0" animBg="1"/>
      <p:bldP spid="149522" grpId="0" animBg="1"/>
      <p:bldP spid="149523" grpId="0" animBg="1"/>
      <p:bldP spid="149524" grpId="0" animBg="1"/>
      <p:bldP spid="149525" grpId="0" animBg="1"/>
      <p:bldP spid="1495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Chat Application 5-1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2063750" y="1268414"/>
            <a:ext cx="8459788" cy="44656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//UserServlet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response.setContentType("text/html;charset=UTF-8");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PrintWriter out = response.getWriter();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out.println("&lt;html&gt;");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out.println("&lt;head&gt;&lt;title&gt;UserServlet&lt;/title&gt;&lt;/head&gt;");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out.println("&lt;body bgcolor=\"#ffffff\"onload=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'javascript:frm.userName.focus();'&gt;");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out.println("&lt;FORM METHOD=POST Action='MainServlet'" +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"name='frm'&gt;&lt;center&gt;Please enter your nick name&lt;br&gt;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&lt;INPUT " + "TYPE='text' NAME='userName'&gt;" +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"&lt;INPUT TYPE='submit'" +  "value='chat'&gt;&lt;/center&gt;&lt;/FORM&gt;");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out.println("&lt;/body&gt;");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out.println("&lt;/html&gt;");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out.close();</a:t>
            </a:r>
            <a:endParaRPr lang="en-US" altLang="en-US" sz="180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69636" name="Rectangle 6"/>
          <p:cNvSpPr>
            <a:spLocks noChangeArrowheads="1"/>
          </p:cNvSpPr>
          <p:nvPr/>
        </p:nvSpPr>
        <p:spPr bwMode="auto">
          <a:xfrm>
            <a:off x="2114550" y="5949951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7</a:t>
            </a:r>
          </a:p>
        </p:txBody>
      </p:sp>
    </p:spTree>
    <p:extLst>
      <p:ext uri="{BB962C8B-B14F-4D97-AF65-F5344CB8AC3E}">
        <p14:creationId xmlns:p14="http://schemas.microsoft.com/office/powerpoint/2010/main" val="112320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ChangeArrowheads="1"/>
          </p:cNvSpPr>
          <p:nvPr/>
        </p:nvSpPr>
        <p:spPr bwMode="auto">
          <a:xfrm>
            <a:off x="2114550" y="5949951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8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Chat Application 5-2</a:t>
            </a:r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2063750" y="981076"/>
            <a:ext cx="8459788" cy="55165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//MainServlet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response.setContentType("text/html;charset=UTF-8");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PrintWriter out = response.getWriter();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String usrName = request.getParameter("userName");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if(usrName == null || usrName.equals(""))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	out.println("&lt;h1 style='color:red' align='center'&gt;" +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"Please go back and put a valid User Name&lt;/h1&gt;");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} else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	Vector  vec =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 (Vector)getServletContext(). getAttribute("userArray");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   if (vec == null)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   	vec = new Vector();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   if(!vec.contains(usrName))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  	    vec.add(usrName);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       //Servlet Context Initialization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       HttpSession ses = request.getSession();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       ses.setAttribute("userName",usrName);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       getServletContext().setAttribute("userArray",vec);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       //Servlet Context Initialization End </a:t>
            </a: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2063750" y="1412876"/>
            <a:ext cx="8459788" cy="4608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    out.println("&lt;html&gt;");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    out.println("&lt;frameset rows='80%,*'&gt;");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    out.println("&lt;frame src='TopServlet?name=" +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     usrName + "'&gt;");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    out.println("&lt;frame src='MessageServlet?name=" +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     usrName + "' 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    out.println("&lt;frameset&gt;");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    out.println("&lt;/body&gt;");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    out.println("&lt;/html&gt;");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} else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	  out.println("&lt;h1 style='color:red'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      align='center'&gt;" + "UserID in use&lt;/h1&gt;");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out.close();</a:t>
            </a:r>
          </a:p>
        </p:txBody>
      </p:sp>
    </p:spTree>
    <p:extLst>
      <p:ext uri="{BB962C8B-B14F-4D97-AF65-F5344CB8AC3E}">
        <p14:creationId xmlns:p14="http://schemas.microsoft.com/office/powerpoint/2010/main" val="133231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animBg="1"/>
      <p:bldP spid="173059" grpId="1" animBg="1"/>
      <p:bldP spid="17306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Chat Application 5-3</a:t>
            </a:r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2063750" y="1268414"/>
            <a:ext cx="8459788" cy="44656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//TopServlet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response.setContentType("text/html;charset=UTF-8");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PrintWriter out = response.getWriter();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out.println("&lt;html&gt;");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out.println("&lt;head&gt;&lt;title&gt;TopServlet&lt;/title&gt;&lt;/head&gt;");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out.println("&lt;frameset cols='80%,*'&gt;");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out.println("&lt;frame src='DisplayServlet'&gt;");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String usrName = request.getParameter("name");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out.println("&lt;frame src='UserList?name'= + usrName + 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out.println("&lt;frameset&gt;");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out.println("&lt;/html&gt;");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out.close();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2114550" y="5949951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9</a:t>
            </a:r>
          </a:p>
        </p:txBody>
      </p:sp>
    </p:spTree>
    <p:extLst>
      <p:ext uri="{BB962C8B-B14F-4D97-AF65-F5344CB8AC3E}">
        <p14:creationId xmlns:p14="http://schemas.microsoft.com/office/powerpoint/2010/main" val="165159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Chat Application 5-4</a:t>
            </a:r>
          </a:p>
        </p:txBody>
      </p:sp>
      <p:sp>
        <p:nvSpPr>
          <p:cNvPr id="72707" name="Rectangle 4"/>
          <p:cNvSpPr>
            <a:spLocks noChangeArrowheads="1"/>
          </p:cNvSpPr>
          <p:nvPr/>
        </p:nvSpPr>
        <p:spPr bwMode="auto">
          <a:xfrm>
            <a:off x="2114550" y="5949951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10</a:t>
            </a:r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2063750" y="935039"/>
            <a:ext cx="8459788" cy="55895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//</a:t>
            </a: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UserList </a:t>
            </a:r>
            <a:endParaRPr lang="en-US" altLang="en-US" sz="160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response.setContentType("text/html;charset=UTF-8");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PrintWriter out = response.getWriter();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out.println("&lt;html&gt;");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out.println("&lt;META HTTP-EQUIV='REFRESH' CONTENT='3;Userlist'&gt;");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out.println("&lt;head&gt;&lt;title&gt;UserList&lt;/title&gt;&lt;/head&gt;");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out.println("&lt;body bgcolor=\"#ffffff\"&gt;");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Vector usr = (Vector) getServletContext(). getAttribute("userArray");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String UserName = request.getParameter("name");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if(usr == null)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throw new ServletException("Error in Servlet.");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for(int i = 0;i&lt;usr.size();i++)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if(String.valueOf(usr.get(i)).equals(UserName))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 out.println("&lt;b&gt;" + String.valueOf(usr.get(i)) +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   "&lt;/b&gt;&lt;br&gt;");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} else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 out.println(String.valueOf(usr.get(i)) + "&lt;br&gt;");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out.println("&lt;/body&gt;");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out.println("&lt;/html&gt;");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out.close();</a:t>
            </a:r>
          </a:p>
        </p:txBody>
      </p:sp>
    </p:spTree>
    <p:extLst>
      <p:ext uri="{BB962C8B-B14F-4D97-AF65-F5344CB8AC3E}">
        <p14:creationId xmlns:p14="http://schemas.microsoft.com/office/powerpoint/2010/main" val="95744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ChangeArrowheads="1"/>
          </p:cNvSpPr>
          <p:nvPr/>
        </p:nvSpPr>
        <p:spPr bwMode="auto">
          <a:xfrm>
            <a:off x="2114550" y="5949951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11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Chat Application 1-5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1631950" y="935039"/>
            <a:ext cx="8459788" cy="3286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//DisplayServlet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response.setContentType("text/html;charset=UTF-8");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PrintWriter out = response.getWriter();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ServletContext app = getServletContext();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StringBuffer strMsg =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(StringBuffer)app.getAttribute("objMessage");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if(strMsg == null)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	strMsg = new StringBuffer("");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displayHtml(out,strMsg);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out.close();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1558925" y="2735264"/>
            <a:ext cx="9036050" cy="3286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public void displayHtml(PrintWriter out,StringBuffer msgBuffer)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	out.println("&lt;html&gt;");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   out.println("&lt;META HTTP-EQUIV='REFRESH'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    CONTENT='3;DisplayServlet'&gt;");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   out.println("&lt;head&gt;&lt;title&gt;MessageServlet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    &lt;/title&gt;&lt;/head&gt;");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   out.println("&lt;body bgcolor=\"#ffffff\"&gt;");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   out.println(msgBuffer.toString());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   out.println("&lt;/body&gt;");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      out.println("&lt;/html&gt;");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4357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/>
      <p:bldP spid="176132" grpId="1" animBg="1"/>
      <p:bldP spid="1761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Servlet Request &amp; Response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701" y="1523125"/>
            <a:ext cx="11128599" cy="1154162"/>
          </a:xfrm>
        </p:spPr>
        <p:txBody>
          <a:bodyPr/>
          <a:lstStyle/>
          <a:p>
            <a:r>
              <a:rPr lang="en-IN" dirty="0"/>
              <a:t>Then the container creates or allocates a thread for that request and calls the Servlet's service() method and passes the request, response objects as arguments.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2677287"/>
            <a:ext cx="6679223" cy="369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2114550" y="5949951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12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Chat Application 5-5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2063750" y="1268414"/>
            <a:ext cx="8280400" cy="51847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//MessageServlet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response.setContentType("text/html;charset=UTF-8");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PrintWriter out = response.getWriter();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String strMsg = null;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strMsg = request.getParameter("message");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if (strMsg == null || strMsg.equals(""))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	displayHtml(out);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} else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	ServletContext app = getServletContext();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StringBuffer objMsg =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  (StringBuffer)app.getAttribute("objMessage");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if(objMsg == null)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	objMsg = new StringBuffer("");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String userName = request.getParameter("name");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objMsg.append("&lt;b&gt;" + userName +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      " Says : &lt;/b&gt;" + strMsg + "&lt;br&gt;");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app.setAttribute("objMessage",objMsg);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displayHtml(out);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out.close();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2058988" y="1987551"/>
            <a:ext cx="8285162" cy="35290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public void displayHtml(PrintWriter out)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 out.println("&lt;html&gt;");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 out.println("&lt;head&gt;&lt;title&gt;MessageServlet&lt;/title&gt;&lt;/head&gt;");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 out.println("&lt;body bgcolor=\"#ffffff\"onload =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  'javascript:frm.message.focus();'&gt;");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 out.println("&lt;form method='post' name='frm'&gt;");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 out.println("&lt;input type='textbox'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  name='message'size='40'&gt;");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 out.println("&lt;input type='submit' value='Send'&gt;");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 out.println("&lt;/form&gt;");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 out.println("&lt;/body&gt;");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 out.println("&lt;/html&gt;");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64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nimBg="1"/>
      <p:bldP spid="177156" grpId="1" animBg="1"/>
      <p:bldP spid="17715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701" y="1523125"/>
            <a:ext cx="11128599" cy="2693045"/>
          </a:xfrm>
        </p:spPr>
        <p:txBody>
          <a:bodyPr/>
          <a:lstStyle/>
          <a:p>
            <a:r>
              <a:rPr lang="en-IN" dirty="0"/>
              <a:t>An attribute is an object that is used to share information in a web app. </a:t>
            </a:r>
            <a:endParaRPr lang="en-IN" dirty="0" smtClean="0"/>
          </a:p>
          <a:p>
            <a:r>
              <a:rPr lang="en-IN" dirty="0" smtClean="0"/>
              <a:t>Attribute </a:t>
            </a:r>
            <a:r>
              <a:rPr lang="en-IN" dirty="0"/>
              <a:t>allows Servlets to share information among themselves. </a:t>
            </a:r>
            <a:endParaRPr lang="en-IN" dirty="0" smtClean="0"/>
          </a:p>
          <a:p>
            <a:r>
              <a:rPr lang="en-IN" dirty="0" smtClean="0"/>
              <a:t>Attributes </a:t>
            </a:r>
            <a:r>
              <a:rPr lang="en-IN" dirty="0"/>
              <a:t>can be SET and GET from one of the following scopes :</a:t>
            </a:r>
          </a:p>
          <a:p>
            <a:endParaRPr lang="en-IN" dirty="0"/>
          </a:p>
          <a:p>
            <a:r>
              <a:rPr lang="en-IN" dirty="0">
                <a:solidFill>
                  <a:srgbClr val="C00000"/>
                </a:solidFill>
              </a:rPr>
              <a:t>request</a:t>
            </a:r>
          </a:p>
          <a:p>
            <a:r>
              <a:rPr lang="en-IN" dirty="0">
                <a:solidFill>
                  <a:srgbClr val="C00000"/>
                </a:solidFill>
              </a:rPr>
              <a:t>session</a:t>
            </a:r>
          </a:p>
          <a:p>
            <a:r>
              <a:rPr lang="en-IN" dirty="0">
                <a:solidFill>
                  <a:srgbClr val="C00000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0169210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Attribute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12" y="1402416"/>
            <a:ext cx="9480176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525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Session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31701" y="1523125"/>
            <a:ext cx="11128599" cy="2308324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 A </a:t>
            </a:r>
            <a:r>
              <a:rPr lang="en-US" altLang="en-US" i="1" dirty="0" smtClean="0"/>
              <a:t>session</a:t>
            </a:r>
            <a:r>
              <a:rPr lang="en-US" altLang="en-US" dirty="0" smtClean="0"/>
              <a:t> is defined as a series of related browser requests that come from the same client during a certain time period.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 Session tracking ties together a series of browser requests—think of these requests as pages—that may have some meaning as a whole, such as a shopping cart application.</a:t>
            </a:r>
          </a:p>
        </p:txBody>
      </p:sp>
    </p:spTree>
    <p:extLst>
      <p:ext uri="{BB962C8B-B14F-4D97-AF65-F5344CB8AC3E}">
        <p14:creationId xmlns:p14="http://schemas.microsoft.com/office/powerpoint/2010/main" val="274001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Session Tracking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18" y="1653988"/>
            <a:ext cx="7910232" cy="46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37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Session Tracking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820474" y="1471910"/>
            <a:ext cx="10658628" cy="510370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Session</a:t>
            </a:r>
            <a:r>
              <a:rPr lang="en-US" altLang="en-US" dirty="0" smtClean="0"/>
              <a:t> simply means a particular interval of time.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b="1" dirty="0" smtClean="0"/>
              <a:t>Session Tracking</a:t>
            </a:r>
            <a:r>
              <a:rPr lang="en-US" altLang="en-US" dirty="0" smtClean="0"/>
              <a:t> is a way to maintain state (data) of an user. It is also known as </a:t>
            </a:r>
            <a:r>
              <a:rPr lang="en-US" altLang="en-US" b="1" dirty="0" smtClean="0"/>
              <a:t>session management</a:t>
            </a:r>
            <a:r>
              <a:rPr lang="en-US" altLang="en-US" dirty="0" smtClean="0"/>
              <a:t> in servlet.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Http protocol is a stateless so we need to maintain state using session tracking techniques.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Each time user requests to the server, server treats the request as the new request.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So we need to maintain the state of an user to recognize to particular user.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963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30450" y="188913"/>
            <a:ext cx="8229600" cy="615553"/>
          </a:xfrm>
        </p:spPr>
        <p:txBody>
          <a:bodyPr/>
          <a:lstStyle/>
          <a:p>
            <a:pPr eaLnBrk="1" hangingPunct="1"/>
            <a:r>
              <a:rPr lang="en-US" altLang="en-US" smtClean="0"/>
              <a:t>Session Tracking</a:t>
            </a:r>
          </a:p>
        </p:txBody>
      </p:sp>
      <p:pic>
        <p:nvPicPr>
          <p:cNvPr id="112663" name="Picture 23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628775"/>
            <a:ext cx="1868488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4" name="Line 24"/>
          <p:cNvSpPr>
            <a:spLocks noChangeShapeType="1"/>
          </p:cNvSpPr>
          <p:nvPr/>
        </p:nvSpPr>
        <p:spPr bwMode="auto">
          <a:xfrm>
            <a:off x="4367214" y="2060575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5" name="Line 25"/>
          <p:cNvSpPr>
            <a:spLocks noChangeShapeType="1"/>
          </p:cNvSpPr>
          <p:nvPr/>
        </p:nvSpPr>
        <p:spPr bwMode="auto">
          <a:xfrm>
            <a:off x="4367214" y="2708275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6" name="Line 26"/>
          <p:cNvSpPr>
            <a:spLocks noChangeShapeType="1"/>
          </p:cNvSpPr>
          <p:nvPr/>
        </p:nvSpPr>
        <p:spPr bwMode="auto">
          <a:xfrm>
            <a:off x="4367214" y="3644900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8" name="Text Box 28"/>
          <p:cNvSpPr txBox="1">
            <a:spLocks noChangeArrowheads="1"/>
          </p:cNvSpPr>
          <p:nvPr/>
        </p:nvSpPr>
        <p:spPr bwMode="auto">
          <a:xfrm>
            <a:off x="4583113" y="1628776"/>
            <a:ext cx="122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Request 1</a:t>
            </a:r>
          </a:p>
        </p:txBody>
      </p:sp>
      <p:sp>
        <p:nvSpPr>
          <p:cNvPr id="112669" name="Rectangle 29"/>
          <p:cNvSpPr>
            <a:spLocks noChangeArrowheads="1"/>
          </p:cNvSpPr>
          <p:nvPr/>
        </p:nvSpPr>
        <p:spPr bwMode="auto">
          <a:xfrm>
            <a:off x="4583113" y="2205038"/>
            <a:ext cx="1225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Request 2</a:t>
            </a:r>
          </a:p>
        </p:txBody>
      </p:sp>
      <p:sp>
        <p:nvSpPr>
          <p:cNvPr id="112670" name="Rectangle 30"/>
          <p:cNvSpPr>
            <a:spLocks noChangeArrowheads="1"/>
          </p:cNvSpPr>
          <p:nvPr/>
        </p:nvSpPr>
        <p:spPr bwMode="auto">
          <a:xfrm>
            <a:off x="4656138" y="2997200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Request n</a:t>
            </a:r>
          </a:p>
        </p:txBody>
      </p:sp>
      <p:sp>
        <p:nvSpPr>
          <p:cNvPr id="112672" name="Text Box 32"/>
          <p:cNvSpPr txBox="1">
            <a:spLocks noChangeArrowheads="1"/>
          </p:cNvSpPr>
          <p:nvPr/>
        </p:nvSpPr>
        <p:spPr bwMode="auto">
          <a:xfrm>
            <a:off x="5016500" y="2852738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…….</a:t>
            </a:r>
          </a:p>
        </p:txBody>
      </p:sp>
      <p:pic>
        <p:nvPicPr>
          <p:cNvPr id="112675" name="Picture 35" descr="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1411288"/>
            <a:ext cx="1701800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3" name="Line 53"/>
          <p:cNvSpPr>
            <a:spLocks noChangeShapeType="1"/>
          </p:cNvSpPr>
          <p:nvPr/>
        </p:nvSpPr>
        <p:spPr bwMode="auto">
          <a:xfrm>
            <a:off x="8472488" y="3284538"/>
            <a:ext cx="0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94" name="Line 54"/>
          <p:cNvSpPr>
            <a:spLocks noChangeShapeType="1"/>
          </p:cNvSpPr>
          <p:nvPr/>
        </p:nvSpPr>
        <p:spPr bwMode="auto">
          <a:xfrm flipH="1">
            <a:off x="3216276" y="5157788"/>
            <a:ext cx="5256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95" name="Line 55"/>
          <p:cNvSpPr>
            <a:spLocks noChangeShapeType="1"/>
          </p:cNvSpPr>
          <p:nvPr/>
        </p:nvSpPr>
        <p:spPr bwMode="auto">
          <a:xfrm flipV="1">
            <a:off x="3216275" y="3644900"/>
            <a:ext cx="0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96" name="AutoShape 56"/>
          <p:cNvSpPr>
            <a:spLocks noChangeArrowheads="1"/>
          </p:cNvSpPr>
          <p:nvPr/>
        </p:nvSpPr>
        <p:spPr bwMode="auto">
          <a:xfrm>
            <a:off x="4511675" y="5013325"/>
            <a:ext cx="3024188" cy="1511300"/>
          </a:xfrm>
          <a:prstGeom prst="cloudCallout">
            <a:avLst>
              <a:gd name="adj1" fmla="val 27954"/>
              <a:gd name="adj2" fmla="val -20535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Server assigns unique session ID to client to track the user</a:t>
            </a:r>
          </a:p>
        </p:txBody>
      </p:sp>
    </p:spTree>
    <p:extLst>
      <p:ext uri="{BB962C8B-B14F-4D97-AF65-F5344CB8AC3E}">
        <p14:creationId xmlns:p14="http://schemas.microsoft.com/office/powerpoint/2010/main" val="339130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2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2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1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1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1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1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11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1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11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11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11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11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5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1000"/>
                                        <p:tgtEl>
                                          <p:spTgt spid="11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4" grpId="0" animBg="1"/>
      <p:bldP spid="112665" grpId="0" animBg="1"/>
      <p:bldP spid="112666" grpId="0" animBg="1"/>
      <p:bldP spid="112668" grpId="0"/>
      <p:bldP spid="112669" grpId="0"/>
      <p:bldP spid="112670" grpId="0"/>
      <p:bldP spid="112672" grpId="0"/>
      <p:bldP spid="112693" grpId="0" animBg="1"/>
      <p:bldP spid="112694" grpId="0" animBg="1"/>
      <p:bldP spid="112695" grpId="0" animBg="1"/>
      <p:bldP spid="11269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HttpSession Object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16858" y="1412876"/>
            <a:ext cx="11062243" cy="3462486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Servlet provides </a:t>
            </a:r>
            <a:r>
              <a:rPr lang="en-US" altLang="en-US" b="1" dirty="0" err="1" smtClean="0"/>
              <a:t>HttpSession</a:t>
            </a:r>
            <a:r>
              <a:rPr lang="en-US" altLang="en-US" dirty="0" smtClean="0"/>
              <a:t> Interface which provides a way to identify a user across more than one page request or visit to a Web site and to store information about that user.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servlet container uses this interface to create a session between an HTTP client and an HTTP server.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session persists for a specified time period, across more than one connection or page request from the user.</a:t>
            </a:r>
          </a:p>
        </p:txBody>
      </p:sp>
    </p:spTree>
    <p:extLst>
      <p:ext uri="{BB962C8B-B14F-4D97-AF65-F5344CB8AC3E}">
        <p14:creationId xmlns:p14="http://schemas.microsoft.com/office/powerpoint/2010/main" val="49997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Session</a:t>
            </a:r>
          </a:p>
        </p:txBody>
      </p:sp>
      <p:sp>
        <p:nvSpPr>
          <p:cNvPr id="151567" name="AutoShape 15"/>
          <p:cNvSpPr>
            <a:spLocks noChangeArrowheads="1"/>
          </p:cNvSpPr>
          <p:nvPr/>
        </p:nvSpPr>
        <p:spPr bwMode="auto">
          <a:xfrm>
            <a:off x="2784476" y="2187575"/>
            <a:ext cx="7199313" cy="935038"/>
          </a:xfrm>
          <a:prstGeom prst="flowChartAlternateProcess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chemeClr val="bg1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 HttpSession getSession();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chemeClr val="bg1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 HttpSession getSession(boolean value);</a:t>
            </a:r>
          </a:p>
        </p:txBody>
      </p:sp>
      <p:sp>
        <p:nvSpPr>
          <p:cNvPr id="151568" name="Text Box 16"/>
          <p:cNvSpPr txBox="1">
            <a:spLocks noChangeArrowheads="1"/>
          </p:cNvSpPr>
          <p:nvPr/>
        </p:nvSpPr>
        <p:spPr bwMode="auto">
          <a:xfrm>
            <a:off x="2208213" y="3413125"/>
            <a:ext cx="8020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The </a:t>
            </a: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getSession()</a:t>
            </a:r>
            <a:r>
              <a:rPr lang="en-US" altLang="en-US" sz="1800">
                <a:ea typeface="SimSun" panose="02010600030101010101" pitchFamily="2" charset="-122"/>
              </a:rPr>
              <a:t> method is used to create a session if there is no current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session associated with the request.</a:t>
            </a:r>
          </a:p>
        </p:txBody>
      </p:sp>
      <p:sp>
        <p:nvSpPr>
          <p:cNvPr id="151569" name="Text Box 17"/>
          <p:cNvSpPr txBox="1">
            <a:spLocks noChangeArrowheads="1"/>
          </p:cNvSpPr>
          <p:nvPr/>
        </p:nvSpPr>
        <p:spPr bwMode="auto">
          <a:xfrm>
            <a:off x="1048871" y="4384675"/>
            <a:ext cx="943974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285750" indent="-285750">
              <a:spcBef>
                <a:spcPct val="0"/>
              </a:spcBef>
              <a:buClrTx/>
            </a:pPr>
            <a:r>
              <a:rPr lang="en-US" altLang="en-US" sz="1800" dirty="0">
                <a:ea typeface="SimSun" panose="02010600030101010101" pitchFamily="2" charset="-122"/>
              </a:rPr>
              <a:t>The </a:t>
            </a:r>
            <a:r>
              <a:rPr lang="en-US" altLang="en-US" sz="1800" dirty="0" err="1">
                <a:latin typeface="Courier New" panose="02070309020205020404" pitchFamily="49" charset="0"/>
                <a:ea typeface="SimSun" panose="02010600030101010101" pitchFamily="2" charset="-122"/>
              </a:rPr>
              <a:t>getSession</a:t>
            </a:r>
            <a:r>
              <a:rPr lang="en-US" altLang="en-US" sz="1800" dirty="0"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ea typeface="SimSun" panose="02010600030101010101" pitchFamily="2" charset="-122"/>
              </a:rPr>
              <a:t>boolean</a:t>
            </a:r>
            <a:r>
              <a:rPr lang="en-US" altLang="en-US" sz="1800" dirty="0">
                <a:latin typeface="Courier New" panose="02070309020205020404" pitchFamily="49" charset="0"/>
                <a:ea typeface="SimSun" panose="02010600030101010101" pitchFamily="2" charset="-122"/>
              </a:rPr>
              <a:t> value)</a:t>
            </a:r>
            <a:r>
              <a:rPr lang="en-US" altLang="en-US" sz="1800" dirty="0">
                <a:ea typeface="SimSun" panose="02010600030101010101" pitchFamily="2" charset="-122"/>
              </a:rPr>
              <a:t> is used to create a session if the </a:t>
            </a:r>
            <a:r>
              <a:rPr lang="en-US" altLang="en-US" sz="1800" dirty="0" err="1">
                <a:ea typeface="SimSun" panose="02010600030101010101" pitchFamily="2" charset="-122"/>
              </a:rPr>
              <a:t>boolean</a:t>
            </a:r>
            <a:r>
              <a:rPr lang="en-US" altLang="en-US" sz="1800" dirty="0">
                <a:ea typeface="SimSun" panose="02010600030101010101" pitchFamily="2" charset="-122"/>
              </a:rPr>
              <a:t> value is true and no session is currently associated with the request. </a:t>
            </a:r>
            <a:endParaRPr lang="en-US" altLang="en-US" sz="1800" dirty="0" smtClean="0">
              <a:ea typeface="SimSun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Tx/>
            </a:pPr>
            <a:r>
              <a:rPr lang="en-US" altLang="en-US" sz="1800" dirty="0" smtClean="0">
                <a:ea typeface="SimSun" panose="02010600030101010101" pitchFamily="2" charset="-122"/>
              </a:rPr>
              <a:t>If </a:t>
            </a:r>
            <a:r>
              <a:rPr lang="en-US" altLang="en-US" sz="1800" dirty="0">
                <a:ea typeface="SimSun" panose="02010600030101010101" pitchFamily="2" charset="-122"/>
              </a:rPr>
              <a:t>the </a:t>
            </a:r>
            <a:r>
              <a:rPr lang="en-US" altLang="en-US" sz="1800" dirty="0" err="1">
                <a:ea typeface="SimSun" panose="02010600030101010101" pitchFamily="2" charset="-122"/>
              </a:rPr>
              <a:t>boolean</a:t>
            </a:r>
            <a:r>
              <a:rPr lang="en-US" altLang="en-US" sz="1800" dirty="0">
                <a:ea typeface="SimSun" panose="02010600030101010101" pitchFamily="2" charset="-122"/>
              </a:rPr>
              <a:t> value is </a:t>
            </a:r>
            <a:r>
              <a:rPr lang="en-US" altLang="en-US" sz="1800" dirty="0">
                <a:latin typeface="Courier New" panose="02070309020205020404" pitchFamily="49" charset="0"/>
                <a:ea typeface="SimSun" panose="02010600030101010101" pitchFamily="2" charset="-122"/>
              </a:rPr>
              <a:t>false</a:t>
            </a:r>
            <a:r>
              <a:rPr lang="en-US" altLang="en-US" sz="1800" dirty="0">
                <a:ea typeface="SimSun" panose="02010600030101010101" pitchFamily="2" charset="-122"/>
              </a:rPr>
              <a:t> then no session is associated with the current request.</a:t>
            </a:r>
          </a:p>
        </p:txBody>
      </p:sp>
    </p:spTree>
    <p:extLst>
      <p:ext uri="{BB962C8B-B14F-4D97-AF65-F5344CB8AC3E}">
        <p14:creationId xmlns:p14="http://schemas.microsoft.com/office/powerpoint/2010/main" val="48696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7" grpId="0" animBg="1"/>
      <p:bldP spid="151568" grpId="0"/>
      <p:bldP spid="15156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17426"/>
              </p:ext>
            </p:extLst>
          </p:nvPr>
        </p:nvGraphicFramePr>
        <p:xfrm>
          <a:off x="1048871" y="260351"/>
          <a:ext cx="9295279" cy="6294439"/>
        </p:xfrm>
        <a:graphic>
          <a:graphicData uri="http://schemas.openxmlformats.org/drawingml/2006/table">
            <a:tbl>
              <a:tblPr/>
              <a:tblGrid>
                <a:gridCol w="9295279"/>
              </a:tblGrid>
              <a:tr h="5827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smtClean="0">
                          <a:solidFill>
                            <a:srgbClr val="C00000"/>
                          </a:solidFill>
                          <a:effectLst/>
                        </a:rPr>
                        <a:t>Methods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effectLst/>
                        </a:rPr>
                        <a:t>&amp; </a:t>
                      </a:r>
                      <a:r>
                        <a:rPr lang="en-US" sz="2400" b="1" dirty="0" smtClean="0">
                          <a:solidFill>
                            <a:srgbClr val="C00000"/>
                          </a:solidFill>
                          <a:effectLst/>
                        </a:rPr>
                        <a:t>Description –HTTP Session Object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24813" marR="24813" marT="24816" marB="248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04810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public Object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</a:rPr>
                        <a:t>getAttribute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(String name)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This method returns the object bound with the specified name in this session, or null if no object is bound under the name.</a:t>
                      </a:r>
                    </a:p>
                  </a:txBody>
                  <a:tcPr marL="24813" marR="24813" marT="24816" marB="248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810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public Enumeration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</a:rPr>
                        <a:t>getAttributeNames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This method returns an Enumeration of String objects containing the names of all the objects bound to this session.</a:t>
                      </a:r>
                    </a:p>
                  </a:txBody>
                  <a:tcPr marL="24813" marR="24813" marT="24816" marB="248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793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public long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</a:rPr>
                        <a:t>getCreationTime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This method returns the time when this session was created, measured in milliseconds since midnight January 1, 1970 GMT.</a:t>
                      </a:r>
                    </a:p>
                  </a:txBody>
                  <a:tcPr marL="24813" marR="24813" marT="24816" marB="248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810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public String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</a:rPr>
                        <a:t>getId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This method returns a string containing the unique identifier assigned to this session.</a:t>
                      </a:r>
                    </a:p>
                  </a:txBody>
                  <a:tcPr marL="24813" marR="24813" marT="24816" marB="248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48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public long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</a:rPr>
                        <a:t>getLastAccessedTime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This method returns the last time the client sent a request associated with this session, as the number of milliseconds since midnight January 1, 1970 GMT.</a:t>
                      </a:r>
                    </a:p>
                  </a:txBody>
                  <a:tcPr marL="24813" marR="24813" marT="24816" marB="248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70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Servlet Request &amp; Response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701" y="1523125"/>
            <a:ext cx="11128599" cy="1923604"/>
          </a:xfrm>
        </p:spPr>
        <p:txBody>
          <a:bodyPr/>
          <a:lstStyle/>
          <a:p>
            <a:r>
              <a:rPr lang="en-IN" dirty="0"/>
              <a:t>The service() method, then decides which servlet method, </a:t>
            </a:r>
            <a:r>
              <a:rPr lang="en-IN" dirty="0" err="1"/>
              <a:t>doGet</a:t>
            </a:r>
            <a:r>
              <a:rPr lang="en-IN" dirty="0"/>
              <a:t>() or </a:t>
            </a:r>
            <a:r>
              <a:rPr lang="en-IN" dirty="0" err="1"/>
              <a:t>doPost</a:t>
            </a:r>
            <a:r>
              <a:rPr lang="en-IN" dirty="0"/>
              <a:t>() to call, based on HTTP Request Method(Get, Post </a:t>
            </a:r>
            <a:r>
              <a:rPr lang="en-IN" dirty="0" err="1"/>
              <a:t>etc</a:t>
            </a:r>
            <a:r>
              <a:rPr lang="en-IN" dirty="0"/>
              <a:t>) sent by the client. </a:t>
            </a:r>
            <a:endParaRPr lang="en-IN" dirty="0" smtClean="0"/>
          </a:p>
          <a:p>
            <a:r>
              <a:rPr lang="en-IN" dirty="0" smtClean="0"/>
              <a:t>Suppose </a:t>
            </a:r>
            <a:r>
              <a:rPr lang="en-IN" dirty="0"/>
              <a:t>the client sent an HTTP GET request, so the service() will call Servlet's </a:t>
            </a:r>
            <a:r>
              <a:rPr lang="en-IN" dirty="0" err="1"/>
              <a:t>doGet</a:t>
            </a:r>
            <a:r>
              <a:rPr lang="en-IN" dirty="0"/>
              <a:t>()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077" y="3446729"/>
            <a:ext cx="5715000" cy="30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067402"/>
              </p:ext>
            </p:extLst>
          </p:nvPr>
        </p:nvGraphicFramePr>
        <p:xfrm>
          <a:off x="1196788" y="549276"/>
          <a:ext cx="9654988" cy="6100763"/>
        </p:xfrm>
        <a:graphic>
          <a:graphicData uri="http://schemas.openxmlformats.org/drawingml/2006/table">
            <a:tbl>
              <a:tblPr/>
              <a:tblGrid>
                <a:gridCol w="9654988"/>
              </a:tblGrid>
              <a:tr h="11904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algn="just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public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</a:rPr>
                        <a:t>getMaxInactiveInterval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This method returns the maximum time interval, in seconds, that the servlet container will keep this session open between client accesses.</a:t>
                      </a:r>
                    </a:p>
                  </a:txBody>
                  <a:tcPr marL="24810" marR="24810" marT="24808" marB="2480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39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algn="just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public void invalidate()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This method invalidates this session and unbinds any objects bound to it.</a:t>
                      </a:r>
                    </a:p>
                  </a:txBody>
                  <a:tcPr marL="24810" marR="24810" marT="24808" marB="2480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528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algn="just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public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</a:rPr>
                        <a:t>boolean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</a:rPr>
                        <a:t>isNew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This method returns true if the client does not yet know about the session or if the client chooses not to join the session.</a:t>
                      </a:r>
                    </a:p>
                  </a:txBody>
                  <a:tcPr marL="24810" marR="24810" marT="24808" marB="2480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639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algn="just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public void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</a:rPr>
                        <a:t>removeAttribute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(String name)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This method removes the object bound with the specified name from this session.</a:t>
                      </a:r>
                    </a:p>
                  </a:txBody>
                  <a:tcPr marL="24810" marR="24810" marT="24808" marB="2480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767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algn="just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public void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</a:rPr>
                        <a:t>setAttribute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(String name, Object value)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This method binds an object to this session, using the name specified.</a:t>
                      </a:r>
                    </a:p>
                  </a:txBody>
                  <a:tcPr marL="24810" marR="24810" marT="24808" marB="2480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528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黑体"/>
                        </a:defRPr>
                      </a:lvl9pPr>
                    </a:lstStyle>
                    <a:p>
                      <a:pPr algn="just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public void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</a:rPr>
                        <a:t>setMaxInactiveInterval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 interval)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This method specifies the time, in seconds, between client requests before the servlet container will invalidate this session.</a:t>
                      </a:r>
                    </a:p>
                  </a:txBody>
                  <a:tcPr marL="24810" marR="24810" marT="24808" marB="2480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65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4"/>
          <p:cNvSpPr>
            <a:spLocks noGrp="1" noChangeArrowheads="1"/>
          </p:cNvSpPr>
          <p:nvPr>
            <p:ph type="title"/>
          </p:nvPr>
        </p:nvSpPr>
        <p:spPr>
          <a:xfrm>
            <a:off x="2330450" y="260351"/>
            <a:ext cx="8229600" cy="615553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Session Tracking Techniques 9-1</a:t>
            </a:r>
          </a:p>
        </p:txBody>
      </p:sp>
      <p:sp>
        <p:nvSpPr>
          <p:cNvPr id="117794" name="AutoShape 34"/>
          <p:cNvSpPr>
            <a:spLocks noChangeArrowheads="1"/>
          </p:cNvSpPr>
          <p:nvPr/>
        </p:nvSpPr>
        <p:spPr bwMode="auto">
          <a:xfrm>
            <a:off x="4440238" y="2278063"/>
            <a:ext cx="3168650" cy="647700"/>
          </a:xfrm>
          <a:prstGeom prst="roundRect">
            <a:avLst>
              <a:gd name="adj" fmla="val 16667"/>
            </a:avLst>
          </a:prstGeom>
          <a:solidFill>
            <a:srgbClr val="ECB2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Session Tracking Techniques</a:t>
            </a:r>
          </a:p>
        </p:txBody>
      </p:sp>
      <p:sp>
        <p:nvSpPr>
          <p:cNvPr id="117795" name="Line 35"/>
          <p:cNvSpPr>
            <a:spLocks noChangeShapeType="1"/>
          </p:cNvSpPr>
          <p:nvPr/>
        </p:nvSpPr>
        <p:spPr bwMode="auto">
          <a:xfrm>
            <a:off x="6024563" y="29257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7796" name="Line 36"/>
          <p:cNvSpPr>
            <a:spLocks noChangeShapeType="1"/>
          </p:cNvSpPr>
          <p:nvPr/>
        </p:nvSpPr>
        <p:spPr bwMode="auto">
          <a:xfrm flipV="1">
            <a:off x="3143251" y="3500439"/>
            <a:ext cx="64817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7797" name="Line 37"/>
          <p:cNvSpPr>
            <a:spLocks noChangeShapeType="1"/>
          </p:cNvSpPr>
          <p:nvPr/>
        </p:nvSpPr>
        <p:spPr bwMode="auto">
          <a:xfrm>
            <a:off x="3143250" y="35020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7798" name="AutoShape 38"/>
          <p:cNvSpPr>
            <a:spLocks noChangeArrowheads="1"/>
          </p:cNvSpPr>
          <p:nvPr/>
        </p:nvSpPr>
        <p:spPr bwMode="auto">
          <a:xfrm>
            <a:off x="2135189" y="4005263"/>
            <a:ext cx="2016125" cy="576262"/>
          </a:xfrm>
          <a:prstGeom prst="roundRect">
            <a:avLst>
              <a:gd name="adj" fmla="val 16667"/>
            </a:avLst>
          </a:prstGeom>
          <a:solidFill>
            <a:srgbClr val="B1B1E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User Authorization</a:t>
            </a:r>
          </a:p>
        </p:txBody>
      </p:sp>
      <p:sp>
        <p:nvSpPr>
          <p:cNvPr id="117802" name="Line 42"/>
          <p:cNvSpPr>
            <a:spLocks noChangeShapeType="1"/>
          </p:cNvSpPr>
          <p:nvPr/>
        </p:nvSpPr>
        <p:spPr bwMode="auto">
          <a:xfrm>
            <a:off x="5303838" y="35020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7803" name="Line 43"/>
          <p:cNvSpPr>
            <a:spLocks noChangeShapeType="1"/>
          </p:cNvSpPr>
          <p:nvPr/>
        </p:nvSpPr>
        <p:spPr bwMode="auto">
          <a:xfrm>
            <a:off x="7535863" y="3500439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7804" name="Line 44"/>
          <p:cNvSpPr>
            <a:spLocks noChangeShapeType="1"/>
          </p:cNvSpPr>
          <p:nvPr/>
        </p:nvSpPr>
        <p:spPr bwMode="auto">
          <a:xfrm>
            <a:off x="9625013" y="35020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7805" name="AutoShape 45"/>
          <p:cNvSpPr>
            <a:spLocks noChangeArrowheads="1"/>
          </p:cNvSpPr>
          <p:nvPr/>
        </p:nvSpPr>
        <p:spPr bwMode="auto">
          <a:xfrm>
            <a:off x="4295776" y="4005263"/>
            <a:ext cx="2016125" cy="576262"/>
          </a:xfrm>
          <a:prstGeom prst="roundRect">
            <a:avLst>
              <a:gd name="adj" fmla="val 16667"/>
            </a:avLst>
          </a:prstGeom>
          <a:solidFill>
            <a:srgbClr val="B1B1E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Hidden Form Fields</a:t>
            </a:r>
          </a:p>
        </p:txBody>
      </p:sp>
      <p:sp>
        <p:nvSpPr>
          <p:cNvPr id="117806" name="AutoShape 46"/>
          <p:cNvSpPr>
            <a:spLocks noChangeArrowheads="1"/>
          </p:cNvSpPr>
          <p:nvPr/>
        </p:nvSpPr>
        <p:spPr bwMode="auto">
          <a:xfrm>
            <a:off x="6456364" y="4005263"/>
            <a:ext cx="2016125" cy="576262"/>
          </a:xfrm>
          <a:prstGeom prst="roundRect">
            <a:avLst>
              <a:gd name="adj" fmla="val 16667"/>
            </a:avLst>
          </a:prstGeom>
          <a:solidFill>
            <a:srgbClr val="B1B1E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URL Rewriting</a:t>
            </a:r>
          </a:p>
        </p:txBody>
      </p:sp>
      <p:sp>
        <p:nvSpPr>
          <p:cNvPr id="117807" name="AutoShape 47"/>
          <p:cNvSpPr>
            <a:spLocks noChangeArrowheads="1"/>
          </p:cNvSpPr>
          <p:nvPr/>
        </p:nvSpPr>
        <p:spPr bwMode="auto">
          <a:xfrm>
            <a:off x="8616951" y="4005263"/>
            <a:ext cx="2016125" cy="576262"/>
          </a:xfrm>
          <a:prstGeom prst="roundRect">
            <a:avLst>
              <a:gd name="adj" fmla="val 16667"/>
            </a:avLst>
          </a:prstGeom>
          <a:solidFill>
            <a:srgbClr val="B1B1E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Cookies</a:t>
            </a:r>
          </a:p>
        </p:txBody>
      </p:sp>
    </p:spTree>
    <p:extLst>
      <p:ext uri="{BB962C8B-B14F-4D97-AF65-F5344CB8AC3E}">
        <p14:creationId xmlns:p14="http://schemas.microsoft.com/office/powerpoint/2010/main" val="321380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1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11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11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1000"/>
                                        <p:tgtEl>
                                          <p:spTgt spid="11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94" grpId="0" animBg="1"/>
      <p:bldP spid="117795" grpId="0" animBg="1"/>
      <p:bldP spid="117796" grpId="0" animBg="1"/>
      <p:bldP spid="117797" grpId="0" animBg="1"/>
      <p:bldP spid="117798" grpId="0" animBg="1"/>
      <p:bldP spid="117802" grpId="0" animBg="1"/>
      <p:bldP spid="117803" grpId="0" animBg="1"/>
      <p:bldP spid="117804" grpId="0" animBg="1"/>
      <p:bldP spid="117805" grpId="0" animBg="1"/>
      <p:bldP spid="117806" grpId="0" animBg="1"/>
      <p:bldP spid="11780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50"/>
          <p:cNvSpPr txBox="1">
            <a:spLocks noChangeArrowheads="1"/>
          </p:cNvSpPr>
          <p:nvPr/>
        </p:nvSpPr>
        <p:spPr bwMode="auto">
          <a:xfrm>
            <a:off x="2279650" y="1576389"/>
            <a:ext cx="77978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8000"/>
              </a:buClr>
            </a:pPr>
            <a:r>
              <a:rPr lang="en-US" altLang="en-US" sz="1800">
                <a:ea typeface="SimSun" panose="02010600030101010101" pitchFamily="2" charset="-122"/>
              </a:rPr>
              <a:t> Tracks the user when the user logs in</a:t>
            </a:r>
          </a:p>
          <a:p>
            <a:pPr eaLnBrk="1" hangingPunct="1">
              <a:spcBef>
                <a:spcPct val="0"/>
              </a:spcBef>
              <a:buClr>
                <a:srgbClr val="008000"/>
              </a:buClr>
            </a:pPr>
            <a:r>
              <a:rPr lang="en-US" altLang="en-US" sz="1800">
                <a:ea typeface="SimSun" panose="02010600030101010101" pitchFamily="2" charset="-122"/>
              </a:rPr>
              <a:t> Does not allow unauthorized users to access some resources on the</a:t>
            </a:r>
          </a:p>
          <a:p>
            <a:pPr eaLnBrk="1" hangingPunct="1">
              <a:spcBef>
                <a:spcPct val="0"/>
              </a:spcBef>
              <a:buClr>
                <a:srgbClr val="008000"/>
              </a:buClr>
              <a:buFont typeface="Wingdings" panose="05000000000000000000" pitchFamily="2" charset="2"/>
              <a:buNone/>
            </a:pPr>
            <a:r>
              <a:rPr lang="en-US" altLang="en-US" sz="1800">
                <a:ea typeface="SimSun" panose="02010600030101010101" pitchFamily="2" charset="-122"/>
              </a:rPr>
              <a:t>    Web page.</a:t>
            </a:r>
          </a:p>
        </p:txBody>
      </p:sp>
      <p:pic>
        <p:nvPicPr>
          <p:cNvPr id="145459" name="Picture 51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2519364"/>
            <a:ext cx="1868488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60" name="Text Box 52"/>
          <p:cNvSpPr txBox="1">
            <a:spLocks noChangeArrowheads="1"/>
          </p:cNvSpPr>
          <p:nvPr/>
        </p:nvSpPr>
        <p:spPr bwMode="auto">
          <a:xfrm>
            <a:off x="2551114" y="4286251"/>
            <a:ext cx="181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Authorized user</a:t>
            </a:r>
          </a:p>
        </p:txBody>
      </p:sp>
      <p:sp>
        <p:nvSpPr>
          <p:cNvPr id="145463" name="Text Box 55"/>
          <p:cNvSpPr txBox="1">
            <a:spLocks noChangeArrowheads="1"/>
          </p:cNvSpPr>
          <p:nvPr/>
        </p:nvSpPr>
        <p:spPr bwMode="auto">
          <a:xfrm>
            <a:off x="2551113" y="6237288"/>
            <a:ext cx="208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Unauthorized user</a:t>
            </a:r>
          </a:p>
        </p:txBody>
      </p:sp>
      <p:sp>
        <p:nvSpPr>
          <p:cNvPr id="145464" name="Line 56"/>
          <p:cNvSpPr>
            <a:spLocks noChangeShapeType="1"/>
          </p:cNvSpPr>
          <p:nvPr/>
        </p:nvSpPr>
        <p:spPr bwMode="auto">
          <a:xfrm>
            <a:off x="4711701" y="3575050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5465" name="Text Box 57"/>
          <p:cNvSpPr txBox="1">
            <a:spLocks noChangeArrowheads="1"/>
          </p:cNvSpPr>
          <p:nvPr/>
        </p:nvSpPr>
        <p:spPr bwMode="auto">
          <a:xfrm>
            <a:off x="4908550" y="2946400"/>
            <a:ext cx="103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Request</a:t>
            </a:r>
          </a:p>
        </p:txBody>
      </p:sp>
      <p:sp>
        <p:nvSpPr>
          <p:cNvPr id="145467" name="Line 59"/>
          <p:cNvSpPr>
            <a:spLocks noChangeShapeType="1"/>
          </p:cNvSpPr>
          <p:nvPr/>
        </p:nvSpPr>
        <p:spPr bwMode="auto">
          <a:xfrm>
            <a:off x="4856164" y="559117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5468" name="Text Box 60"/>
          <p:cNvSpPr txBox="1">
            <a:spLocks noChangeArrowheads="1"/>
          </p:cNvSpPr>
          <p:nvPr/>
        </p:nvSpPr>
        <p:spPr bwMode="auto">
          <a:xfrm>
            <a:off x="5124450" y="4864100"/>
            <a:ext cx="103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Request</a:t>
            </a:r>
          </a:p>
        </p:txBody>
      </p:sp>
      <p:pic>
        <p:nvPicPr>
          <p:cNvPr id="145469" name="Picture 61" descr="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50" y="2566989"/>
            <a:ext cx="1600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470" name="Picture 62" descr="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913" y="4438651"/>
            <a:ext cx="16637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471" name="Picture 63" descr="j019538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1476" y="4941888"/>
            <a:ext cx="1223963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75" name="Line 67"/>
          <p:cNvSpPr>
            <a:spLocks noChangeShapeType="1"/>
          </p:cNvSpPr>
          <p:nvPr/>
        </p:nvSpPr>
        <p:spPr bwMode="auto">
          <a:xfrm>
            <a:off x="4927601" y="5086350"/>
            <a:ext cx="1655763" cy="10810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5476" name="Line 68"/>
          <p:cNvSpPr>
            <a:spLocks noChangeShapeType="1"/>
          </p:cNvSpPr>
          <p:nvPr/>
        </p:nvSpPr>
        <p:spPr bwMode="auto">
          <a:xfrm flipH="1">
            <a:off x="5072063" y="4941889"/>
            <a:ext cx="1295400" cy="12969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9" name="Rectangle 70"/>
          <p:cNvSpPr>
            <a:spLocks noGrp="1" noChangeArrowheads="1"/>
          </p:cNvSpPr>
          <p:nvPr>
            <p:ph type="title"/>
          </p:nvPr>
        </p:nvSpPr>
        <p:spPr>
          <a:xfrm>
            <a:off x="2330450" y="260351"/>
            <a:ext cx="8229600" cy="615553"/>
          </a:xfrm>
        </p:spPr>
        <p:txBody>
          <a:bodyPr/>
          <a:lstStyle/>
          <a:p>
            <a:pPr eaLnBrk="1" hangingPunct="1"/>
            <a:r>
              <a:rPr lang="en-US" altLang="en-US"/>
              <a:t>Session Tracking Techniques 9-2</a:t>
            </a:r>
          </a:p>
        </p:txBody>
      </p:sp>
      <p:sp>
        <p:nvSpPr>
          <p:cNvPr id="21520" name="Text Box 71"/>
          <p:cNvSpPr txBox="1">
            <a:spLocks noChangeArrowheads="1"/>
          </p:cNvSpPr>
          <p:nvPr/>
        </p:nvSpPr>
        <p:spPr bwMode="auto">
          <a:xfrm>
            <a:off x="2279651" y="1125539"/>
            <a:ext cx="540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chemeClr val="accent2"/>
                </a:solidFill>
                <a:ea typeface="SimSun" panose="02010600030101010101" pitchFamily="2" charset="-122"/>
              </a:rPr>
              <a:t>User Authorization</a:t>
            </a:r>
          </a:p>
        </p:txBody>
      </p:sp>
    </p:spTree>
    <p:extLst>
      <p:ext uri="{BB962C8B-B14F-4D97-AF65-F5344CB8AC3E}">
        <p14:creationId xmlns:p14="http://schemas.microsoft.com/office/powerpoint/2010/main" val="315515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5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5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4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5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5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45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5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45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45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45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4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4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60" grpId="0"/>
      <p:bldP spid="145463" grpId="0"/>
      <p:bldP spid="145464" grpId="0" animBg="1"/>
      <p:bldP spid="145465" grpId="0"/>
      <p:bldP spid="145467" grpId="0" animBg="1"/>
      <p:bldP spid="145468" grpId="0"/>
      <p:bldP spid="145475" grpId="0" animBg="1"/>
      <p:bldP spid="14547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Hidden Form Field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531701" y="1523125"/>
            <a:ext cx="11128599" cy="269304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Hidden Form Field is </a:t>
            </a:r>
            <a:r>
              <a:rPr lang="en-US" altLang="en-US" b="1" dirty="0" smtClean="0"/>
              <a:t>a hidden (invisible) </a:t>
            </a:r>
            <a:r>
              <a:rPr lang="en-US" altLang="en-US" b="1" dirty="0" err="1" smtClean="0"/>
              <a:t>textfield</a:t>
            </a:r>
            <a:r>
              <a:rPr lang="en-US" altLang="en-US" dirty="0" smtClean="0"/>
              <a:t> is used for maintaining the state of an user.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We store the information in the hidden field and get it from another servlet.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This approach is better if we have to submit form in all the pages and we don't want to depend on the browser.</a:t>
            </a:r>
          </a:p>
        </p:txBody>
      </p:sp>
    </p:spTree>
    <p:extLst>
      <p:ext uri="{BB962C8B-B14F-4D97-AF65-F5344CB8AC3E}">
        <p14:creationId xmlns:p14="http://schemas.microsoft.com/office/powerpoint/2010/main" val="231397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Application of Hidden field</a:t>
            </a:r>
            <a:endParaRPr lang="en-US" alt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712899" y="1412875"/>
            <a:ext cx="9724916" cy="461664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It is widely used in comment form of a website.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We store page id or page name in the hidden field so that each page can be uniquely identified.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It will always work whether cookie is disabled or not.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It is maintained at server side.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Extra form submission is required on each pages.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Only textual information can be used.</a:t>
            </a:r>
          </a:p>
        </p:txBody>
      </p:sp>
    </p:spTree>
    <p:extLst>
      <p:ext uri="{BB962C8B-B14F-4D97-AF65-F5344CB8AC3E}">
        <p14:creationId xmlns:p14="http://schemas.microsoft.com/office/powerpoint/2010/main" val="73403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2208213" y="1700214"/>
            <a:ext cx="8064500" cy="66479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Hidden form fields are added to the HTML page. However, these fields are not rendered on the page.</a:t>
            </a:r>
          </a:p>
        </p:txBody>
      </p:sp>
      <p:sp>
        <p:nvSpPr>
          <p:cNvPr id="99358" name="Rectangle 30"/>
          <p:cNvSpPr>
            <a:spLocks noChangeArrowheads="1"/>
          </p:cNvSpPr>
          <p:nvPr/>
        </p:nvSpPr>
        <p:spPr bwMode="auto">
          <a:xfrm>
            <a:off x="2640013" y="2636839"/>
            <a:ext cx="7416800" cy="23764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&lt;form action = "\\firsthtml.htm" method="POST"&gt;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&lt;input type = "hidden" name="productid" value="123"&gt;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&lt;/form&gt;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…</a:t>
            </a:r>
          </a:p>
        </p:txBody>
      </p:sp>
      <p:sp>
        <p:nvSpPr>
          <p:cNvPr id="99359" name="Rectangle 31"/>
          <p:cNvSpPr>
            <a:spLocks noChangeArrowheads="1"/>
          </p:cNvSpPr>
          <p:nvPr/>
        </p:nvSpPr>
        <p:spPr bwMode="auto">
          <a:xfrm>
            <a:off x="2711450" y="3644901"/>
            <a:ext cx="7200900" cy="360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SimSun" panose="02010600030101010101" pitchFamily="2" charset="-122"/>
            </a:endParaRPr>
          </a:p>
        </p:txBody>
      </p:sp>
      <p:sp>
        <p:nvSpPr>
          <p:cNvPr id="25605" name="Text Box 35"/>
          <p:cNvSpPr txBox="1">
            <a:spLocks noChangeArrowheads="1"/>
          </p:cNvSpPr>
          <p:nvPr/>
        </p:nvSpPr>
        <p:spPr bwMode="auto">
          <a:xfrm>
            <a:off x="2279651" y="1125539"/>
            <a:ext cx="540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chemeClr val="accent2"/>
                </a:solidFill>
                <a:ea typeface="SimSun" panose="02010600030101010101" pitchFamily="2" charset="-122"/>
              </a:rPr>
              <a:t>Hidden Form Fields</a:t>
            </a:r>
          </a:p>
        </p:txBody>
      </p:sp>
      <p:sp>
        <p:nvSpPr>
          <p:cNvPr id="25606" name="Rectangle 36"/>
          <p:cNvSpPr>
            <a:spLocks noGrp="1" noChangeArrowheads="1"/>
          </p:cNvSpPr>
          <p:nvPr>
            <p:ph type="title"/>
          </p:nvPr>
        </p:nvSpPr>
        <p:spPr>
          <a:xfrm>
            <a:off x="2330450" y="260351"/>
            <a:ext cx="8229600" cy="615553"/>
          </a:xfrm>
        </p:spPr>
        <p:txBody>
          <a:bodyPr/>
          <a:lstStyle/>
          <a:p>
            <a:pPr eaLnBrk="1" hangingPunct="1"/>
            <a:r>
              <a:rPr lang="en-US" altLang="en-US"/>
              <a:t>Session Tracking Techniques 9-3</a:t>
            </a:r>
          </a:p>
        </p:txBody>
      </p:sp>
    </p:spTree>
    <p:extLst>
      <p:ext uri="{BB962C8B-B14F-4D97-AF65-F5344CB8AC3E}">
        <p14:creationId xmlns:p14="http://schemas.microsoft.com/office/powerpoint/2010/main" val="394019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9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9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8" grpId="0" animBg="1"/>
      <p:bldP spid="9935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URL Rewriting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700" y="1671043"/>
            <a:ext cx="11128599" cy="269304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 URL rewriting, we append a token or identifier to the URL of the next Servlet or the next resource. </a:t>
            </a:r>
          </a:p>
          <a:p>
            <a:pPr eaLnBrk="1" hangingPunct="1">
              <a:defRPr/>
            </a:pPr>
            <a:r>
              <a:rPr lang="en-US" dirty="0" smtClean="0"/>
              <a:t>We can send parameter name/value pairs using the following format:</a:t>
            </a:r>
          </a:p>
          <a:p>
            <a:pPr marL="0" indent="0" algn="ctr">
              <a:buNone/>
              <a:defRPr/>
            </a:pPr>
            <a:r>
              <a:rPr lang="en-US" b="1" dirty="0" smtClean="0"/>
              <a:t>url?name1=value1&amp;name2=value2&amp;??</a:t>
            </a:r>
          </a:p>
          <a:p>
            <a:pPr eaLnBrk="1" hangingPunct="1">
              <a:defRPr/>
            </a:pPr>
            <a:r>
              <a:rPr lang="en-US" dirty="0" smtClean="0"/>
              <a:t>A name and a value is separated using an equal = sign, a parameter name/value pair is separated from another parameter using the ampersand(&amp;). </a:t>
            </a:r>
          </a:p>
        </p:txBody>
      </p:sp>
    </p:spTree>
    <p:extLst>
      <p:ext uri="{BB962C8B-B14F-4D97-AF65-F5344CB8AC3E}">
        <p14:creationId xmlns:p14="http://schemas.microsoft.com/office/powerpoint/2010/main" val="13629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URL Rewriting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31701" y="1523125"/>
            <a:ext cx="11128599" cy="3077766"/>
          </a:xfrm>
        </p:spPr>
        <p:txBody>
          <a:bodyPr/>
          <a:lstStyle/>
          <a:p>
            <a:pPr eaLnBrk="1" hangingPunct="1"/>
            <a:r>
              <a:rPr lang="en-US" altLang="en-US" smtClean="0"/>
              <a:t>When the user clicks the hyperlink, the parameter name/value pairs will be passed to the server.</a:t>
            </a:r>
          </a:p>
          <a:p>
            <a:pPr eaLnBrk="1" hangingPunct="1"/>
            <a:r>
              <a:rPr lang="en-US" altLang="en-US" smtClean="0"/>
              <a:t> From a Servlet, we can use getParameter() method to obtain a parameter value.</a:t>
            </a:r>
          </a:p>
          <a:p>
            <a:pPr eaLnBrk="1" hangingPunct="1"/>
            <a:r>
              <a:rPr lang="en-US" altLang="en-US" smtClean="0"/>
              <a:t>It will always work whether cookie is disabled or not (browser independent).</a:t>
            </a:r>
          </a:p>
          <a:p>
            <a:pPr eaLnBrk="1" hangingPunct="1"/>
            <a:r>
              <a:rPr lang="en-US" altLang="en-US" smtClean="0"/>
              <a:t>Extra form submission is not required on each pages.</a:t>
            </a:r>
          </a:p>
          <a:p>
            <a:pPr eaLnBrk="1" hangingPunct="1"/>
            <a:r>
              <a:rPr lang="en-US" altLang="en-US" smtClean="0"/>
              <a:t>It will work only with links.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2555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20900" y="333376"/>
            <a:ext cx="8459788" cy="615553"/>
          </a:xfrm>
        </p:spPr>
        <p:txBody>
          <a:bodyPr/>
          <a:lstStyle/>
          <a:p>
            <a:pPr eaLnBrk="1" hangingPunct="1"/>
            <a:r>
              <a:rPr lang="en-US" altLang="en-US"/>
              <a:t> Session Tracking Techniques 9-4</a:t>
            </a:r>
          </a:p>
        </p:txBody>
      </p:sp>
      <p:sp>
        <p:nvSpPr>
          <p:cNvPr id="29699" name="Text Box 195"/>
          <p:cNvSpPr txBox="1">
            <a:spLocks noChangeArrowheads="1"/>
          </p:cNvSpPr>
          <p:nvPr/>
        </p:nvSpPr>
        <p:spPr bwMode="auto">
          <a:xfrm>
            <a:off x="2259013" y="1773238"/>
            <a:ext cx="7473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8000"/>
              </a:buClr>
            </a:pPr>
            <a:r>
              <a:rPr lang="en-US" altLang="en-US" sz="1800">
                <a:ea typeface="SimSun" panose="02010600030101010101" pitchFamily="2" charset="-122"/>
              </a:rPr>
              <a:t> Adds a unique session ID at the end of the URL to identify a session. </a:t>
            </a:r>
          </a:p>
          <a:p>
            <a:pPr eaLnBrk="1" hangingPunct="1">
              <a:spcBef>
                <a:spcPct val="0"/>
              </a:spcBef>
              <a:buClr>
                <a:srgbClr val="008000"/>
              </a:buClr>
              <a:buFont typeface="Wingdings" panose="05000000000000000000" pitchFamily="2" charset="2"/>
              <a:buNone/>
            </a:pPr>
            <a:r>
              <a:rPr lang="en-US" altLang="en-US" sz="1800">
                <a:ea typeface="SimSun" panose="02010600030101010101" pitchFamily="2" charset="-122"/>
              </a:rPr>
              <a:t>    For example, following URLs are rewritten to pass session ID 10.</a:t>
            </a:r>
          </a:p>
        </p:txBody>
      </p:sp>
      <p:sp>
        <p:nvSpPr>
          <p:cNvPr id="153797" name="Rectangle 197"/>
          <p:cNvSpPr>
            <a:spLocks noChangeArrowheads="1"/>
          </p:cNvSpPr>
          <p:nvPr/>
        </p:nvSpPr>
        <p:spPr bwMode="auto">
          <a:xfrm>
            <a:off x="2855914" y="2852738"/>
            <a:ext cx="7127875" cy="31686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Original URL: http://server:post/servlet/Rewritten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URL rewritten with extra information: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http://server:post/servlet/Rewritten/10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URL rewritten with added parameters: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http://server:post/servlet/Rewritten?sessionid=10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URL rewritten with custom change: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http://server:post/servlet/Rewritten;$sessionid$10</a:t>
            </a:r>
          </a:p>
        </p:txBody>
      </p:sp>
      <p:sp>
        <p:nvSpPr>
          <p:cNvPr id="29701" name="Text Box 198"/>
          <p:cNvSpPr txBox="1">
            <a:spLocks noChangeArrowheads="1"/>
          </p:cNvSpPr>
          <p:nvPr/>
        </p:nvSpPr>
        <p:spPr bwMode="auto">
          <a:xfrm>
            <a:off x="2279651" y="1125539"/>
            <a:ext cx="540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chemeClr val="accent2"/>
                </a:solidFill>
                <a:ea typeface="SimSun" panose="02010600030101010101" pitchFamily="2" charset="-122"/>
              </a:rPr>
              <a:t>URL Rewriting</a:t>
            </a:r>
          </a:p>
        </p:txBody>
      </p:sp>
    </p:spTree>
    <p:extLst>
      <p:ext uri="{BB962C8B-B14F-4D97-AF65-F5344CB8AC3E}">
        <p14:creationId xmlns:p14="http://schemas.microsoft.com/office/powerpoint/2010/main" val="3734379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9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Cookies in Servlet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531701" y="1523125"/>
            <a:ext cx="11128599" cy="2308324"/>
          </a:xfrm>
        </p:spPr>
        <p:txBody>
          <a:bodyPr/>
          <a:lstStyle/>
          <a:p>
            <a:pPr eaLnBrk="1" hangingPunct="1"/>
            <a:r>
              <a:rPr lang="en-US" altLang="en-US" smtClean="0"/>
              <a:t>A </a:t>
            </a:r>
            <a:r>
              <a:rPr lang="en-US" altLang="en-US" b="1" smtClean="0"/>
              <a:t>cookie</a:t>
            </a:r>
            <a:r>
              <a:rPr lang="en-US" altLang="en-US" smtClean="0"/>
              <a:t> is a small piece of information that is persisted between the multiple client requests.</a:t>
            </a:r>
          </a:p>
          <a:p>
            <a:pPr eaLnBrk="1" hangingPunct="1"/>
            <a:r>
              <a:rPr lang="en-US" altLang="en-US" smtClean="0"/>
              <a:t>A cookie has a name, a single value, and optional attributes such as a comment, path and domain qualifiers, a maximum age, and a version number.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567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Servlet Request &amp; Response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701" y="1523125"/>
            <a:ext cx="11128599" cy="769441"/>
          </a:xfrm>
        </p:spPr>
        <p:txBody>
          <a:bodyPr/>
          <a:lstStyle/>
          <a:p>
            <a:r>
              <a:rPr lang="en-IN" dirty="0"/>
              <a:t>Then the Servlet uses response object to write the response back to the client.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493" y="2164976"/>
            <a:ext cx="6844553" cy="408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9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Cookie works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531701" y="1523125"/>
            <a:ext cx="11128599" cy="2308324"/>
          </a:xfrm>
        </p:spPr>
        <p:txBody>
          <a:bodyPr/>
          <a:lstStyle/>
          <a:p>
            <a:pPr eaLnBrk="1" hangingPunct="1"/>
            <a:r>
              <a:rPr lang="en-US" altLang="en-US" smtClean="0"/>
              <a:t>By default, each request is considered as a new request. </a:t>
            </a:r>
          </a:p>
          <a:p>
            <a:pPr eaLnBrk="1" hangingPunct="1"/>
            <a:r>
              <a:rPr lang="en-US" altLang="en-US" smtClean="0"/>
              <a:t>In cookies technique, we add cookie with response from the servlet. </a:t>
            </a:r>
          </a:p>
          <a:p>
            <a:pPr eaLnBrk="1" hangingPunct="1"/>
            <a:r>
              <a:rPr lang="en-US" altLang="en-US" smtClean="0"/>
              <a:t>So cookie is stored in the cache of the browser. </a:t>
            </a:r>
          </a:p>
          <a:p>
            <a:pPr eaLnBrk="1" hangingPunct="1"/>
            <a:r>
              <a:rPr lang="en-US" altLang="en-US" smtClean="0"/>
              <a:t>After that if request is sent by the user, cookie is added with request by default. </a:t>
            </a:r>
          </a:p>
          <a:p>
            <a:pPr eaLnBrk="1" hangingPunct="1"/>
            <a:r>
              <a:rPr lang="en-US" altLang="en-US" smtClean="0"/>
              <a:t>Thus, we recognize the user as the old user.</a:t>
            </a:r>
          </a:p>
        </p:txBody>
      </p:sp>
    </p:spTree>
    <p:extLst>
      <p:ext uri="{BB962C8B-B14F-4D97-AF65-F5344CB8AC3E}">
        <p14:creationId xmlns:p14="http://schemas.microsoft.com/office/powerpoint/2010/main" val="180930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Cookie works</a:t>
            </a:r>
          </a:p>
        </p:txBody>
      </p:sp>
      <p:pic>
        <p:nvPicPr>
          <p:cNvPr id="33795" name="Picture 2" descr="cookies in servl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1773238"/>
            <a:ext cx="72009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51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Cookie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531701" y="1523125"/>
            <a:ext cx="11128599" cy="3216265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Non-persistent cookie</a:t>
            </a:r>
          </a:p>
          <a:p>
            <a:pPr lvl="1" eaLnBrk="1" hangingPunct="1"/>
            <a:r>
              <a:rPr lang="en-US" altLang="en-US" sz="2400" dirty="0" smtClean="0"/>
              <a:t>It is </a:t>
            </a:r>
            <a:r>
              <a:rPr lang="en-US" altLang="en-US" sz="2400" b="1" dirty="0" smtClean="0"/>
              <a:t>valid for single session</a:t>
            </a:r>
            <a:r>
              <a:rPr lang="en-US" altLang="en-US" sz="2400" dirty="0" smtClean="0"/>
              <a:t> only. </a:t>
            </a:r>
          </a:p>
          <a:p>
            <a:pPr lvl="1" eaLnBrk="1" hangingPunct="1"/>
            <a:r>
              <a:rPr lang="en-US" altLang="en-US" sz="2400" dirty="0" smtClean="0"/>
              <a:t>It is removed each time when user closes the browser.</a:t>
            </a:r>
          </a:p>
          <a:p>
            <a:pPr eaLnBrk="1" hangingPunct="1"/>
            <a:r>
              <a:rPr lang="en-US" altLang="en-US" sz="3200" dirty="0" smtClean="0"/>
              <a:t>Persistent cookie</a:t>
            </a:r>
          </a:p>
          <a:p>
            <a:pPr lvl="1" eaLnBrk="1" hangingPunct="1"/>
            <a:r>
              <a:rPr lang="en-US" altLang="en-US" sz="2400" dirty="0" smtClean="0"/>
              <a:t>It is </a:t>
            </a:r>
            <a:r>
              <a:rPr lang="en-US" altLang="en-US" sz="2400" b="1" dirty="0" smtClean="0"/>
              <a:t>valid for multiple session</a:t>
            </a:r>
            <a:r>
              <a:rPr lang="en-US" altLang="en-US" sz="2400" dirty="0" smtClean="0"/>
              <a:t> . </a:t>
            </a:r>
          </a:p>
          <a:p>
            <a:pPr lvl="1" eaLnBrk="1" hangingPunct="1"/>
            <a:r>
              <a:rPr lang="en-US" altLang="en-US" sz="2400" dirty="0" smtClean="0"/>
              <a:t>It is not removed each time when user closes the browser. </a:t>
            </a:r>
          </a:p>
          <a:p>
            <a:pPr lvl="1" eaLnBrk="1" hangingPunct="1"/>
            <a:r>
              <a:rPr lang="en-US" altLang="en-US" sz="2400" dirty="0" smtClean="0"/>
              <a:t>It is removed only if user logout or </a:t>
            </a:r>
            <a:r>
              <a:rPr lang="en-US" altLang="en-US" sz="2400" dirty="0" err="1" smtClean="0"/>
              <a:t>signout</a:t>
            </a:r>
            <a:r>
              <a:rPr lang="en-US" altLang="en-US" sz="2400" dirty="0" smtClean="0"/>
              <a:t>.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086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Pros &amp; Cons of Cookies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531701" y="1523125"/>
            <a:ext cx="11128599" cy="3339376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Pros</a:t>
            </a:r>
          </a:p>
          <a:p>
            <a:pPr lvl="1" eaLnBrk="1" hangingPunct="1"/>
            <a:r>
              <a:rPr lang="en-US" altLang="en-US" sz="2000" dirty="0" smtClean="0"/>
              <a:t>Simplest technique of maintaining the state.</a:t>
            </a:r>
          </a:p>
          <a:p>
            <a:pPr lvl="1" eaLnBrk="1" hangingPunct="1"/>
            <a:r>
              <a:rPr lang="en-US" altLang="en-US" sz="2000" dirty="0" smtClean="0"/>
              <a:t>Cookies are maintained at client side.</a:t>
            </a:r>
          </a:p>
          <a:p>
            <a:pPr lvl="1" eaLnBrk="1" hangingPunct="1"/>
            <a:endParaRPr lang="en-US" altLang="en-US" sz="2000" dirty="0" smtClean="0"/>
          </a:p>
          <a:p>
            <a:pPr eaLnBrk="1" hangingPunct="1"/>
            <a:r>
              <a:rPr lang="en-US" altLang="en-US" sz="2800" dirty="0" smtClean="0"/>
              <a:t>Cons</a:t>
            </a:r>
          </a:p>
          <a:p>
            <a:pPr lvl="1" eaLnBrk="1" hangingPunct="1"/>
            <a:r>
              <a:rPr lang="en-US" altLang="en-US" sz="2000" dirty="0" smtClean="0"/>
              <a:t>It will not work if cookie is disabled from the browser.</a:t>
            </a:r>
          </a:p>
          <a:p>
            <a:pPr lvl="1" eaLnBrk="1" hangingPunct="1"/>
            <a:r>
              <a:rPr lang="en-US" altLang="en-US" sz="2000" dirty="0" smtClean="0"/>
              <a:t>Only textual information can be set in Cookie object.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81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Cookie class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2208213" y="1412876"/>
            <a:ext cx="8229600" cy="1154162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javax.servlet.http.Cookie</a:t>
            </a:r>
            <a:r>
              <a:rPr lang="en-US" altLang="en-US" smtClean="0"/>
              <a:t> class provides the functionality of using cookies. </a:t>
            </a:r>
          </a:p>
          <a:p>
            <a:pPr eaLnBrk="1" hangingPunct="1"/>
            <a:r>
              <a:rPr lang="en-US" altLang="en-US" smtClean="0"/>
              <a:t>It provides a lot of useful methods for cookies.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8213" y="3405189"/>
          <a:ext cx="8124826" cy="2327275"/>
        </p:xfrm>
        <a:graphic>
          <a:graphicData uri="http://schemas.openxmlformats.org/drawingml/2006/table">
            <a:tbl>
              <a:tblPr/>
              <a:tblGrid>
                <a:gridCol w="4062413"/>
                <a:gridCol w="4062413"/>
              </a:tblGrid>
              <a:tr h="62188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625" marR="47625" marT="47605" marB="47605">
                    <a:lnL w="9525" cap="flat" cmpd="sng" algn="ctr">
                      <a:solidFill>
                        <a:srgbClr val="A000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00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00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47625" marR="47625" marT="47605" marB="47605">
                    <a:lnL w="9525" cap="flat" cmpd="sng" algn="ctr">
                      <a:solidFill>
                        <a:srgbClr val="A000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00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00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621889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Cookie()</a:t>
                      </a:r>
                    </a:p>
                  </a:txBody>
                  <a:tcPr marL="47625" marR="47625" marT="47605" marB="4760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constructs a cookie.</a:t>
                      </a:r>
                    </a:p>
                  </a:txBody>
                  <a:tcPr marL="47625" marR="47625" marT="47605" marB="4760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83497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Cookie(String name, String value)</a:t>
                      </a:r>
                    </a:p>
                  </a:txBody>
                  <a:tcPr marL="47625" marR="47625" marT="47605" marB="4760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constructs a cookie with a specified name and value.</a:t>
                      </a:r>
                    </a:p>
                  </a:txBody>
                  <a:tcPr marL="47625" marR="47625" marT="47605" marB="4760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60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Methods of Cookie class</a:t>
            </a:r>
            <a:endParaRPr lang="en-US" alt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8213" y="1773238"/>
          <a:ext cx="8124826" cy="3040272"/>
        </p:xfrm>
        <a:graphic>
          <a:graphicData uri="http://schemas.openxmlformats.org/drawingml/2006/table">
            <a:tbl>
              <a:tblPr/>
              <a:tblGrid>
                <a:gridCol w="4062413"/>
                <a:gridCol w="4062413"/>
              </a:tblGrid>
              <a:tr h="36952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47625" marR="47625" marT="47616" marB="47616">
                    <a:lnL w="9525" cap="flat" cmpd="sng" algn="ctr">
                      <a:solidFill>
                        <a:srgbClr val="D0E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E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E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47625" marR="47625" marT="47616" marB="47616">
                    <a:lnL w="9525" cap="flat" cmpd="sng" algn="ctr">
                      <a:solidFill>
                        <a:srgbClr val="D0E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E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E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643825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setMaxAge(int expiry)</a:t>
                      </a:r>
                    </a:p>
                  </a:txBody>
                  <a:tcPr marL="47625" marR="47625" marT="47616" marB="4761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Sets the maximum age of the cookie in seconds.</a:t>
                      </a:r>
                    </a:p>
                  </a:txBody>
                  <a:tcPr marL="47625" marR="47625" marT="47616" marB="4761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8122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String getName()</a:t>
                      </a:r>
                    </a:p>
                  </a:txBody>
                  <a:tcPr marL="47625" marR="47625" marT="47616" marB="4761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the name of the cookie. The name cannot be changed after creation.</a:t>
                      </a:r>
                    </a:p>
                  </a:txBody>
                  <a:tcPr marL="47625" marR="47625" marT="47616" marB="4761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69529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String getValue()</a:t>
                      </a:r>
                    </a:p>
                  </a:txBody>
                  <a:tcPr marL="47625" marR="47625" marT="47616" marB="4761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the value of the cookie.</a:t>
                      </a:r>
                    </a:p>
                  </a:txBody>
                  <a:tcPr marL="47625" marR="47625" marT="47616" marB="4761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29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setName(String name)</a:t>
                      </a:r>
                    </a:p>
                  </a:txBody>
                  <a:tcPr marL="47625" marR="47625" marT="47616" marB="4761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changes the name of the cookie.</a:t>
                      </a:r>
                    </a:p>
                  </a:txBody>
                  <a:tcPr marL="47625" marR="47625" marT="47616" marB="4761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69529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setValue(String value)</a:t>
                      </a:r>
                    </a:p>
                  </a:txBody>
                  <a:tcPr marL="47625" marR="47625" marT="47616" marB="4761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changes the value of the cookie.</a:t>
                      </a:r>
                    </a:p>
                  </a:txBody>
                  <a:tcPr marL="47625" marR="47625" marT="47616" marB="4761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917" name="Rectangle 1"/>
          <p:cNvSpPr>
            <a:spLocks noChangeArrowheads="1"/>
          </p:cNvSpPr>
          <p:nvPr/>
        </p:nvSpPr>
        <p:spPr bwMode="auto">
          <a:xfrm>
            <a:off x="2208214" y="145007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ea typeface="SimSun" panose="02010600030101010101" pitchFamily="2" charset="-122"/>
              </a:rPr>
              <a:t/>
            </a:r>
            <a:br>
              <a:rPr lang="en-US" altLang="zh-CN" sz="1800">
                <a:ea typeface="SimSun" panose="02010600030101010101" pitchFamily="2" charset="-122"/>
              </a:rPr>
            </a:br>
            <a:endParaRPr lang="en-US" altLang="zh-CN" sz="18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75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0450" y="260351"/>
            <a:ext cx="8229600" cy="615553"/>
          </a:xfrm>
        </p:spPr>
        <p:txBody>
          <a:bodyPr/>
          <a:lstStyle/>
          <a:p>
            <a:pPr eaLnBrk="1" hangingPunct="1"/>
            <a:r>
              <a:rPr lang="en-US" altLang="en-US" sz="3200"/>
              <a:t> </a:t>
            </a:r>
            <a:r>
              <a:rPr lang="en-US" altLang="en-US"/>
              <a:t>Session Tracking Techniques 9-5</a:t>
            </a:r>
          </a:p>
        </p:txBody>
      </p:sp>
      <p:sp>
        <p:nvSpPr>
          <p:cNvPr id="38915" name="Text Box 35"/>
          <p:cNvSpPr txBox="1">
            <a:spLocks noChangeArrowheads="1"/>
          </p:cNvSpPr>
          <p:nvPr/>
        </p:nvSpPr>
        <p:spPr bwMode="auto">
          <a:xfrm>
            <a:off x="2332038" y="1649414"/>
            <a:ext cx="7994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8000"/>
              </a:buClr>
            </a:pPr>
            <a:r>
              <a:rPr lang="en-US" altLang="en-US" sz="1800">
                <a:ea typeface="SimSun" panose="02010600030101010101" pitchFamily="2" charset="-122"/>
              </a:rPr>
              <a:t> Are used to store information sent by the Web server to the client.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    The server sends the cookie by setting Set-Cookie method in the response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     header. The syntax is as follows:</a:t>
            </a:r>
          </a:p>
        </p:txBody>
      </p:sp>
      <p:sp>
        <p:nvSpPr>
          <p:cNvPr id="118820" name="AutoShape 36"/>
          <p:cNvSpPr>
            <a:spLocks noChangeArrowheads="1"/>
          </p:cNvSpPr>
          <p:nvPr/>
        </p:nvSpPr>
        <p:spPr bwMode="auto">
          <a:xfrm>
            <a:off x="2640013" y="2709864"/>
            <a:ext cx="7416800" cy="719137"/>
          </a:xfrm>
          <a:prstGeom prst="flowChartAlternateProcess">
            <a:avLst/>
          </a:prstGeom>
          <a:solidFill>
            <a:srgbClr val="B1B1ED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Set-Cookie: Name=VALUE; Comment=COMMENT; Domain=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DOMAINNAME; Max-age=SECONDS; Path=PATH; secure; </a:t>
            </a:r>
          </a:p>
        </p:txBody>
      </p:sp>
      <p:sp>
        <p:nvSpPr>
          <p:cNvPr id="118821" name="Rectangle 37"/>
          <p:cNvSpPr>
            <a:spLocks noChangeArrowheads="1"/>
          </p:cNvSpPr>
          <p:nvPr/>
        </p:nvSpPr>
        <p:spPr bwMode="auto">
          <a:xfrm>
            <a:off x="2424114" y="3716339"/>
            <a:ext cx="7920037" cy="358775"/>
          </a:xfrm>
          <a:prstGeom prst="rect">
            <a:avLst/>
          </a:prstGeom>
          <a:solidFill>
            <a:srgbClr val="ECB2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ea typeface="SimSun" panose="02010600030101010101" pitchFamily="2" charset="-122"/>
              </a:rPr>
              <a:t>Name</a:t>
            </a:r>
            <a:r>
              <a:rPr lang="en-US" altLang="en-US" sz="1800">
                <a:ea typeface="SimSun" panose="02010600030101010101" pitchFamily="2" charset="-122"/>
              </a:rPr>
              <a:t>– Specifies the name of the cookie </a:t>
            </a:r>
          </a:p>
        </p:txBody>
      </p:sp>
      <p:sp>
        <p:nvSpPr>
          <p:cNvPr id="118822" name="Rectangle 38"/>
          <p:cNvSpPr>
            <a:spLocks noChangeArrowheads="1"/>
          </p:cNvSpPr>
          <p:nvPr/>
        </p:nvSpPr>
        <p:spPr bwMode="auto">
          <a:xfrm>
            <a:off x="2424114" y="4292601"/>
            <a:ext cx="7920037" cy="358775"/>
          </a:xfrm>
          <a:prstGeom prst="rect">
            <a:avLst/>
          </a:prstGeom>
          <a:solidFill>
            <a:srgbClr val="ECB2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ea typeface="SimSun" panose="02010600030101010101" pitchFamily="2" charset="-122"/>
              </a:rPr>
              <a:t>VALUE</a:t>
            </a:r>
            <a:r>
              <a:rPr lang="en-US" altLang="en-US" sz="1800">
                <a:ea typeface="SimSun" panose="02010600030101010101" pitchFamily="2" charset="-122"/>
              </a:rPr>
              <a:t>–  Specifies the value of the Cookie name </a:t>
            </a:r>
          </a:p>
        </p:txBody>
      </p:sp>
      <p:sp>
        <p:nvSpPr>
          <p:cNvPr id="118823" name="Rectangle 39"/>
          <p:cNvSpPr>
            <a:spLocks noChangeArrowheads="1"/>
          </p:cNvSpPr>
          <p:nvPr/>
        </p:nvSpPr>
        <p:spPr bwMode="auto">
          <a:xfrm>
            <a:off x="2424114" y="5443539"/>
            <a:ext cx="7920037" cy="358775"/>
          </a:xfrm>
          <a:prstGeom prst="rect">
            <a:avLst/>
          </a:prstGeom>
          <a:solidFill>
            <a:srgbClr val="ECB2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ea typeface="SimSun" panose="02010600030101010101" pitchFamily="2" charset="-122"/>
              </a:rPr>
              <a:t>Max-age </a:t>
            </a:r>
            <a:r>
              <a:rPr lang="en-US" altLang="en-US" sz="1800">
                <a:ea typeface="SimSun" panose="02010600030101010101" pitchFamily="2" charset="-122"/>
              </a:rPr>
              <a:t>– Specifies the life of the cookie in seconds </a:t>
            </a:r>
          </a:p>
        </p:txBody>
      </p:sp>
      <p:sp>
        <p:nvSpPr>
          <p:cNvPr id="118824" name="Rectangle 40"/>
          <p:cNvSpPr>
            <a:spLocks noChangeArrowheads="1"/>
          </p:cNvSpPr>
          <p:nvPr/>
        </p:nvSpPr>
        <p:spPr bwMode="auto">
          <a:xfrm>
            <a:off x="2424114" y="4868864"/>
            <a:ext cx="7920037" cy="358775"/>
          </a:xfrm>
          <a:prstGeom prst="rect">
            <a:avLst/>
          </a:prstGeom>
          <a:solidFill>
            <a:srgbClr val="ECB2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ea typeface="SimSun" panose="02010600030101010101" pitchFamily="2" charset="-122"/>
              </a:rPr>
              <a:t>Domain </a:t>
            </a:r>
            <a:r>
              <a:rPr lang="en-US" altLang="en-US" sz="1800">
                <a:ea typeface="SimSun" panose="02010600030101010101" pitchFamily="2" charset="-122"/>
              </a:rPr>
              <a:t>– Specifies the URL for which the cookie is valid </a:t>
            </a:r>
          </a:p>
        </p:txBody>
      </p:sp>
      <p:sp>
        <p:nvSpPr>
          <p:cNvPr id="118825" name="Rectangle 41"/>
          <p:cNvSpPr>
            <a:spLocks noChangeArrowheads="1"/>
          </p:cNvSpPr>
          <p:nvPr/>
        </p:nvSpPr>
        <p:spPr bwMode="auto">
          <a:xfrm>
            <a:off x="2424114" y="6019801"/>
            <a:ext cx="7920037" cy="358775"/>
          </a:xfrm>
          <a:prstGeom prst="rect">
            <a:avLst/>
          </a:prstGeom>
          <a:solidFill>
            <a:srgbClr val="ECB2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ea typeface="SimSun" panose="02010600030101010101" pitchFamily="2" charset="-122"/>
              </a:rPr>
              <a:t>secure </a:t>
            </a:r>
            <a:r>
              <a:rPr lang="en-US" altLang="en-US" sz="1800">
                <a:ea typeface="SimSun" panose="02010600030101010101" pitchFamily="2" charset="-122"/>
              </a:rPr>
              <a:t>– Specifies whether cookies can be exchanged over HTTP </a:t>
            </a:r>
          </a:p>
        </p:txBody>
      </p:sp>
      <p:sp>
        <p:nvSpPr>
          <p:cNvPr id="38922" name="Text Box 42"/>
          <p:cNvSpPr txBox="1">
            <a:spLocks noChangeArrowheads="1"/>
          </p:cNvSpPr>
          <p:nvPr/>
        </p:nvSpPr>
        <p:spPr bwMode="auto">
          <a:xfrm>
            <a:off x="2279651" y="1125539"/>
            <a:ext cx="540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chemeClr val="accent2"/>
                </a:solidFill>
                <a:ea typeface="SimSun" panose="02010600030101010101" pitchFamily="2" charset="-122"/>
              </a:rPr>
              <a:t>Cookies</a:t>
            </a:r>
          </a:p>
        </p:txBody>
      </p:sp>
    </p:spTree>
    <p:extLst>
      <p:ext uri="{BB962C8B-B14F-4D97-AF65-F5344CB8AC3E}">
        <p14:creationId xmlns:p14="http://schemas.microsoft.com/office/powerpoint/2010/main" val="130937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88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88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88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1188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188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188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188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320"/>
                            </p:stCondLst>
                            <p:childTnLst>
                              <p:par>
                                <p:cTn id="2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188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188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188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880"/>
                            </p:stCondLst>
                            <p:childTnLst>
                              <p:par>
                                <p:cTn id="2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1188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1188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1188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760"/>
                            </p:stCondLst>
                            <p:childTnLst>
                              <p:par>
                                <p:cTn id="3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188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188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188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6560"/>
                            </p:stCondLst>
                            <p:childTnLst>
                              <p:par>
                                <p:cTn id="4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188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188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188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20" grpId="0" animBg="1"/>
      <p:bldP spid="118820" grpId="1" animBg="1"/>
      <p:bldP spid="118821" grpId="0" animBg="1"/>
      <p:bldP spid="118822" grpId="0" animBg="1"/>
      <p:bldP spid="118823" grpId="0" animBg="1"/>
      <p:bldP spid="118824" grpId="0" animBg="1"/>
      <p:bldP spid="11882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0450" y="260351"/>
            <a:ext cx="8229600" cy="615553"/>
          </a:xfrm>
        </p:spPr>
        <p:txBody>
          <a:bodyPr/>
          <a:lstStyle/>
          <a:p>
            <a:pPr eaLnBrk="1" hangingPunct="1"/>
            <a:r>
              <a:rPr lang="en-US" altLang="en-US"/>
              <a:t>Session Tracking Techniques 9-6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2187575" y="1708150"/>
            <a:ext cx="8085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339933"/>
              </a:buClr>
            </a:pPr>
            <a:r>
              <a:rPr lang="en-US" altLang="en-US" sz="1800">
                <a:ea typeface="SimSun" panose="02010600030101010101" pitchFamily="2" charset="-122"/>
              </a:rPr>
              <a:t> Contain one or more name-value pairs, which are exchanged in request</a:t>
            </a:r>
          </a:p>
          <a:p>
            <a:pPr eaLnBrk="1" hangingPunct="1">
              <a:spcBef>
                <a:spcPct val="0"/>
              </a:spcBef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lang="en-US" altLang="en-US" sz="1800">
                <a:ea typeface="SimSun" panose="02010600030101010101" pitchFamily="2" charset="-122"/>
              </a:rPr>
              <a:t>     and response headers.</a:t>
            </a:r>
          </a:p>
        </p:txBody>
      </p:sp>
      <p:sp>
        <p:nvSpPr>
          <p:cNvPr id="169991" name="AutoShape 7"/>
          <p:cNvSpPr>
            <a:spLocks noChangeArrowheads="1"/>
          </p:cNvSpPr>
          <p:nvPr/>
        </p:nvSpPr>
        <p:spPr bwMode="auto">
          <a:xfrm>
            <a:off x="2640013" y="2519363"/>
            <a:ext cx="5111750" cy="361950"/>
          </a:xfrm>
          <a:prstGeom prst="flowChartAlternateProcess">
            <a:avLst/>
          </a:prstGeom>
          <a:solidFill>
            <a:srgbClr val="FF66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public void setDomain(String domain); </a:t>
            </a:r>
          </a:p>
        </p:txBody>
      </p:sp>
      <p:sp>
        <p:nvSpPr>
          <p:cNvPr id="169993" name="AutoShape 9"/>
          <p:cNvSpPr>
            <a:spLocks noChangeArrowheads="1"/>
          </p:cNvSpPr>
          <p:nvPr/>
        </p:nvSpPr>
        <p:spPr bwMode="auto">
          <a:xfrm>
            <a:off x="2640013" y="2997200"/>
            <a:ext cx="5111750" cy="361950"/>
          </a:xfrm>
          <a:prstGeom prst="flowChartAlternateProcess">
            <a:avLst/>
          </a:prstGeom>
          <a:solidFill>
            <a:srgbClr val="FF66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public String getDomain(); </a:t>
            </a:r>
          </a:p>
        </p:txBody>
      </p:sp>
      <p:sp>
        <p:nvSpPr>
          <p:cNvPr id="169996" name="AutoShape 12"/>
          <p:cNvSpPr>
            <a:spLocks noChangeArrowheads="1"/>
          </p:cNvSpPr>
          <p:nvPr/>
        </p:nvSpPr>
        <p:spPr bwMode="auto">
          <a:xfrm>
            <a:off x="2640013" y="3500438"/>
            <a:ext cx="5111750" cy="361950"/>
          </a:xfrm>
          <a:prstGeom prst="flowChartAlternateProcess">
            <a:avLst/>
          </a:prstGeom>
          <a:solidFill>
            <a:srgbClr val="FF66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public void setMaxAge(int age);</a:t>
            </a:r>
          </a:p>
        </p:txBody>
      </p:sp>
      <p:sp>
        <p:nvSpPr>
          <p:cNvPr id="40967" name="Text Box 15"/>
          <p:cNvSpPr txBox="1">
            <a:spLocks noChangeArrowheads="1"/>
          </p:cNvSpPr>
          <p:nvPr/>
        </p:nvSpPr>
        <p:spPr bwMode="auto">
          <a:xfrm>
            <a:off x="2279651" y="1125539"/>
            <a:ext cx="540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chemeClr val="accent2"/>
                </a:solidFill>
                <a:ea typeface="SimSun" panose="02010600030101010101" pitchFamily="2" charset="-122"/>
              </a:rPr>
              <a:t>Cookies</a:t>
            </a:r>
          </a:p>
        </p:txBody>
      </p:sp>
      <p:sp>
        <p:nvSpPr>
          <p:cNvPr id="170000" name="AutoShape 16"/>
          <p:cNvSpPr>
            <a:spLocks noChangeArrowheads="1"/>
          </p:cNvSpPr>
          <p:nvPr/>
        </p:nvSpPr>
        <p:spPr bwMode="auto">
          <a:xfrm>
            <a:off x="2640013" y="4005263"/>
            <a:ext cx="5111750" cy="361950"/>
          </a:xfrm>
          <a:prstGeom prst="flowChartAlternateProcess">
            <a:avLst/>
          </a:prstGeom>
          <a:solidFill>
            <a:srgbClr val="FF66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public int getMaxAge();</a:t>
            </a:r>
          </a:p>
        </p:txBody>
      </p:sp>
      <p:sp>
        <p:nvSpPr>
          <p:cNvPr id="170002" name="AutoShape 18"/>
          <p:cNvSpPr>
            <a:spLocks noChangeArrowheads="1"/>
          </p:cNvSpPr>
          <p:nvPr/>
        </p:nvSpPr>
        <p:spPr bwMode="auto">
          <a:xfrm>
            <a:off x="2640013" y="4510088"/>
            <a:ext cx="5111750" cy="361950"/>
          </a:xfrm>
          <a:prstGeom prst="flowChartAlternateProcess">
            <a:avLst/>
          </a:prstGeom>
          <a:solidFill>
            <a:srgbClr val="FF66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public void setPath(String path);</a:t>
            </a:r>
          </a:p>
        </p:txBody>
      </p:sp>
      <p:sp>
        <p:nvSpPr>
          <p:cNvPr id="170003" name="AutoShape 19"/>
          <p:cNvSpPr>
            <a:spLocks noChangeArrowheads="1"/>
          </p:cNvSpPr>
          <p:nvPr/>
        </p:nvSpPr>
        <p:spPr bwMode="auto">
          <a:xfrm>
            <a:off x="2640013" y="5011738"/>
            <a:ext cx="5111750" cy="361950"/>
          </a:xfrm>
          <a:prstGeom prst="flowChartAlternateProcess">
            <a:avLst/>
          </a:prstGeom>
          <a:solidFill>
            <a:srgbClr val="FF66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public String getPath();</a:t>
            </a:r>
          </a:p>
        </p:txBody>
      </p:sp>
    </p:spTree>
    <p:extLst>
      <p:ext uri="{BB962C8B-B14F-4D97-AF65-F5344CB8AC3E}">
        <p14:creationId xmlns:p14="http://schemas.microsoft.com/office/powerpoint/2010/main" val="76004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1" grpId="0" animBg="1"/>
      <p:bldP spid="169993" grpId="0" animBg="1"/>
      <p:bldP spid="169996" grpId="0" animBg="1"/>
      <p:bldP spid="170000" grpId="0" animBg="1"/>
      <p:bldP spid="170002" grpId="0" animBg="1"/>
      <p:bldP spid="17000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330450" y="260351"/>
            <a:ext cx="8229600" cy="615553"/>
          </a:xfrm>
        </p:spPr>
        <p:txBody>
          <a:bodyPr/>
          <a:lstStyle/>
          <a:p>
            <a:pPr eaLnBrk="1" hangingPunct="1"/>
            <a:r>
              <a:rPr lang="en-US" altLang="en-US"/>
              <a:t>Session Tracking Techniques 9-7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2187575" y="5805489"/>
            <a:ext cx="82296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1</a:t>
            </a:r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2063751" y="1008063"/>
            <a:ext cx="7993063" cy="55165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ea typeface="SimSun" panose="02010600030101010101" pitchFamily="2" charset="-122"/>
              </a:rPr>
              <a:t>        //</a:t>
            </a: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UrlRedirectServlet</a:t>
            </a:r>
            <a:r>
              <a:rPr lang="en-US" altLang="en-US" sz="1800">
                <a:ea typeface="SimSun" panose="02010600030101010101" pitchFamily="2" charset="-122"/>
              </a:rPr>
              <a:t> </a:t>
            </a:r>
            <a:endParaRPr lang="en-US" altLang="en-US" sz="140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ea typeface="SimSun" panose="02010600030101010101" pitchFamily="2" charset="-122"/>
              </a:rPr>
              <a:t>        response.setContentType("text/html;charset=UTF-8");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ea typeface="SimSun" panose="02010600030101010101" pitchFamily="2" charset="-122"/>
              </a:rPr>
              <a:t>        PrintWriter out = response.getWriter();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ea typeface="SimSun" panose="02010600030101010101" pitchFamily="2" charset="-122"/>
              </a:rPr>
              <a:t>                out.println("&lt;html&gt;");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ea typeface="SimSun" panose="02010600030101010101" pitchFamily="2" charset="-122"/>
              </a:rPr>
              <a:t>        out.println("&lt;head&gt;");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ea typeface="SimSun" panose="02010600030101010101" pitchFamily="2" charset="-122"/>
              </a:rPr>
              <a:t>        out.println("&lt;title&gt;Servlet UrlRedirectServlet&lt;/title&gt;");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ea typeface="SimSun" panose="02010600030101010101" pitchFamily="2" charset="-122"/>
              </a:rPr>
              <a:t>        out.println("&lt;/head&gt;");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ea typeface="SimSun" panose="02010600030101010101" pitchFamily="2" charset="-122"/>
              </a:rPr>
              <a:t>        out.println("&lt;body&gt;");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ea typeface="SimSun" panose="02010600030101010101" pitchFamily="2" charset="-122"/>
              </a:rPr>
              <a:t>        out.println("&lt;h1&gt;Servlet UrlRedirectServlet at " +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ea typeface="SimSun" panose="02010600030101010101" pitchFamily="2" charset="-122"/>
              </a:rPr>
              <a:t>         request.getContextPath() + "&lt;/h1&gt;");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ea typeface="SimSun" panose="02010600030101010101" pitchFamily="2" charset="-122"/>
              </a:rPr>
              <a:t>        out.println("&lt;body bgcolor=\"#ffffff\"&gt;");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ea typeface="SimSun" panose="02010600030101010101" pitchFamily="2" charset="-122"/>
              </a:rPr>
              <a:t>        String contextPath = request.getContextPath();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ea typeface="SimSun" panose="02010600030101010101" pitchFamily="2" charset="-122"/>
              </a:rPr>
              <a:t>        String encodedUrl = response.encodeURL(contextPath +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ea typeface="SimSun" panose="02010600030101010101" pitchFamily="2" charset="-122"/>
              </a:rPr>
              <a:t>         "/CookieReader");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ea typeface="SimSun" panose="02010600030101010101" pitchFamily="2" charset="-122"/>
              </a:rPr>
              <a:t>        out.println("&lt;h3&gt;This page will use URL rewriting if " +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ea typeface="SimSun" panose="02010600030101010101" pitchFamily="2" charset="-122"/>
              </a:rPr>
              <a:t>         "necessary&lt;/h3&gt;");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ea typeface="SimSun" panose="02010600030101010101" pitchFamily="2" charset="-122"/>
              </a:rPr>
              <a:t>        out.println("Go to the default page &lt;a href=\"" +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ea typeface="SimSun" panose="02010600030101010101" pitchFamily="2" charset="-122"/>
              </a:rPr>
              <a:t>          encodedUrl + "\"&gt;here&lt;/a&gt;.");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ea typeface="SimSun" panose="02010600030101010101" pitchFamily="2" charset="-122"/>
              </a:rPr>
              <a:t>        out.println("&lt;/body&gt;");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ea typeface="SimSun" panose="02010600030101010101" pitchFamily="2" charset="-122"/>
              </a:rPr>
              <a:t>        out.println("&lt;/html&gt;");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ea typeface="SimSun" panose="02010600030101010101" pitchFamily="2" charset="-122"/>
              </a:rPr>
              <a:t>  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ea typeface="SimSun" panose="02010600030101010101" pitchFamily="2" charset="-122"/>
              </a:rPr>
              <a:t>        //create a cookie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ea typeface="SimSun" panose="02010600030101010101" pitchFamily="2" charset="-122"/>
              </a:rPr>
              <a:t>        Cookie c = new Cookie("servletName", getServletName());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ea typeface="SimSun" panose="02010600030101010101" pitchFamily="2" charset="-122"/>
              </a:rPr>
              <a:t>        response.addCookie(c);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ea typeface="SimSun" panose="02010600030101010101" pitchFamily="2" charset="-122"/>
              </a:rPr>
              <a:t>        out.close();</a:t>
            </a:r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6462713" y="3860800"/>
            <a:ext cx="3960812" cy="719138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getContextPath()</a:t>
            </a:r>
            <a:r>
              <a:rPr lang="en-US" altLang="en-US" sz="1600">
                <a:ea typeface="SimSun" panose="02010600030101010101" pitchFamily="2" charset="-122"/>
              </a:rPr>
              <a:t> returns context path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ea typeface="SimSun" panose="02010600030101010101" pitchFamily="2" charset="-122"/>
              </a:rPr>
              <a:t>and </a:t>
            </a: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encodeURL()</a:t>
            </a:r>
            <a:r>
              <a:rPr lang="en-US" altLang="en-US" sz="1600">
                <a:ea typeface="SimSun" panose="02010600030101010101" pitchFamily="2" charset="-122"/>
              </a:rPr>
              <a:t> converts the string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ea typeface="SimSun" panose="02010600030101010101" pitchFamily="2" charset="-122"/>
              </a:rPr>
              <a:t>to URL path.</a:t>
            </a:r>
          </a:p>
        </p:txBody>
      </p:sp>
    </p:spTree>
    <p:extLst>
      <p:ext uri="{BB962C8B-B14F-4D97-AF65-F5344CB8AC3E}">
        <p14:creationId xmlns:p14="http://schemas.microsoft.com/office/powerpoint/2010/main" val="30632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6" grpId="0" animBg="1"/>
      <p:bldP spid="16384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ChangeArrowheads="1"/>
          </p:cNvSpPr>
          <p:nvPr/>
        </p:nvSpPr>
        <p:spPr bwMode="auto">
          <a:xfrm>
            <a:off x="2187575" y="5876926"/>
            <a:ext cx="82296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2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2330450" y="260351"/>
            <a:ext cx="8229600" cy="615553"/>
          </a:xfrm>
        </p:spPr>
        <p:txBody>
          <a:bodyPr/>
          <a:lstStyle/>
          <a:p>
            <a:pPr eaLnBrk="1" hangingPunct="1"/>
            <a:r>
              <a:rPr lang="en-US" altLang="en-US"/>
              <a:t>Session Tracking Techniques 9-8</a:t>
            </a:r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2063750" y="1052514"/>
            <a:ext cx="8135938" cy="54435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//CookieReader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Cookie cookie = null;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Cookie[] cookies = request.getCookies();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boolean hasCookies = false;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if (cookies != null)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	hasCookies = true;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if (hasCookies)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out.println("&lt;h2&gt; The name and value of each found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cookie&lt;/h2&gt;");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for (int i = 0; i &lt; cookies.length;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 cookie = cookies[i];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  out.println("Name of cookie #" + (i + 1) +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   ": " + cookie.getName() + "&lt;br&gt;");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  out.println("Value of cookie #" + (i + 1) +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   ": " + cookie.getValue() + "&lt;br&gt;&lt;br&gt;");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} else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	out.println("&lt;h2&gt; This request did not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        include any cookies&lt;/h2&gt;");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4943476" y="1916114"/>
            <a:ext cx="5256213" cy="720725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If the requested URL contains cookies, the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corresponding names and values are displayed.</a:t>
            </a:r>
          </a:p>
        </p:txBody>
      </p:sp>
    </p:spTree>
    <p:extLst>
      <p:ext uri="{BB962C8B-B14F-4D97-AF65-F5344CB8AC3E}">
        <p14:creationId xmlns:p14="http://schemas.microsoft.com/office/powerpoint/2010/main" val="70115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/>
      <p:bldP spid="1648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Servlet Request &amp; Response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701" y="1523125"/>
            <a:ext cx="11128599" cy="769441"/>
          </a:xfrm>
        </p:spPr>
        <p:txBody>
          <a:bodyPr/>
          <a:lstStyle/>
          <a:p>
            <a:r>
              <a:rPr lang="en-IN" dirty="0"/>
              <a:t>After the service() method is completed the thread dies. And the request and response objects are ready for garbage collection.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365" y="2526395"/>
            <a:ext cx="7328647" cy="37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4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0450" y="260351"/>
            <a:ext cx="8229600" cy="615553"/>
          </a:xfrm>
        </p:spPr>
        <p:txBody>
          <a:bodyPr/>
          <a:lstStyle/>
          <a:p>
            <a:pPr eaLnBrk="1" hangingPunct="1"/>
            <a:r>
              <a:rPr lang="en-US" altLang="en-US"/>
              <a:t>Session Tracking Techniques 9-9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2063750" y="1700213"/>
            <a:ext cx="8064500" cy="37449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//SessionServlet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HttpSession session=request.getSession();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out.println("Session status:&lt;br/&gt;");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if(session.isNew())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	out.println("New session created...&lt;br/&gt;");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} else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	out.println("Old session...&lt;br/&gt;");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out.println("&lt;br/&gt; Session id : "+session.getId());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out.println("&lt;br/&gt; Creation time : 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out.println(new Date(session.getCreationTime()));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out.println("&lt;br/&gt; Last Accessed : 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out.println(new Date(session.getLastAccessedTime()));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4008438" y="5516564"/>
            <a:ext cx="6119812" cy="503237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This example displays various session attributes as output.</a:t>
            </a:r>
          </a:p>
        </p:txBody>
      </p:sp>
      <p:sp>
        <p:nvSpPr>
          <p:cNvPr id="44037" name="Rectangle 8"/>
          <p:cNvSpPr>
            <a:spLocks noChangeArrowheads="1"/>
          </p:cNvSpPr>
          <p:nvPr/>
        </p:nvSpPr>
        <p:spPr bwMode="auto">
          <a:xfrm>
            <a:off x="2187575" y="6164264"/>
            <a:ext cx="82296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3</a:t>
            </a:r>
          </a:p>
        </p:txBody>
      </p:sp>
    </p:spTree>
    <p:extLst>
      <p:ext uri="{BB962C8B-B14F-4D97-AF65-F5344CB8AC3E}">
        <p14:creationId xmlns:p14="http://schemas.microsoft.com/office/powerpoint/2010/main" val="160455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4" grpId="0" animBg="1"/>
      <p:bldP spid="16589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Tracking Service Requests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701" y="1523125"/>
            <a:ext cx="11128599" cy="1923604"/>
          </a:xfrm>
        </p:spPr>
        <p:txBody>
          <a:bodyPr/>
          <a:lstStyle/>
          <a:p>
            <a:r>
              <a:rPr lang="en-IN" dirty="0"/>
              <a:t>To track service requests, include in your servlet class a field that counts the</a:t>
            </a:r>
          </a:p>
          <a:p>
            <a:r>
              <a:rPr lang="en-IN" dirty="0"/>
              <a:t>number of service methods that are running.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field should have </a:t>
            </a:r>
            <a:r>
              <a:rPr lang="en-IN" dirty="0" smtClean="0"/>
              <a:t>synchronized access </a:t>
            </a:r>
            <a:r>
              <a:rPr lang="en-IN" dirty="0"/>
              <a:t>methods to increment, decrement, and return its value.</a:t>
            </a:r>
          </a:p>
        </p:txBody>
      </p:sp>
    </p:spTree>
    <p:extLst>
      <p:ext uri="{BB962C8B-B14F-4D97-AF65-F5344CB8AC3E}">
        <p14:creationId xmlns:p14="http://schemas.microsoft.com/office/powerpoint/2010/main" val="509777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Tracking Service Requests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99" y="1653988"/>
            <a:ext cx="5647560" cy="40663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60459" y="2371636"/>
            <a:ext cx="56746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The service method should increment the service counter each time the method is entered and should decrement the counter each time the method returns.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6365731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Tracking Service Requests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702" y="1523125"/>
            <a:ext cx="7052440" cy="3077766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protected void service(</a:t>
            </a:r>
            <a:r>
              <a:rPr lang="en-IN" sz="2000" dirty="0" err="1"/>
              <a:t>HttpServletRequest</a:t>
            </a:r>
            <a:r>
              <a:rPr lang="en-IN" sz="2000" dirty="0"/>
              <a:t> </a:t>
            </a:r>
            <a:r>
              <a:rPr lang="en-IN" sz="2000" dirty="0" err="1"/>
              <a:t>req</a:t>
            </a:r>
            <a:r>
              <a:rPr lang="en-IN" sz="2000" dirty="0"/>
              <a:t>,</a:t>
            </a:r>
          </a:p>
          <a:p>
            <a:pPr marL="0" indent="0">
              <a:buNone/>
            </a:pPr>
            <a:r>
              <a:rPr lang="en-IN" sz="2000" dirty="0" err="1"/>
              <a:t>HttpServletResponse</a:t>
            </a:r>
            <a:r>
              <a:rPr lang="en-IN" sz="2000" dirty="0"/>
              <a:t> </a:t>
            </a:r>
            <a:r>
              <a:rPr lang="en-IN" sz="2000" dirty="0" err="1"/>
              <a:t>resp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/>
              <a:t>throws </a:t>
            </a:r>
            <a:r>
              <a:rPr lang="en-IN" sz="2000" dirty="0" err="1"/>
              <a:t>ServletException,IOException</a:t>
            </a:r>
            <a:r>
              <a:rPr lang="en-IN" sz="2000" dirty="0"/>
              <a:t> {</a:t>
            </a:r>
          </a:p>
          <a:p>
            <a:pPr marL="0" indent="0">
              <a:buNone/>
            </a:pPr>
            <a:r>
              <a:rPr lang="en-IN" sz="2000" dirty="0" err="1"/>
              <a:t>enteringServiceMethod</a:t>
            </a:r>
            <a:r>
              <a:rPr lang="en-IN" sz="2000" dirty="0"/>
              <a:t>();</a:t>
            </a:r>
          </a:p>
          <a:p>
            <a:pPr marL="0" indent="0">
              <a:buNone/>
            </a:pPr>
            <a:r>
              <a:rPr lang="en-IN" sz="2000" dirty="0"/>
              <a:t>try {</a:t>
            </a:r>
          </a:p>
          <a:p>
            <a:pPr marL="0" indent="0">
              <a:buNone/>
            </a:pPr>
            <a:r>
              <a:rPr lang="en-IN" sz="2000" dirty="0" err="1"/>
              <a:t>super.service</a:t>
            </a:r>
            <a:r>
              <a:rPr lang="en-IN" sz="2000" dirty="0"/>
              <a:t>(</a:t>
            </a:r>
            <a:r>
              <a:rPr lang="en-IN" sz="2000" dirty="0" err="1"/>
              <a:t>req</a:t>
            </a:r>
            <a:r>
              <a:rPr lang="en-IN" sz="2000" dirty="0"/>
              <a:t>, </a:t>
            </a:r>
            <a:r>
              <a:rPr lang="en-IN" sz="2000" dirty="0" err="1"/>
              <a:t>resp</a:t>
            </a:r>
            <a:r>
              <a:rPr lang="en-IN" sz="2000" dirty="0"/>
              <a:t>);</a:t>
            </a:r>
          </a:p>
          <a:p>
            <a:pPr marL="0" indent="0">
              <a:buNone/>
            </a:pPr>
            <a:r>
              <a:rPr lang="en-IN" sz="2000" dirty="0"/>
              <a:t>} finally {</a:t>
            </a:r>
          </a:p>
          <a:p>
            <a:pPr marL="0" indent="0">
              <a:buNone/>
            </a:pPr>
            <a:r>
              <a:rPr lang="en-IN" sz="2000" dirty="0" err="1"/>
              <a:t>leavingServiceMethod</a:t>
            </a:r>
            <a:r>
              <a:rPr lang="en-IN" sz="2000" dirty="0"/>
              <a:t>();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12899" y="4834720"/>
            <a:ext cx="102599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This is one of the few times that your </a:t>
            </a:r>
            <a:r>
              <a:rPr lang="en-IN" sz="2000" dirty="0" err="1" smtClean="0"/>
              <a:t>HttpServlet</a:t>
            </a:r>
            <a:r>
              <a:rPr lang="en-IN" sz="2000" dirty="0" smtClean="0"/>
              <a:t> subclass should override the service method.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The new method should call </a:t>
            </a:r>
            <a:r>
              <a:rPr lang="en-IN" sz="2000" dirty="0" err="1" smtClean="0"/>
              <a:t>super.service</a:t>
            </a:r>
            <a:r>
              <a:rPr lang="en-IN" sz="2000" dirty="0" smtClean="0"/>
              <a:t> to preserve all of the original service method’s functionality: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706444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Notifying Methods to Shut Down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701" y="1523125"/>
            <a:ext cx="11128599" cy="2693045"/>
          </a:xfrm>
        </p:spPr>
        <p:txBody>
          <a:bodyPr/>
          <a:lstStyle/>
          <a:p>
            <a:r>
              <a:rPr lang="en-IN" dirty="0"/>
              <a:t>To ensure a clean shutdown, your destroy method should not release any </a:t>
            </a:r>
            <a:r>
              <a:rPr lang="en-IN" dirty="0" smtClean="0"/>
              <a:t>shared resources </a:t>
            </a:r>
            <a:r>
              <a:rPr lang="en-IN" dirty="0"/>
              <a:t>until all of the service requests have completed. </a:t>
            </a:r>
            <a:endParaRPr lang="en-IN" dirty="0" smtClean="0"/>
          </a:p>
          <a:p>
            <a:r>
              <a:rPr lang="en-IN" dirty="0" smtClean="0"/>
              <a:t>One </a:t>
            </a:r>
            <a:r>
              <a:rPr lang="en-IN" dirty="0"/>
              <a:t>part of doing </a:t>
            </a:r>
            <a:r>
              <a:rPr lang="en-IN" dirty="0" smtClean="0"/>
              <a:t>this is </a:t>
            </a:r>
            <a:r>
              <a:rPr lang="en-IN" dirty="0"/>
              <a:t>to check the service counter. </a:t>
            </a:r>
            <a:endParaRPr lang="en-IN" dirty="0" smtClean="0"/>
          </a:p>
          <a:p>
            <a:r>
              <a:rPr lang="en-IN" dirty="0" smtClean="0"/>
              <a:t>Another </a:t>
            </a:r>
            <a:r>
              <a:rPr lang="en-IN" dirty="0"/>
              <a:t>part is to notify the long-running </a:t>
            </a:r>
            <a:r>
              <a:rPr lang="en-IN" dirty="0" smtClean="0"/>
              <a:t>meth</a:t>
            </a:r>
            <a:r>
              <a:rPr lang="en-IN" dirty="0"/>
              <a:t>ods that it is time to shut down.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this notification, another field is required.</a:t>
            </a:r>
          </a:p>
          <a:p>
            <a:r>
              <a:rPr lang="en-IN" dirty="0"/>
              <a:t>The field should have the usual access methods:</a:t>
            </a:r>
          </a:p>
        </p:txBody>
      </p:sp>
      <p:sp>
        <p:nvSpPr>
          <p:cNvPr id="4" name="Rectangle 3"/>
          <p:cNvSpPr/>
          <p:nvPr/>
        </p:nvSpPr>
        <p:spPr>
          <a:xfrm>
            <a:off x="712898" y="4740605"/>
            <a:ext cx="49617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public class </a:t>
            </a:r>
            <a:r>
              <a:rPr lang="en-IN" dirty="0" err="1" smtClean="0"/>
              <a:t>ShutdownExample</a:t>
            </a:r>
            <a:r>
              <a:rPr lang="en-IN" dirty="0" smtClean="0"/>
              <a:t> extends </a:t>
            </a:r>
            <a:r>
              <a:rPr lang="en-IN" dirty="0" err="1" smtClean="0"/>
              <a:t>HttpServlet</a:t>
            </a:r>
            <a:r>
              <a:rPr lang="en-IN" dirty="0" smtClean="0"/>
              <a:t> {</a:t>
            </a:r>
          </a:p>
          <a:p>
            <a:r>
              <a:rPr lang="en-IN" dirty="0" smtClean="0"/>
              <a:t>private </a:t>
            </a:r>
            <a:r>
              <a:rPr lang="en-IN" dirty="0" err="1" smtClean="0"/>
              <a:t>boolean</a:t>
            </a:r>
            <a:r>
              <a:rPr lang="en-IN" dirty="0" smtClean="0"/>
              <a:t> </a:t>
            </a:r>
            <a:r>
              <a:rPr lang="en-IN" dirty="0" err="1" smtClean="0"/>
              <a:t>shuttingDown</a:t>
            </a:r>
            <a:r>
              <a:rPr lang="en-IN" dirty="0" smtClean="0"/>
              <a:t>;</a:t>
            </a:r>
          </a:p>
          <a:p>
            <a:r>
              <a:rPr lang="en-IN" dirty="0" smtClean="0"/>
              <a:t>...</a:t>
            </a:r>
          </a:p>
          <a:p>
            <a:r>
              <a:rPr lang="en-IN" dirty="0" smtClean="0"/>
              <a:t>//Access methods for </a:t>
            </a:r>
            <a:r>
              <a:rPr lang="en-IN" dirty="0" err="1" smtClean="0"/>
              <a:t>shuttingDown</a:t>
            </a:r>
            <a:endParaRPr lang="en-IN" dirty="0" smtClean="0"/>
          </a:p>
        </p:txBody>
      </p:sp>
      <p:sp>
        <p:nvSpPr>
          <p:cNvPr id="5" name="Rectangle 4"/>
          <p:cNvSpPr/>
          <p:nvPr/>
        </p:nvSpPr>
        <p:spPr>
          <a:xfrm>
            <a:off x="5804648" y="444999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protected synchronized void </a:t>
            </a:r>
            <a:r>
              <a:rPr lang="en-IN" dirty="0" err="1" smtClean="0"/>
              <a:t>setShuttingDown</a:t>
            </a:r>
            <a:r>
              <a:rPr lang="en-IN" dirty="0" smtClean="0"/>
              <a:t>(</a:t>
            </a:r>
            <a:r>
              <a:rPr lang="en-IN" dirty="0" err="1" smtClean="0"/>
              <a:t>boolean</a:t>
            </a:r>
            <a:r>
              <a:rPr lang="en-IN" dirty="0" smtClean="0"/>
              <a:t> flag) {</a:t>
            </a:r>
          </a:p>
          <a:p>
            <a:r>
              <a:rPr lang="en-IN" dirty="0" err="1" smtClean="0"/>
              <a:t>shuttingDown</a:t>
            </a:r>
            <a:r>
              <a:rPr lang="en-IN" dirty="0" smtClean="0"/>
              <a:t> = flag;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protected synchronized </a:t>
            </a:r>
            <a:r>
              <a:rPr lang="en-IN" dirty="0" err="1" smtClean="0"/>
              <a:t>boolean</a:t>
            </a:r>
            <a:r>
              <a:rPr lang="en-IN" dirty="0" smtClean="0"/>
              <a:t> </a:t>
            </a:r>
            <a:r>
              <a:rPr lang="en-IN" dirty="0" err="1" smtClean="0"/>
              <a:t>isShuttingDown</a:t>
            </a:r>
            <a:r>
              <a:rPr lang="en-IN" dirty="0" smtClean="0"/>
              <a:t>() {</a:t>
            </a:r>
          </a:p>
          <a:p>
            <a:r>
              <a:rPr lang="en-IN" dirty="0" smtClean="0"/>
              <a:t>return </a:t>
            </a:r>
            <a:r>
              <a:rPr lang="en-IN" dirty="0" err="1" smtClean="0"/>
              <a:t>shuttingDown</a:t>
            </a:r>
            <a:r>
              <a:rPr lang="en-IN" dirty="0" smtClean="0"/>
              <a:t>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2201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Notifying Methods to Shut Down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701" y="1523125"/>
            <a:ext cx="11128599" cy="769441"/>
          </a:xfrm>
        </p:spPr>
        <p:txBody>
          <a:bodyPr/>
          <a:lstStyle/>
          <a:p>
            <a:r>
              <a:rPr lang="en-IN" dirty="0"/>
              <a:t>An example of the destroy method using these fields to provide a clean </a:t>
            </a:r>
            <a:r>
              <a:rPr lang="en-IN" dirty="0" smtClean="0"/>
              <a:t>shutdown follows</a:t>
            </a:r>
            <a:r>
              <a:rPr lang="en-IN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7118" y="252639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public void destroy() {</a:t>
            </a:r>
          </a:p>
          <a:p>
            <a:r>
              <a:rPr lang="en-IN" dirty="0" smtClean="0"/>
              <a:t>/* Check to see whether there are still service methods /*</a:t>
            </a:r>
          </a:p>
          <a:p>
            <a:r>
              <a:rPr lang="en-IN" dirty="0" smtClean="0"/>
              <a:t>/* running, and if there are, tell them to stop. */</a:t>
            </a:r>
          </a:p>
          <a:p>
            <a:r>
              <a:rPr lang="en-IN" dirty="0" smtClean="0"/>
              <a:t>if (</a:t>
            </a:r>
            <a:r>
              <a:rPr lang="en-IN" dirty="0" err="1" smtClean="0"/>
              <a:t>numServices</a:t>
            </a:r>
            <a:r>
              <a:rPr lang="en-IN" dirty="0" smtClean="0"/>
              <a:t>() &gt; 0) {</a:t>
            </a:r>
          </a:p>
          <a:p>
            <a:r>
              <a:rPr lang="en-IN" dirty="0" err="1" smtClean="0"/>
              <a:t>setShuttingDown</a:t>
            </a:r>
            <a:r>
              <a:rPr lang="en-IN" dirty="0" smtClean="0"/>
              <a:t>(true);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/* Wait for the service methods to stop. */</a:t>
            </a:r>
          </a:p>
          <a:p>
            <a:r>
              <a:rPr lang="en-IN" dirty="0" smtClean="0"/>
              <a:t>while(</a:t>
            </a:r>
            <a:r>
              <a:rPr lang="en-IN" dirty="0" err="1" smtClean="0"/>
              <a:t>numServices</a:t>
            </a:r>
            <a:r>
              <a:rPr lang="en-IN" dirty="0" smtClean="0"/>
              <a:t>() &gt; 0) {</a:t>
            </a:r>
          </a:p>
          <a:p>
            <a:r>
              <a:rPr lang="en-IN" dirty="0" smtClean="0"/>
              <a:t>try {</a:t>
            </a:r>
          </a:p>
          <a:p>
            <a:r>
              <a:rPr lang="en-IN" dirty="0" err="1" smtClean="0"/>
              <a:t>Thread.sleep</a:t>
            </a:r>
            <a:r>
              <a:rPr lang="en-IN" dirty="0" smtClean="0"/>
              <a:t>(interval);</a:t>
            </a:r>
          </a:p>
          <a:p>
            <a:r>
              <a:rPr lang="en-IN" dirty="0" smtClean="0"/>
              <a:t>} catch (</a:t>
            </a:r>
            <a:r>
              <a:rPr lang="en-IN" dirty="0" err="1" smtClean="0"/>
              <a:t>InterruptedException</a:t>
            </a:r>
            <a:r>
              <a:rPr lang="en-IN" dirty="0" smtClean="0"/>
              <a:t> e) {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21590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Polite Long-Running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701" y="1523125"/>
            <a:ext cx="11128599" cy="1923604"/>
          </a:xfrm>
        </p:spPr>
        <p:txBody>
          <a:bodyPr/>
          <a:lstStyle/>
          <a:p>
            <a:r>
              <a:rPr lang="en-IN" dirty="0"/>
              <a:t>The final step in providing a clean shutdown is to make any long-running </a:t>
            </a:r>
            <a:r>
              <a:rPr lang="en-IN" dirty="0" smtClean="0"/>
              <a:t>methods behave </a:t>
            </a:r>
            <a:r>
              <a:rPr lang="en-IN" dirty="0"/>
              <a:t>politely. </a:t>
            </a:r>
            <a:endParaRPr lang="en-IN" dirty="0" smtClean="0"/>
          </a:p>
          <a:p>
            <a:r>
              <a:rPr lang="en-IN" dirty="0" smtClean="0"/>
              <a:t>Methods </a:t>
            </a:r>
            <a:r>
              <a:rPr lang="en-IN" dirty="0"/>
              <a:t>that might run for a long time should check </a:t>
            </a:r>
            <a:r>
              <a:rPr lang="en-IN" dirty="0" smtClean="0"/>
              <a:t>the value </a:t>
            </a:r>
            <a:r>
              <a:rPr lang="en-IN" dirty="0"/>
              <a:t>of the field that notifies them of shutdowns and should interrupt their work,</a:t>
            </a:r>
          </a:p>
          <a:p>
            <a:r>
              <a:rPr lang="en-IN" dirty="0"/>
              <a:t>if necessary.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92823" y="3280699"/>
            <a:ext cx="67773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public void </a:t>
            </a:r>
            <a:r>
              <a:rPr lang="en-IN" dirty="0" err="1" smtClean="0"/>
              <a:t>doPost</a:t>
            </a:r>
            <a:r>
              <a:rPr lang="en-IN" dirty="0" smtClean="0"/>
              <a:t>(...) {</a:t>
            </a:r>
          </a:p>
          <a:p>
            <a:r>
              <a:rPr lang="en-IN" dirty="0" smtClean="0"/>
              <a:t>...</a:t>
            </a:r>
          </a:p>
          <a:p>
            <a:r>
              <a:rPr lang="en-IN" dirty="0" smtClean="0"/>
              <a:t>for(</a:t>
            </a:r>
            <a:r>
              <a:rPr lang="en-IN" dirty="0" err="1" smtClean="0"/>
              <a:t>i</a:t>
            </a:r>
            <a:r>
              <a:rPr lang="en-IN" dirty="0" smtClean="0"/>
              <a:t> = 0; ((</a:t>
            </a:r>
            <a:r>
              <a:rPr lang="en-IN" dirty="0" err="1" smtClean="0"/>
              <a:t>i</a:t>
            </a:r>
            <a:r>
              <a:rPr lang="en-IN" dirty="0" smtClean="0"/>
              <a:t> &lt; </a:t>
            </a:r>
            <a:r>
              <a:rPr lang="en-IN" dirty="0" err="1" smtClean="0"/>
              <a:t>lotsOfStuffToDo</a:t>
            </a:r>
            <a:r>
              <a:rPr lang="en-IN" dirty="0" smtClean="0"/>
              <a:t>) &amp;&amp;</a:t>
            </a:r>
          </a:p>
          <a:p>
            <a:r>
              <a:rPr lang="en-IN" dirty="0" smtClean="0"/>
              <a:t>!</a:t>
            </a:r>
            <a:r>
              <a:rPr lang="en-IN" dirty="0" err="1" smtClean="0"/>
              <a:t>isShuttingDown</a:t>
            </a:r>
            <a:r>
              <a:rPr lang="en-IN" dirty="0" smtClean="0"/>
              <a:t>()); </a:t>
            </a:r>
            <a:r>
              <a:rPr lang="en-IN" dirty="0" err="1" smtClean="0"/>
              <a:t>i</a:t>
            </a:r>
            <a:r>
              <a:rPr lang="en-IN" dirty="0" smtClean="0"/>
              <a:t>++) {</a:t>
            </a:r>
          </a:p>
          <a:p>
            <a:r>
              <a:rPr lang="en-IN" dirty="0" smtClean="0"/>
              <a:t>try {</a:t>
            </a:r>
          </a:p>
          <a:p>
            <a:r>
              <a:rPr lang="en-IN" dirty="0" err="1" smtClean="0"/>
              <a:t>partOfLongRunningOperation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</a:p>
          <a:p>
            <a:r>
              <a:rPr lang="en-IN" dirty="0" smtClean="0"/>
              <a:t>} catch (</a:t>
            </a:r>
            <a:r>
              <a:rPr lang="en-IN" dirty="0" err="1" smtClean="0"/>
              <a:t>InterruptedException</a:t>
            </a:r>
            <a:r>
              <a:rPr lang="en-IN" dirty="0" smtClean="0"/>
              <a:t> e) {</a:t>
            </a:r>
          </a:p>
          <a:p>
            <a:r>
              <a:rPr lang="en-IN" dirty="0" smtClean="0"/>
              <a:t>...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3622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XML Parser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701" y="1523125"/>
            <a:ext cx="11128599" cy="3785652"/>
          </a:xfrm>
        </p:spPr>
        <p:txBody>
          <a:bodyPr/>
          <a:lstStyle/>
          <a:p>
            <a:r>
              <a:rPr lang="en-IN" dirty="0"/>
              <a:t>Java XML parser is used to work with xml data. </a:t>
            </a:r>
            <a:endParaRPr lang="en-IN" dirty="0" smtClean="0"/>
          </a:p>
          <a:p>
            <a:r>
              <a:rPr lang="en-IN" dirty="0" smtClean="0"/>
              <a:t>XML </a:t>
            </a:r>
            <a:r>
              <a:rPr lang="en-IN" dirty="0"/>
              <a:t>is widely used technology to transport or store data. </a:t>
            </a:r>
            <a:endParaRPr lang="en-IN" dirty="0" smtClean="0"/>
          </a:p>
          <a:p>
            <a:r>
              <a:rPr lang="en-IN" dirty="0" smtClean="0"/>
              <a:t>That’s </a:t>
            </a:r>
            <a:r>
              <a:rPr lang="en-IN" dirty="0"/>
              <a:t>why there are many java xml parsers available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/>
              <a:t>Some of the commonly used java xml parsers are;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DOM Parser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SAX Parser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StAX</a:t>
            </a:r>
            <a:r>
              <a:rPr lang="en-IN" sz="2400" dirty="0"/>
              <a:t> Parser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JAXB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3791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XML Parser – DOM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701" y="1523125"/>
            <a:ext cx="11128599" cy="1923604"/>
          </a:xfrm>
        </p:spPr>
        <p:txBody>
          <a:bodyPr/>
          <a:lstStyle/>
          <a:p>
            <a:r>
              <a:rPr lang="en-IN" dirty="0"/>
              <a:t>DOM Parser is the easiest java xml parser to learn</a:t>
            </a:r>
            <a:r>
              <a:rPr lang="en-IN" dirty="0" smtClean="0"/>
              <a:t>.</a:t>
            </a:r>
          </a:p>
          <a:p>
            <a:r>
              <a:rPr lang="en-IN" dirty="0" smtClean="0"/>
              <a:t>DOM </a:t>
            </a:r>
            <a:r>
              <a:rPr lang="en-IN" dirty="0"/>
              <a:t>parser loads the XML file into memory and we can traverse it node by node to parse the XML. </a:t>
            </a:r>
            <a:endParaRPr lang="en-IN" dirty="0" smtClean="0"/>
          </a:p>
          <a:p>
            <a:r>
              <a:rPr lang="en-IN" dirty="0" smtClean="0"/>
              <a:t>DOM </a:t>
            </a:r>
            <a:r>
              <a:rPr lang="en-IN" dirty="0"/>
              <a:t>Parser is good for small files but when file size increases it performs slow and consumes more memory.</a:t>
            </a:r>
          </a:p>
        </p:txBody>
      </p:sp>
      <p:sp>
        <p:nvSpPr>
          <p:cNvPr id="4" name="Rectangle 3"/>
          <p:cNvSpPr/>
          <p:nvPr/>
        </p:nvSpPr>
        <p:spPr>
          <a:xfrm>
            <a:off x="712897" y="3692168"/>
            <a:ext cx="96413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Read XML File</a:t>
            </a:r>
          </a:p>
          <a:p>
            <a:r>
              <a:rPr lang="en-IN" dirty="0" smtClean="0"/>
              <a:t>- DOM Parser to parse XML file to Object.</a:t>
            </a:r>
          </a:p>
          <a:p>
            <a:r>
              <a:rPr lang="en-IN" dirty="0" smtClean="0"/>
              <a:t>Write XML File</a:t>
            </a:r>
          </a:p>
          <a:p>
            <a:r>
              <a:rPr lang="en-IN" dirty="0" smtClean="0"/>
              <a:t>- DOM Parser to write Object data to XML file.</a:t>
            </a:r>
          </a:p>
          <a:p>
            <a:r>
              <a:rPr lang="en-IN" dirty="0" smtClean="0"/>
              <a:t>Edit XML File</a:t>
            </a:r>
          </a:p>
          <a:p>
            <a:r>
              <a:rPr lang="en-IN" dirty="0" smtClean="0"/>
              <a:t>DOM Parser can be used to edit XML data also. How to add elements, remove elements, edit element values, edit attributes in an XML document using DOM Parser.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6599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898" y="1452469"/>
            <a:ext cx="10766204" cy="472744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The successive requests made by the client can be identified using Session Tracking</a:t>
            </a:r>
            <a:r>
              <a:rPr lang="en-US" altLang="en-US" sz="24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The different session tracking techniques are: User Authorization, Hidden Form Fields, URL Rewriting and Cookies</a:t>
            </a:r>
            <a:r>
              <a:rPr lang="en-US" altLang="en-US" sz="24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forward()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Courier New" panose="02070309020205020404" pitchFamily="49" charset="0"/>
              </a:rPr>
              <a:t>include()</a:t>
            </a:r>
            <a:r>
              <a:rPr lang="en-US" altLang="en-US" sz="2400" dirty="0"/>
              <a:t> methods of </a:t>
            </a:r>
            <a:r>
              <a:rPr lang="en-US" altLang="en-US" sz="2400" dirty="0" err="1">
                <a:latin typeface="Courier New" panose="02070309020205020404" pitchFamily="49" charset="0"/>
              </a:rPr>
              <a:t>RequestDispatcher</a:t>
            </a:r>
            <a:r>
              <a:rPr lang="en-US" altLang="en-US" sz="2400" dirty="0"/>
              <a:t> objects are used by the Servlets belonging to the same application to communicate</a:t>
            </a:r>
            <a:r>
              <a:rPr lang="en-US" altLang="en-US" sz="24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 err="1"/>
              <a:t>InterServlet</a:t>
            </a:r>
            <a:r>
              <a:rPr lang="en-US" altLang="en-US" sz="2400" dirty="0"/>
              <a:t> communication techniques are: </a:t>
            </a:r>
            <a:r>
              <a:rPr lang="en-US" altLang="en-US" sz="2400" dirty="0">
                <a:latin typeface="Courier New" panose="02070309020205020404" pitchFamily="49" charset="0"/>
              </a:rPr>
              <a:t>Servlet Manipulation, Servlet Reuse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Courier New" panose="02070309020205020404" pitchFamily="49" charset="0"/>
              </a:rPr>
              <a:t>Servlet Collaboration</a:t>
            </a:r>
            <a:r>
              <a:rPr lang="en-US" altLang="en-US" sz="2400" dirty="0"/>
              <a:t>. </a:t>
            </a: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 </a:t>
            </a:r>
            <a:r>
              <a:rPr lang="en-US" altLang="en-US" sz="2400" dirty="0" err="1">
                <a:latin typeface="Courier New" panose="02070309020205020404" pitchFamily="49" charset="0"/>
              </a:rPr>
              <a:t>ServletContext</a:t>
            </a:r>
            <a:r>
              <a:rPr lang="en-US" altLang="en-US" sz="2400" dirty="0"/>
              <a:t> is used to store the information of different Servlets</a:t>
            </a:r>
            <a:r>
              <a:rPr lang="en-US" altLang="en-US" sz="24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 err="1">
                <a:latin typeface="Courier New" panose="02070309020205020404" pitchFamily="49" charset="0"/>
              </a:rPr>
              <a:t>getServletContext</a:t>
            </a:r>
            <a:r>
              <a:rPr lang="en-US" altLang="en-US" sz="2400" dirty="0">
                <a:latin typeface="Courier New" panose="02070309020205020404" pitchFamily="49" charset="0"/>
              </a:rPr>
              <a:t>()</a:t>
            </a:r>
            <a:r>
              <a:rPr lang="en-US" altLang="en-US" sz="2400" dirty="0"/>
              <a:t> method of </a:t>
            </a:r>
            <a:r>
              <a:rPr lang="en-US" altLang="en-US" sz="2400" dirty="0" err="1">
                <a:latin typeface="Courier New" panose="02070309020205020404" pitchFamily="49" charset="0"/>
              </a:rPr>
              <a:t>ServletConfig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/>
              <a:t>interface is used to configure the Servlet context.</a:t>
            </a:r>
          </a:p>
        </p:txBody>
      </p:sp>
    </p:spTree>
    <p:extLst>
      <p:ext uri="{BB962C8B-B14F-4D97-AF65-F5344CB8AC3E}">
        <p14:creationId xmlns:p14="http://schemas.microsoft.com/office/powerpoint/2010/main" val="302455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Servlet Request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701" y="1523125"/>
            <a:ext cx="11128599" cy="4231928"/>
          </a:xfrm>
        </p:spPr>
        <p:txBody>
          <a:bodyPr/>
          <a:lstStyle/>
          <a:p>
            <a:r>
              <a:rPr lang="en-IN" dirty="0"/>
              <a:t>Servlet is </a:t>
            </a:r>
            <a:r>
              <a:rPr lang="en-IN" dirty="0" smtClean="0"/>
              <a:t>used to </a:t>
            </a:r>
            <a:r>
              <a:rPr lang="en-IN" dirty="0"/>
              <a:t>handle client request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Servlet </a:t>
            </a:r>
            <a:r>
              <a:rPr lang="en-IN" dirty="0"/>
              <a:t>API provides two important interfaces </a:t>
            </a:r>
            <a:r>
              <a:rPr lang="en-IN" dirty="0" err="1">
                <a:solidFill>
                  <a:srgbClr val="C00000"/>
                </a:solidFill>
              </a:rPr>
              <a:t>javax.servlet.ServletRequest</a:t>
            </a:r>
            <a:r>
              <a:rPr lang="en-IN" dirty="0"/>
              <a:t> and </a:t>
            </a:r>
            <a:r>
              <a:rPr lang="en-IN" dirty="0" err="1">
                <a:solidFill>
                  <a:srgbClr val="C00000"/>
                </a:solidFill>
              </a:rPr>
              <a:t>javax.servlet.http.HttpServletRequest</a:t>
            </a:r>
            <a:r>
              <a:rPr lang="en-IN" dirty="0"/>
              <a:t> </a:t>
            </a:r>
            <a:r>
              <a:rPr lang="en-IN" dirty="0" smtClean="0"/>
              <a:t>to </a:t>
            </a:r>
            <a:r>
              <a:rPr lang="en-IN" dirty="0"/>
              <a:t>encapsulate client request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Implementation of these interfaces provide important information about client request to a servlet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various methods are :</a:t>
            </a:r>
          </a:p>
          <a:p>
            <a:endParaRPr lang="en-IN" dirty="0" smtClean="0"/>
          </a:p>
          <a:p>
            <a:pPr marL="0" indent="0" algn="ctr">
              <a:buNone/>
            </a:pPr>
            <a:r>
              <a:rPr lang="en-IN" dirty="0" err="1">
                <a:solidFill>
                  <a:srgbClr val="C00000"/>
                </a:solidFill>
              </a:rPr>
              <a:t>getParameterValues</a:t>
            </a:r>
            <a:r>
              <a:rPr lang="en-IN" dirty="0">
                <a:solidFill>
                  <a:srgbClr val="C00000"/>
                </a:solidFill>
              </a:rPr>
              <a:t>(String name</a:t>
            </a:r>
            <a:r>
              <a:rPr lang="en-IN" dirty="0" smtClean="0">
                <a:solidFill>
                  <a:srgbClr val="C00000"/>
                </a:solidFill>
              </a:rPr>
              <a:t>) , </a:t>
            </a:r>
            <a:r>
              <a:rPr lang="en-IN" dirty="0" err="1">
                <a:solidFill>
                  <a:srgbClr val="C00000"/>
                </a:solidFill>
              </a:rPr>
              <a:t>getServletContext</a:t>
            </a:r>
            <a:r>
              <a:rPr lang="en-IN" dirty="0" smtClean="0">
                <a:solidFill>
                  <a:srgbClr val="C00000"/>
                </a:solidFill>
              </a:rPr>
              <a:t>(), </a:t>
            </a:r>
            <a:r>
              <a:rPr lang="en-IN" dirty="0" err="1">
                <a:solidFill>
                  <a:srgbClr val="C00000"/>
                </a:solidFill>
              </a:rPr>
              <a:t>getServerName</a:t>
            </a:r>
            <a:r>
              <a:rPr lang="en-IN" dirty="0" smtClean="0">
                <a:solidFill>
                  <a:srgbClr val="C00000"/>
                </a:solidFill>
              </a:rPr>
              <a:t>(),</a:t>
            </a:r>
          </a:p>
          <a:p>
            <a:pPr marL="0" indent="0" algn="ctr">
              <a:buNone/>
            </a:pPr>
            <a:r>
              <a:rPr lang="en-IN" dirty="0" err="1">
                <a:solidFill>
                  <a:srgbClr val="C00000"/>
                </a:solidFill>
              </a:rPr>
              <a:t>setAttribute</a:t>
            </a:r>
            <a:r>
              <a:rPr lang="en-IN" dirty="0">
                <a:solidFill>
                  <a:srgbClr val="C00000"/>
                </a:solidFill>
              </a:rPr>
              <a:t>(String name, Object o</a:t>
            </a:r>
            <a:r>
              <a:rPr lang="en-IN" dirty="0" smtClean="0">
                <a:solidFill>
                  <a:srgbClr val="C00000"/>
                </a:solidFill>
              </a:rPr>
              <a:t>), </a:t>
            </a:r>
            <a:r>
              <a:rPr lang="en-IN" dirty="0" err="1">
                <a:solidFill>
                  <a:srgbClr val="C00000"/>
                </a:solidFill>
              </a:rPr>
              <a:t>getAttribute</a:t>
            </a:r>
            <a:r>
              <a:rPr lang="en-IN" dirty="0">
                <a:solidFill>
                  <a:srgbClr val="C00000"/>
                </a:solidFill>
              </a:rPr>
              <a:t>(String name)</a:t>
            </a:r>
          </a:p>
        </p:txBody>
      </p:sp>
    </p:spTree>
    <p:extLst>
      <p:ext uri="{BB962C8B-B14F-4D97-AF65-F5344CB8AC3E}">
        <p14:creationId xmlns:p14="http://schemas.microsoft.com/office/powerpoint/2010/main" val="188256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HttpServletRequest</a:t>
            </a:r>
            <a:r>
              <a:rPr lang="en-IN" dirty="0"/>
              <a:t>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701" y="1523125"/>
            <a:ext cx="11128599" cy="769441"/>
          </a:xfrm>
        </p:spPr>
        <p:txBody>
          <a:bodyPr/>
          <a:lstStyle/>
          <a:p>
            <a:r>
              <a:rPr lang="en-IN" dirty="0" err="1"/>
              <a:t>HttpServletRequest</a:t>
            </a:r>
            <a:r>
              <a:rPr lang="en-IN" dirty="0"/>
              <a:t> interface adds the methods that relates to the HTTP protocol.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209" y="2407024"/>
            <a:ext cx="4762500" cy="354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9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4631</Words>
  <Application>Microsoft Office PowerPoint</Application>
  <PresentationFormat>Widescreen</PresentationFormat>
  <Paragraphs>841</Paragraphs>
  <Slides>79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1" baseType="lpstr">
      <vt:lpstr>黑体</vt:lpstr>
      <vt:lpstr>宋体</vt:lpstr>
      <vt:lpstr>宋体</vt:lpstr>
      <vt:lpstr>Arial</vt:lpstr>
      <vt:lpstr>Calibri</vt:lpstr>
      <vt:lpstr>Courier New</vt:lpstr>
      <vt:lpstr>Times New Roman</vt:lpstr>
      <vt:lpstr>Times New Roman</vt:lpstr>
      <vt:lpstr>verdana</vt:lpstr>
      <vt:lpstr>verdana</vt:lpstr>
      <vt:lpstr>Wingdings</vt:lpstr>
      <vt:lpstr>1_Office Theme</vt:lpstr>
      <vt:lpstr>PowerPoint Presentation</vt:lpstr>
      <vt:lpstr>Servlet Request &amp; Response – Scope Objects</vt:lpstr>
      <vt:lpstr>Servlet Request &amp; Response</vt:lpstr>
      <vt:lpstr>Servlet Request &amp; Response</vt:lpstr>
      <vt:lpstr>Servlet Request &amp; Response</vt:lpstr>
      <vt:lpstr>Servlet Request &amp; Response</vt:lpstr>
      <vt:lpstr>Servlet Request &amp; Response</vt:lpstr>
      <vt:lpstr>Introduction to Servlet Request</vt:lpstr>
      <vt:lpstr>HttpServletRequest interface</vt:lpstr>
      <vt:lpstr>Important methods of HttpServletRequest</vt:lpstr>
      <vt:lpstr>Introduction to Servlet Response</vt:lpstr>
      <vt:lpstr>HttpServletResponse Interface</vt:lpstr>
      <vt:lpstr>Methods of HttpServletResponse</vt:lpstr>
      <vt:lpstr>Servlet Communication Methods</vt:lpstr>
      <vt:lpstr>Servlet Communication Methods</vt:lpstr>
      <vt:lpstr>Forward() Method</vt:lpstr>
      <vt:lpstr>Include() Method</vt:lpstr>
      <vt:lpstr>Get the object of RequestDispatcher</vt:lpstr>
      <vt:lpstr>SendRedirect ()-Servlet Communication</vt:lpstr>
      <vt:lpstr>Difference between forward() and sendRedirect() method</vt:lpstr>
      <vt:lpstr>InterServlet Communication 3-1</vt:lpstr>
      <vt:lpstr>InterServlet Communication</vt:lpstr>
      <vt:lpstr>InterServlet Communication</vt:lpstr>
      <vt:lpstr>ServletContext Interface</vt:lpstr>
      <vt:lpstr>Advantage of ServletContext</vt:lpstr>
      <vt:lpstr>Uses of ServletContext Interface</vt:lpstr>
      <vt:lpstr>ServletContext object</vt:lpstr>
      <vt:lpstr>Methods of ServletContext interface</vt:lpstr>
      <vt:lpstr>Get the object of ServletContext Interface</vt:lpstr>
      <vt:lpstr>Syntax to provide the initialization parameter in Context scope</vt:lpstr>
      <vt:lpstr>InterServlet Communication 3-2</vt:lpstr>
      <vt:lpstr>InterServlet Communication 3-3</vt:lpstr>
      <vt:lpstr>Servlet Context 2-1</vt:lpstr>
      <vt:lpstr>    Servlet Context 2-2</vt:lpstr>
      <vt:lpstr>Chat Application 5-1</vt:lpstr>
      <vt:lpstr>Chat Application 5-2</vt:lpstr>
      <vt:lpstr>Chat Application 5-3</vt:lpstr>
      <vt:lpstr>Chat Application 5-4</vt:lpstr>
      <vt:lpstr>Chat Application 1-5</vt:lpstr>
      <vt:lpstr>Chat Application 5-5</vt:lpstr>
      <vt:lpstr>Attribute</vt:lpstr>
      <vt:lpstr>Attribute</vt:lpstr>
      <vt:lpstr>Session</vt:lpstr>
      <vt:lpstr>Session Tracking</vt:lpstr>
      <vt:lpstr>Session Tracking</vt:lpstr>
      <vt:lpstr>Session Tracking</vt:lpstr>
      <vt:lpstr>The HttpSession Object</vt:lpstr>
      <vt:lpstr>Creating a Session</vt:lpstr>
      <vt:lpstr>PowerPoint Presentation</vt:lpstr>
      <vt:lpstr>PowerPoint Presentation</vt:lpstr>
      <vt:lpstr>Session Tracking Techniques 9-1</vt:lpstr>
      <vt:lpstr>Session Tracking Techniques 9-2</vt:lpstr>
      <vt:lpstr>Hidden Form Field</vt:lpstr>
      <vt:lpstr>Application of Hidden field</vt:lpstr>
      <vt:lpstr>Session Tracking Techniques 9-3</vt:lpstr>
      <vt:lpstr>URL Rewriting</vt:lpstr>
      <vt:lpstr>URL Rewriting</vt:lpstr>
      <vt:lpstr> Session Tracking Techniques 9-4</vt:lpstr>
      <vt:lpstr>Cookies in Servlet</vt:lpstr>
      <vt:lpstr>How Cookie works</vt:lpstr>
      <vt:lpstr>How Cookie works</vt:lpstr>
      <vt:lpstr>Types of Cookie</vt:lpstr>
      <vt:lpstr>Pros &amp; Cons of Cookies</vt:lpstr>
      <vt:lpstr>Cookie class</vt:lpstr>
      <vt:lpstr>Methods of Cookie class</vt:lpstr>
      <vt:lpstr> Session Tracking Techniques 9-5</vt:lpstr>
      <vt:lpstr>Session Tracking Techniques 9-6</vt:lpstr>
      <vt:lpstr>Session Tracking Techniques 9-7</vt:lpstr>
      <vt:lpstr>Session Tracking Techniques 9-8</vt:lpstr>
      <vt:lpstr>Session Tracking Techniques 9-9</vt:lpstr>
      <vt:lpstr>Tracking Service Requests</vt:lpstr>
      <vt:lpstr>Tracking Service Requests</vt:lpstr>
      <vt:lpstr>Tracking Service Requests</vt:lpstr>
      <vt:lpstr>Notifying Methods to Shut Down</vt:lpstr>
      <vt:lpstr>Notifying Methods to Shut Down</vt:lpstr>
      <vt:lpstr>Creating Polite Long-Running Methods</vt:lpstr>
      <vt:lpstr>Java XML Parser</vt:lpstr>
      <vt:lpstr>Java XML Parser – DOM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</dc:creator>
  <cp:lastModifiedBy>Rajashekar gs</cp:lastModifiedBy>
  <cp:revision>15</cp:revision>
  <dcterms:created xsi:type="dcterms:W3CDTF">2018-04-05T00:58:29Z</dcterms:created>
  <dcterms:modified xsi:type="dcterms:W3CDTF">2018-09-13T17:28:33Z</dcterms:modified>
</cp:coreProperties>
</file>