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notesMasterIdLst>
    <p:notesMasterId r:id="rId4"/>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7" Type="http://schemas.openxmlformats.org/officeDocument/2006/relationships/slideLayout" Target="../slideLayouts/slideLayout1.xml"/><Relationship Id="rId8"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1276707"/>
            <a:ext cx="7477601" cy="2499598"/>
          </a:xfrm>
          <a:prstGeom prst="rect">
            <a:avLst/>
          </a:prstGeom>
          <a:noFill/>
          <a:ln/>
        </p:spPr>
        <p:txBody>
          <a:bodyPr wrap="square" rtlCol="0" anchor="t"/>
          <a:lstStyle/>
          <a:p>
            <a:pPr indent="0" marL="0">
              <a:lnSpc>
                <a:spcPts val="6561"/>
              </a:lnSpc>
              <a:buNone/>
            </a:pPr>
            <a:r>
              <a:rPr lang="en-US" sz="5249" dirty="0">
                <a:solidFill>
                  <a:srgbClr val="1B1B27"/>
                </a:solidFill>
                <a:latin typeface="Alexandria" pitchFamily="34" charset="0"/>
                <a:ea typeface="Alexandria" pitchFamily="34" charset="-122"/>
                <a:cs typeface="Alexandria" pitchFamily="34" charset="-120"/>
              </a:rPr>
              <a:t>Introduction to Mac Management in IEEE 802.11</a:t>
            </a:r>
            <a:endParaRPr lang="en-US" sz="5249" dirty="0"/>
          </a:p>
        </p:txBody>
      </p:sp>
      <p:sp>
        <p:nvSpPr>
          <p:cNvPr id="6" name="Text 3"/>
          <p:cNvSpPr/>
          <p:nvPr/>
        </p:nvSpPr>
        <p:spPr>
          <a:xfrm>
            <a:off x="6319599" y="4109561"/>
            <a:ext cx="7477601" cy="2843213"/>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Mac Management in IEEE 802.11 is a critical aspect of wireless network management. It encompasses various functionalities that are essential for the efficient operation and coordination of wireless devices within the network. These functionalities include synchronization, power management, roaming, and maintenance of the management information base. Each of these components plays a vital role in ensuring the smooth and seamless functioning of wireless communication systems within the IEEE 802.11 standard.</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
        <p:nvSpPr>
          <p:cNvPr id="4" name="Text 2"/>
          <p:cNvSpPr/>
          <p:nvPr/>
        </p:nvSpPr>
        <p:spPr>
          <a:xfrm>
            <a:off x="2770227" y="526613"/>
            <a:ext cx="9089946" cy="1195864"/>
          </a:xfrm>
          <a:prstGeom prst="rect">
            <a:avLst/>
          </a:prstGeom>
          <a:noFill/>
          <a:ln/>
        </p:spPr>
        <p:txBody>
          <a:bodyPr wrap="square" rtlCol="0" anchor="t"/>
          <a:lstStyle/>
          <a:p>
            <a:pPr indent="0" marL="0">
              <a:lnSpc>
                <a:spcPts val="4709"/>
              </a:lnSpc>
              <a:buNone/>
            </a:pPr>
            <a:r>
              <a:rPr lang="en-US" sz="3767" dirty="0">
                <a:solidFill>
                  <a:srgbClr val="1B1B27"/>
                </a:solidFill>
                <a:latin typeface="Alexandria" pitchFamily="34" charset="0"/>
                <a:ea typeface="Alexandria" pitchFamily="34" charset="-122"/>
                <a:cs typeface="Alexandria" pitchFamily="34" charset="-120"/>
              </a:rPr>
              <a:t>Mac Management Functional Group in IEEE 802.11</a:t>
            </a:r>
            <a:endParaRPr lang="en-US" sz="3767" dirty="0"/>
          </a:p>
        </p:txBody>
      </p:sp>
      <p:pic>
        <p:nvPicPr>
          <p:cNvPr id="5" name="Image 0" descr="preencoded.png">    </p:cNvPr>
          <p:cNvPicPr>
            <a:picLocks noChangeAspect="1"/>
          </p:cNvPicPr>
          <p:nvPr/>
        </p:nvPicPr>
        <p:blipFill>
          <a:blip r:embed="rId1"/>
          <a:stretch>
            <a:fillRect/>
          </a:stretch>
        </p:blipFill>
        <p:spPr>
          <a:xfrm>
            <a:off x="2770227" y="2105144"/>
            <a:ext cx="2057281" cy="1271468"/>
          </a:xfrm>
          <a:prstGeom prst="rect">
            <a:avLst/>
          </a:prstGeom>
        </p:spPr>
      </p:pic>
      <p:sp>
        <p:nvSpPr>
          <p:cNvPr id="6" name="Text 3"/>
          <p:cNvSpPr/>
          <p:nvPr/>
        </p:nvSpPr>
        <p:spPr>
          <a:xfrm>
            <a:off x="2770227" y="3615809"/>
            <a:ext cx="2057281" cy="298966"/>
          </a:xfrm>
          <a:prstGeom prst="rect">
            <a:avLst/>
          </a:prstGeom>
          <a:noFill/>
          <a:ln/>
        </p:spPr>
        <p:txBody>
          <a:bodyPr wrap="none" rtlCol="0" anchor="t"/>
          <a:lstStyle/>
          <a:p>
            <a:pPr algn="l" indent="0" marL="0">
              <a:lnSpc>
                <a:spcPts val="2354"/>
              </a:lnSpc>
              <a:buNone/>
            </a:pPr>
            <a:r>
              <a:rPr lang="en-US" sz="1884" dirty="0">
                <a:solidFill>
                  <a:srgbClr val="404155"/>
                </a:solidFill>
                <a:latin typeface="Alexandria" pitchFamily="34" charset="0"/>
                <a:ea typeface="Alexandria" pitchFamily="34" charset="-122"/>
                <a:cs typeface="Alexandria" pitchFamily="34" charset="-120"/>
              </a:rPr>
              <a:t>Synchronization</a:t>
            </a:r>
            <a:endParaRPr lang="en-US" sz="1884" dirty="0"/>
          </a:p>
        </p:txBody>
      </p:sp>
      <p:sp>
        <p:nvSpPr>
          <p:cNvPr id="7" name="Text 4"/>
          <p:cNvSpPr/>
          <p:nvPr/>
        </p:nvSpPr>
        <p:spPr>
          <a:xfrm>
            <a:off x="2770227" y="4029551"/>
            <a:ext cx="2057281" cy="3367207"/>
          </a:xfrm>
          <a:prstGeom prst="rect">
            <a:avLst/>
          </a:prstGeom>
          <a:noFill/>
          <a:ln/>
        </p:spPr>
        <p:txBody>
          <a:bodyPr wrap="square" rtlCol="0" anchor="t"/>
          <a:lstStyle/>
          <a:p>
            <a:pPr algn="l" indent="0" marL="0">
              <a:lnSpc>
                <a:spcPts val="2411"/>
              </a:lnSpc>
              <a:buNone/>
            </a:pPr>
            <a:r>
              <a:rPr lang="en-US" sz="1507" dirty="0">
                <a:solidFill>
                  <a:srgbClr val="404155"/>
                </a:solidFill>
                <a:latin typeface="Nobile" pitchFamily="34" charset="0"/>
                <a:ea typeface="Nobile" pitchFamily="34" charset="-122"/>
                <a:cs typeface="Nobile" pitchFamily="34" charset="-120"/>
              </a:rPr>
              <a:t>Synchronization is a fundamental aspect of Mac management in IEEE 802.11. It involves the coordination of timing and frequency among wireless devices to ensure effective communication and data transmission.</a:t>
            </a:r>
            <a:endParaRPr lang="en-US" sz="1507" dirty="0"/>
          </a:p>
        </p:txBody>
      </p:sp>
      <p:pic>
        <p:nvPicPr>
          <p:cNvPr id="8" name="Image 1" descr="preencoded.png">    </p:cNvPr>
          <p:cNvPicPr>
            <a:picLocks noChangeAspect="1"/>
          </p:cNvPicPr>
          <p:nvPr/>
        </p:nvPicPr>
        <p:blipFill>
          <a:blip r:embed="rId2"/>
          <a:stretch>
            <a:fillRect/>
          </a:stretch>
        </p:blipFill>
        <p:spPr>
          <a:xfrm>
            <a:off x="5114449" y="2105144"/>
            <a:ext cx="2057281" cy="1271468"/>
          </a:xfrm>
          <a:prstGeom prst="rect">
            <a:avLst/>
          </a:prstGeom>
        </p:spPr>
      </p:pic>
      <p:sp>
        <p:nvSpPr>
          <p:cNvPr id="9" name="Text 5"/>
          <p:cNvSpPr/>
          <p:nvPr/>
        </p:nvSpPr>
        <p:spPr>
          <a:xfrm>
            <a:off x="5114449" y="3615809"/>
            <a:ext cx="2057281" cy="597932"/>
          </a:xfrm>
          <a:prstGeom prst="rect">
            <a:avLst/>
          </a:prstGeom>
          <a:noFill/>
          <a:ln/>
        </p:spPr>
        <p:txBody>
          <a:bodyPr wrap="square" rtlCol="0" anchor="t"/>
          <a:lstStyle/>
          <a:p>
            <a:pPr algn="l" indent="0" marL="0">
              <a:lnSpc>
                <a:spcPts val="2354"/>
              </a:lnSpc>
              <a:buNone/>
            </a:pPr>
            <a:r>
              <a:rPr lang="en-US" sz="1884" dirty="0">
                <a:solidFill>
                  <a:srgbClr val="404155"/>
                </a:solidFill>
                <a:latin typeface="Alexandria" pitchFamily="34" charset="0"/>
                <a:ea typeface="Alexandria" pitchFamily="34" charset="-122"/>
                <a:cs typeface="Alexandria" pitchFamily="34" charset="-120"/>
              </a:rPr>
              <a:t>Power Management</a:t>
            </a:r>
            <a:endParaRPr lang="en-US" sz="1884" dirty="0"/>
          </a:p>
        </p:txBody>
      </p:sp>
      <p:sp>
        <p:nvSpPr>
          <p:cNvPr id="10" name="Text 6"/>
          <p:cNvSpPr/>
          <p:nvPr/>
        </p:nvSpPr>
        <p:spPr>
          <a:xfrm>
            <a:off x="5114449" y="4328517"/>
            <a:ext cx="2057281" cy="3367207"/>
          </a:xfrm>
          <a:prstGeom prst="rect">
            <a:avLst/>
          </a:prstGeom>
          <a:noFill/>
          <a:ln/>
        </p:spPr>
        <p:txBody>
          <a:bodyPr wrap="square" rtlCol="0" anchor="t"/>
          <a:lstStyle/>
          <a:p>
            <a:pPr algn="l" indent="0" marL="0">
              <a:lnSpc>
                <a:spcPts val="2411"/>
              </a:lnSpc>
              <a:buNone/>
            </a:pPr>
            <a:r>
              <a:rPr lang="en-US" sz="1507" dirty="0">
                <a:solidFill>
                  <a:srgbClr val="404155"/>
                </a:solidFill>
                <a:latin typeface="Nobile" pitchFamily="34" charset="0"/>
                <a:ea typeface="Nobile" pitchFamily="34" charset="-122"/>
                <a:cs typeface="Nobile" pitchFamily="34" charset="-120"/>
              </a:rPr>
              <a:t>This critical functionality focuses on optimizing the power consumption of wireless devices, thereby extending their battery life and ensuring sustainable operation while minimizing energy usage.</a:t>
            </a:r>
            <a:endParaRPr lang="en-US" sz="1507" dirty="0"/>
          </a:p>
        </p:txBody>
      </p:sp>
      <p:pic>
        <p:nvPicPr>
          <p:cNvPr id="11" name="Image 2" descr="preencoded.png">    </p:cNvPr>
          <p:cNvPicPr>
            <a:picLocks noChangeAspect="1"/>
          </p:cNvPicPr>
          <p:nvPr/>
        </p:nvPicPr>
        <p:blipFill>
          <a:blip r:embed="rId3"/>
          <a:stretch>
            <a:fillRect/>
          </a:stretch>
        </p:blipFill>
        <p:spPr>
          <a:xfrm>
            <a:off x="7458670" y="2105144"/>
            <a:ext cx="2057281" cy="1271468"/>
          </a:xfrm>
          <a:prstGeom prst="rect">
            <a:avLst/>
          </a:prstGeom>
        </p:spPr>
      </p:pic>
      <p:sp>
        <p:nvSpPr>
          <p:cNvPr id="12" name="Text 7"/>
          <p:cNvSpPr/>
          <p:nvPr/>
        </p:nvSpPr>
        <p:spPr>
          <a:xfrm>
            <a:off x="7458670" y="3615809"/>
            <a:ext cx="2057281" cy="298966"/>
          </a:xfrm>
          <a:prstGeom prst="rect">
            <a:avLst/>
          </a:prstGeom>
          <a:noFill/>
          <a:ln/>
        </p:spPr>
        <p:txBody>
          <a:bodyPr wrap="none" rtlCol="0" anchor="t"/>
          <a:lstStyle/>
          <a:p>
            <a:pPr algn="l" indent="0" marL="0">
              <a:lnSpc>
                <a:spcPts val="2354"/>
              </a:lnSpc>
              <a:buNone/>
            </a:pPr>
            <a:r>
              <a:rPr lang="en-US" sz="1884" dirty="0">
                <a:solidFill>
                  <a:srgbClr val="404155"/>
                </a:solidFill>
                <a:latin typeface="Alexandria" pitchFamily="34" charset="0"/>
                <a:ea typeface="Alexandria" pitchFamily="34" charset="-122"/>
                <a:cs typeface="Alexandria" pitchFamily="34" charset="-120"/>
              </a:rPr>
              <a:t>Roaming</a:t>
            </a:r>
            <a:endParaRPr lang="en-US" sz="1884" dirty="0"/>
          </a:p>
        </p:txBody>
      </p:sp>
      <p:sp>
        <p:nvSpPr>
          <p:cNvPr id="13" name="Text 8"/>
          <p:cNvSpPr/>
          <p:nvPr/>
        </p:nvSpPr>
        <p:spPr>
          <a:xfrm>
            <a:off x="7458670" y="4029551"/>
            <a:ext cx="2057281" cy="3673316"/>
          </a:xfrm>
          <a:prstGeom prst="rect">
            <a:avLst/>
          </a:prstGeom>
          <a:noFill/>
          <a:ln/>
        </p:spPr>
        <p:txBody>
          <a:bodyPr wrap="square" rtlCol="0" anchor="t"/>
          <a:lstStyle/>
          <a:p>
            <a:pPr algn="l" indent="0" marL="0">
              <a:lnSpc>
                <a:spcPts val="2411"/>
              </a:lnSpc>
              <a:buNone/>
            </a:pPr>
            <a:r>
              <a:rPr lang="en-US" sz="1507" dirty="0">
                <a:solidFill>
                  <a:srgbClr val="404155"/>
                </a:solidFill>
                <a:latin typeface="Nobile" pitchFamily="34" charset="0"/>
                <a:ea typeface="Nobile" pitchFamily="34" charset="-122"/>
                <a:cs typeface="Nobile" pitchFamily="34" charset="-120"/>
              </a:rPr>
              <a:t>Roaming facilitates the seamless transition of wireless devices between different access points within the network, ensuring uninterrupted connectivity and communication during device mobility.</a:t>
            </a:r>
            <a:endParaRPr lang="en-US" sz="1507" dirty="0"/>
          </a:p>
        </p:txBody>
      </p:sp>
      <p:pic>
        <p:nvPicPr>
          <p:cNvPr id="14" name="Image 3" descr="preencoded.png">    </p:cNvPr>
          <p:cNvPicPr>
            <a:picLocks noChangeAspect="1"/>
          </p:cNvPicPr>
          <p:nvPr/>
        </p:nvPicPr>
        <p:blipFill>
          <a:blip r:embed="rId4"/>
          <a:stretch>
            <a:fillRect/>
          </a:stretch>
        </p:blipFill>
        <p:spPr>
          <a:xfrm>
            <a:off x="9802892" y="2105144"/>
            <a:ext cx="2057281" cy="1271468"/>
          </a:xfrm>
          <a:prstGeom prst="rect">
            <a:avLst/>
          </a:prstGeom>
        </p:spPr>
      </p:pic>
      <p:sp>
        <p:nvSpPr>
          <p:cNvPr id="15" name="Text 9"/>
          <p:cNvSpPr/>
          <p:nvPr/>
        </p:nvSpPr>
        <p:spPr>
          <a:xfrm>
            <a:off x="9802892" y="3615809"/>
            <a:ext cx="2057281" cy="597932"/>
          </a:xfrm>
          <a:prstGeom prst="rect">
            <a:avLst/>
          </a:prstGeom>
          <a:noFill/>
          <a:ln/>
        </p:spPr>
        <p:txBody>
          <a:bodyPr wrap="square" rtlCol="0" anchor="t"/>
          <a:lstStyle/>
          <a:p>
            <a:pPr algn="l" indent="0" marL="0">
              <a:lnSpc>
                <a:spcPts val="2354"/>
              </a:lnSpc>
              <a:buNone/>
            </a:pPr>
            <a:r>
              <a:rPr lang="en-US" sz="1884" dirty="0">
                <a:solidFill>
                  <a:srgbClr val="404155"/>
                </a:solidFill>
                <a:latin typeface="Alexandria" pitchFamily="34" charset="0"/>
                <a:ea typeface="Alexandria" pitchFamily="34" charset="-122"/>
                <a:cs typeface="Alexandria" pitchFamily="34" charset="-120"/>
              </a:rPr>
              <a:t>Management Information Base</a:t>
            </a:r>
            <a:endParaRPr lang="en-US" sz="1884" dirty="0"/>
          </a:p>
        </p:txBody>
      </p:sp>
      <p:sp>
        <p:nvSpPr>
          <p:cNvPr id="16" name="Text 10"/>
          <p:cNvSpPr/>
          <p:nvPr/>
        </p:nvSpPr>
        <p:spPr>
          <a:xfrm>
            <a:off x="9802892" y="4328517"/>
            <a:ext cx="2057281" cy="3061097"/>
          </a:xfrm>
          <a:prstGeom prst="rect">
            <a:avLst/>
          </a:prstGeom>
          <a:noFill/>
          <a:ln/>
        </p:spPr>
        <p:txBody>
          <a:bodyPr wrap="square" rtlCol="0" anchor="t"/>
          <a:lstStyle/>
          <a:p>
            <a:pPr algn="l" indent="0" marL="0">
              <a:lnSpc>
                <a:spcPts val="2411"/>
              </a:lnSpc>
              <a:buNone/>
            </a:pPr>
            <a:r>
              <a:rPr lang="en-US" sz="1507" dirty="0">
                <a:solidFill>
                  <a:srgbClr val="404155"/>
                </a:solidFill>
                <a:latin typeface="Nobile" pitchFamily="34" charset="0"/>
                <a:ea typeface="Nobile" pitchFamily="34" charset="-122"/>
                <a:cs typeface="Nobile" pitchFamily="34" charset="-120"/>
              </a:rPr>
              <a:t>The management information base serves as a repository of network-related data, providing crucial information for network management and facilitating effective decision-making for network</a:t>
            </a:r>
            <a:endParaRPr lang="en-US" sz="1507"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Slide 1</vt:lpstr>
      <vt:lpstr>Slide 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2024-03-14T16:18:03Z</dcterms:created>
  <dcterms:modified xsi:type="dcterms:W3CDTF">2024-03-14T16:18:03Z</dcterms:modified>
</cp:coreProperties>
</file>