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63" r:id="rId7"/>
    <p:sldId id="291" r:id="rId8"/>
    <p:sldId id="278" r:id="rId9"/>
    <p:sldId id="266" r:id="rId10"/>
    <p:sldId id="290" r:id="rId11"/>
    <p:sldId id="286" r:id="rId12"/>
    <p:sldId id="288" r:id="rId13"/>
    <p:sldId id="289" r:id="rId14"/>
    <p:sldId id="269" r:id="rId15"/>
    <p:sldId id="270" r:id="rId16"/>
    <p:sldId id="272" r:id="rId17"/>
    <p:sldId id="273" r:id="rId18"/>
    <p:sldId id="274" r:id="rId19"/>
    <p:sldId id="275" r:id="rId2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58" autoAdjust="0"/>
  </p:normalViewPr>
  <p:slideViewPr>
    <p:cSldViewPr>
      <p:cViewPr varScale="1">
        <p:scale>
          <a:sx n="107" d="100"/>
          <a:sy n="107" d="100"/>
        </p:scale>
        <p:origin x="11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42536" y="6576042"/>
            <a:ext cx="231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5" y="4827345"/>
            <a:ext cx="3838319" cy="1256754"/>
          </a:xfrm>
          <a:prstGeom prst="rect">
            <a:avLst/>
          </a:prstGeom>
        </p:spPr>
        <p:txBody>
          <a:bodyPr vert="horz" wrap="square" lIns="0" tIns="12700" rIns="0" bIns="0" rtlCol="0">
            <a:spAutoFit/>
          </a:bodyPr>
          <a:lstStyle/>
          <a:p>
            <a:pPr marL="12700" marR="1216025">
              <a:lnSpc>
                <a:spcPct val="100000"/>
              </a:lnSpc>
              <a:spcBef>
                <a:spcPts val="100"/>
              </a:spcBef>
            </a:pPr>
            <a:r>
              <a:rPr lang="en-IN" sz="2000" b="1" spc="-25" dirty="0">
                <a:latin typeface="Times New Roman" panose="02020603050405020304" pitchFamily="18" charset="0"/>
                <a:cs typeface="Times New Roman" panose="02020603050405020304" pitchFamily="18" charset="0"/>
              </a:rPr>
              <a:t>220701187</a:t>
            </a:r>
          </a:p>
          <a:p>
            <a:pPr marL="12700" marR="1216025">
              <a:lnSpc>
                <a:spcPct val="100000"/>
              </a:lnSpc>
              <a:spcBef>
                <a:spcPts val="100"/>
              </a:spcBef>
            </a:pPr>
            <a:r>
              <a:rPr lang="en-IN" sz="2000" b="1" spc="-25" dirty="0">
                <a:latin typeface="Times New Roman" panose="02020603050405020304" pitchFamily="18" charset="0"/>
                <a:cs typeface="Times New Roman" panose="02020603050405020304" pitchFamily="18" charset="0"/>
              </a:rPr>
              <a:t>Nishal I P</a:t>
            </a:r>
            <a:endParaRPr sz="2000" dirty="0">
              <a:latin typeface="Times New Roman" panose="02020603050405020304" pitchFamily="18" charset="0"/>
              <a:cs typeface="Times New Roman" panose="02020603050405020304" pitchFamily="18" charset="0"/>
            </a:endParaRPr>
          </a:p>
          <a:p>
            <a:pPr marL="12700">
              <a:lnSpc>
                <a:spcPct val="100000"/>
              </a:lnSpc>
            </a:pPr>
            <a:r>
              <a:rPr lang="en-US" sz="2000" b="1" dirty="0" err="1">
                <a:latin typeface="Times New Roman" panose="02020603050405020304" pitchFamily="18" charset="0"/>
                <a:cs typeface="Times New Roman" panose="02020603050405020304" pitchFamily="18" charset="0"/>
              </a:rPr>
              <a:t>Mrs</a:t>
            </a:r>
            <a:r>
              <a:rPr lang="en-US" sz="2000" b="1" dirty="0">
                <a:latin typeface="Times New Roman" panose="02020603050405020304" pitchFamily="18" charset="0"/>
                <a:cs typeface="Times New Roman" panose="02020603050405020304" pitchFamily="18" charset="0"/>
              </a:rPr>
              <a:t> G.M </a:t>
            </a:r>
            <a:r>
              <a:rPr lang="en-US" sz="2000" b="1" dirty="0" err="1">
                <a:latin typeface="Times New Roman" panose="02020603050405020304" pitchFamily="18" charset="0"/>
                <a:cs typeface="Times New Roman" panose="02020603050405020304" pitchFamily="18" charset="0"/>
              </a:rPr>
              <a:t>Sasikala</a:t>
            </a:r>
            <a:endParaRPr sz="2000" dirty="0">
              <a:latin typeface="Times New Roman" panose="02020603050405020304" pitchFamily="18" charset="0"/>
              <a:cs typeface="Times New Roman" panose="02020603050405020304" pitchFamily="18" charset="0"/>
            </a:endParaRPr>
          </a:p>
          <a:p>
            <a:pPr marL="12700">
              <a:lnSpc>
                <a:spcPct val="100000"/>
              </a:lnSpc>
            </a:pPr>
            <a:r>
              <a:rPr lang="en-IN" sz="2000" b="1" spc="-10" dirty="0">
                <a:latin typeface="Times New Roman" panose="02020603050405020304" pitchFamily="18" charset="0"/>
                <a:cs typeface="Times New Roman" panose="02020603050405020304" pitchFamily="18" charset="0"/>
              </a:rPr>
              <a:t>Computer Science and Engineering</a:t>
            </a:r>
            <a:endParaRPr sz="20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title"/>
          </p:nvPr>
        </p:nvSpPr>
        <p:spPr>
          <a:xfrm>
            <a:off x="261996" y="1196868"/>
            <a:ext cx="3014345" cy="628377"/>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mj-lt"/>
                <a:cs typeface="Times New Roman" panose="02020603050405020304" pitchFamily="18" charset="0"/>
              </a:rPr>
              <a:t>Introduction</a:t>
            </a:r>
            <a:r>
              <a:rPr sz="2000" b="1" spc="-60" dirty="0">
                <a:solidFill>
                  <a:srgbClr val="FFFFFF"/>
                </a:solidFill>
                <a:latin typeface="+mj-lt"/>
                <a:cs typeface="Times New Roman" panose="02020603050405020304" pitchFamily="18" charset="0"/>
              </a:rPr>
              <a:t> </a:t>
            </a:r>
            <a:r>
              <a:rPr sz="2000" b="1" spc="-25" dirty="0">
                <a:solidFill>
                  <a:srgbClr val="FFFFFF"/>
                </a:solidFill>
                <a:latin typeface="+mj-lt"/>
                <a:cs typeface="Times New Roman" panose="02020603050405020304" pitchFamily="18" charset="0"/>
              </a:rPr>
              <a:t>to </a:t>
            </a:r>
            <a:r>
              <a:rPr sz="2000" b="1" dirty="0">
                <a:solidFill>
                  <a:srgbClr val="FFFFFF"/>
                </a:solidFill>
                <a:latin typeface="+mj-lt"/>
                <a:cs typeface="Times New Roman" panose="02020603050405020304" pitchFamily="18" charset="0"/>
              </a:rPr>
              <a:t>Robotic</a:t>
            </a:r>
            <a:r>
              <a:rPr sz="2000" b="1" spc="-70" dirty="0">
                <a:solidFill>
                  <a:srgbClr val="FFFFFF"/>
                </a:solidFill>
                <a:latin typeface="+mj-lt"/>
                <a:cs typeface="Times New Roman" panose="02020603050405020304" pitchFamily="18" charset="0"/>
              </a:rPr>
              <a:t> </a:t>
            </a:r>
            <a:r>
              <a:rPr sz="2000" b="1" dirty="0">
                <a:solidFill>
                  <a:srgbClr val="FFFFFF"/>
                </a:solidFill>
                <a:latin typeface="+mj-lt"/>
                <a:cs typeface="Times New Roman" panose="02020603050405020304" pitchFamily="18" charset="0"/>
              </a:rPr>
              <a:t>Process</a:t>
            </a:r>
            <a:r>
              <a:rPr sz="2000" b="1" spc="-65" dirty="0">
                <a:solidFill>
                  <a:srgbClr val="FFFFFF"/>
                </a:solidFill>
                <a:latin typeface="+mj-lt"/>
                <a:cs typeface="Times New Roman" panose="02020603050405020304" pitchFamily="18" charset="0"/>
              </a:rPr>
              <a:t> </a:t>
            </a:r>
            <a:r>
              <a:rPr sz="2000" b="1" spc="-10" dirty="0">
                <a:solidFill>
                  <a:srgbClr val="FFFFFF"/>
                </a:solidFill>
                <a:latin typeface="+mj-lt"/>
                <a:cs typeface="Times New Roman" panose="02020603050405020304" pitchFamily="18" charset="0"/>
              </a:rPr>
              <a:t>Automation</a:t>
            </a:r>
            <a:endParaRPr sz="2000" dirty="0">
              <a:latin typeface="+mj-lt"/>
              <a:cs typeface="Times New Roman" panose="02020603050405020304" pitchFamily="18" charset="0"/>
            </a:endParaRPr>
          </a:p>
        </p:txBody>
      </p:sp>
      <p:sp>
        <p:nvSpPr>
          <p:cNvPr id="12" name="object 12"/>
          <p:cNvSpPr txBox="1"/>
          <p:nvPr/>
        </p:nvSpPr>
        <p:spPr>
          <a:xfrm>
            <a:off x="98599" y="1956704"/>
            <a:ext cx="4930793" cy="2069797"/>
          </a:xfrm>
          <a:prstGeom prst="rect">
            <a:avLst/>
          </a:prstGeom>
        </p:spPr>
        <p:txBody>
          <a:bodyPr vert="horz" wrap="square" lIns="0" tIns="12700" rIns="0" bIns="0" rtlCol="0">
            <a:spAutoFit/>
          </a:bodyPr>
          <a:lstStyle/>
          <a:p>
            <a:pPr marL="12700" marR="5080">
              <a:lnSpc>
                <a:spcPct val="100000"/>
              </a:lnSpc>
              <a:spcBef>
                <a:spcPts val="100"/>
              </a:spcBef>
            </a:pPr>
            <a:r>
              <a:rPr lang="en-IN" sz="4400" b="1" dirty="0">
                <a:solidFill>
                  <a:srgbClr val="FFFFFF"/>
                </a:solidFill>
                <a:latin typeface="Times New Roman" panose="02020603050405020304" pitchFamily="18" charset="0"/>
                <a:cs typeface="Times New Roman" panose="02020603050405020304" pitchFamily="18" charset="0"/>
              </a:rPr>
              <a:t>SALARY </a:t>
            </a:r>
          </a:p>
          <a:p>
            <a:pPr marL="12700" marR="5080">
              <a:lnSpc>
                <a:spcPct val="100000"/>
              </a:lnSpc>
              <a:spcBef>
                <a:spcPts val="100"/>
              </a:spcBef>
            </a:pPr>
            <a:r>
              <a:rPr lang="en-IN" sz="4400" b="1" dirty="0">
                <a:solidFill>
                  <a:srgbClr val="FFFFFF"/>
                </a:solidFill>
                <a:latin typeface="Times New Roman" panose="02020603050405020304" pitchFamily="18" charset="0"/>
                <a:cs typeface="Times New Roman" panose="02020603050405020304" pitchFamily="18" charset="0"/>
              </a:rPr>
              <a:t>INCREMENT</a:t>
            </a:r>
          </a:p>
          <a:p>
            <a:pPr marL="12700" marR="5080">
              <a:lnSpc>
                <a:spcPct val="100000"/>
              </a:lnSpc>
              <a:spcBef>
                <a:spcPts val="100"/>
              </a:spcBef>
            </a:pPr>
            <a:r>
              <a:rPr lang="en-IN" sz="4400" b="1" dirty="0">
                <a:solidFill>
                  <a:srgbClr val="FFFFFF"/>
                </a:solidFill>
                <a:latin typeface="Times New Roman" panose="02020603050405020304" pitchFamily="18" charset="0"/>
                <a:cs typeface="Times New Roman" panose="02020603050405020304" pitchFamily="18" charset="0"/>
              </a:rPr>
              <a:t>SYSTEM</a:t>
            </a:r>
            <a:endParaRPr sz="4400" dirty="0">
              <a:latin typeface="Times New Roman" panose="02020603050405020304" pitchFamily="18" charset="0"/>
              <a:cs typeface="Times New Roman" panose="02020603050405020304" pitchFamily="18" charset="0"/>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1C8D0-06E4-DB17-6B8C-2D7DD1FDB61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34FAC9-62BE-E2DC-F6F5-0ADD70908F0D}"/>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Implementation</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D7774F09-D193-F079-1866-C31BEA039338}"/>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73B022C4-78F7-9B0D-5CF7-7F00801EC842}"/>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58D26097-F125-462B-0C3B-099CA07D81CC}"/>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10</a:t>
            </a:fld>
            <a:endParaRPr spc="-25" dirty="0"/>
          </a:p>
        </p:txBody>
      </p:sp>
      <p:sp>
        <p:nvSpPr>
          <p:cNvPr id="3" name="object 3">
            <a:extLst>
              <a:ext uri="{FF2B5EF4-FFF2-40B4-BE49-F238E27FC236}">
                <a16:creationId xmlns:a16="http://schemas.microsoft.com/office/drawing/2014/main" id="{BFD77488-9CF2-D6A2-C1CD-2C294FF8B99B}"/>
              </a:ext>
            </a:extLst>
          </p:cNvPr>
          <p:cNvSpPr txBox="1"/>
          <p:nvPr/>
        </p:nvSpPr>
        <p:spPr>
          <a:xfrm>
            <a:off x="263525" y="1086540"/>
            <a:ext cx="8759776" cy="5411738"/>
          </a:xfrm>
          <a:prstGeom prst="rect">
            <a:avLst/>
          </a:prstGeom>
        </p:spPr>
        <p:txBody>
          <a:bodyPr vert="horz" wrap="square" lIns="0" tIns="137160" rIns="0" bIns="0" rtlCol="0">
            <a:spAutoFit/>
          </a:bodyPr>
          <a:lstStyle/>
          <a:p>
            <a:r>
              <a:rPr lang="en-US" sz="2400" dirty="0">
                <a:latin typeface="Times New Roman" panose="02020603050405020304" pitchFamily="18" charset="0"/>
                <a:cs typeface="Times New Roman" panose="02020603050405020304" pitchFamily="18" charset="0"/>
              </a:rPr>
              <a:t>The implementation of the </a:t>
            </a:r>
            <a:r>
              <a:rPr lang="en-US" sz="2400" b="1" dirty="0">
                <a:latin typeface="Times New Roman" panose="02020603050405020304" pitchFamily="18" charset="0"/>
                <a:cs typeface="Times New Roman" panose="02020603050405020304" pitchFamily="18" charset="0"/>
              </a:rPr>
              <a:t>Automated Salary Increment Notification System</a:t>
            </a:r>
            <a:r>
              <a:rPr lang="en-US" sz="2400" dirty="0">
                <a:latin typeface="Times New Roman" panose="02020603050405020304" pitchFamily="18" charset="0"/>
                <a:cs typeface="Times New Roman" panose="02020603050405020304" pitchFamily="18" charset="0"/>
              </a:rPr>
              <a:t> involves integrating UiPath's robotic process automation capabilities to streamline the salary management workflow. The system begins by reading employee data from an </a:t>
            </a:r>
            <a:r>
              <a:rPr lang="en-US" sz="2400" b="1" dirty="0">
                <a:latin typeface="Times New Roman" panose="02020603050405020304" pitchFamily="18" charset="0"/>
                <a:cs typeface="Times New Roman" panose="02020603050405020304" pitchFamily="18" charset="0"/>
              </a:rPr>
              <a:t>Excel file </a:t>
            </a:r>
            <a:r>
              <a:rPr lang="en-US" sz="2400" dirty="0">
                <a:latin typeface="Times New Roman" panose="02020603050405020304" pitchFamily="18" charset="0"/>
                <a:cs typeface="Times New Roman" panose="02020603050405020304" pitchFamily="18" charset="0"/>
              </a:rPr>
              <a:t>and applying department-specific salary increment rules using automation logic. The updated salaries are saved to a new Excel file, ensuring accurate record-keeping. A </a:t>
            </a:r>
            <a:r>
              <a:rPr lang="en-US" sz="2400" b="1" dirty="0">
                <a:latin typeface="Times New Roman" panose="02020603050405020304" pitchFamily="18" charset="0"/>
                <a:cs typeface="Times New Roman" panose="02020603050405020304" pitchFamily="18" charset="0"/>
              </a:rPr>
              <a:t>personalized email notification </a:t>
            </a:r>
            <a:r>
              <a:rPr lang="en-US" sz="2400" dirty="0">
                <a:latin typeface="Times New Roman" panose="02020603050405020304" pitchFamily="18" charset="0"/>
                <a:cs typeface="Times New Roman" panose="02020603050405020304" pitchFamily="18" charset="0"/>
              </a:rPr>
              <a:t>is then sent to each employee, informing them of their revised salary with a motivational message. Error-handling mechanisms and logging ensure reliability, while the process is designed to be scalable and adaptable for organizations of various sizes.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12700">
              <a:lnSpc>
                <a:spcPct val="100000"/>
              </a:lnSpc>
              <a:spcBef>
                <a:spcPts val="800"/>
              </a:spcBef>
              <a:tabLst>
                <a:tab pos="310515" algn="l"/>
              </a:tabLst>
            </a:pP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20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CFB7-05D3-017A-B6EC-51F3FA8B2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908E35-2588-BA14-BBF0-98C4C93BD4E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latin typeface="Times New Roman" panose="02020603050405020304" pitchFamily="18" charset="0"/>
                <a:cs typeface="Times New Roman" panose="02020603050405020304" pitchFamily="18" charset="0"/>
              </a:rPr>
              <a:t>T</a:t>
            </a:r>
            <a:r>
              <a:rPr lang="en-IN" spc="-10" dirty="0" err="1">
                <a:latin typeface="Times New Roman" panose="02020603050405020304" pitchFamily="18" charset="0"/>
                <a:cs typeface="Times New Roman" panose="02020603050405020304" pitchFamily="18" charset="0"/>
              </a:rPr>
              <a:t>esting</a:t>
            </a:r>
            <a:endParaRPr spc="-10"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F66B1678-569E-FC1A-DF05-0DAD9C62C80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9DF604B-D565-5060-ECFD-36FB9A7298B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29385CD-7221-6E4D-06CC-1FD72D52FDD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11</a:t>
            </a:fld>
            <a:endParaRPr spc="-25" dirty="0"/>
          </a:p>
        </p:txBody>
      </p:sp>
      <p:sp>
        <p:nvSpPr>
          <p:cNvPr id="3" name="object 3">
            <a:extLst>
              <a:ext uri="{FF2B5EF4-FFF2-40B4-BE49-F238E27FC236}">
                <a16:creationId xmlns:a16="http://schemas.microsoft.com/office/drawing/2014/main" id="{F6D402BA-F29B-1F79-4933-B7AAA19EDBFC}"/>
              </a:ext>
            </a:extLst>
          </p:cNvPr>
          <p:cNvSpPr txBox="1"/>
          <p:nvPr/>
        </p:nvSpPr>
        <p:spPr>
          <a:xfrm>
            <a:off x="308024" y="878961"/>
            <a:ext cx="8759776" cy="507831"/>
          </a:xfrm>
          <a:prstGeom prst="rect">
            <a:avLst/>
          </a:prstGeom>
        </p:spPr>
        <p:txBody>
          <a:bodyPr vert="horz" wrap="square" lIns="0" tIns="137160" rIns="0" bIns="0" rtlCol="0">
            <a:spAutoFit/>
          </a:bodyPr>
          <a:lstStyle/>
          <a:p>
            <a:r>
              <a:rPr lang="en-US" sz="2400" dirty="0">
                <a:latin typeface="Times New Roman" panose="02020603050405020304" pitchFamily="18" charset="0"/>
                <a:cs typeface="Times New Roman" panose="02020603050405020304" pitchFamily="18" charset="0"/>
              </a:rPr>
              <a:t>Screenshots</a:t>
            </a:r>
          </a:p>
        </p:txBody>
      </p:sp>
      <p:pic>
        <p:nvPicPr>
          <p:cNvPr id="12" name="Picture 11">
            <a:extLst>
              <a:ext uri="{FF2B5EF4-FFF2-40B4-BE49-F238E27FC236}">
                <a16:creationId xmlns:a16="http://schemas.microsoft.com/office/drawing/2014/main" id="{811DA5AF-4DAB-617B-E793-212BA451CF44}"/>
              </a:ext>
            </a:extLst>
          </p:cNvPr>
          <p:cNvPicPr>
            <a:picLocks noChangeAspect="1"/>
          </p:cNvPicPr>
          <p:nvPr/>
        </p:nvPicPr>
        <p:blipFill>
          <a:blip r:embed="rId2"/>
          <a:stretch>
            <a:fillRect/>
          </a:stretch>
        </p:blipFill>
        <p:spPr>
          <a:xfrm>
            <a:off x="1143000" y="1714994"/>
            <a:ext cx="6543675" cy="1343025"/>
          </a:xfrm>
          <a:prstGeom prst="rect">
            <a:avLst/>
          </a:prstGeom>
        </p:spPr>
      </p:pic>
      <p:pic>
        <p:nvPicPr>
          <p:cNvPr id="14" name="Picture 13">
            <a:extLst>
              <a:ext uri="{FF2B5EF4-FFF2-40B4-BE49-F238E27FC236}">
                <a16:creationId xmlns:a16="http://schemas.microsoft.com/office/drawing/2014/main" id="{4D170781-7E83-3C49-A96B-60382931015F}"/>
              </a:ext>
            </a:extLst>
          </p:cNvPr>
          <p:cNvPicPr>
            <a:picLocks noChangeAspect="1"/>
          </p:cNvPicPr>
          <p:nvPr/>
        </p:nvPicPr>
        <p:blipFill>
          <a:blip r:embed="rId3"/>
          <a:stretch>
            <a:fillRect/>
          </a:stretch>
        </p:blipFill>
        <p:spPr>
          <a:xfrm>
            <a:off x="1182461" y="4249803"/>
            <a:ext cx="6515100" cy="1133475"/>
          </a:xfrm>
          <a:prstGeom prst="rect">
            <a:avLst/>
          </a:prstGeom>
        </p:spPr>
      </p:pic>
      <p:sp>
        <p:nvSpPr>
          <p:cNvPr id="15" name="TextBox 14">
            <a:extLst>
              <a:ext uri="{FF2B5EF4-FFF2-40B4-BE49-F238E27FC236}">
                <a16:creationId xmlns:a16="http://schemas.microsoft.com/office/drawing/2014/main" id="{C8C35D2A-22BF-BF84-29AB-4D3BE0AE187B}"/>
              </a:ext>
            </a:extLst>
          </p:cNvPr>
          <p:cNvSpPr txBox="1"/>
          <p:nvPr/>
        </p:nvSpPr>
        <p:spPr>
          <a:xfrm>
            <a:off x="3352800" y="3161479"/>
            <a:ext cx="1762021" cy="369332"/>
          </a:xfrm>
          <a:prstGeom prst="rect">
            <a:avLst/>
          </a:prstGeom>
          <a:noFill/>
        </p:spPr>
        <p:txBody>
          <a:bodyPr wrap="none" rtlCol="0">
            <a:spAutoFit/>
          </a:bodyPr>
          <a:lstStyle/>
          <a:p>
            <a:r>
              <a:rPr lang="en-IN" dirty="0"/>
              <a:t>Input Excel File</a:t>
            </a:r>
          </a:p>
        </p:txBody>
      </p:sp>
      <p:sp>
        <p:nvSpPr>
          <p:cNvPr id="16" name="TextBox 15">
            <a:extLst>
              <a:ext uri="{FF2B5EF4-FFF2-40B4-BE49-F238E27FC236}">
                <a16:creationId xmlns:a16="http://schemas.microsoft.com/office/drawing/2014/main" id="{F55795EF-445D-7664-F721-56F4EDEDF887}"/>
              </a:ext>
            </a:extLst>
          </p:cNvPr>
          <p:cNvSpPr txBox="1"/>
          <p:nvPr/>
        </p:nvSpPr>
        <p:spPr>
          <a:xfrm>
            <a:off x="3354290" y="5551698"/>
            <a:ext cx="2121093" cy="369332"/>
          </a:xfrm>
          <a:prstGeom prst="rect">
            <a:avLst/>
          </a:prstGeom>
          <a:noFill/>
        </p:spPr>
        <p:txBody>
          <a:bodyPr wrap="none" rtlCol="0">
            <a:spAutoFit/>
          </a:bodyPr>
          <a:lstStyle/>
          <a:p>
            <a:r>
              <a:rPr lang="en-IN" dirty="0"/>
              <a:t>Updated Excel File</a:t>
            </a:r>
          </a:p>
        </p:txBody>
      </p:sp>
    </p:spTree>
    <p:extLst>
      <p:ext uri="{BB962C8B-B14F-4D97-AF65-F5344CB8AC3E}">
        <p14:creationId xmlns:p14="http://schemas.microsoft.com/office/powerpoint/2010/main" val="2919638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EF87-2BF5-5F9F-5307-571ECC084A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3CC491-7784-2F68-A8E4-6B74FB331512}"/>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Screen Shots</a:t>
            </a:r>
            <a:endParaRPr spc="-10" dirty="0"/>
          </a:p>
        </p:txBody>
      </p:sp>
      <p:sp>
        <p:nvSpPr>
          <p:cNvPr id="4" name="object 4">
            <a:extLst>
              <a:ext uri="{FF2B5EF4-FFF2-40B4-BE49-F238E27FC236}">
                <a16:creationId xmlns:a16="http://schemas.microsoft.com/office/drawing/2014/main" id="{C02B9D74-CEA5-A85C-B86A-52BB76FF054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66ED8F3-AEE6-B2D0-3E7A-E6EE3532A20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AFA14DDF-13FA-082B-1AFD-9840375A043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12</a:t>
            </a:fld>
            <a:endParaRPr spc="-25" dirty="0"/>
          </a:p>
        </p:txBody>
      </p:sp>
      <p:pic>
        <p:nvPicPr>
          <p:cNvPr id="8" name="Picture 7" descr="A screenshot of a computer&#10;&#10;Description automatically generated">
            <a:extLst>
              <a:ext uri="{FF2B5EF4-FFF2-40B4-BE49-F238E27FC236}">
                <a16:creationId xmlns:a16="http://schemas.microsoft.com/office/drawing/2014/main" id="{717BE3D8-10A2-8DF4-EAB9-4B037FED2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46" y="965961"/>
            <a:ext cx="3393154" cy="545360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EC1BEBF-4F3B-0515-8FF2-A426D1663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9996" y="964971"/>
            <a:ext cx="3729410" cy="5479638"/>
          </a:xfrm>
          <a:prstGeom prst="rect">
            <a:avLst/>
          </a:prstGeom>
        </p:spPr>
      </p:pic>
    </p:spTree>
    <p:extLst>
      <p:ext uri="{BB962C8B-B14F-4D97-AF65-F5344CB8AC3E}">
        <p14:creationId xmlns:p14="http://schemas.microsoft.com/office/powerpoint/2010/main" val="381085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B9D9-A9E7-1C50-4B32-F57F9B42C6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ABFF38-55D4-AA50-0A44-3DF3655EA1B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Testing</a:t>
            </a:r>
            <a:endParaRPr spc="-10" dirty="0"/>
          </a:p>
        </p:txBody>
      </p:sp>
      <p:sp>
        <p:nvSpPr>
          <p:cNvPr id="4" name="object 4">
            <a:extLst>
              <a:ext uri="{FF2B5EF4-FFF2-40B4-BE49-F238E27FC236}">
                <a16:creationId xmlns:a16="http://schemas.microsoft.com/office/drawing/2014/main" id="{EBA197B2-2733-BF83-8B52-6875F823F9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E7B680D-3884-EB42-0DC2-E62755F13F6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5303EC5-F7EA-064F-4A93-14653EF8987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13</a:t>
            </a:fld>
            <a:endParaRPr spc="-25" dirty="0"/>
          </a:p>
        </p:txBody>
      </p:sp>
      <p:sp>
        <p:nvSpPr>
          <p:cNvPr id="3" name="object 3">
            <a:extLst>
              <a:ext uri="{FF2B5EF4-FFF2-40B4-BE49-F238E27FC236}">
                <a16:creationId xmlns:a16="http://schemas.microsoft.com/office/drawing/2014/main" id="{9468E3A4-2304-54E5-A50E-1DCE3A92B280}"/>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7170" name="Picture 2">
            <a:extLst>
              <a:ext uri="{FF2B5EF4-FFF2-40B4-BE49-F238E27FC236}">
                <a16:creationId xmlns:a16="http://schemas.microsoft.com/office/drawing/2014/main" id="{A9DA73C4-AC8D-C29B-789B-0C92E00B2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92" y="2438400"/>
            <a:ext cx="8703892" cy="1371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E84AED-7A8E-B2D9-6FEC-B5B436F5A6FD}"/>
              </a:ext>
            </a:extLst>
          </p:cNvPr>
          <p:cNvSpPr txBox="1"/>
          <p:nvPr/>
        </p:nvSpPr>
        <p:spPr>
          <a:xfrm>
            <a:off x="3432745" y="3853740"/>
            <a:ext cx="1851789" cy="369332"/>
          </a:xfrm>
          <a:prstGeom prst="rect">
            <a:avLst/>
          </a:prstGeom>
          <a:noFill/>
        </p:spPr>
        <p:txBody>
          <a:bodyPr wrap="none" rtlCol="0">
            <a:spAutoFit/>
          </a:bodyPr>
          <a:lstStyle/>
          <a:p>
            <a:r>
              <a:rPr lang="en-IN" dirty="0"/>
              <a:t>Increment Email</a:t>
            </a:r>
          </a:p>
        </p:txBody>
      </p:sp>
    </p:spTree>
    <p:extLst>
      <p:ext uri="{BB962C8B-B14F-4D97-AF65-F5344CB8AC3E}">
        <p14:creationId xmlns:p14="http://schemas.microsoft.com/office/powerpoint/2010/main" val="90039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14</a:t>
            </a:fld>
            <a:endParaRPr spc="-25" dirty="0"/>
          </a:p>
        </p:txBody>
      </p:sp>
      <p:sp>
        <p:nvSpPr>
          <p:cNvPr id="3" name="object 3"/>
          <p:cNvSpPr txBox="1"/>
          <p:nvPr/>
        </p:nvSpPr>
        <p:spPr>
          <a:xfrm>
            <a:off x="263525" y="929135"/>
            <a:ext cx="8759776" cy="5321970"/>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300" dirty="0"/>
              <a:t>The </a:t>
            </a:r>
            <a:r>
              <a:rPr lang="en-US" sz="2300" b="1" dirty="0"/>
              <a:t>Automated Salary Increment Notification System</a:t>
            </a:r>
            <a:r>
              <a:rPr lang="en-US" sz="2300" dirty="0"/>
              <a:t> provides a robust and efficient solution for handling salary increments and notifications within organizations. By leveraging robotic process automation (RPA) through UiPath, the system automates key tasks such as data processing, salary calculations, and employee communication, significantly reducing the risk of human error and saving valuable time. It ensures accuracy in applying department-specific increments, offers scalable solutions for businesses of all sizes, and provides employees with clear and timely notifications. Furthermore, the system is adaptable, with future enhancements like HR system integration, mobile support, and tax calculations, making it a forward-looking solution. Ultimately, this system streamlines HR workflows, enhances employee satisfaction, and contributes to overall organizational efficiency.</a:t>
            </a:r>
            <a:endParaRPr sz="2300" dirty="0">
              <a:latin typeface="+mj-lt"/>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15</a:t>
            </a:fld>
            <a:endParaRPr spc="-25" dirty="0"/>
          </a:p>
        </p:txBody>
      </p:sp>
      <p:sp>
        <p:nvSpPr>
          <p:cNvPr id="3" name="object 3"/>
          <p:cNvSpPr txBox="1"/>
          <p:nvPr/>
        </p:nvSpPr>
        <p:spPr>
          <a:xfrm>
            <a:off x="263525" y="1049962"/>
            <a:ext cx="8759776" cy="6194003"/>
          </a:xfrm>
          <a:prstGeom prst="rect">
            <a:avLst/>
          </a:prstGeom>
        </p:spPr>
        <p:txBody>
          <a:bodyPr vert="horz" wrap="square" lIns="0" tIns="124460" rIns="0" bIns="0" rtlCol="0">
            <a:spAutoFit/>
          </a:bodyPr>
          <a:lstStyle/>
          <a:p>
            <a:r>
              <a:rPr lang="en-US" sz="2000" dirty="0"/>
              <a:t>The </a:t>
            </a:r>
            <a:r>
              <a:rPr lang="en-US" sz="2000" b="1" dirty="0"/>
              <a:t>Automated Salary Increment Notification System</a:t>
            </a:r>
            <a:r>
              <a:rPr lang="en-US" sz="2000" dirty="0"/>
              <a:t> can be expanded and improved in the future with the following enhancements:</a:t>
            </a:r>
          </a:p>
          <a:p>
            <a:pPr>
              <a:buFont typeface="+mj-lt"/>
              <a:buAutoNum type="arabicPeriod"/>
            </a:pPr>
            <a:r>
              <a:rPr lang="en-US" sz="2000" b="1" dirty="0"/>
              <a:t>Integration with HR Management Systems</a:t>
            </a:r>
            <a:r>
              <a:rPr lang="en-US" sz="2000" dirty="0"/>
              <a:t>:</a:t>
            </a:r>
            <a:br>
              <a:rPr lang="en-US" sz="2000" dirty="0"/>
            </a:br>
            <a:r>
              <a:rPr lang="en-US" sz="2000" dirty="0"/>
              <a:t>Directly integrate the system with HR platforms like SAP or Workday for real-time data synchronization and updates.</a:t>
            </a:r>
          </a:p>
          <a:p>
            <a:pPr>
              <a:buFont typeface="+mj-lt"/>
              <a:buAutoNum type="arabicPeriod"/>
            </a:pPr>
            <a:r>
              <a:rPr lang="en-US" sz="2000" b="1" dirty="0"/>
              <a:t>Multi-Language Email Support</a:t>
            </a:r>
            <a:r>
              <a:rPr lang="en-US" sz="2000" dirty="0"/>
              <a:t>:</a:t>
            </a:r>
            <a:br>
              <a:rPr lang="en-US" sz="2000" dirty="0"/>
            </a:br>
            <a:r>
              <a:rPr lang="en-US" sz="2000" dirty="0"/>
              <a:t>Enable email notifications in multiple languages to cater to diverse employee demographics across global organizations.</a:t>
            </a:r>
          </a:p>
          <a:p>
            <a:pPr>
              <a:buFont typeface="+mj-lt"/>
              <a:buAutoNum type="arabicPeriod"/>
            </a:pPr>
            <a:r>
              <a:rPr lang="en-US" sz="2000" b="1" dirty="0"/>
              <a:t>Enhanced Security Features</a:t>
            </a:r>
            <a:r>
              <a:rPr lang="en-US" sz="2000" dirty="0"/>
              <a:t>:</a:t>
            </a:r>
            <a:br>
              <a:rPr lang="en-US" sz="2000" dirty="0"/>
            </a:br>
            <a:r>
              <a:rPr lang="en-US" sz="2000" dirty="0"/>
              <a:t>Incorporate advanced encryption techniques to ensure the confidentiality and security of employee data </a:t>
            </a:r>
            <a:r>
              <a:rPr lang="en-US" sz="2200" dirty="0"/>
              <a:t>during</a:t>
            </a:r>
            <a:r>
              <a:rPr lang="en-US" sz="2000" dirty="0"/>
              <a:t> processing and communication.</a:t>
            </a:r>
          </a:p>
          <a:p>
            <a:pPr>
              <a:buFont typeface="+mj-lt"/>
              <a:buAutoNum type="arabicPeriod"/>
            </a:pPr>
            <a:r>
              <a:rPr lang="en-US" sz="2000" b="1" dirty="0"/>
              <a:t>Performance Analytics Dashboard</a:t>
            </a:r>
            <a:r>
              <a:rPr lang="en-US" sz="2000" dirty="0"/>
              <a:t>:</a:t>
            </a:r>
            <a:br>
              <a:rPr lang="en-US" sz="2000" dirty="0"/>
            </a:br>
            <a:r>
              <a:rPr lang="en-US" sz="2000" dirty="0"/>
              <a:t>Add a dashboard to provide real-time insights into processed data, employee statistics, and error logs for better decision-making.</a:t>
            </a:r>
          </a:p>
          <a:p>
            <a:pPr>
              <a:buFont typeface="+mj-lt"/>
              <a:buAutoNum type="arabicPeriod"/>
            </a:pPr>
            <a:r>
              <a:rPr lang="en-US" sz="2000" b="1" dirty="0"/>
              <a:t>Mobile Application Integration</a:t>
            </a:r>
            <a:r>
              <a:rPr lang="en-US" sz="2000" dirty="0"/>
              <a:t>:</a:t>
            </a:r>
            <a:br>
              <a:rPr lang="en-US" sz="2000" dirty="0"/>
            </a:br>
            <a:r>
              <a:rPr lang="en-US" sz="2000" dirty="0"/>
              <a:t>Extend functionality to mobile platforms, allowing employees to view their salary updates and notifications on the go.</a:t>
            </a:r>
          </a:p>
          <a:p>
            <a:pPr algn="just"/>
            <a:endParaRPr lang="en-US" sz="2000" dirty="0">
              <a:latin typeface="+mj-lt"/>
            </a:endParaRPr>
          </a:p>
          <a:p>
            <a:pPr marL="310515" indent="-297815">
              <a:lnSpc>
                <a:spcPct val="100000"/>
              </a:lnSpc>
              <a:spcBef>
                <a:spcPts val="980"/>
              </a:spcBef>
              <a:buFont typeface="Lucida Sans Unicode"/>
              <a:buChar char="▪"/>
              <a:tabLst>
                <a:tab pos="310515" algn="l"/>
              </a:tabLst>
            </a:pPr>
            <a:endParaRPr sz="24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16</a:t>
            </a:fld>
            <a:endParaRPr spc="-25" dirty="0"/>
          </a:p>
        </p:txBody>
      </p:sp>
      <p:sp>
        <p:nvSpPr>
          <p:cNvPr id="9" name="Rectangle 3">
            <a:extLst>
              <a:ext uri="{FF2B5EF4-FFF2-40B4-BE49-F238E27FC236}">
                <a16:creationId xmlns:a16="http://schemas.microsoft.com/office/drawing/2014/main" id="{F06AF8EB-1737-4BEA-FD5D-C453DBD64FDF}"/>
              </a:ext>
            </a:extLst>
          </p:cNvPr>
          <p:cNvSpPr>
            <a:spLocks noChangeArrowheads="1"/>
          </p:cNvSpPr>
          <p:nvPr/>
        </p:nvSpPr>
        <p:spPr bwMode="auto">
          <a:xfrm>
            <a:off x="79870" y="1358442"/>
            <a:ext cx="8763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mj-lt"/>
              </a:rPr>
              <a:t>UiPath, "UiPath Studio - Official Documentation," Available at: https://docs.uipath.com.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mj-lt"/>
              </a:rPr>
              <a:t>Accessed: November 2024.</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mj-lt"/>
              </a:rPr>
              <a:t>S. Avasarala and M. Gopalan, "Robotic Process Automation: A Survey," International Journal of Advanced Research in Computer Science and Software Engineering, vol. 7, no. 5, pp. 43-51, 2017.</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mj-lt"/>
              </a:rPr>
              <a:t>S. J. Roy, "Automating Business Processes Using UiPath," International Journal of Computer Applications, vol. 179, no. 10, pp. 30-36, 2019.</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mj-lt"/>
              </a:rPr>
              <a:t>Microsoft, "Excel - Official Documentation," Available at: https://support.microsoft.com/en-us/excel.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80485" cy="1488440"/>
          </a:xfrm>
          <a:prstGeom prst="rect">
            <a:avLst/>
          </a:prstGeom>
        </p:spPr>
        <p:txBody>
          <a:bodyPr vert="horz" wrap="square" lIns="0" tIns="12700" rIns="0" bIns="0" rtlCol="0">
            <a:spAutoFit/>
          </a:bodyPr>
          <a:lstStyle/>
          <a:p>
            <a:pPr marL="12700">
              <a:lnSpc>
                <a:spcPct val="100000"/>
              </a:lnSpc>
              <a:spcBef>
                <a:spcPts val="100"/>
              </a:spcBef>
            </a:pPr>
            <a:r>
              <a:rPr sz="9600" spc="-10" dirty="0"/>
              <a:t>Queries</a:t>
            </a:r>
            <a:endParaRPr sz="9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255" y="2297636"/>
            <a:ext cx="7499350" cy="1488440"/>
          </a:xfrm>
          <a:prstGeom prst="rect">
            <a:avLst/>
          </a:prstGeom>
        </p:spPr>
        <p:txBody>
          <a:bodyPr vert="horz" wrap="square" lIns="0" tIns="12700" rIns="0" bIns="0" rtlCol="0">
            <a:spAutoFit/>
          </a:bodyPr>
          <a:lstStyle/>
          <a:p>
            <a:pPr marL="12700">
              <a:lnSpc>
                <a:spcPct val="100000"/>
              </a:lnSpc>
              <a:spcBef>
                <a:spcPts val="100"/>
              </a:spcBef>
            </a:pPr>
            <a:r>
              <a:rPr sz="9600" spc="-10" dirty="0"/>
              <a:t>Demonstration</a:t>
            </a:r>
            <a:endParaRPr sz="9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a:t>
            </a:fld>
            <a:endParaRPr spc="-25" dirty="0"/>
          </a:p>
        </p:txBody>
      </p:sp>
      <p:sp>
        <p:nvSpPr>
          <p:cNvPr id="3" name="object 3"/>
          <p:cNvSpPr txBox="1"/>
          <p:nvPr/>
        </p:nvSpPr>
        <p:spPr>
          <a:xfrm>
            <a:off x="308024" y="1003808"/>
            <a:ext cx="8683576" cy="5183470"/>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t>The </a:t>
            </a:r>
            <a:r>
              <a:rPr lang="en-US" sz="2400" b="1" dirty="0"/>
              <a:t>"Automated Salary Increment Notification System Using UiPath"</a:t>
            </a:r>
            <a:r>
              <a:rPr lang="en-US" sz="2400" dirty="0"/>
              <a:t> is an innovative project designed to streamline the process of salary updates and employee notifications within organizations. Traditional salary management and communication workflows often involve manual interventions that are time-consuming, error-prone, and inefficient. This project leverages Robotic Process Automation (RPA) to automate the entire workflow, from calculating salary increments based on departmental criteria to notifying employees via personalized emails. By using UiPath as the core automation platform, this system eliminates redundancy and enhances operational efficiency, allowing HR professionals to focus on strategic activities instead of repetitive tasks.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Need</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Proposed</a:t>
            </a:r>
            <a:r>
              <a:rPr spc="-8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a:t>
            </a:fld>
            <a:endParaRPr spc="-25" dirty="0"/>
          </a:p>
        </p:txBody>
      </p:sp>
      <p:sp>
        <p:nvSpPr>
          <p:cNvPr id="3" name="object 3"/>
          <p:cNvSpPr txBox="1"/>
          <p:nvPr/>
        </p:nvSpPr>
        <p:spPr>
          <a:xfrm>
            <a:off x="263525" y="1181823"/>
            <a:ext cx="8759776" cy="5504071"/>
          </a:xfrm>
          <a:prstGeom prst="rect">
            <a:avLst/>
          </a:prstGeom>
        </p:spPr>
        <p:txBody>
          <a:bodyPr vert="horz" wrap="square" lIns="0" tIns="12700" rIns="0" bIns="0" rtlCol="0">
            <a:spAutoFit/>
          </a:bodyPr>
          <a:lstStyle/>
          <a:p>
            <a:endParaRPr lang="en-US" sz="1600" dirty="0"/>
          </a:p>
          <a:p>
            <a:r>
              <a:rPr lang="en-US" dirty="0"/>
              <a:t>The proposed </a:t>
            </a:r>
            <a:r>
              <a:rPr lang="en-US" b="1" dirty="0"/>
              <a:t>"Automated Salary Increment Notification System"</a:t>
            </a:r>
            <a:r>
              <a:rPr lang="en-US" dirty="0"/>
              <a:t> addresses several critical challenges faced by organizations during the salary appraisal process. These challenges highlight the necessity for an automated system to streamline operations, improve accuracy, and enhance employee communication.</a:t>
            </a:r>
          </a:p>
          <a:p>
            <a:pPr>
              <a:buFont typeface="+mj-lt"/>
              <a:buAutoNum type="arabicPeriod"/>
            </a:pPr>
            <a:r>
              <a:rPr lang="en-US" b="1" dirty="0"/>
              <a:t>Elimination of Manual Errors</a:t>
            </a:r>
            <a:r>
              <a:rPr lang="en-US" dirty="0"/>
              <a:t>:</a:t>
            </a:r>
            <a:br>
              <a:rPr lang="en-US" dirty="0"/>
            </a:br>
            <a:r>
              <a:rPr lang="en-US" dirty="0"/>
              <a:t>Manual salary calculations are prone to errors, especially when dealing with large datasets. Mistakes in increments or data handling can lead to employee dissatisfaction and operational inefficiencies. The proposed system automates the entire process, ensuring accurate and consistent salary updates.</a:t>
            </a:r>
          </a:p>
          <a:p>
            <a:pPr>
              <a:buFont typeface="+mj-lt"/>
              <a:buAutoNum type="arabicPeriod"/>
            </a:pPr>
            <a:r>
              <a:rPr lang="en-US" b="1" dirty="0"/>
              <a:t>Time and Resource Efficiency</a:t>
            </a:r>
            <a:r>
              <a:rPr lang="en-US" dirty="0"/>
              <a:t>:</a:t>
            </a:r>
            <a:br>
              <a:rPr lang="en-US" dirty="0"/>
            </a:br>
            <a:r>
              <a:rPr lang="en-US" dirty="0"/>
              <a:t>The traditional process of calculating salary increments, updating records, and notifying employees is time-consuming and requires significant manpower. The automated system drastically reduces processing time, allowing HR teams to focus on more strategic tasks.</a:t>
            </a:r>
          </a:p>
          <a:p>
            <a:pPr>
              <a:buFont typeface="+mj-lt"/>
              <a:buAutoNum type="arabicPeriod"/>
            </a:pPr>
            <a:r>
              <a:rPr lang="en-US" b="1" dirty="0"/>
              <a:t>Improved Employee Communication</a:t>
            </a:r>
            <a:r>
              <a:rPr lang="en-US" dirty="0"/>
              <a:t>:</a:t>
            </a:r>
            <a:br>
              <a:rPr lang="en-US" dirty="0"/>
            </a:br>
            <a:r>
              <a:rPr lang="en-US" dirty="0"/>
              <a:t>Sending personalized salary updates to employees manually can be tedious and inconsistent. The proposed system ensures timely, professional, and uniform communication with employees, fostering transparency and trust.</a:t>
            </a:r>
          </a:p>
          <a:p>
            <a:pPr marL="310515" indent="-297815" algn="just">
              <a:lnSpc>
                <a:spcPct val="100000"/>
              </a:lnSpc>
              <a:spcBef>
                <a:spcPts val="100"/>
              </a:spcBef>
              <a:buFont typeface="Lucida Sans Unicode"/>
              <a:buChar char="▪"/>
              <a:tabLst>
                <a:tab pos="310515" algn="l"/>
              </a:tabLst>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Main</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4</a:t>
            </a:fld>
            <a:endParaRPr spc="-25" dirty="0"/>
          </a:p>
        </p:txBody>
      </p:sp>
      <p:sp>
        <p:nvSpPr>
          <p:cNvPr id="3" name="object 3"/>
          <p:cNvSpPr txBox="1"/>
          <p:nvPr/>
        </p:nvSpPr>
        <p:spPr>
          <a:xfrm>
            <a:off x="308023" y="1003808"/>
            <a:ext cx="8683577" cy="6329938"/>
          </a:xfrm>
          <a:prstGeom prst="rect">
            <a:avLst/>
          </a:prstGeom>
        </p:spPr>
        <p:txBody>
          <a:bodyPr vert="horz" wrap="square" lIns="0" tIns="12700" rIns="0" bIns="0" rtlCol="0">
            <a:spAutoFit/>
          </a:bodyPr>
          <a:lstStyle/>
          <a:p>
            <a:r>
              <a:rPr lang="en-US" sz="2400" dirty="0"/>
              <a:t>The primary objective of the </a:t>
            </a:r>
            <a:r>
              <a:rPr lang="en-US" sz="2400" b="1" dirty="0"/>
              <a:t>"Automated Salary Increment Notification System"</a:t>
            </a:r>
            <a:r>
              <a:rPr lang="en-US" sz="2400" dirty="0"/>
              <a:t> is to streamline and automate the process of managing employee salary increments and notifications. By leveraging robotic process automation (RPA) through UiPath, the system aims to eliminate manual errors, reduce processing time, and enhance communication with employees.</a:t>
            </a:r>
          </a:p>
          <a:p>
            <a:r>
              <a:rPr lang="en-US" sz="2400" dirty="0"/>
              <a:t>Specifically, the system is designed to:</a:t>
            </a:r>
          </a:p>
          <a:p>
            <a:pPr>
              <a:buFont typeface="Arial" panose="020B0604020202020204" pitchFamily="34" charset="0"/>
              <a:buChar char="•"/>
            </a:pPr>
            <a:r>
              <a:rPr lang="en-US" sz="2400" dirty="0"/>
              <a:t>Accurately apply department-specific salary increments to employee data.</a:t>
            </a:r>
          </a:p>
          <a:p>
            <a:pPr>
              <a:buFont typeface="Arial" panose="020B0604020202020204" pitchFamily="34" charset="0"/>
              <a:buChar char="•"/>
            </a:pPr>
            <a:r>
              <a:rPr lang="en-US" sz="2400" dirty="0"/>
              <a:t>Update and store the processed salary details efficiently in a new Excel file.</a:t>
            </a:r>
          </a:p>
          <a:p>
            <a:pPr>
              <a:buFont typeface="Arial" panose="020B0604020202020204" pitchFamily="34" charset="0"/>
              <a:buChar char="•"/>
            </a:pPr>
            <a:r>
              <a:rPr lang="en-US" sz="2400" dirty="0"/>
              <a:t>Automate personalized email notifications to employees with their updated salary information and motivational messages.</a:t>
            </a:r>
          </a:p>
          <a:p>
            <a:pPr marL="310515" indent="-297815" algn="just">
              <a:lnSpc>
                <a:spcPct val="100000"/>
              </a:lnSpc>
              <a:spcBef>
                <a:spcPts val="100"/>
              </a:spcBef>
              <a:buFont typeface="Lucida Sans Unicode"/>
              <a:buChar char="▪"/>
              <a:tabLst>
                <a:tab pos="310515" algn="l"/>
              </a:tabLst>
            </a:pPr>
            <a:endParaRPr lang="en-US" sz="2400" dirty="0">
              <a:latin typeface="Times New Roman" panose="02020603050405020304" pitchFamily="18" charset="0"/>
              <a:cs typeface="Times New Roman" panose="02020603050405020304" pitchFamily="18" charset="0"/>
            </a:endParaRPr>
          </a:p>
          <a:p>
            <a:pPr marL="310515" indent="-297815" algn="just">
              <a:lnSpc>
                <a:spcPct val="100000"/>
              </a:lnSpc>
              <a:spcBef>
                <a:spcPts val="100"/>
              </a:spcBef>
              <a:buFont typeface="Lucida Sans Unicode"/>
              <a:buChar char="▪"/>
              <a:tabLst>
                <a:tab pos="310515" algn="l"/>
              </a:tabLst>
            </a:pPr>
            <a:endParaRPr lang="en-US" sz="2400" dirty="0">
              <a:latin typeface="Times New Roman" panose="02020603050405020304" pitchFamily="18" charset="0"/>
              <a:cs typeface="Times New Roman" panose="02020603050405020304" pitchFamily="18" charset="0"/>
            </a:endParaRPr>
          </a:p>
          <a:p>
            <a:pPr marL="310515" indent="-297815" algn="just">
              <a:lnSpc>
                <a:spcPct val="100000"/>
              </a:lnSpc>
              <a:spcBef>
                <a:spcPts val="100"/>
              </a:spcBef>
              <a:buFont typeface="Lucida Sans Unicode"/>
              <a:buChar char="▪"/>
              <a:tabLst>
                <a:tab pos="310515" algn="l"/>
              </a:tabLst>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5</a:t>
            </a:fld>
            <a:endParaRPr spc="-25" dirty="0"/>
          </a:p>
        </p:txBody>
      </p:sp>
      <p:pic>
        <p:nvPicPr>
          <p:cNvPr id="8" name="Picture 7" descr="A screenshot of a computer screen&#10;&#10;Description automatically generated">
            <a:extLst>
              <a:ext uri="{FF2B5EF4-FFF2-40B4-BE49-F238E27FC236}">
                <a16:creationId xmlns:a16="http://schemas.microsoft.com/office/drawing/2014/main" id="{AE989AE1-73F1-F097-F122-3C261A28E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856" y="1094838"/>
            <a:ext cx="3689567" cy="52213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System</a:t>
            </a:r>
            <a:r>
              <a:rPr spc="-17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6</a:t>
            </a:fld>
            <a:endParaRPr spc="-25" dirty="0"/>
          </a:p>
        </p:txBody>
      </p:sp>
      <p:sp>
        <p:nvSpPr>
          <p:cNvPr id="3" name="object 3"/>
          <p:cNvSpPr txBox="1"/>
          <p:nvPr/>
        </p:nvSpPr>
        <p:spPr>
          <a:xfrm>
            <a:off x="308024" y="891641"/>
            <a:ext cx="8759776" cy="5170646"/>
          </a:xfrm>
          <a:prstGeom prst="rect">
            <a:avLst/>
          </a:prstGeom>
        </p:spPr>
        <p:txBody>
          <a:bodyPr vert="horz" wrap="square" lIns="0" tIns="124460" rIns="0" bIns="0" rtlCol="0">
            <a:spAutoFit/>
          </a:bodyPr>
          <a:lstStyle/>
          <a:p>
            <a:pPr marL="342900" indent="-342900"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Hardware Requirements:</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Processor</a:t>
            </a:r>
            <a:r>
              <a:rPr lang="en-IN" sz="2400" dirty="0">
                <a:latin typeface="Times New Roman" panose="02020603050405020304" pitchFamily="18" charset="0"/>
                <a:cs typeface="Times New Roman" panose="02020603050405020304" pitchFamily="18" charset="0"/>
              </a:rPr>
              <a:t>: Intel i3 or higher (recommended Intel i5 or above).</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RAM</a:t>
            </a:r>
            <a:r>
              <a:rPr lang="en-IN" sz="2400" dirty="0">
                <a:latin typeface="Times New Roman" panose="02020603050405020304" pitchFamily="18" charset="0"/>
                <a:cs typeface="Times New Roman" panose="02020603050405020304" pitchFamily="18" charset="0"/>
              </a:rPr>
              <a:t>: Minimum 4 GB (8 GB recommended for optimal performance).</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Storage</a:t>
            </a:r>
            <a:r>
              <a:rPr lang="en-IN" sz="2400" dirty="0">
                <a:latin typeface="Times New Roman" panose="02020603050405020304" pitchFamily="18" charset="0"/>
                <a:cs typeface="Times New Roman" panose="02020603050405020304" pitchFamily="18" charset="0"/>
              </a:rPr>
              <a:t>: At least 10 GB free space.</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Internet</a:t>
            </a:r>
            <a:r>
              <a:rPr lang="en-IN" sz="2400" dirty="0">
                <a:latin typeface="Times New Roman" panose="02020603050405020304" pitchFamily="18" charset="0"/>
                <a:cs typeface="Times New Roman" panose="02020603050405020304" pitchFamily="18" charset="0"/>
              </a:rPr>
              <a:t>: Stable connection .</a:t>
            </a:r>
          </a:p>
          <a:p>
            <a:pPr marL="310515" indent="-297815" algn="just">
              <a:lnSpc>
                <a:spcPct val="100000"/>
              </a:lnSpc>
              <a:spcBef>
                <a:spcPts val="980"/>
              </a:spcBef>
              <a:buFont typeface="Lucida Sans Unicode"/>
              <a:buChar char="▪"/>
              <a:tabLst>
                <a:tab pos="310515" algn="l"/>
              </a:tabLst>
            </a:pP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Software Requirements:</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RPA Tool</a:t>
            </a:r>
            <a:r>
              <a:rPr lang="en-IN" sz="2400" dirty="0">
                <a:latin typeface="Times New Roman" panose="02020603050405020304" pitchFamily="18" charset="0"/>
                <a:cs typeface="Times New Roman" panose="02020603050405020304" pitchFamily="18" charset="0"/>
              </a:rPr>
              <a:t>: UiPath Studio (Community or Enterprise edition).</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Browser</a:t>
            </a:r>
            <a:r>
              <a:rPr lang="en-IN" sz="2400" dirty="0">
                <a:latin typeface="Times New Roman" panose="02020603050405020304" pitchFamily="18" charset="0"/>
                <a:cs typeface="Times New Roman" panose="02020603050405020304" pitchFamily="18" charset="0"/>
              </a:rPr>
              <a:t>: Google Chrome with UiPath extension installed.</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Source</a:t>
            </a:r>
            <a:r>
              <a:rPr lang="en-IN" sz="2400" dirty="0">
                <a:latin typeface="Times New Roman" panose="02020603050405020304" pitchFamily="18" charset="0"/>
                <a:cs typeface="Times New Roman" panose="02020603050405020304" pitchFamily="18" charset="0"/>
              </a:rPr>
              <a:t>: Microsoft Excel or other structured data formats.</a:t>
            </a: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Operating System</a:t>
            </a:r>
            <a:r>
              <a:rPr lang="en-IN" sz="2400" dirty="0">
                <a:latin typeface="Times New Roman" panose="02020603050405020304" pitchFamily="18" charset="0"/>
                <a:cs typeface="Times New Roman" panose="02020603050405020304" pitchFamily="18" charset="0"/>
              </a:rPr>
              <a:t>: Windows 10 or later (64-bit)</a:t>
            </a:r>
          </a:p>
          <a:p>
            <a:pPr marL="310515" indent="-297815">
              <a:lnSpc>
                <a:spcPct val="100000"/>
              </a:lnSpc>
              <a:spcBef>
                <a:spcPts val="885"/>
              </a:spcBef>
              <a:buFont typeface="Lucida Sans Unicode"/>
              <a:buChar char="▪"/>
              <a:tabLst>
                <a:tab pos="310515" algn="l"/>
              </a:tabLst>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F5ABC-128E-5128-8C50-A4ECD996AD4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67AF04-0084-F7D4-96DA-F501C1C579C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Functional</a:t>
            </a:r>
            <a:r>
              <a:rPr spc="-2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Description</a:t>
            </a:r>
          </a:p>
        </p:txBody>
      </p:sp>
      <p:sp>
        <p:nvSpPr>
          <p:cNvPr id="4" name="object 4">
            <a:extLst>
              <a:ext uri="{FF2B5EF4-FFF2-40B4-BE49-F238E27FC236}">
                <a16:creationId xmlns:a16="http://schemas.microsoft.com/office/drawing/2014/main" id="{2A3CC231-4A78-6938-7CFD-0AD15253FB5F}"/>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07D5F22-CDA3-0327-DA83-F5B1BD5ED16F}"/>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A8509498-3089-6D03-D1E4-0FBD7295DC79}"/>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7</a:t>
            </a:fld>
            <a:endParaRPr spc="-25" dirty="0"/>
          </a:p>
        </p:txBody>
      </p:sp>
      <p:sp>
        <p:nvSpPr>
          <p:cNvPr id="7" name="Rectangle 1">
            <a:extLst>
              <a:ext uri="{FF2B5EF4-FFF2-40B4-BE49-F238E27FC236}">
                <a16:creationId xmlns:a16="http://schemas.microsoft.com/office/drawing/2014/main" id="{9F8BFE5F-454B-F9F0-B074-39CFB62917CF}"/>
              </a:ext>
            </a:extLst>
          </p:cNvPr>
          <p:cNvSpPr>
            <a:spLocks noChangeArrowheads="1"/>
          </p:cNvSpPr>
          <p:nvPr/>
        </p:nvSpPr>
        <p:spPr bwMode="auto">
          <a:xfrm>
            <a:off x="170941" y="1085640"/>
            <a:ext cx="863065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"Automated Salary Increment Notification System"</a:t>
            </a:r>
            <a:r>
              <a:rPr kumimoji="0" lang="en-US" altLang="en-US" sz="1800" b="0" i="0" u="none" strike="noStrike" cap="none" normalizeH="0" baseline="0" dirty="0">
                <a:ln>
                  <a:noFill/>
                </a:ln>
                <a:solidFill>
                  <a:schemeClr val="tx1"/>
                </a:solidFill>
                <a:effectLst/>
                <a:latin typeface="Arial" panose="020B0604020202020204" pitchFamily="34" charset="0"/>
              </a:rPr>
              <a:t> is a comprehensive solution that automates the salary increment process, ensuring accuracy, efficiency, and timely communication with employees. The system is designed with the following key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r>
              <a:rPr lang="en-US" b="1" dirty="0"/>
              <a:t>1. Data Input Handling</a:t>
            </a:r>
          </a:p>
          <a:p>
            <a:pPr>
              <a:buFont typeface="Arial" panose="020B0604020202020204" pitchFamily="34" charset="0"/>
              <a:buChar char="•"/>
            </a:pPr>
            <a:r>
              <a:rPr lang="en-US" dirty="0"/>
              <a:t>Reads employee data from an Excel file containing details such as names, departments, salaries, and email addresses.</a:t>
            </a:r>
          </a:p>
          <a:p>
            <a:pPr>
              <a:buFont typeface="Arial" panose="020B0604020202020204" pitchFamily="34" charset="0"/>
              <a:buChar char="•"/>
            </a:pPr>
            <a:r>
              <a:rPr lang="en-US" dirty="0"/>
              <a:t>The system loads this data into a </a:t>
            </a:r>
            <a:r>
              <a:rPr lang="en-US" dirty="0" err="1"/>
              <a:t>DataTable</a:t>
            </a:r>
            <a:r>
              <a:rPr lang="en-US" dirty="0"/>
              <a:t> for processing, ensuring a structured and efficient workflow.</a:t>
            </a:r>
          </a:p>
          <a:p>
            <a:pPr>
              <a:buFont typeface="Arial" panose="020B0604020202020204" pitchFamily="34" charset="0"/>
              <a:buChar char="•"/>
            </a:pPr>
            <a:endParaRPr lang="en-US" dirty="0"/>
          </a:p>
          <a:p>
            <a:r>
              <a:rPr lang="en-US" b="1" dirty="0"/>
              <a:t>2. Increment Calculation</a:t>
            </a:r>
          </a:p>
          <a:p>
            <a:pPr>
              <a:buFont typeface="Arial" panose="020B0604020202020204" pitchFamily="34" charset="0"/>
              <a:buChar char="•"/>
            </a:pPr>
            <a:r>
              <a:rPr lang="en-US" dirty="0"/>
              <a:t>Applies department-specific salary increment rules:</a:t>
            </a:r>
          </a:p>
          <a:p>
            <a:pPr marL="742950" lvl="1" indent="-285750">
              <a:buFont typeface="Arial" panose="020B0604020202020204" pitchFamily="34" charset="0"/>
              <a:buChar char="•"/>
            </a:pPr>
            <a:r>
              <a:rPr lang="en-US" dirty="0"/>
              <a:t>Example: 10% increment for Marketing, 5% for HR, and no change for other departments.</a:t>
            </a:r>
          </a:p>
          <a:p>
            <a:pPr>
              <a:buFont typeface="Arial" panose="020B0604020202020204" pitchFamily="34" charset="0"/>
              <a:buChar char="•"/>
            </a:pPr>
            <a:r>
              <a:rPr lang="en-US" dirty="0"/>
              <a:t>Loops through each employee record to calculate the new salary based on the predefined rules.</a:t>
            </a:r>
          </a:p>
          <a:p>
            <a:pPr>
              <a:buFont typeface="Arial" panose="020B0604020202020204" pitchFamily="34" charset="0"/>
              <a:buChar char="•"/>
            </a:pPr>
            <a:r>
              <a:rPr lang="en-US" dirty="0"/>
              <a:t>Updates the salary field in the </a:t>
            </a:r>
            <a:r>
              <a:rPr lang="en-US" dirty="0" err="1"/>
              <a:t>DataTable</a:t>
            </a:r>
            <a:r>
              <a:rPr lang="en-US" dirty="0"/>
              <a:t> with the incremented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010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1C4E-0EB2-85F8-1EF0-B5E0E114D5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40A3A6D-70EB-E5B3-61A0-E8B1114A10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Functional</a:t>
            </a:r>
            <a:r>
              <a:rPr spc="-2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Description</a:t>
            </a:r>
          </a:p>
        </p:txBody>
      </p:sp>
      <p:sp>
        <p:nvSpPr>
          <p:cNvPr id="4" name="object 4">
            <a:extLst>
              <a:ext uri="{FF2B5EF4-FFF2-40B4-BE49-F238E27FC236}">
                <a16:creationId xmlns:a16="http://schemas.microsoft.com/office/drawing/2014/main" id="{871C04CB-0033-A2DB-ADD9-A27E8705203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642C7FD-7F56-2400-CE8B-3C17EF058A3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750490C5-8FF1-FDFE-34CC-43453C90696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8</a:t>
            </a:fld>
            <a:endParaRPr spc="-25" dirty="0"/>
          </a:p>
        </p:txBody>
      </p:sp>
      <p:sp>
        <p:nvSpPr>
          <p:cNvPr id="7" name="Rectangle 1">
            <a:extLst>
              <a:ext uri="{FF2B5EF4-FFF2-40B4-BE49-F238E27FC236}">
                <a16:creationId xmlns:a16="http://schemas.microsoft.com/office/drawing/2014/main" id="{81452151-CF1D-24A2-6016-C17DF8835771}"/>
              </a:ext>
            </a:extLst>
          </p:cNvPr>
          <p:cNvSpPr>
            <a:spLocks noChangeArrowheads="1"/>
          </p:cNvSpPr>
          <p:nvPr/>
        </p:nvSpPr>
        <p:spPr bwMode="auto">
          <a:xfrm>
            <a:off x="152400" y="866002"/>
            <a:ext cx="86306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Data Output Management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Writes the updated employee data, including incremented salaries, to a new Excel file named UpdatedSalaries.xlsx.</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data integrity and accuracy in the output file for HR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Email Notification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Automatically sends personalized emails to employees using their email addresses from the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email includes: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employee's name.</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Their updated salary.</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 motivational message congratulating them on their increment.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SMTP for seamless and secure email delivery.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786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Process</a:t>
            </a:r>
            <a:r>
              <a:rPr spc="-1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41CC2B5E-7AB3-CCBF-BBDE-DF5B8AE0B362}"/>
              </a:ext>
            </a:extLst>
          </p:cNvPr>
          <p:cNvSpPr txBox="1"/>
          <p:nvPr/>
        </p:nvSpPr>
        <p:spPr>
          <a:xfrm>
            <a:off x="198375" y="880408"/>
            <a:ext cx="8714771" cy="1015663"/>
          </a:xfrm>
          <a:prstGeom prst="rect">
            <a:avLst/>
          </a:prstGeom>
          <a:noFill/>
        </p:spPr>
        <p:txBody>
          <a:bodyPr wrap="square" rtlCol="0">
            <a:spAutoFit/>
          </a:bodyPr>
          <a:lstStyle/>
          <a:p>
            <a:r>
              <a:rPr lang="en-US" sz="2000" dirty="0"/>
              <a:t>The </a:t>
            </a:r>
            <a:r>
              <a:rPr lang="en-US" sz="2000" b="1" dirty="0"/>
              <a:t>"Automated Salary Increment Notification System"</a:t>
            </a:r>
            <a:r>
              <a:rPr lang="en-US" sz="2000" dirty="0"/>
              <a:t> follows a structured design to automate the salary increment and notification workflow. Below is the step-by-step process design:</a:t>
            </a:r>
          </a:p>
        </p:txBody>
      </p:sp>
      <p:sp>
        <p:nvSpPr>
          <p:cNvPr id="23" name="TextBox 22">
            <a:extLst>
              <a:ext uri="{FF2B5EF4-FFF2-40B4-BE49-F238E27FC236}">
                <a16:creationId xmlns:a16="http://schemas.microsoft.com/office/drawing/2014/main" id="{C790AA31-D672-759C-84A4-9BBEDEE5AA90}"/>
              </a:ext>
            </a:extLst>
          </p:cNvPr>
          <p:cNvSpPr txBox="1"/>
          <p:nvPr/>
        </p:nvSpPr>
        <p:spPr>
          <a:xfrm>
            <a:off x="198375" y="1952345"/>
            <a:ext cx="8310151" cy="3931654"/>
          </a:xfrm>
          <a:prstGeom prst="rect">
            <a:avLst/>
          </a:prstGeom>
          <a:noFill/>
        </p:spPr>
        <p:txBody>
          <a:bodyPr wrap="square" rtlCol="0">
            <a:spAutoFit/>
          </a:bodyPr>
          <a:lstStyle/>
          <a:p>
            <a:pPr marL="285750" lvl="8"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1. Input Handling</a:t>
            </a:r>
          </a:p>
          <a:p>
            <a:pPr marL="285750" lvl="8"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Reads employee data from an Excel file and validates required columns like Name, Department, and Salary.</a:t>
            </a:r>
          </a:p>
          <a:p>
            <a:pPr marL="285750" lvl="8"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2. Salary Increment Calculation</a:t>
            </a:r>
          </a:p>
          <a:p>
            <a:pPr marL="285750" lvl="8"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Applies department-specific increment rules and updates the "Salary" column in the </a:t>
            </a:r>
            <a:r>
              <a:rPr lang="en-US" sz="1400" dirty="0" err="1">
                <a:latin typeface="Times New Roman" panose="02020603050405020304" pitchFamily="18" charset="0"/>
                <a:cs typeface="Times New Roman" panose="02020603050405020304" pitchFamily="18" charset="0"/>
              </a:rPr>
              <a:t>DataTable</a:t>
            </a:r>
            <a:r>
              <a:rPr lang="en-US" sz="1400" dirty="0">
                <a:latin typeface="Times New Roman" panose="02020603050405020304" pitchFamily="18" charset="0"/>
                <a:cs typeface="Times New Roman" panose="02020603050405020304" pitchFamily="18" charset="0"/>
              </a:rPr>
              <a:t>.</a:t>
            </a:r>
          </a:p>
          <a:p>
            <a:pPr marL="285750" lvl="8"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3. Output Data Handling</a:t>
            </a:r>
          </a:p>
          <a:p>
            <a:pPr marL="285750" lvl="8"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Saves the updated employee data into a new Excel file named UpdatedSalaries.xlsx.</a:t>
            </a:r>
          </a:p>
          <a:p>
            <a:pPr marL="285750" lvl="8"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4. Email Notification</a:t>
            </a:r>
          </a:p>
          <a:p>
            <a:pPr marL="285750" lvl="8"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Sends personalized emails to employees with their updated salary details using SMTP.</a:t>
            </a:r>
          </a:p>
          <a:p>
            <a:pPr marL="285750" lvl="8"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5. Error Handling</a:t>
            </a:r>
          </a:p>
          <a:p>
            <a:pPr marL="285750" lvl="8"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Manages errors with Try-Catch and logs issues for further resolution.</a:t>
            </a:r>
          </a:p>
          <a:p>
            <a:pPr marL="285750" lvl="8"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6. Reporting</a:t>
            </a:r>
          </a:p>
          <a:p>
            <a:pPr marL="285750" lvl="8"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Logs the number of processed employees and generates a summary report.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TotalTime>
  <Words>1554</Words>
  <Application>Microsoft Office PowerPoint</Application>
  <PresentationFormat>On-screen Show (4:3)</PresentationFormat>
  <Paragraphs>152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Lucida Sans Unicode</vt:lpstr>
      <vt:lpstr>Times New Roman</vt:lpstr>
      <vt:lpstr>Wingdings</vt:lpstr>
      <vt:lpstr>Office Theme</vt:lpstr>
      <vt:lpstr>Introduction to Robotic Process Automation</vt:lpstr>
      <vt:lpstr>Abstract</vt:lpstr>
      <vt:lpstr>Need for the Proposed System</vt:lpstr>
      <vt:lpstr>Main Objective</vt:lpstr>
      <vt:lpstr>Architecture</vt:lpstr>
      <vt:lpstr>System Requirements</vt:lpstr>
      <vt:lpstr>Functional Description</vt:lpstr>
      <vt:lpstr>Functional Description</vt:lpstr>
      <vt:lpstr>Process Design</vt:lpstr>
      <vt:lpstr>Implementation</vt:lpstr>
      <vt:lpstr>Testing</vt:lpstr>
      <vt:lpstr>Screen Shots</vt:lpstr>
      <vt:lpstr>Testing</vt:lpstr>
      <vt:lpstr>Conclusions</vt:lpstr>
      <vt:lpstr>Future Enhancement</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madhan raj</dc:creator>
  <cp:lastModifiedBy>Nishal I P</cp:lastModifiedBy>
  <cp:revision>7</cp:revision>
  <dcterms:created xsi:type="dcterms:W3CDTF">2024-11-19T10:27:20Z</dcterms:created>
  <dcterms:modified xsi:type="dcterms:W3CDTF">2024-11-22T04:49:49Z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Google</vt:lpwstr>
  </property>
  <property fmtid="{D5CDD505-2E9C-101B-9397-08002B2CF9AE}" pid="4" name="LastSaved">
    <vt:filetime>2024-11-19T00:00:00Z</vt:filetime>
  </property>
</Properties>
</file>