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2"/>
  </p:notesMasterIdLst>
  <p:sldIdLst>
    <p:sldId id="347" r:id="rId2"/>
    <p:sldId id="287" r:id="rId3"/>
    <p:sldId id="257" r:id="rId4"/>
    <p:sldId id="260" r:id="rId5"/>
    <p:sldId id="340" r:id="rId6"/>
    <p:sldId id="299" r:id="rId7"/>
    <p:sldId id="288" r:id="rId8"/>
    <p:sldId id="266" r:id="rId9"/>
    <p:sldId id="351" r:id="rId10"/>
    <p:sldId id="343" r:id="rId11"/>
    <p:sldId id="344" r:id="rId12"/>
    <p:sldId id="348" r:id="rId13"/>
    <p:sldId id="345" r:id="rId14"/>
    <p:sldId id="349" r:id="rId15"/>
    <p:sldId id="275" r:id="rId16"/>
    <p:sldId id="352" r:id="rId17"/>
    <p:sldId id="346" r:id="rId18"/>
    <p:sldId id="270" r:id="rId19"/>
    <p:sldId id="271" r:id="rId20"/>
    <p:sldId id="32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44" autoAdjust="0"/>
    <p:restoredTop sz="99822" autoAdjust="0"/>
  </p:normalViewPr>
  <p:slideViewPr>
    <p:cSldViewPr>
      <p:cViewPr varScale="1">
        <p:scale>
          <a:sx n="87" d="100"/>
          <a:sy n="87" d="100"/>
        </p:scale>
        <p:origin x="226" y="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5/25/2022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265271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10</a:t>
            </a:fld>
            <a:endParaRPr lang="en-US" dirty="0"/>
          </a:p>
        </p:txBody>
      </p:sp>
    </p:spTree>
    <p:extLst>
      <p:ext uri="{BB962C8B-B14F-4D97-AF65-F5344CB8AC3E}">
        <p14:creationId xmlns:p14="http://schemas.microsoft.com/office/powerpoint/2010/main" val="262031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11</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12</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13</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14</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15</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17</a:t>
            </a:fld>
            <a:endParaRPr lang="en-US" dirty="0"/>
          </a:p>
        </p:txBody>
      </p:sp>
    </p:spTree>
    <p:extLst>
      <p:ext uri="{BB962C8B-B14F-4D97-AF65-F5344CB8AC3E}">
        <p14:creationId xmlns:p14="http://schemas.microsoft.com/office/powerpoint/2010/main"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tackabuse.com/introduction-to-image-processing-in-python-with-opencv/" TargetMode="External"/><Relationship Id="rId2" Type="http://schemas.openxmlformats.org/officeDocument/2006/relationships/hyperlink" Target="https://www.geeksforgeeks.org/import-module-python/" TargetMode="External"/><Relationship Id="rId1" Type="http://schemas.openxmlformats.org/officeDocument/2006/relationships/slideLayout" Target="../slideLayouts/slideLayout2.xml"/><Relationship Id="rId5" Type="http://schemas.openxmlformats.org/officeDocument/2006/relationships/hyperlink" Target="https://www.kaggle.com/code/prashant111/k-means-clustering-with-python/notebook" TargetMode="External"/><Relationship Id="rId4" Type="http://schemas.openxmlformats.org/officeDocument/2006/relationships/hyperlink" Target="https://www.geeksforgeeks.org/extract-dominant-colors-of-an-image-using-python/#:~:text=Dominant%20colors%20are%20displayed%20using,with%20there%20corresponding%20standard%20deviation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pPr algn="ctr"/>
            <a:r>
              <a:rPr lang="en-US" sz="3400" i="1" dirty="0" smtClean="0">
                <a:solidFill>
                  <a:srgbClr val="FF0000"/>
                </a:solidFill>
              </a:rPr>
              <a:t>Dominant Color</a:t>
            </a:r>
            <a:r>
              <a:rPr lang="en-US" sz="3400" b="1" i="1" dirty="0" smtClean="0">
                <a:solidFill>
                  <a:srgbClr val="FF0000"/>
                </a:solidFill>
              </a:rPr>
              <a:t> </a:t>
            </a:r>
            <a:r>
              <a:rPr lang="en-US" sz="3400" b="1" i="1" dirty="0">
                <a:solidFill>
                  <a:srgbClr val="FF0000"/>
                </a:solidFill>
              </a:rPr>
              <a:t>Detection</a:t>
            </a:r>
            <a:r>
              <a:rPr lang="en-US" sz="3400" dirty="0">
                <a:solidFill>
                  <a:srgbClr val="FF0000"/>
                </a:solidFill>
              </a:rPr>
              <a:t/>
            </a:r>
            <a:br>
              <a:rPr lang="en-US" sz="3400" dirty="0">
                <a:solidFill>
                  <a:srgbClr val="FF0000"/>
                </a:solidFill>
              </a:rPr>
            </a:br>
            <a:endParaRPr lang="en-US" sz="3400" dirty="0">
              <a:solidFill>
                <a:srgbClr val="FF0000"/>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a:t>
            </a:r>
            <a:r>
              <a:rPr lang="en-US" sz="3200" b="1" dirty="0" smtClean="0">
                <a:solidFill>
                  <a:srgbClr val="C00000"/>
                </a:solidFill>
                <a:latin typeface="Times New Roman" pitchFamily="18" charset="0"/>
                <a:cs typeface="Times New Roman" pitchFamily="18" charset="0"/>
              </a:rPr>
              <a:t>COMPUTER </a:t>
            </a:r>
            <a:r>
              <a:rPr lang="en-US" sz="3200" b="1" dirty="0">
                <a:solidFill>
                  <a:srgbClr val="C00000"/>
                </a:solidFill>
                <a:latin typeface="Times New Roman" pitchFamily="18" charset="0"/>
                <a:cs typeface="Times New Roman" pitchFamily="18" charset="0"/>
              </a:rPr>
              <a:t>SCIENCE &amp; ENGINEERING</a:t>
            </a:r>
          </a:p>
        </p:txBody>
      </p:sp>
      <p:sp>
        <p:nvSpPr>
          <p:cNvPr id="9" name="Rectangle 8"/>
          <p:cNvSpPr/>
          <p:nvPr/>
        </p:nvSpPr>
        <p:spPr>
          <a:xfrm>
            <a:off x="2711624"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Tree>
    <p:extLst>
      <p:ext uri="{BB962C8B-B14F-4D97-AF65-F5344CB8AC3E}">
        <p14:creationId xmlns:p14="http://schemas.microsoft.com/office/powerpoint/2010/main" val="223951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DETAILED DESIGN</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dirty="0" smtClean="0"/>
              <a:t>VI </a:t>
            </a:r>
            <a:r>
              <a:rPr lang="en-US" dirty="0"/>
              <a:t>Semester, Department of </a:t>
            </a:r>
            <a:r>
              <a:rPr lang="en-US" dirty="0" smtClean="0"/>
              <a:t>CSE</a:t>
            </a:r>
            <a:r>
              <a:rPr lang="en-US" dirty="0"/>
              <a:t>,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335878" y="992124"/>
            <a:ext cx="11304738" cy="5173180"/>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buFont typeface="Wingdings" pitchFamily="2" charset="2"/>
              <a:buChar char="Ø"/>
            </a:pPr>
            <a:r>
              <a:rPr lang="en-US" b="1" cap="small" dirty="0">
                <a:latin typeface="Times New Roman" pitchFamily="18" charset="0"/>
                <a:cs typeface="Times New Roman" pitchFamily="18" charset="0"/>
              </a:rPr>
              <a:t>FUNCTIONAL MODULES</a:t>
            </a:r>
            <a:endParaRPr lang="en-IN" b="1" cap="small" dirty="0">
              <a:latin typeface="Times New Roman" pitchFamily="18" charset="0"/>
              <a:cs typeface="Times New Roman" pitchFamily="18" charset="0"/>
            </a:endParaRPr>
          </a:p>
          <a:p>
            <a:pPr lvl="1"/>
            <a:r>
              <a:rPr lang="en-US" sz="1700" dirty="0">
                <a:latin typeface="Times New Roman" pitchFamily="18" charset="0"/>
                <a:cs typeface="Times New Roman" pitchFamily="18" charset="0"/>
              </a:rPr>
              <a:t>The entire project is divided into 3 modules:</a:t>
            </a:r>
          </a:p>
          <a:p>
            <a:pPr lvl="2"/>
            <a:r>
              <a:rPr lang="en-US" sz="1700" dirty="0" smtClean="0">
                <a:latin typeface="Times New Roman" pitchFamily="18" charset="0"/>
                <a:cs typeface="Times New Roman" pitchFamily="18" charset="0"/>
              </a:rPr>
              <a:t>Image input</a:t>
            </a:r>
            <a:endParaRPr lang="en-US" sz="1700" dirty="0">
              <a:latin typeface="Times New Roman" pitchFamily="18" charset="0"/>
              <a:cs typeface="Times New Roman" pitchFamily="18" charset="0"/>
            </a:endParaRPr>
          </a:p>
          <a:p>
            <a:pPr lvl="2"/>
            <a:r>
              <a:rPr lang="en-US" sz="1700" dirty="0" smtClean="0">
                <a:latin typeface="Times New Roman" pitchFamily="18" charset="0"/>
                <a:cs typeface="Times New Roman" pitchFamily="18" charset="0"/>
              </a:rPr>
              <a:t>Image processing </a:t>
            </a:r>
            <a:endParaRPr lang="en-US" sz="1700" dirty="0">
              <a:latin typeface="Times New Roman" pitchFamily="18" charset="0"/>
              <a:cs typeface="Times New Roman" pitchFamily="18" charset="0"/>
            </a:endParaRPr>
          </a:p>
          <a:p>
            <a:pPr lvl="2"/>
            <a:r>
              <a:rPr lang="en-US" sz="1700" dirty="0" smtClean="0">
                <a:latin typeface="Times New Roman" pitchFamily="18" charset="0"/>
                <a:cs typeface="Times New Roman" pitchFamily="18" charset="0"/>
              </a:rPr>
              <a:t>Dominant color detection</a:t>
            </a:r>
            <a:endParaRPr lang="en-US" sz="1700" dirty="0">
              <a:latin typeface="Times New Roman" pitchFamily="18" charset="0"/>
              <a:cs typeface="Times New Roman" pitchFamily="18" charset="0"/>
            </a:endParaRPr>
          </a:p>
          <a:p>
            <a:pPr marL="685800" lvl="2" indent="0">
              <a:buNone/>
            </a:pPr>
            <a:endParaRPr lang="en-US" sz="1700" dirty="0">
              <a:latin typeface="Times New Roman" pitchFamily="18" charset="0"/>
              <a:cs typeface="Times New Roman" pitchFamily="18" charset="0"/>
            </a:endParaRPr>
          </a:p>
          <a:p>
            <a:pPr marL="342900" lvl="2" indent="-342900">
              <a:buFont typeface="+mj-lt"/>
              <a:buAutoNum type="arabicPeriod"/>
            </a:pPr>
            <a:r>
              <a:rPr lang="en-IN" sz="1700" dirty="0" smtClean="0">
                <a:latin typeface="Times New Roman" pitchFamily="18" charset="0"/>
                <a:cs typeface="Times New Roman" pitchFamily="18" charset="0"/>
              </a:rPr>
              <a:t>Image input</a:t>
            </a:r>
          </a:p>
          <a:p>
            <a:pPr marL="628650" lvl="3" indent="-285750"/>
            <a:r>
              <a:rPr lang="en-US" sz="1600" dirty="0">
                <a:latin typeface="Times New Roman" panose="02020603050405020304" pitchFamily="18" charset="0"/>
                <a:cs typeface="Times New Roman" panose="02020603050405020304" pitchFamily="18" charset="0"/>
              </a:rPr>
              <a:t>The first step is to import all the required modules along with </a:t>
            </a:r>
            <a:r>
              <a:rPr lang="en-US" sz="1600" dirty="0" err="1">
                <a:latin typeface="Times New Roman" panose="02020603050405020304" pitchFamily="18" charset="0"/>
                <a:cs typeface="Times New Roman" panose="02020603050405020304" pitchFamily="18" charset="0"/>
              </a:rPr>
              <a:t>OpenCV</a:t>
            </a:r>
            <a:r>
              <a:rPr lang="en-US" sz="1600" dirty="0">
                <a:latin typeface="Times New Roman" panose="02020603050405020304" pitchFamily="18" charset="0"/>
                <a:cs typeface="Times New Roman" panose="02020603050405020304" pitchFamily="18" charset="0"/>
              </a:rPr>
              <a:t>, and then load the image but make sure the image is inside the same folder as the code file.</a:t>
            </a:r>
            <a:endParaRPr lang="en-IN" sz="1600" dirty="0" smtClean="0">
              <a:latin typeface="Times New Roman" pitchFamily="18" charset="0"/>
              <a:cs typeface="Times New Roman" pitchFamily="18" charset="0"/>
            </a:endParaRPr>
          </a:p>
          <a:p>
            <a:pPr marL="628650" lvl="3" indent="-285750"/>
            <a:r>
              <a:rPr lang="en-IN" sz="1700" dirty="0" smtClean="0">
                <a:latin typeface="Times New Roman" pitchFamily="18" charset="0"/>
                <a:cs typeface="Times New Roman" pitchFamily="18" charset="0"/>
              </a:rPr>
              <a:t>This </a:t>
            </a:r>
            <a:r>
              <a:rPr lang="en-IN" sz="1700" dirty="0">
                <a:latin typeface="Times New Roman" pitchFamily="18" charset="0"/>
                <a:cs typeface="Times New Roman" pitchFamily="18" charset="0"/>
              </a:rPr>
              <a:t>module takes input </a:t>
            </a:r>
            <a:r>
              <a:rPr lang="en-IN" sz="1700" dirty="0" smtClean="0">
                <a:latin typeface="Times New Roman" pitchFamily="18" charset="0"/>
                <a:cs typeface="Times New Roman" pitchFamily="18" charset="0"/>
              </a:rPr>
              <a:t>as an image whose name we have to mention.  “</a:t>
            </a:r>
            <a:r>
              <a:rPr lang="en-IN" sz="1700" dirty="0" err="1" smtClean="0">
                <a:latin typeface="Times New Roman" pitchFamily="18" charset="0"/>
                <a:cs typeface="Times New Roman" pitchFamily="18" charset="0"/>
              </a:rPr>
              <a:t>imread</a:t>
            </a:r>
            <a:r>
              <a:rPr lang="en-IN" sz="1700" dirty="0" smtClean="0">
                <a:latin typeface="Times New Roman" pitchFamily="18" charset="0"/>
                <a:cs typeface="Times New Roman" pitchFamily="18" charset="0"/>
              </a:rPr>
              <a:t>” function is used to read the function. </a:t>
            </a:r>
            <a:endParaRPr lang="en-IN" sz="1700" dirty="0">
              <a:latin typeface="Times New Roman" pitchFamily="18" charset="0"/>
              <a:cs typeface="Times New Roman" pitchFamily="18" charset="0"/>
            </a:endParaRPr>
          </a:p>
          <a:p>
            <a:pPr marL="628650" lvl="3" indent="-285750"/>
            <a:r>
              <a:rPr lang="en-US" sz="1700" dirty="0" smtClean="0">
                <a:latin typeface="Times New Roman" pitchFamily="18" charset="0"/>
                <a:cs typeface="Times New Roman" pitchFamily="18" charset="0"/>
              </a:rPr>
              <a:t>Along with reading the input, one copy of image is also made for future use. </a:t>
            </a:r>
          </a:p>
          <a:p>
            <a:pPr marL="342900" lvl="3" indent="0">
              <a:buNone/>
            </a:pPr>
            <a:endParaRPr lang="en-US" sz="1700" dirty="0">
              <a:latin typeface="Times New Roman" pitchFamily="18" charset="0"/>
              <a:cs typeface="Times New Roman" pitchFamily="18" charset="0"/>
            </a:endParaRPr>
          </a:p>
          <a:p>
            <a:pPr marL="0" indent="0">
              <a:buNone/>
            </a:pPr>
            <a:r>
              <a:rPr lang="en-US" sz="1700" dirty="0">
                <a:latin typeface="Times New Roman" pitchFamily="18" charset="0"/>
                <a:cs typeface="Times New Roman" pitchFamily="18" charset="0"/>
              </a:rPr>
              <a:t>2. </a:t>
            </a:r>
            <a:r>
              <a:rPr lang="en-IN" sz="1700" dirty="0" smtClean="0">
                <a:latin typeface="Times New Roman" pitchFamily="18" charset="0"/>
                <a:cs typeface="Times New Roman" pitchFamily="18" charset="0"/>
              </a:rPr>
              <a:t>Image processing</a:t>
            </a:r>
            <a:endParaRPr lang="en-IN" sz="1700" i="1" dirty="0">
              <a:latin typeface="Times New Roman" pitchFamily="18" charset="0"/>
              <a:cs typeface="Times New Roman" pitchFamily="18" charset="0"/>
            </a:endParaRPr>
          </a:p>
          <a:p>
            <a:pPr marL="622300" indent="-266700"/>
            <a:r>
              <a:rPr lang="en-US" sz="1700" dirty="0" smtClean="0">
                <a:latin typeface="Times New Roman" pitchFamily="18" charset="0"/>
                <a:cs typeface="Times New Roman" pitchFamily="18" charset="0"/>
              </a:rPr>
              <a:t>After taking the image input, the next part is image processing. In image processing we will resize the image to get more correct results.</a:t>
            </a:r>
          </a:p>
          <a:p>
            <a:pPr marL="622300" indent="-266700"/>
            <a:r>
              <a:rPr lang="en-US" sz="1700" dirty="0" smtClean="0">
                <a:latin typeface="Times New Roman" pitchFamily="18" charset="0"/>
                <a:cs typeface="Times New Roman" pitchFamily="18" charset="0"/>
              </a:rPr>
              <a:t>After  resizing, flattening of image is done. We have to fit </a:t>
            </a:r>
            <a:r>
              <a:rPr lang="en-US" sz="1700" dirty="0">
                <a:latin typeface="Times New Roman" panose="02020603050405020304" pitchFamily="18" charset="0"/>
                <a:cs typeface="Times New Roman" panose="02020603050405020304" pitchFamily="18" charset="0"/>
              </a:rPr>
              <a:t>our image in </a:t>
            </a:r>
            <a:r>
              <a:rPr lang="en-US" sz="1700" dirty="0" err="1">
                <a:latin typeface="Times New Roman" panose="02020603050405020304" pitchFamily="18" charset="0"/>
                <a:cs typeface="Times New Roman" panose="02020603050405020304" pitchFamily="18" charset="0"/>
              </a:rPr>
              <a:t>Kmeans</a:t>
            </a:r>
            <a:r>
              <a:rPr lang="en-US" sz="1700" dirty="0">
                <a:latin typeface="Times New Roman" panose="02020603050405020304" pitchFamily="18" charset="0"/>
                <a:cs typeface="Times New Roman" panose="02020603050405020304" pitchFamily="18" charset="0"/>
              </a:rPr>
              <a:t> Clustering Algorithm. In this step, the flattened image is working as an array containing all the pixel colors of the image. These pixel colors will now be clustered into 5 groups. These groups will have some centroids which we can think of as the major color of the cluster (In Layman’s terms we can think of it as the boss of the cluster).</a:t>
            </a:r>
          </a:p>
        </p:txBody>
      </p:sp>
      <p:sp>
        <p:nvSpPr>
          <p:cNvPr id="3" name="Slide Number Placeholder 2">
            <a:extLst>
              <a:ext uri="{FF2B5EF4-FFF2-40B4-BE49-F238E27FC236}">
                <a16:creationId xmlns:a16="http://schemas.microsoft.com/office/drawing/2014/main" id="{ADDD09B3-3028-473B-9357-1EA21BF6A6BD}"/>
              </a:ext>
            </a:extLst>
          </p:cNvPr>
          <p:cNvSpPr>
            <a:spLocks noGrp="1"/>
          </p:cNvSpPr>
          <p:nvPr>
            <p:ph type="sldNum" sz="quarter" idx="12"/>
          </p:nvPr>
        </p:nvSpPr>
        <p:spPr/>
        <p:txBody>
          <a:bodyPr/>
          <a:lstStyle/>
          <a:p>
            <a:fld id="{5B4F5413-E548-45A8-B9DD-11B71454D5CA}" type="slidenum">
              <a:rPr lang="en-US" smtClean="0"/>
              <a:pPr/>
              <a:t>10</a:t>
            </a:fld>
            <a:endParaRPr lang="en-US" dirty="0"/>
          </a:p>
        </p:txBody>
      </p:sp>
    </p:spTree>
    <p:extLst>
      <p:ext uri="{BB962C8B-B14F-4D97-AF65-F5344CB8AC3E}">
        <p14:creationId xmlns:p14="http://schemas.microsoft.com/office/powerpoint/2010/main" val="200212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dirty="0" smtClean="0"/>
              <a:t>VI </a:t>
            </a:r>
            <a:r>
              <a:rPr lang="en-US" dirty="0"/>
              <a:t>Semester, Department of </a:t>
            </a:r>
            <a:r>
              <a:rPr lang="en-US" dirty="0" smtClean="0"/>
              <a:t>CSE</a:t>
            </a:r>
            <a:r>
              <a:rPr lang="en-US" dirty="0"/>
              <a:t>,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b="1" dirty="0">
                <a:latin typeface="Times New Roman" pitchFamily="18" charset="0"/>
                <a:cs typeface="Times New Roman" pitchFamily="18" charset="0"/>
              </a:rPr>
              <a:t>TRAINING CODE</a:t>
            </a:r>
          </a:p>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11</a:t>
            </a:fld>
            <a:endParaRPr lang="en-US" dirty="0"/>
          </a:p>
        </p:txBody>
      </p:sp>
      <p:sp>
        <p:nvSpPr>
          <p:cNvPr id="4" name="TextBox 3"/>
          <p:cNvSpPr txBox="1"/>
          <p:nvPr/>
        </p:nvSpPr>
        <p:spPr>
          <a:xfrm>
            <a:off x="623392" y="1556792"/>
            <a:ext cx="5184576" cy="5047536"/>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import</a:t>
            </a:r>
            <a:r>
              <a:rPr lang="en-IN" sz="1400" dirty="0">
                <a:latin typeface="Times New Roman" panose="02020603050405020304" pitchFamily="18" charset="0"/>
                <a:cs typeface="Times New Roman" panose="02020603050405020304" pitchFamily="18" charset="0"/>
              </a:rPr>
              <a:t> cv2</a:t>
            </a:r>
          </a:p>
          <a:p>
            <a:r>
              <a:rPr lang="en-IN" sz="1400" b="1" dirty="0">
                <a:latin typeface="Times New Roman" panose="02020603050405020304" pitchFamily="18" charset="0"/>
                <a:cs typeface="Times New Roman" panose="02020603050405020304" pitchFamily="18" charset="0"/>
              </a:rPr>
              <a:t>import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numpy</a:t>
            </a:r>
            <a:r>
              <a:rPr lang="en-IN" sz="1400" dirty="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as</a:t>
            </a:r>
            <a:r>
              <a:rPr lang="en-IN" sz="1400" dirty="0">
                <a:latin typeface="Times New Roman" panose="02020603050405020304" pitchFamily="18" charset="0"/>
                <a:cs typeface="Times New Roman" panose="02020603050405020304" pitchFamily="18" charset="0"/>
              </a:rPr>
              <a:t> np</a:t>
            </a:r>
          </a:p>
          <a:p>
            <a:r>
              <a:rPr lang="en-IN" sz="1400" b="1" dirty="0">
                <a:latin typeface="Times New Roman" panose="02020603050405020304" pitchFamily="18" charset="0"/>
                <a:cs typeface="Times New Roman" panose="02020603050405020304" pitchFamily="18" charset="0"/>
              </a:rPr>
              <a:t>import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matplotlib.pyplot</a:t>
            </a:r>
            <a:r>
              <a:rPr lang="en-IN" sz="1400" dirty="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as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plt</a:t>
            </a:r>
            <a:endParaRPr lang="en-IN" sz="14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from </a:t>
            </a:r>
            <a:r>
              <a:rPr lang="en-IN" sz="1400" i="1" dirty="0" err="1">
                <a:latin typeface="Times New Roman" panose="02020603050405020304" pitchFamily="18" charset="0"/>
                <a:cs typeface="Times New Roman" panose="02020603050405020304" pitchFamily="18" charset="0"/>
              </a:rPr>
              <a:t>sklearn.cluster</a:t>
            </a:r>
            <a:r>
              <a:rPr lang="en-IN" sz="1400" b="1" dirty="0">
                <a:latin typeface="Times New Roman" panose="02020603050405020304" pitchFamily="18" charset="0"/>
                <a:cs typeface="Times New Roman" panose="02020603050405020304" pitchFamily="18" charset="0"/>
              </a:rPr>
              <a:t> import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KMeans</a:t>
            </a:r>
            <a:endParaRPr lang="en-IN" sz="14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import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imutils</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clusters = 5 # try changing it</a:t>
            </a:r>
          </a:p>
          <a:p>
            <a:r>
              <a:rPr lang="en-IN" sz="1400" dirty="0" err="1">
                <a:latin typeface="Times New Roman" panose="02020603050405020304" pitchFamily="18" charset="0"/>
                <a:cs typeface="Times New Roman" panose="02020603050405020304" pitchFamily="18" charset="0"/>
              </a:rPr>
              <a:t>img</a:t>
            </a:r>
            <a:r>
              <a:rPr lang="en-IN" sz="1400" dirty="0">
                <a:latin typeface="Times New Roman" panose="02020603050405020304" pitchFamily="18" charset="0"/>
                <a:cs typeface="Times New Roman" panose="02020603050405020304" pitchFamily="18" charset="0"/>
              </a:rPr>
              <a:t> = cv2.imread('5.png')</a:t>
            </a:r>
          </a:p>
          <a:p>
            <a:r>
              <a:rPr lang="en-IN" sz="1400" dirty="0" err="1">
                <a:latin typeface="Times New Roman" panose="02020603050405020304" pitchFamily="18" charset="0"/>
                <a:cs typeface="Times New Roman" panose="02020603050405020304" pitchFamily="18" charset="0"/>
              </a:rPr>
              <a:t>org_img</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img.copy</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print('Org image shape --&gt; ',</a:t>
            </a:r>
            <a:r>
              <a:rPr lang="en-IN" sz="1400" dirty="0" err="1">
                <a:latin typeface="Times New Roman" panose="02020603050405020304" pitchFamily="18" charset="0"/>
                <a:cs typeface="Times New Roman" panose="02020603050405020304" pitchFamily="18" charset="0"/>
              </a:rPr>
              <a:t>img.shape</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img</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imutils.resize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img,height</a:t>
            </a:r>
            <a:r>
              <a:rPr lang="en-IN" sz="1400" dirty="0">
                <a:latin typeface="Times New Roman" panose="02020603050405020304" pitchFamily="18" charset="0"/>
                <a:cs typeface="Times New Roman" panose="02020603050405020304" pitchFamily="18" charset="0"/>
              </a:rPr>
              <a:t>=200)</a:t>
            </a:r>
          </a:p>
          <a:p>
            <a:r>
              <a:rPr lang="en-IN" sz="1400" dirty="0">
                <a:latin typeface="Times New Roman" panose="02020603050405020304" pitchFamily="18" charset="0"/>
                <a:cs typeface="Times New Roman" panose="02020603050405020304" pitchFamily="18" charset="0"/>
              </a:rPr>
              <a:t>print('After resizing shape --&gt; ',</a:t>
            </a:r>
            <a:r>
              <a:rPr lang="en-IN" sz="1400" dirty="0" err="1">
                <a:latin typeface="Times New Roman" panose="02020603050405020304" pitchFamily="18" charset="0"/>
                <a:cs typeface="Times New Roman" panose="02020603050405020304" pitchFamily="18" charset="0"/>
              </a:rPr>
              <a:t>img.shape</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flat_img</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np.reshape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img</a:t>
            </a:r>
            <a:r>
              <a:rPr lang="en-IN" sz="1400" dirty="0">
                <a:latin typeface="Times New Roman" panose="02020603050405020304" pitchFamily="18" charset="0"/>
                <a:cs typeface="Times New Roman" panose="02020603050405020304" pitchFamily="18" charset="0"/>
              </a:rPr>
              <a:t>,(-1,3))</a:t>
            </a:r>
          </a:p>
          <a:p>
            <a:r>
              <a:rPr lang="en-IN" sz="1400" dirty="0">
                <a:latin typeface="Times New Roman" panose="02020603050405020304" pitchFamily="18" charset="0"/>
                <a:cs typeface="Times New Roman" panose="02020603050405020304" pitchFamily="18" charset="0"/>
              </a:rPr>
              <a:t>print('After Flattening shape --&gt; ',</a:t>
            </a:r>
            <a:r>
              <a:rPr lang="en-IN" sz="1400" dirty="0" err="1">
                <a:latin typeface="Times New Roman" panose="02020603050405020304" pitchFamily="18" charset="0"/>
                <a:cs typeface="Times New Roman" panose="02020603050405020304" pitchFamily="18" charset="0"/>
              </a:rPr>
              <a:t>flat_img.shape</a:t>
            </a:r>
            <a:r>
              <a:rPr lang="en-IN" sz="1400" dirty="0" smtClean="0">
                <a:latin typeface="Times New Roman" panose="02020603050405020304" pitchFamily="18" charset="0"/>
                <a:cs typeface="Times New Roman" panose="02020603050405020304" pitchFamily="18" charset="0"/>
              </a:rPr>
              <a:t>)</a:t>
            </a:r>
          </a:p>
          <a:p>
            <a:r>
              <a:rPr lang="en-IN" sz="1400" dirty="0" err="1" smtClean="0">
                <a:latin typeface="Times New Roman" panose="02020603050405020304" pitchFamily="18" charset="0"/>
                <a:cs typeface="Times New Roman" panose="02020603050405020304" pitchFamily="18" charset="0"/>
              </a:rPr>
              <a:t>kmeans</a:t>
            </a:r>
            <a:r>
              <a:rPr lang="en-IN" sz="1400" dirty="0" smtClean="0">
                <a:latin typeface="Times New Roman" panose="02020603050405020304" pitchFamily="18" charset="0"/>
                <a:cs typeface="Times New Roman" panose="02020603050405020304" pitchFamily="18" charset="0"/>
              </a:rPr>
              <a:t> = </a:t>
            </a:r>
            <a:r>
              <a:rPr lang="en-IN" sz="1400" dirty="0" err="1" smtClean="0">
                <a:latin typeface="Times New Roman" panose="02020603050405020304" pitchFamily="18" charset="0"/>
                <a:cs typeface="Times New Roman" panose="02020603050405020304" pitchFamily="18" charset="0"/>
              </a:rPr>
              <a:t>KMeans</a:t>
            </a:r>
            <a:r>
              <a:rPr lang="en-IN" sz="1400" dirty="0" smtClean="0">
                <a:latin typeface="Times New Roman" panose="02020603050405020304" pitchFamily="18" charset="0"/>
                <a:cs typeface="Times New Roman" panose="02020603050405020304" pitchFamily="18" charset="0"/>
              </a:rPr>
              <a:t>(</a:t>
            </a:r>
            <a:r>
              <a:rPr lang="en-IN" sz="1400" dirty="0" err="1" smtClean="0">
                <a:latin typeface="Times New Roman" panose="02020603050405020304" pitchFamily="18" charset="0"/>
                <a:cs typeface="Times New Roman" panose="02020603050405020304" pitchFamily="18" charset="0"/>
              </a:rPr>
              <a:t>n_clusters</a:t>
            </a:r>
            <a:r>
              <a:rPr lang="en-IN" sz="1400" dirty="0" smtClean="0">
                <a:latin typeface="Times New Roman" panose="02020603050405020304" pitchFamily="18" charset="0"/>
                <a:cs typeface="Times New Roman" panose="02020603050405020304" pitchFamily="18" charset="0"/>
              </a:rPr>
              <a:t>=</a:t>
            </a:r>
            <a:r>
              <a:rPr lang="en-IN" sz="1400" dirty="0" err="1" smtClean="0">
                <a:latin typeface="Times New Roman" panose="02020603050405020304" pitchFamily="18" charset="0"/>
                <a:cs typeface="Times New Roman" panose="02020603050405020304" pitchFamily="18" charset="0"/>
              </a:rPr>
              <a:t>clusters,random_state</a:t>
            </a:r>
            <a:r>
              <a:rPr lang="en-IN" sz="1400" dirty="0" smtClean="0">
                <a:latin typeface="Times New Roman" panose="02020603050405020304" pitchFamily="18" charset="0"/>
                <a:cs typeface="Times New Roman" panose="02020603050405020304" pitchFamily="18" charset="0"/>
              </a:rPr>
              <a:t>=0)</a:t>
            </a:r>
          </a:p>
          <a:p>
            <a:r>
              <a:rPr lang="en-IN" sz="1400" dirty="0" err="1" smtClean="0">
                <a:latin typeface="Times New Roman" panose="02020603050405020304" pitchFamily="18" charset="0"/>
                <a:cs typeface="Times New Roman" panose="02020603050405020304" pitchFamily="18" charset="0"/>
              </a:rPr>
              <a:t>kmeans.fit</a:t>
            </a:r>
            <a:r>
              <a:rPr lang="en-IN" sz="1400" dirty="0" smtClean="0">
                <a:latin typeface="Times New Roman" panose="02020603050405020304" pitchFamily="18" charset="0"/>
                <a:cs typeface="Times New Roman" panose="02020603050405020304" pitchFamily="18" charset="0"/>
              </a:rPr>
              <a:t>(</a:t>
            </a:r>
            <a:r>
              <a:rPr lang="en-IN" sz="1400" dirty="0" err="1" smtClean="0">
                <a:latin typeface="Times New Roman" panose="02020603050405020304" pitchFamily="18" charset="0"/>
                <a:cs typeface="Times New Roman" panose="02020603050405020304" pitchFamily="18" charset="0"/>
              </a:rPr>
              <a:t>flat_img</a:t>
            </a:r>
            <a:r>
              <a:rPr lang="en-IN" sz="1400" dirty="0" smtClean="0">
                <a:latin typeface="Times New Roman" panose="02020603050405020304" pitchFamily="18" charset="0"/>
                <a:cs typeface="Times New Roman" panose="02020603050405020304" pitchFamily="18" charset="0"/>
              </a:rPr>
              <a:t>)</a:t>
            </a:r>
          </a:p>
          <a:p>
            <a:r>
              <a:rPr lang="en-IN" sz="1400" dirty="0" err="1"/>
              <a:t>dominant_colors</a:t>
            </a:r>
            <a:r>
              <a:rPr lang="en-IN" sz="1400" dirty="0"/>
              <a:t> = </a:t>
            </a:r>
            <a:r>
              <a:rPr lang="en-IN" sz="1400" dirty="0" err="1"/>
              <a:t>np.array</a:t>
            </a:r>
            <a:r>
              <a:rPr lang="en-IN" sz="1400" dirty="0"/>
              <a:t>(kmeans.cluster_</a:t>
            </a:r>
            <a:r>
              <a:rPr lang="en-IN" sz="1400" dirty="0" err="1"/>
              <a:t>centers</a:t>
            </a:r>
            <a:r>
              <a:rPr lang="en-IN" sz="1400" dirty="0"/>
              <a:t>_,</a:t>
            </a:r>
            <a:r>
              <a:rPr lang="en-IN" sz="1400" dirty="0" err="1"/>
              <a:t>dtype</a:t>
            </a:r>
            <a:r>
              <a:rPr lang="en-IN" sz="1400" dirty="0"/>
              <a:t>='</a:t>
            </a:r>
            <a:r>
              <a:rPr lang="en-IN" sz="1400" dirty="0" err="1"/>
              <a:t>uint</a:t>
            </a:r>
            <a:r>
              <a:rPr lang="en-IN" sz="1400" dirty="0"/>
              <a:t>')</a:t>
            </a:r>
          </a:p>
          <a:p>
            <a:r>
              <a:rPr lang="en-IN" sz="1400" dirty="0"/>
              <a:t>percentages = (</a:t>
            </a:r>
            <a:r>
              <a:rPr lang="en-IN" sz="1400" dirty="0" err="1"/>
              <a:t>np.unique</a:t>
            </a:r>
            <a:r>
              <a:rPr lang="en-IN" sz="1400" dirty="0"/>
              <a:t>(kmeans.labels_,</a:t>
            </a:r>
            <a:r>
              <a:rPr lang="en-IN" sz="1400" dirty="0" err="1"/>
              <a:t>return_counts</a:t>
            </a:r>
            <a:r>
              <a:rPr lang="en-IN" sz="1400" dirty="0"/>
              <a:t>=</a:t>
            </a:r>
            <a:r>
              <a:rPr lang="en-IN" sz="1400" b="1" dirty="0"/>
              <a:t>True</a:t>
            </a:r>
            <a:r>
              <a:rPr lang="en-IN" sz="1400" dirty="0"/>
              <a:t>)[1])/</a:t>
            </a:r>
            <a:r>
              <a:rPr lang="en-IN" sz="1400" dirty="0" err="1"/>
              <a:t>flat_img.shape</a:t>
            </a:r>
            <a:r>
              <a:rPr lang="en-IN" sz="1400" dirty="0"/>
              <a:t>[0]</a:t>
            </a:r>
          </a:p>
          <a:p>
            <a:r>
              <a:rPr lang="en-IN" sz="1400" dirty="0" err="1"/>
              <a:t>p_and_c</a:t>
            </a:r>
            <a:r>
              <a:rPr lang="en-IN" sz="1400" dirty="0"/>
              <a:t> = zip(</a:t>
            </a:r>
            <a:r>
              <a:rPr lang="en-IN" sz="1400" dirty="0" err="1"/>
              <a:t>percentages,dominant_colors</a:t>
            </a:r>
            <a:r>
              <a:rPr lang="en-IN" sz="1400" dirty="0"/>
              <a:t>)</a:t>
            </a:r>
          </a:p>
          <a:p>
            <a:r>
              <a:rPr lang="en-IN" sz="1400" dirty="0" err="1"/>
              <a:t>p_and_c</a:t>
            </a:r>
            <a:r>
              <a:rPr lang="en-IN" sz="1400" dirty="0"/>
              <a:t> = sorted(</a:t>
            </a:r>
            <a:r>
              <a:rPr lang="en-IN" sz="1400" dirty="0" err="1"/>
              <a:t>p_and_c,reverse</a:t>
            </a:r>
            <a:r>
              <a:rPr lang="en-IN" sz="1400" dirty="0"/>
              <a:t>=</a:t>
            </a:r>
            <a:r>
              <a:rPr lang="en-IN" sz="1400" b="1" dirty="0"/>
              <a:t>True</a:t>
            </a:r>
            <a:r>
              <a:rPr lang="en-IN" sz="1400" dirty="0"/>
              <a:t>)</a:t>
            </a:r>
          </a:p>
          <a:p>
            <a:endParaRPr lang="en-IN" sz="1400" dirty="0" smtClean="0">
              <a:latin typeface="Times New Roman" panose="02020603050405020304" pitchFamily="18" charset="0"/>
              <a:cs typeface="Times New Roman" panose="02020603050405020304" pitchFamily="18" charset="0"/>
            </a:endParaRPr>
          </a:p>
          <a:p>
            <a:endParaRPr lang="en-IN" sz="1400" dirty="0" smtClean="0">
              <a:latin typeface="Times New Roman" panose="02020603050405020304" pitchFamily="18" charset="0"/>
              <a:cs typeface="Times New Roman" panose="02020603050405020304" pitchFamily="18" charset="0"/>
            </a:endParaRPr>
          </a:p>
        </p:txBody>
      </p:sp>
      <p:sp>
        <p:nvSpPr>
          <p:cNvPr id="7" name="TextBox 6"/>
          <p:cNvSpPr txBox="1"/>
          <p:nvPr/>
        </p:nvSpPr>
        <p:spPr>
          <a:xfrm>
            <a:off x="6888088" y="1556792"/>
            <a:ext cx="4320480" cy="4832092"/>
          </a:xfrm>
          <a:prstGeom prst="rect">
            <a:avLst/>
          </a:prstGeom>
          <a:noFill/>
        </p:spPr>
        <p:txBody>
          <a:bodyPr wrap="square" rtlCol="0">
            <a:spAutoFit/>
          </a:bodyPr>
          <a:lstStyle/>
          <a:p>
            <a:r>
              <a:rPr lang="en-IN" dirty="0" smtClean="0"/>
              <a:t>block </a:t>
            </a:r>
            <a:r>
              <a:rPr lang="en-IN" dirty="0"/>
              <a:t>= </a:t>
            </a:r>
            <a:r>
              <a:rPr lang="en-IN" dirty="0" err="1"/>
              <a:t>np.ones</a:t>
            </a:r>
            <a:r>
              <a:rPr lang="en-IN" dirty="0"/>
              <a:t>((50,50,3),</a:t>
            </a:r>
            <a:r>
              <a:rPr lang="en-IN" dirty="0" err="1"/>
              <a:t>dtype</a:t>
            </a:r>
            <a:r>
              <a:rPr lang="en-IN" dirty="0"/>
              <a:t>='</a:t>
            </a:r>
            <a:r>
              <a:rPr lang="en-IN" dirty="0" err="1"/>
              <a:t>uint</a:t>
            </a:r>
            <a:r>
              <a:rPr lang="en-IN" dirty="0"/>
              <a:t>')</a:t>
            </a:r>
          </a:p>
          <a:p>
            <a:r>
              <a:rPr lang="en-IN" dirty="0" err="1"/>
              <a:t>plt.figure</a:t>
            </a:r>
            <a:r>
              <a:rPr lang="en-IN" dirty="0"/>
              <a:t>(</a:t>
            </a:r>
            <a:r>
              <a:rPr lang="en-IN" dirty="0" err="1"/>
              <a:t>figsize</a:t>
            </a:r>
            <a:r>
              <a:rPr lang="en-IN" dirty="0"/>
              <a:t>=(12,8))</a:t>
            </a:r>
          </a:p>
          <a:p>
            <a:r>
              <a:rPr lang="en-IN" b="1" dirty="0"/>
              <a:t>for</a:t>
            </a:r>
            <a:r>
              <a:rPr lang="en-IN" dirty="0"/>
              <a:t> </a:t>
            </a:r>
            <a:r>
              <a:rPr lang="en-IN" dirty="0" err="1"/>
              <a:t>i</a:t>
            </a:r>
            <a:r>
              <a:rPr lang="en-IN" dirty="0"/>
              <a:t> </a:t>
            </a:r>
            <a:r>
              <a:rPr lang="en-IN" b="1" dirty="0"/>
              <a:t>in</a:t>
            </a:r>
            <a:r>
              <a:rPr lang="en-IN" dirty="0"/>
              <a:t> range(clusters):</a:t>
            </a:r>
          </a:p>
          <a:p>
            <a:r>
              <a:rPr lang="en-IN" dirty="0" err="1"/>
              <a:t>plt.subplot</a:t>
            </a:r>
            <a:r>
              <a:rPr lang="en-IN" dirty="0"/>
              <a:t>(1,clusters,i+1)</a:t>
            </a:r>
          </a:p>
          <a:p>
            <a:r>
              <a:rPr lang="en-IN" sz="1400" dirty="0">
                <a:latin typeface="Times New Roman" panose="02020603050405020304" pitchFamily="18" charset="0"/>
                <a:cs typeface="Times New Roman" panose="02020603050405020304" pitchFamily="18" charset="0"/>
              </a:rPr>
              <a:t>block[:] = </a:t>
            </a:r>
            <a:r>
              <a:rPr lang="en-IN" sz="1400" dirty="0" err="1">
                <a:latin typeface="Times New Roman" panose="02020603050405020304" pitchFamily="18" charset="0"/>
                <a:cs typeface="Times New Roman" panose="02020603050405020304" pitchFamily="18" charset="0"/>
              </a:rPr>
              <a:t>p_and_c</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i</a:t>
            </a:r>
            <a:r>
              <a:rPr lang="en-IN" sz="1400" dirty="0">
                <a:latin typeface="Times New Roman" panose="02020603050405020304" pitchFamily="18" charset="0"/>
                <a:cs typeface="Times New Roman" panose="02020603050405020304" pitchFamily="18" charset="0"/>
              </a:rPr>
              <a:t>][1][::-1</a:t>
            </a:r>
            <a:r>
              <a:rPr lang="en-IN" sz="1400" dirty="0" smtClean="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plt.imshow</a:t>
            </a:r>
            <a:r>
              <a:rPr lang="en-IN" sz="1400" dirty="0">
                <a:latin typeface="Times New Roman" panose="02020603050405020304" pitchFamily="18" charset="0"/>
                <a:cs typeface="Times New Roman" panose="02020603050405020304" pitchFamily="18" charset="0"/>
              </a:rPr>
              <a:t>(block)</a:t>
            </a:r>
          </a:p>
          <a:p>
            <a:r>
              <a:rPr lang="en-IN" sz="1400" dirty="0" err="1">
                <a:latin typeface="Times New Roman" panose="02020603050405020304" pitchFamily="18" charset="0"/>
                <a:cs typeface="Times New Roman" panose="02020603050405020304" pitchFamily="18" charset="0"/>
              </a:rPr>
              <a:t>plt.xticks</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plt.yticks</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plt.xlabel</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str</a:t>
            </a:r>
            <a:r>
              <a:rPr lang="en-IN" sz="1400" dirty="0">
                <a:latin typeface="Times New Roman" panose="02020603050405020304" pitchFamily="18" charset="0"/>
                <a:cs typeface="Times New Roman" panose="02020603050405020304" pitchFamily="18" charset="0"/>
              </a:rPr>
              <a:t>(round(</a:t>
            </a:r>
            <a:r>
              <a:rPr lang="en-IN" sz="1400" dirty="0" err="1">
                <a:latin typeface="Times New Roman" panose="02020603050405020304" pitchFamily="18" charset="0"/>
                <a:cs typeface="Times New Roman" panose="02020603050405020304" pitchFamily="18" charset="0"/>
              </a:rPr>
              <a:t>p_and_c</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i</a:t>
            </a:r>
            <a:r>
              <a:rPr lang="en-IN" sz="1400" dirty="0">
                <a:latin typeface="Times New Roman" panose="02020603050405020304" pitchFamily="18" charset="0"/>
                <a:cs typeface="Times New Roman" panose="02020603050405020304" pitchFamily="18" charset="0"/>
              </a:rPr>
              <a:t>][0]*100,2))+'%')</a:t>
            </a:r>
          </a:p>
          <a:p>
            <a:r>
              <a:rPr lang="en-IN" sz="1400" dirty="0">
                <a:latin typeface="Times New Roman" panose="02020603050405020304" pitchFamily="18" charset="0"/>
                <a:cs typeface="Times New Roman" panose="02020603050405020304" pitchFamily="18" charset="0"/>
              </a:rPr>
              <a:t>bar = </a:t>
            </a:r>
            <a:r>
              <a:rPr lang="en-IN" sz="1400" dirty="0" err="1">
                <a:latin typeface="Times New Roman" panose="02020603050405020304" pitchFamily="18" charset="0"/>
                <a:cs typeface="Times New Roman" panose="02020603050405020304" pitchFamily="18" charset="0"/>
              </a:rPr>
              <a:t>np.ones</a:t>
            </a:r>
            <a:r>
              <a:rPr lang="en-IN" sz="1400" dirty="0">
                <a:latin typeface="Times New Roman" panose="02020603050405020304" pitchFamily="18" charset="0"/>
                <a:cs typeface="Times New Roman" panose="02020603050405020304" pitchFamily="18" charset="0"/>
              </a:rPr>
              <a:t>((50,500,3),</a:t>
            </a:r>
            <a:r>
              <a:rPr lang="en-IN" sz="1400" dirty="0" err="1">
                <a:latin typeface="Times New Roman" panose="02020603050405020304" pitchFamily="18" charset="0"/>
                <a:cs typeface="Times New Roman" panose="02020603050405020304" pitchFamily="18" charset="0"/>
              </a:rPr>
              <a:t>dtype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uint</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plt.figure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figsize</a:t>
            </a:r>
            <a:r>
              <a:rPr lang="en-IN" sz="1400" dirty="0">
                <a:latin typeface="Times New Roman" panose="02020603050405020304" pitchFamily="18" charset="0"/>
                <a:cs typeface="Times New Roman" panose="02020603050405020304" pitchFamily="18" charset="0"/>
              </a:rPr>
              <a:t>=(12,8))</a:t>
            </a:r>
          </a:p>
          <a:p>
            <a:r>
              <a:rPr lang="en-IN" sz="1400" dirty="0" err="1">
                <a:latin typeface="Times New Roman" panose="02020603050405020304" pitchFamily="18" charset="0"/>
                <a:cs typeface="Times New Roman" panose="02020603050405020304" pitchFamily="18" charset="0"/>
              </a:rPr>
              <a:t>plt.title</a:t>
            </a:r>
            <a:r>
              <a:rPr lang="en-IN" sz="1400" dirty="0">
                <a:latin typeface="Times New Roman" panose="02020603050405020304" pitchFamily="18" charset="0"/>
                <a:cs typeface="Times New Roman" panose="02020603050405020304" pitchFamily="18" charset="0"/>
              </a:rPr>
              <a:t>('Proportions of </a:t>
            </a:r>
            <a:r>
              <a:rPr lang="en-IN" sz="1400" dirty="0" err="1">
                <a:latin typeface="Times New Roman" panose="02020603050405020304" pitchFamily="18" charset="0"/>
                <a:cs typeface="Times New Roman" panose="02020603050405020304" pitchFamily="18" charset="0"/>
              </a:rPr>
              <a:t>colors</a:t>
            </a:r>
            <a:r>
              <a:rPr lang="en-IN" sz="1400" dirty="0">
                <a:latin typeface="Times New Roman" panose="02020603050405020304" pitchFamily="18" charset="0"/>
                <a:cs typeface="Times New Roman" panose="02020603050405020304" pitchFamily="18" charset="0"/>
              </a:rPr>
              <a:t> in the image')</a:t>
            </a:r>
          </a:p>
          <a:p>
            <a:r>
              <a:rPr lang="en-IN" sz="1400" dirty="0">
                <a:latin typeface="Times New Roman" panose="02020603050405020304" pitchFamily="18" charset="0"/>
                <a:cs typeface="Times New Roman" panose="02020603050405020304" pitchFamily="18" charset="0"/>
              </a:rPr>
              <a:t>start = 0</a:t>
            </a:r>
          </a:p>
          <a:p>
            <a:r>
              <a:rPr lang="en-IN" sz="1400" dirty="0" err="1">
                <a:latin typeface="Times New Roman" panose="02020603050405020304" pitchFamily="18" charset="0"/>
                <a:cs typeface="Times New Roman" panose="02020603050405020304" pitchFamily="18" charset="0"/>
              </a:rPr>
              <a:t>i</a:t>
            </a:r>
            <a:r>
              <a:rPr lang="en-IN" sz="1400" dirty="0">
                <a:latin typeface="Times New Roman" panose="02020603050405020304" pitchFamily="18" charset="0"/>
                <a:cs typeface="Times New Roman" panose="02020603050405020304" pitchFamily="18" charset="0"/>
              </a:rPr>
              <a:t> = 1</a:t>
            </a:r>
          </a:p>
          <a:p>
            <a:r>
              <a:rPr lang="en-IN" sz="1400" b="1" dirty="0">
                <a:latin typeface="Times New Roman" panose="02020603050405020304" pitchFamily="18" charset="0"/>
                <a:cs typeface="Times New Roman" panose="02020603050405020304" pitchFamily="18" charset="0"/>
              </a:rPr>
              <a:t>for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p,c</a:t>
            </a:r>
            <a:r>
              <a:rPr lang="en-IN" sz="1400" dirty="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in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p_and_c</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end = </a:t>
            </a:r>
            <a:r>
              <a:rPr lang="en-IN" sz="1400" dirty="0" err="1">
                <a:latin typeface="Times New Roman" panose="02020603050405020304" pitchFamily="18" charset="0"/>
                <a:cs typeface="Times New Roman" panose="02020603050405020304" pitchFamily="18" charset="0"/>
              </a:rPr>
              <a:t>start+int</a:t>
            </a:r>
            <a:r>
              <a:rPr lang="en-IN" sz="1400" dirty="0">
                <a:latin typeface="Times New Roman" panose="02020603050405020304" pitchFamily="18" charset="0"/>
                <a:cs typeface="Times New Roman" panose="02020603050405020304" pitchFamily="18" charset="0"/>
              </a:rPr>
              <a:t>(p*</a:t>
            </a:r>
            <a:r>
              <a:rPr lang="en-IN" sz="1400" dirty="0" err="1">
                <a:latin typeface="Times New Roman" panose="02020603050405020304" pitchFamily="18" charset="0"/>
                <a:cs typeface="Times New Roman" panose="02020603050405020304" pitchFamily="18" charset="0"/>
              </a:rPr>
              <a:t>bar.shape</a:t>
            </a:r>
            <a:r>
              <a:rPr lang="en-IN" sz="1400" dirty="0">
                <a:latin typeface="Times New Roman" panose="02020603050405020304" pitchFamily="18" charset="0"/>
                <a:cs typeface="Times New Roman" panose="02020603050405020304" pitchFamily="18" charset="0"/>
              </a:rPr>
              <a:t>[1])</a:t>
            </a:r>
          </a:p>
          <a:p>
            <a:r>
              <a:rPr lang="en-IN" sz="1400" b="1" dirty="0">
                <a:latin typeface="Times New Roman" panose="02020603050405020304" pitchFamily="18" charset="0"/>
                <a:cs typeface="Times New Roman" panose="02020603050405020304" pitchFamily="18" charset="0"/>
              </a:rPr>
              <a:t>if</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i</a:t>
            </a:r>
            <a:r>
              <a:rPr lang="en-IN" sz="1400" dirty="0">
                <a:latin typeface="Times New Roman" panose="02020603050405020304" pitchFamily="18" charset="0"/>
                <a:cs typeface="Times New Roman" panose="02020603050405020304" pitchFamily="18" charset="0"/>
              </a:rPr>
              <a:t>==clusters:</a:t>
            </a:r>
          </a:p>
          <a:p>
            <a:r>
              <a:rPr lang="en-IN" sz="1400" dirty="0">
                <a:latin typeface="Times New Roman" panose="02020603050405020304" pitchFamily="18" charset="0"/>
                <a:cs typeface="Times New Roman" panose="02020603050405020304" pitchFamily="18" charset="0"/>
              </a:rPr>
              <a:t>bar[:,start:] = c[::-1]</a:t>
            </a:r>
          </a:p>
          <a:p>
            <a:r>
              <a:rPr lang="en-IN" sz="1400" b="1" dirty="0">
                <a:latin typeface="Times New Roman" panose="02020603050405020304" pitchFamily="18" charset="0"/>
                <a:cs typeface="Times New Roman" panose="02020603050405020304" pitchFamily="18" charset="0"/>
              </a:rPr>
              <a:t>else</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bar[:,</a:t>
            </a:r>
            <a:r>
              <a:rPr lang="en-IN" sz="1400" dirty="0" err="1">
                <a:latin typeface="Times New Roman" panose="02020603050405020304" pitchFamily="18" charset="0"/>
                <a:cs typeface="Times New Roman" panose="02020603050405020304" pitchFamily="18" charset="0"/>
              </a:rPr>
              <a:t>start:end</a:t>
            </a:r>
            <a:r>
              <a:rPr lang="en-IN" sz="1400" dirty="0">
                <a:latin typeface="Times New Roman" panose="02020603050405020304" pitchFamily="18" charset="0"/>
                <a:cs typeface="Times New Roman" panose="02020603050405020304" pitchFamily="18" charset="0"/>
              </a:rPr>
              <a:t>] = c[::-1]</a:t>
            </a:r>
          </a:p>
          <a:p>
            <a:endParaRPr lang="en-IN" sz="1200" dirty="0">
              <a:latin typeface="Times New Roman" pitchFamily="18" charset="0"/>
              <a:cs typeface="Times New Roman" pitchFamily="18" charset="0"/>
            </a:endParaRPr>
          </a:p>
        </p:txBody>
      </p:sp>
    </p:spTree>
    <p:extLst>
      <p:ext uri="{BB962C8B-B14F-4D97-AF65-F5344CB8AC3E}">
        <p14:creationId xmlns:p14="http://schemas.microsoft.com/office/powerpoint/2010/main" val="2692382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dirty="0" smtClean="0"/>
              <a:t>VI </a:t>
            </a:r>
            <a:r>
              <a:rPr lang="en-US" dirty="0"/>
              <a:t>Semester, Department of </a:t>
            </a:r>
            <a:r>
              <a:rPr lang="en-US" dirty="0" smtClean="0"/>
              <a:t>CSE</a:t>
            </a:r>
            <a:r>
              <a:rPr lang="en-US" dirty="0"/>
              <a:t>,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12</a:t>
            </a:fld>
            <a:endParaRPr lang="en-US" dirty="0"/>
          </a:p>
        </p:txBody>
      </p:sp>
      <p:sp>
        <p:nvSpPr>
          <p:cNvPr id="4" name="TextBox 3"/>
          <p:cNvSpPr txBox="1"/>
          <p:nvPr/>
        </p:nvSpPr>
        <p:spPr>
          <a:xfrm>
            <a:off x="623392" y="1556792"/>
            <a:ext cx="5184576" cy="4401205"/>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start = end</a:t>
            </a:r>
          </a:p>
          <a:p>
            <a:r>
              <a:rPr lang="en-IN" sz="1400" dirty="0" err="1">
                <a:latin typeface="Times New Roman" panose="02020603050405020304" pitchFamily="18" charset="0"/>
                <a:cs typeface="Times New Roman" panose="02020603050405020304" pitchFamily="18" charset="0"/>
              </a:rPr>
              <a:t>i</a:t>
            </a:r>
            <a:r>
              <a:rPr lang="en-IN" sz="1400" dirty="0">
                <a:latin typeface="Times New Roman" panose="02020603050405020304" pitchFamily="18" charset="0"/>
                <a:cs typeface="Times New Roman" panose="02020603050405020304" pitchFamily="18" charset="0"/>
              </a:rPr>
              <a:t>+=1</a:t>
            </a:r>
          </a:p>
          <a:p>
            <a:r>
              <a:rPr lang="en-IN" sz="1400" dirty="0" err="1">
                <a:latin typeface="Times New Roman" panose="02020603050405020304" pitchFamily="18" charset="0"/>
                <a:cs typeface="Times New Roman" panose="02020603050405020304" pitchFamily="18" charset="0"/>
              </a:rPr>
              <a:t>plt.imshow</a:t>
            </a:r>
            <a:r>
              <a:rPr lang="en-IN" sz="1400" dirty="0">
                <a:latin typeface="Times New Roman" panose="02020603050405020304" pitchFamily="18" charset="0"/>
                <a:cs typeface="Times New Roman" panose="02020603050405020304" pitchFamily="18" charset="0"/>
              </a:rPr>
              <a:t>(bar)</a:t>
            </a:r>
          </a:p>
          <a:p>
            <a:r>
              <a:rPr lang="en-IN" sz="1400" dirty="0" err="1">
                <a:latin typeface="Times New Roman" panose="02020603050405020304" pitchFamily="18" charset="0"/>
                <a:cs typeface="Times New Roman" panose="02020603050405020304" pitchFamily="18" charset="0"/>
              </a:rPr>
              <a:t>plt.xticks</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plt.yticks</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rows = 1000</a:t>
            </a:r>
          </a:p>
          <a:p>
            <a:r>
              <a:rPr lang="en-IN" sz="1400" dirty="0">
                <a:latin typeface="Times New Roman" panose="02020603050405020304" pitchFamily="18" charset="0"/>
                <a:cs typeface="Times New Roman" panose="02020603050405020304" pitchFamily="18" charset="0"/>
              </a:rPr>
              <a:t>cols = </a:t>
            </a:r>
            <a:r>
              <a:rPr lang="en-IN" sz="1400" dirty="0" err="1">
                <a:latin typeface="Times New Roman" panose="02020603050405020304" pitchFamily="18" charset="0"/>
                <a:cs typeface="Times New Roman" panose="02020603050405020304" pitchFamily="18" charset="0"/>
              </a:rPr>
              <a:t>int</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org_img.shape</a:t>
            </a:r>
            <a:r>
              <a:rPr lang="en-IN" sz="1400" dirty="0">
                <a:latin typeface="Times New Roman" panose="02020603050405020304" pitchFamily="18" charset="0"/>
                <a:cs typeface="Times New Roman" panose="02020603050405020304" pitchFamily="18" charset="0"/>
              </a:rPr>
              <a:t>[0]/</a:t>
            </a:r>
            <a:r>
              <a:rPr lang="en-IN" sz="1400" dirty="0" err="1">
                <a:latin typeface="Times New Roman" panose="02020603050405020304" pitchFamily="18" charset="0"/>
                <a:cs typeface="Times New Roman" panose="02020603050405020304" pitchFamily="18" charset="0"/>
              </a:rPr>
              <a:t>org_img.shape</a:t>
            </a:r>
            <a:r>
              <a:rPr lang="en-IN" sz="1400" dirty="0">
                <a:latin typeface="Times New Roman" panose="02020603050405020304" pitchFamily="18" charset="0"/>
                <a:cs typeface="Times New Roman" panose="02020603050405020304" pitchFamily="18" charset="0"/>
              </a:rPr>
              <a:t>[1])*rows)</a:t>
            </a:r>
          </a:p>
          <a:p>
            <a:r>
              <a:rPr lang="en-IN" sz="1400" dirty="0" err="1">
                <a:latin typeface="Times New Roman" panose="02020603050405020304" pitchFamily="18" charset="0"/>
                <a:cs typeface="Times New Roman" panose="02020603050405020304" pitchFamily="18" charset="0"/>
              </a:rPr>
              <a:t>img</a:t>
            </a:r>
            <a:r>
              <a:rPr lang="en-IN" sz="1400" dirty="0">
                <a:latin typeface="Times New Roman" panose="02020603050405020304" pitchFamily="18" charset="0"/>
                <a:cs typeface="Times New Roman" panose="02020603050405020304" pitchFamily="18" charset="0"/>
              </a:rPr>
              <a:t> = cv2.resize(</a:t>
            </a:r>
            <a:r>
              <a:rPr lang="en-IN" sz="1400" dirty="0" err="1">
                <a:latin typeface="Times New Roman" panose="02020603050405020304" pitchFamily="18" charset="0"/>
                <a:cs typeface="Times New Roman" panose="02020603050405020304" pitchFamily="18" charset="0"/>
              </a:rPr>
              <a:t>org_img,dsize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rows,cols</a:t>
            </a:r>
            <a:r>
              <a:rPr lang="en-IN" sz="1400" dirty="0">
                <a:latin typeface="Times New Roman" panose="02020603050405020304" pitchFamily="18" charset="0"/>
                <a:cs typeface="Times New Roman" panose="02020603050405020304" pitchFamily="18" charset="0"/>
              </a:rPr>
              <a:t>),interpolation=cv2.INTER_LINEAR)</a:t>
            </a:r>
          </a:p>
          <a:p>
            <a:r>
              <a:rPr lang="en-IN" sz="1400" dirty="0">
                <a:latin typeface="Times New Roman" panose="02020603050405020304" pitchFamily="18" charset="0"/>
                <a:cs typeface="Times New Roman" panose="02020603050405020304" pitchFamily="18" charset="0"/>
              </a:rPr>
              <a:t>copy = </a:t>
            </a:r>
            <a:r>
              <a:rPr lang="en-IN" sz="1400" dirty="0" err="1">
                <a:latin typeface="Times New Roman" panose="02020603050405020304" pitchFamily="18" charset="0"/>
                <a:cs typeface="Times New Roman" panose="02020603050405020304" pitchFamily="18" charset="0"/>
              </a:rPr>
              <a:t>img.copy</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cv2.rectangle(copy,(rows//2-250,cols//2-90),(rows//2+250,cols//2+110),(255,255,255),-1)</a:t>
            </a:r>
          </a:p>
          <a:p>
            <a:r>
              <a:rPr lang="en-IN" sz="1400" dirty="0">
                <a:latin typeface="Times New Roman" panose="02020603050405020304" pitchFamily="18" charset="0"/>
                <a:cs typeface="Times New Roman" panose="02020603050405020304" pitchFamily="18" charset="0"/>
              </a:rPr>
              <a:t>final = cv2.addWeighted(img,0.1,copy,0.9,0)</a:t>
            </a:r>
          </a:p>
          <a:p>
            <a:r>
              <a:rPr lang="en-IN" sz="1400" dirty="0">
                <a:latin typeface="Times New Roman" panose="02020603050405020304" pitchFamily="18" charset="0"/>
                <a:cs typeface="Times New Roman" panose="02020603050405020304" pitchFamily="18" charset="0"/>
              </a:rPr>
              <a:t>cv2.putText(</a:t>
            </a:r>
            <a:r>
              <a:rPr lang="en-IN" sz="1400" dirty="0" err="1">
                <a:latin typeface="Times New Roman" panose="02020603050405020304" pitchFamily="18" charset="0"/>
                <a:cs typeface="Times New Roman" panose="02020603050405020304" pitchFamily="18" charset="0"/>
              </a:rPr>
              <a:t>final,'Most</a:t>
            </a:r>
            <a:r>
              <a:rPr lang="en-IN" sz="1400" dirty="0">
                <a:latin typeface="Times New Roman" panose="02020603050405020304" pitchFamily="18" charset="0"/>
                <a:cs typeface="Times New Roman" panose="02020603050405020304" pitchFamily="18" charset="0"/>
              </a:rPr>
              <a:t> Dominant </a:t>
            </a:r>
            <a:r>
              <a:rPr lang="en-IN" sz="1400" dirty="0" err="1">
                <a:latin typeface="Times New Roman" panose="02020603050405020304" pitchFamily="18" charset="0"/>
                <a:cs typeface="Times New Roman" panose="02020603050405020304" pitchFamily="18" charset="0"/>
              </a:rPr>
              <a:t>Colors</a:t>
            </a:r>
            <a:r>
              <a:rPr lang="en-IN" sz="1400" dirty="0">
                <a:latin typeface="Times New Roman" panose="02020603050405020304" pitchFamily="18" charset="0"/>
                <a:cs typeface="Times New Roman" panose="02020603050405020304" pitchFamily="18" charset="0"/>
              </a:rPr>
              <a:t> in the Image',(rows//2-230,cols//2-40),cv2.FONT_HERSHEY_DUPLEX,0.8,(0,0,0),1,cv2.LINE_AA)</a:t>
            </a:r>
          </a:p>
          <a:p>
            <a:r>
              <a:rPr lang="en-IN" sz="1400" dirty="0">
                <a:latin typeface="Times New Roman" panose="02020603050405020304" pitchFamily="18" charset="0"/>
                <a:cs typeface="Times New Roman" panose="02020603050405020304" pitchFamily="18" charset="0"/>
              </a:rPr>
              <a:t>start = rows//2-220</a:t>
            </a:r>
          </a:p>
          <a:p>
            <a:endParaRPr lang="en-IN" sz="1400" dirty="0">
              <a:latin typeface="Times New Roman" pitchFamily="18" charset="0"/>
              <a:ea typeface="Tahoma" pitchFamily="34" charset="0"/>
              <a:cs typeface="Times New Roman" pitchFamily="18" charset="0"/>
            </a:endParaRPr>
          </a:p>
          <a:p>
            <a:endParaRPr lang="en-IN" sz="1400" dirty="0">
              <a:latin typeface="Times New Roman" pitchFamily="18" charset="0"/>
              <a:ea typeface="Tahoma" pitchFamily="34" charset="0"/>
              <a:cs typeface="Times New Roman" pitchFamily="18" charset="0"/>
            </a:endParaRPr>
          </a:p>
        </p:txBody>
      </p:sp>
      <p:sp>
        <p:nvSpPr>
          <p:cNvPr id="7" name="TextBox 6"/>
          <p:cNvSpPr txBox="1"/>
          <p:nvPr/>
        </p:nvSpPr>
        <p:spPr>
          <a:xfrm>
            <a:off x="6888088" y="1526208"/>
            <a:ext cx="4320480" cy="2893100"/>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for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i</a:t>
            </a:r>
            <a:r>
              <a:rPr lang="en-IN" sz="1400" dirty="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in</a:t>
            </a:r>
            <a:r>
              <a:rPr lang="en-IN" sz="1400" dirty="0">
                <a:latin typeface="Times New Roman" panose="02020603050405020304" pitchFamily="18" charset="0"/>
                <a:cs typeface="Times New Roman" panose="02020603050405020304" pitchFamily="18" charset="0"/>
              </a:rPr>
              <a:t> range(5):</a:t>
            </a:r>
          </a:p>
          <a:p>
            <a:r>
              <a:rPr lang="en-IN" sz="1400" dirty="0">
                <a:latin typeface="Times New Roman" panose="02020603050405020304" pitchFamily="18" charset="0"/>
                <a:cs typeface="Times New Roman" panose="02020603050405020304" pitchFamily="18" charset="0"/>
              </a:rPr>
              <a:t>end = start+70</a:t>
            </a:r>
          </a:p>
          <a:p>
            <a:r>
              <a:rPr lang="en-IN" sz="1400" dirty="0">
                <a:latin typeface="Times New Roman" panose="02020603050405020304" pitchFamily="18" charset="0"/>
                <a:cs typeface="Times New Roman" panose="02020603050405020304" pitchFamily="18" charset="0"/>
              </a:rPr>
              <a:t>final[cols//2:cols//2+70,start:end] = </a:t>
            </a:r>
            <a:r>
              <a:rPr lang="en-IN" sz="1400" dirty="0" err="1">
                <a:latin typeface="Times New Roman" panose="02020603050405020304" pitchFamily="18" charset="0"/>
                <a:cs typeface="Times New Roman" panose="02020603050405020304" pitchFamily="18" charset="0"/>
              </a:rPr>
              <a:t>p_and_c</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i</a:t>
            </a:r>
            <a:r>
              <a:rPr lang="en-IN" sz="1400" dirty="0">
                <a:latin typeface="Times New Roman" panose="02020603050405020304" pitchFamily="18" charset="0"/>
                <a:cs typeface="Times New Roman" panose="02020603050405020304" pitchFamily="18" charset="0"/>
              </a:rPr>
              <a:t>][1]</a:t>
            </a:r>
          </a:p>
          <a:p>
            <a:r>
              <a:rPr lang="en-IN" sz="1400" dirty="0">
                <a:latin typeface="Times New Roman" panose="02020603050405020304" pitchFamily="18" charset="0"/>
                <a:cs typeface="Times New Roman" panose="02020603050405020304" pitchFamily="18" charset="0"/>
              </a:rPr>
              <a:t>cv2.putText(</a:t>
            </a:r>
            <a:r>
              <a:rPr lang="en-IN" sz="1400" dirty="0" err="1">
                <a:latin typeface="Times New Roman" panose="02020603050405020304" pitchFamily="18" charset="0"/>
                <a:cs typeface="Times New Roman" panose="02020603050405020304" pitchFamily="18" charset="0"/>
              </a:rPr>
              <a:t>final,str</a:t>
            </a:r>
            <a:r>
              <a:rPr lang="en-IN" sz="1400" dirty="0">
                <a:latin typeface="Times New Roman" panose="02020603050405020304" pitchFamily="18" charset="0"/>
                <a:cs typeface="Times New Roman" panose="02020603050405020304" pitchFamily="18" charset="0"/>
              </a:rPr>
              <a:t>(i+1),(start+25,cols//2+45),cv2.FONT_HERSHEY_DUPLEX,1,(255,255,255),1,cv2.LINE_AA)</a:t>
            </a:r>
          </a:p>
          <a:p>
            <a:r>
              <a:rPr lang="en-IN" sz="1400" dirty="0">
                <a:latin typeface="Times New Roman" panose="02020603050405020304" pitchFamily="18" charset="0"/>
                <a:cs typeface="Times New Roman" panose="02020603050405020304" pitchFamily="18" charset="0"/>
              </a:rPr>
              <a:t>start = end+20</a:t>
            </a:r>
          </a:p>
          <a:p>
            <a:r>
              <a:rPr lang="en-IN" sz="1400" dirty="0" err="1">
                <a:latin typeface="Times New Roman" panose="02020603050405020304" pitchFamily="18" charset="0"/>
                <a:cs typeface="Times New Roman" panose="02020603050405020304" pitchFamily="18" charset="0"/>
              </a:rPr>
              <a:t>plt.show</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cv2.imshow('</a:t>
            </a:r>
            <a:r>
              <a:rPr lang="en-IN" sz="1400" dirty="0" err="1">
                <a:latin typeface="Times New Roman" panose="02020603050405020304" pitchFamily="18" charset="0"/>
                <a:cs typeface="Times New Roman" panose="02020603050405020304" pitchFamily="18" charset="0"/>
              </a:rPr>
              <a:t>img</a:t>
            </a:r>
            <a:r>
              <a:rPr lang="en-IN" sz="1400" dirty="0">
                <a:latin typeface="Times New Roman" panose="02020603050405020304" pitchFamily="18" charset="0"/>
                <a:cs typeface="Times New Roman" panose="02020603050405020304" pitchFamily="18" charset="0"/>
              </a:rPr>
              <a:t>',final)</a:t>
            </a:r>
          </a:p>
          <a:p>
            <a:r>
              <a:rPr lang="en-IN" sz="1400" dirty="0">
                <a:latin typeface="Times New Roman" panose="02020603050405020304" pitchFamily="18" charset="0"/>
                <a:cs typeface="Times New Roman" panose="02020603050405020304" pitchFamily="18" charset="0"/>
              </a:rPr>
              <a:t>cv2.waitKey(0)</a:t>
            </a:r>
          </a:p>
          <a:p>
            <a:r>
              <a:rPr lang="en-IN" sz="1400" dirty="0">
                <a:latin typeface="Times New Roman" panose="02020603050405020304" pitchFamily="18" charset="0"/>
                <a:cs typeface="Times New Roman" panose="02020603050405020304" pitchFamily="18" charset="0"/>
              </a:rPr>
              <a:t>cv2.destroyAllWindows()</a:t>
            </a:r>
          </a:p>
          <a:p>
            <a:r>
              <a:rPr lang="en-IN" sz="1400" dirty="0">
                <a:latin typeface="Times New Roman" panose="02020603050405020304" pitchFamily="18" charset="0"/>
                <a:cs typeface="Times New Roman" panose="02020603050405020304" pitchFamily="18" charset="0"/>
              </a:rPr>
              <a:t>cv2.imwrite('output.</a:t>
            </a:r>
            <a:r>
              <a:rPr lang="en-IN" sz="1400" dirty="0" err="1">
                <a:latin typeface="Times New Roman" panose="02020603050405020304" pitchFamily="18" charset="0"/>
                <a:cs typeface="Times New Roman" panose="02020603050405020304" pitchFamily="18" charset="0"/>
              </a:rPr>
              <a:t>png</a:t>
            </a:r>
            <a:r>
              <a:rPr lang="en-IN" sz="1400" dirty="0">
                <a:latin typeface="Times New Roman" panose="02020603050405020304" pitchFamily="18" charset="0"/>
                <a:cs typeface="Times New Roman" panose="02020603050405020304" pitchFamily="18" charset="0"/>
              </a:rPr>
              <a:t>',final)</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7063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dirty="0" smtClean="0"/>
              <a:t>VI </a:t>
            </a:r>
            <a:r>
              <a:rPr lang="en-US" dirty="0"/>
              <a:t>Semester, Department of </a:t>
            </a:r>
            <a:r>
              <a:rPr lang="en-US" dirty="0" smtClean="0"/>
              <a:t>CSE</a:t>
            </a:r>
            <a:r>
              <a:rPr lang="en-US" dirty="0"/>
              <a:t>,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0513168" cy="440052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sz="1800" dirty="0">
                <a:latin typeface="Times New Roman" pitchFamily="18" charset="0"/>
                <a:cs typeface="Times New Roman" pitchFamily="18" charset="0"/>
              </a:rPr>
              <a:t>It can also be </a:t>
            </a:r>
            <a:r>
              <a:rPr lang="en-US" sz="1800" dirty="0" smtClean="0">
                <a:latin typeface="Times New Roman" pitchFamily="18" charset="0"/>
                <a:cs typeface="Times New Roman" pitchFamily="18" charset="0"/>
              </a:rPr>
              <a:t>observed that the most dominant colors can easily be detected using this application program. </a:t>
            </a:r>
          </a:p>
          <a:p>
            <a:pPr>
              <a:lnSpc>
                <a:spcPct val="150000"/>
              </a:lnSpc>
            </a:pPr>
            <a:r>
              <a:rPr lang="en-US" sz="1800" dirty="0" smtClean="0">
                <a:latin typeface="Times New Roman" pitchFamily="18" charset="0"/>
                <a:cs typeface="Times New Roman" pitchFamily="18" charset="0"/>
              </a:rPr>
              <a:t>It displays the most dominant colors starting from one with increasing index.</a:t>
            </a:r>
          </a:p>
          <a:p>
            <a:pPr marL="685800" lvl="1" indent="-342900">
              <a:lnSpc>
                <a:spcPct val="150000"/>
              </a:lnSpc>
              <a:buFont typeface="+mj-lt"/>
              <a:buAutoNum type="arabicPeriod"/>
            </a:pPr>
            <a:r>
              <a:rPr lang="en-US" sz="1500" dirty="0" smtClean="0">
                <a:latin typeface="Times New Roman" pitchFamily="18" charset="0"/>
                <a:cs typeface="Times New Roman" pitchFamily="18" charset="0"/>
              </a:rPr>
              <a:t>The greater the index, lesser the dominance of the color.</a:t>
            </a:r>
          </a:p>
          <a:p>
            <a:pPr marL="685800" lvl="1" indent="-342900">
              <a:lnSpc>
                <a:spcPct val="150000"/>
              </a:lnSpc>
              <a:buFont typeface="+mj-lt"/>
              <a:buAutoNum type="arabicPeriod"/>
            </a:pPr>
            <a:r>
              <a:rPr lang="en-US" sz="1500" dirty="0" smtClean="0">
                <a:latin typeface="Times New Roman" pitchFamily="18" charset="0"/>
                <a:cs typeface="Times New Roman" pitchFamily="18" charset="0"/>
              </a:rPr>
              <a:t>Lesser the index, greater its dominance. </a:t>
            </a:r>
          </a:p>
          <a:p>
            <a:pPr marL="342900" lvl="1" indent="0">
              <a:lnSpc>
                <a:spcPct val="150000"/>
              </a:lnSpc>
              <a:buNone/>
            </a:pPr>
            <a:endParaRPr lang="en-US" sz="1500" dirty="0" smtClean="0">
              <a:latin typeface="Times New Roman" pitchFamily="18" charset="0"/>
              <a:cs typeface="Times New Roman" pitchFamily="18" charset="0"/>
            </a:endParaRPr>
          </a:p>
          <a:p>
            <a:pPr>
              <a:lnSpc>
                <a:spcPct val="150000"/>
              </a:lnSpc>
            </a:pPr>
            <a:r>
              <a:rPr lang="en-IN" sz="1800" dirty="0" smtClean="0">
                <a:latin typeface="Times New Roman" pitchFamily="18" charset="0"/>
                <a:cs typeface="Times New Roman" pitchFamily="18" charset="0"/>
              </a:rPr>
              <a:t>This can work on any kind of picture. </a:t>
            </a:r>
          </a:p>
          <a:p>
            <a:pPr>
              <a:lnSpc>
                <a:spcPct val="150000"/>
              </a:lnSpc>
            </a:pPr>
            <a:r>
              <a:rPr lang="en-IN" sz="1800" dirty="0" smtClean="0">
                <a:latin typeface="Times New Roman" pitchFamily="18" charset="0"/>
                <a:cs typeface="Times New Roman" pitchFamily="18" charset="0"/>
              </a:rPr>
              <a:t>It shows the top 5 dominant </a:t>
            </a:r>
            <a:r>
              <a:rPr lang="en-IN" sz="1800" dirty="0" err="1" smtClean="0">
                <a:latin typeface="Times New Roman" pitchFamily="18" charset="0"/>
                <a:cs typeface="Times New Roman" pitchFamily="18" charset="0"/>
              </a:rPr>
              <a:t>color</a:t>
            </a:r>
            <a:r>
              <a:rPr lang="en-IN" sz="1800" dirty="0" smtClean="0">
                <a:latin typeface="Times New Roman" pitchFamily="18" charset="0"/>
                <a:cs typeface="Times New Roman" pitchFamily="18" charset="0"/>
              </a:rPr>
              <a:t> of the picture. </a:t>
            </a:r>
          </a:p>
          <a:p>
            <a:pPr>
              <a:lnSpc>
                <a:spcPct val="150000"/>
              </a:lnSpc>
            </a:pPr>
            <a:endParaRPr lang="en-IN" sz="18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13</a:t>
            </a:fld>
            <a:endParaRPr lang="en-US" dirty="0"/>
          </a:p>
        </p:txBody>
      </p:sp>
    </p:spTree>
    <p:extLst>
      <p:ext uri="{BB962C8B-B14F-4D97-AF65-F5344CB8AC3E}">
        <p14:creationId xmlns:p14="http://schemas.microsoft.com/office/powerpoint/2010/main" val="4109366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dirty="0" smtClean="0"/>
              <a:t>VI </a:t>
            </a:r>
            <a:r>
              <a:rPr lang="en-US" dirty="0"/>
              <a:t>Semester, Department of </a:t>
            </a:r>
            <a:r>
              <a:rPr lang="en-US" dirty="0" smtClean="0"/>
              <a:t>CSE</a:t>
            </a:r>
            <a:r>
              <a:rPr lang="en-US" dirty="0"/>
              <a:t>,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14</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601" y="1945777"/>
            <a:ext cx="4799856" cy="337788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6080" y="1844824"/>
            <a:ext cx="4782080" cy="3377881"/>
          </a:xfrm>
          <a:prstGeom prst="rect">
            <a:avLst/>
          </a:prstGeom>
        </p:spPr>
      </p:pic>
    </p:spTree>
    <p:extLst>
      <p:ext uri="{BB962C8B-B14F-4D97-AF65-F5344CB8AC3E}">
        <p14:creationId xmlns:p14="http://schemas.microsoft.com/office/powerpoint/2010/main" val="943110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39416" y="944724"/>
            <a:ext cx="10441160" cy="5292588"/>
          </a:xfrm>
        </p:spPr>
        <p:txBody>
          <a:bodyPr>
            <a:normAutofit/>
          </a:bodyPr>
          <a:lstStyle/>
          <a:p>
            <a:pPr algn="just">
              <a:lnSpc>
                <a:spcPct val="150000"/>
              </a:lnSpc>
            </a:pPr>
            <a:r>
              <a:rPr lang="en-US" sz="1800" dirty="0" smtClean="0">
                <a:latin typeface="Times New Roman" pitchFamily="18" charset="0"/>
                <a:ea typeface="Tahoma" pitchFamily="34" charset="0"/>
                <a:cs typeface="Times New Roman" pitchFamily="18" charset="0"/>
              </a:rPr>
              <a:t>Now a days, for making life much easier dominant color detection can be used. This is a boon in the area of </a:t>
            </a:r>
            <a:r>
              <a:rPr lang="en-US" sz="1800" dirty="0" err="1" smtClean="0">
                <a:latin typeface="Times New Roman" pitchFamily="18" charset="0"/>
                <a:ea typeface="Tahoma" pitchFamily="34" charset="0"/>
                <a:cs typeface="Times New Roman" pitchFamily="18" charset="0"/>
              </a:rPr>
              <a:t>pitures</a:t>
            </a:r>
            <a:r>
              <a:rPr lang="en-US" sz="1800" dirty="0" smtClean="0">
                <a:latin typeface="Times New Roman" pitchFamily="18" charset="0"/>
                <a:ea typeface="Tahoma" pitchFamily="34" charset="0"/>
                <a:cs typeface="Times New Roman" pitchFamily="18" charset="0"/>
              </a:rPr>
              <a:t>. </a:t>
            </a:r>
          </a:p>
          <a:p>
            <a:pPr algn="just">
              <a:lnSpc>
                <a:spcPct val="150000"/>
              </a:lnSpc>
            </a:pPr>
            <a:r>
              <a:rPr lang="en-US" sz="1800" dirty="0" smtClean="0">
                <a:latin typeface="Times New Roman" pitchFamily="18" charset="0"/>
                <a:ea typeface="Tahoma" pitchFamily="34" charset="0"/>
                <a:cs typeface="Times New Roman" pitchFamily="18" charset="0"/>
              </a:rPr>
              <a:t>This application for finding most dominant color feature can be used in robot also to perform different tasks.</a:t>
            </a:r>
            <a:endParaRPr lang="en-US" sz="1800" dirty="0">
              <a:latin typeface="Times New Roman" pitchFamily="18" charset="0"/>
              <a:ea typeface="Tahoma" pitchFamily="34" charset="0"/>
              <a:cs typeface="Times New Roman" pitchFamily="18" charset="0"/>
            </a:endParaRPr>
          </a:p>
          <a:p>
            <a:pPr algn="just">
              <a:lnSpc>
                <a:spcPct val="150000"/>
              </a:lnSpc>
            </a:pPr>
            <a:r>
              <a:rPr lang="en-US" sz="1800" dirty="0">
                <a:latin typeface="Times New Roman" pitchFamily="18" charset="0"/>
                <a:ea typeface="Tahoma" pitchFamily="34" charset="0"/>
                <a:cs typeface="Times New Roman" pitchFamily="18" charset="0"/>
              </a:rPr>
              <a:t>In this project, a deep learning model for </a:t>
            </a:r>
            <a:r>
              <a:rPr lang="en-US" sz="1800" dirty="0" smtClean="0">
                <a:latin typeface="Times New Roman" pitchFamily="18" charset="0"/>
                <a:ea typeface="Tahoma" pitchFamily="34" charset="0"/>
                <a:cs typeface="Times New Roman" pitchFamily="18" charset="0"/>
              </a:rPr>
              <a:t>dominant color </a:t>
            </a:r>
            <a:r>
              <a:rPr lang="en-US" sz="1800" dirty="0">
                <a:latin typeface="Times New Roman" pitchFamily="18" charset="0"/>
                <a:ea typeface="Tahoma" pitchFamily="34" charset="0"/>
                <a:cs typeface="Times New Roman" pitchFamily="18" charset="0"/>
              </a:rPr>
              <a:t>detection was developed </a:t>
            </a:r>
            <a:r>
              <a:rPr lang="en-US" sz="1800" dirty="0" smtClean="0">
                <a:latin typeface="Times New Roman" pitchFamily="18" charset="0"/>
                <a:ea typeface="Tahoma" pitchFamily="34" charset="0"/>
                <a:cs typeface="Times New Roman" pitchFamily="18" charset="0"/>
              </a:rPr>
              <a:t>with the help of  K-means clustering algorithm using </a:t>
            </a:r>
            <a:r>
              <a:rPr lang="en-US" sz="1800" dirty="0">
                <a:latin typeface="Times New Roman" pitchFamily="18" charset="0"/>
                <a:cs typeface="Times New Roman" pitchFamily="18" charset="0"/>
              </a:rPr>
              <a:t>Python, Computer Vision, </a:t>
            </a:r>
            <a:r>
              <a:rPr lang="en-US" sz="1800" dirty="0" err="1">
                <a:latin typeface="Times New Roman" pitchFamily="18" charset="0"/>
                <a:cs typeface="Times New Roman" pitchFamily="18" charset="0"/>
              </a:rPr>
              <a:t>OpenCv</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Numpy</a:t>
            </a:r>
            <a:r>
              <a:rPr lang="en-US" sz="1800" dirty="0">
                <a:latin typeface="Times New Roman" pitchFamily="18" charset="0"/>
                <a:cs typeface="Times New Roman" pitchFamily="18" charset="0"/>
              </a:rPr>
              <a:t> library, </a:t>
            </a:r>
            <a:r>
              <a:rPr lang="en-US" sz="1800" dirty="0" err="1">
                <a:latin typeface="Times New Roman" pitchFamily="18" charset="0"/>
                <a:cs typeface="Times New Roman" pitchFamily="18" charset="0"/>
              </a:rPr>
              <a:t>matplotlib</a:t>
            </a:r>
            <a:r>
              <a:rPr lang="en-US" sz="1800" dirty="0">
                <a:latin typeface="Times New Roman" pitchFamily="18" charset="0"/>
                <a:cs typeface="Times New Roman" pitchFamily="18" charset="0"/>
              </a:rPr>
              <a:t> and </a:t>
            </a:r>
            <a:r>
              <a:rPr lang="en-US" sz="1800" dirty="0" err="1" smtClean="0">
                <a:latin typeface="Times New Roman" pitchFamily="18" charset="0"/>
                <a:cs typeface="Times New Roman" pitchFamily="18" charset="0"/>
              </a:rPr>
              <a:t>imutils</a:t>
            </a:r>
            <a:endParaRPr lang="en-US" sz="1800" dirty="0">
              <a:latin typeface="Times New Roman" pitchFamily="18" charset="0"/>
              <a:ea typeface="Tahoma" pitchFamily="34" charset="0"/>
              <a:cs typeface="Times New Roman" pitchFamily="18" charset="0"/>
            </a:endParaRPr>
          </a:p>
          <a:p>
            <a:pPr>
              <a:lnSpc>
                <a:spcPct val="150000"/>
              </a:lnSpc>
            </a:pPr>
            <a:r>
              <a:rPr lang="en-US" sz="1800" dirty="0" smtClean="0">
                <a:latin typeface="Times New Roman" pitchFamily="18" charset="0"/>
                <a:cs typeface="Times New Roman" pitchFamily="18" charset="0"/>
              </a:rPr>
              <a:t>Dominant Color  </a:t>
            </a:r>
            <a:r>
              <a:rPr lang="en-US" sz="1800" dirty="0">
                <a:latin typeface="Times New Roman" pitchFamily="18" charset="0"/>
                <a:cs typeface="Times New Roman" pitchFamily="18" charset="0"/>
              </a:rPr>
              <a:t>Detection has found its </a:t>
            </a:r>
            <a:r>
              <a:rPr lang="en-US" sz="1800" dirty="0" smtClean="0">
                <a:latin typeface="Times New Roman" pitchFamily="18" charset="0"/>
                <a:cs typeface="Times New Roman" pitchFamily="18" charset="0"/>
              </a:rPr>
              <a:t>application such </a:t>
            </a:r>
            <a:r>
              <a:rPr lang="en-US" sz="1800" dirty="0">
                <a:latin typeface="Times New Roman" pitchFamily="18" charset="0"/>
                <a:cs typeface="Times New Roman" pitchFamily="18" charset="0"/>
              </a:rPr>
              <a:t>in Image segmentation, image matching, object recognition, visual </a:t>
            </a:r>
            <a:r>
              <a:rPr lang="en-US" sz="1800" dirty="0" smtClean="0">
                <a:latin typeface="Times New Roman" pitchFamily="18" charset="0"/>
                <a:cs typeface="Times New Roman" pitchFamily="18" charset="0"/>
              </a:rPr>
              <a:t>tracking. </a:t>
            </a: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dirty="0" smtClean="0"/>
              <a:t>VI </a:t>
            </a:r>
            <a:r>
              <a:rPr lang="en-US" dirty="0"/>
              <a:t>Semester, Department of </a:t>
            </a:r>
            <a:r>
              <a:rPr lang="en-US" dirty="0" smtClean="0"/>
              <a:t>CSE</a:t>
            </a:r>
            <a:r>
              <a:rPr lang="en-US" dirty="0"/>
              <a:t>, RNSIT</a:t>
            </a:r>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Times New Roman" pitchFamily="18" charset="0"/>
                <a:cs typeface="Times New Roman" pitchFamily="18" charset="0"/>
              </a:rPr>
              <a:t>LIMITATIONS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1800" dirty="0">
                <a:latin typeface="Times New Roman" pitchFamily="18" charset="0"/>
                <a:cs typeface="Times New Roman" pitchFamily="18" charset="0"/>
              </a:rPr>
              <a:t>The system </a:t>
            </a:r>
            <a:r>
              <a:rPr lang="en-US" sz="1800" dirty="0" smtClean="0">
                <a:latin typeface="Times New Roman" pitchFamily="18" charset="0"/>
                <a:cs typeface="Times New Roman" pitchFamily="18" charset="0"/>
              </a:rPr>
              <a:t>Will detect only top dominant colors.</a:t>
            </a:r>
          </a:p>
          <a:p>
            <a:pPr marL="0" indent="0" algn="just">
              <a:lnSpc>
                <a:spcPct val="150000"/>
              </a:lnSpc>
              <a:buNone/>
            </a:pPr>
            <a:endParaRPr lang="en-US" sz="1800" dirty="0" smtClean="0">
              <a:latin typeface="Times New Roman" pitchFamily="18" charset="0"/>
              <a:cs typeface="Times New Roman" pitchFamily="18" charset="0"/>
            </a:endParaRPr>
          </a:p>
          <a:p>
            <a:pPr algn="just">
              <a:lnSpc>
                <a:spcPct val="150000"/>
              </a:lnSpc>
            </a:pPr>
            <a:r>
              <a:rPr lang="en-US" sz="1800" dirty="0" smtClean="0">
                <a:latin typeface="Times New Roman" pitchFamily="18" charset="0"/>
                <a:cs typeface="Times New Roman" pitchFamily="18" charset="0"/>
              </a:rPr>
              <a:t>Sometimes it can be possible that we need minor color details also. This application lack in that situation.</a:t>
            </a: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t>VI </a:t>
            </a:r>
            <a:r>
              <a:rPr lang="en-US" dirty="0"/>
              <a:t>Semester, Department of </a:t>
            </a:r>
            <a:r>
              <a:rPr lang="en-US" dirty="0" smtClean="0"/>
              <a:t>CSE</a:t>
            </a:r>
            <a:r>
              <a:rPr lang="en-US" dirty="0"/>
              <a:t>, RNSIT</a:t>
            </a:r>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16</a:t>
            </a:fld>
            <a:endParaRPr lang="en-US" dirty="0"/>
          </a:p>
        </p:txBody>
      </p:sp>
    </p:spTree>
    <p:extLst>
      <p:ext uri="{BB962C8B-B14F-4D97-AF65-F5344CB8AC3E}">
        <p14:creationId xmlns:p14="http://schemas.microsoft.com/office/powerpoint/2010/main" val="3700311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36525"/>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95230" y="944724"/>
            <a:ext cx="11317394" cy="5292588"/>
          </a:xfrm>
        </p:spPr>
        <p:txBody>
          <a:bodyPr>
            <a:normAutofit/>
          </a:bodyPr>
          <a:lstStyle/>
          <a:p>
            <a:pPr marL="0" indent="0">
              <a:lnSpc>
                <a:spcPct val="150000"/>
              </a:lnSpc>
              <a:buNone/>
            </a:pPr>
            <a:endParaRPr lang="en-IN" sz="1800" dirty="0">
              <a:latin typeface="Times New Roman" pitchFamily="18" charset="0"/>
              <a:cs typeface="Times New Roman" pitchFamily="18" charset="0"/>
            </a:endParaRPr>
          </a:p>
          <a:p>
            <a:pPr>
              <a:lnSpc>
                <a:spcPct val="150000"/>
              </a:lnSpc>
            </a:pPr>
            <a:r>
              <a:rPr lang="en-IN" sz="1800" dirty="0" smtClean="0">
                <a:latin typeface="Times New Roman" pitchFamily="18" charset="0"/>
                <a:cs typeface="Times New Roman" pitchFamily="18" charset="0"/>
              </a:rPr>
              <a:t>Currently we are doing for one image </a:t>
            </a:r>
            <a:r>
              <a:rPr lang="en-IN" sz="1800" dirty="0" err="1" smtClean="0">
                <a:latin typeface="Times New Roman" pitchFamily="18" charset="0"/>
                <a:cs typeface="Times New Roman" pitchFamily="18" charset="0"/>
              </a:rPr>
              <a:t>color</a:t>
            </a:r>
            <a:r>
              <a:rPr lang="en-IN" sz="1800" dirty="0" smtClean="0">
                <a:latin typeface="Times New Roman" pitchFamily="18" charset="0"/>
                <a:cs typeface="Times New Roman" pitchFamily="18" charset="0"/>
              </a:rPr>
              <a:t> detection, we can do dominant </a:t>
            </a:r>
            <a:r>
              <a:rPr lang="en-IN" sz="1800" dirty="0" err="1" smtClean="0">
                <a:latin typeface="Times New Roman" pitchFamily="18" charset="0"/>
                <a:cs typeface="Times New Roman" pitchFamily="18" charset="0"/>
              </a:rPr>
              <a:t>color</a:t>
            </a:r>
            <a:r>
              <a:rPr lang="en-IN" sz="1800" dirty="0" smtClean="0">
                <a:latin typeface="Times New Roman" pitchFamily="18" charset="0"/>
                <a:cs typeface="Times New Roman" pitchFamily="18" charset="0"/>
              </a:rPr>
              <a:t> detection of various images at once. </a:t>
            </a:r>
          </a:p>
          <a:p>
            <a:pPr>
              <a:lnSpc>
                <a:spcPct val="150000"/>
              </a:lnSpc>
            </a:pPr>
            <a:endParaRPr lang="en-IN" sz="1800" dirty="0">
              <a:latin typeface="Times New Roman" pitchFamily="18" charset="0"/>
              <a:cs typeface="Times New Roman" pitchFamily="18" charset="0"/>
            </a:endParaRPr>
          </a:p>
          <a:p>
            <a:pPr>
              <a:lnSpc>
                <a:spcPct val="150000"/>
              </a:lnSpc>
            </a:pPr>
            <a:endParaRPr lang="en-IN" sz="1800" dirty="0" smtClean="0">
              <a:latin typeface="Times New Roman" pitchFamily="18" charset="0"/>
              <a:cs typeface="Times New Roman" pitchFamily="18" charset="0"/>
            </a:endParaRPr>
          </a:p>
          <a:p>
            <a:pPr>
              <a:lnSpc>
                <a:spcPct val="150000"/>
              </a:lnSpc>
            </a:pPr>
            <a:r>
              <a:rPr lang="en-IN" sz="1800" dirty="0" smtClean="0">
                <a:latin typeface="Times New Roman" pitchFamily="18" charset="0"/>
                <a:cs typeface="Times New Roman" pitchFamily="18" charset="0"/>
              </a:rPr>
              <a:t>We can increase the number of dominant </a:t>
            </a:r>
            <a:r>
              <a:rPr lang="en-IN" sz="1800" dirty="0" err="1" smtClean="0">
                <a:latin typeface="Times New Roman" pitchFamily="18" charset="0"/>
                <a:cs typeface="Times New Roman" pitchFamily="18" charset="0"/>
              </a:rPr>
              <a:t>color</a:t>
            </a:r>
            <a:r>
              <a:rPr lang="en-IN" sz="1800" dirty="0" smtClean="0">
                <a:latin typeface="Times New Roman" pitchFamily="18" charset="0"/>
                <a:cs typeface="Times New Roman" pitchFamily="18" charset="0"/>
              </a:rPr>
              <a:t> count that we are getting. </a:t>
            </a:r>
          </a:p>
          <a:p>
            <a:pPr>
              <a:lnSpc>
                <a:spcPct val="150000"/>
              </a:lnSpc>
            </a:pPr>
            <a:endParaRPr lang="en-IN" sz="1800" dirty="0">
              <a:latin typeface="Times New Roman" pitchFamily="18" charset="0"/>
              <a:cs typeface="Times New Roman" pitchFamily="18" charset="0"/>
            </a:endParaRPr>
          </a:p>
          <a:p>
            <a:pPr>
              <a:lnSpc>
                <a:spcPct val="150000"/>
              </a:lnSpc>
            </a:pPr>
            <a:endParaRPr lang="en-IN" sz="1800" dirty="0" smtClean="0">
              <a:latin typeface="Times New Roman" pitchFamily="18" charset="0"/>
              <a:cs typeface="Times New Roman" pitchFamily="18" charset="0"/>
            </a:endParaRPr>
          </a:p>
          <a:p>
            <a:pPr>
              <a:lnSpc>
                <a:spcPct val="150000"/>
              </a:lnSpc>
            </a:pPr>
            <a:r>
              <a:rPr lang="en-IN" sz="1800" dirty="0" smtClean="0">
                <a:latin typeface="Times New Roman" pitchFamily="18" charset="0"/>
                <a:cs typeface="Times New Roman" pitchFamily="18" charset="0"/>
              </a:rPr>
              <a:t>We can do this dominant </a:t>
            </a:r>
            <a:r>
              <a:rPr lang="en-IN" sz="1800" dirty="0" err="1" smtClean="0">
                <a:latin typeface="Times New Roman" pitchFamily="18" charset="0"/>
                <a:cs typeface="Times New Roman" pitchFamily="18" charset="0"/>
              </a:rPr>
              <a:t>color</a:t>
            </a:r>
            <a:r>
              <a:rPr lang="en-IN" sz="1800" dirty="0" smtClean="0">
                <a:latin typeface="Times New Roman" pitchFamily="18" charset="0"/>
                <a:cs typeface="Times New Roman" pitchFamily="18" charset="0"/>
              </a:rPr>
              <a:t> detection to identify minor details like traffic signal </a:t>
            </a:r>
            <a:r>
              <a:rPr lang="en-IN" sz="1800" dirty="0" err="1" smtClean="0">
                <a:latin typeface="Times New Roman" pitchFamily="18" charset="0"/>
                <a:cs typeface="Times New Roman" pitchFamily="18" charset="0"/>
              </a:rPr>
              <a:t>color</a:t>
            </a:r>
            <a:r>
              <a:rPr lang="en-IN" sz="1800" dirty="0" smtClean="0">
                <a:latin typeface="Times New Roman" pitchFamily="18" charset="0"/>
                <a:cs typeface="Times New Roman" pitchFamily="18" charset="0"/>
              </a:rPr>
              <a:t> in videos. </a:t>
            </a:r>
            <a:endParaRPr lang="en-IN" sz="1800" dirty="0">
              <a:latin typeface="Times New Roman" pitchFamily="18" charset="0"/>
              <a:cs typeface="Times New Roman" pitchFamily="18" charset="0"/>
            </a:endParaRPr>
          </a:p>
          <a:p>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dirty="0" smtClean="0"/>
              <a:t>VI </a:t>
            </a:r>
            <a:r>
              <a:rPr lang="en-US" dirty="0"/>
              <a:t>Semester, Department of C</a:t>
            </a:r>
            <a:r>
              <a:rPr lang="en-US" dirty="0" smtClean="0"/>
              <a:t>SE</a:t>
            </a:r>
            <a:r>
              <a:rPr lang="en-US" dirty="0"/>
              <a:t>, RNSIT</a:t>
            </a:r>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17</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370368" cy="6219825"/>
          </a:xfrm>
        </p:spPr>
        <p:txBody>
          <a:bodyPr>
            <a:normAutofit/>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r>
              <a:rPr lang="en-US" sz="1800" dirty="0">
                <a:solidFill>
                  <a:schemeClr val="tx1">
                    <a:lumMod val="75000"/>
                    <a:lumOff val="25000"/>
                  </a:schemeClr>
                </a:solidFill>
              </a:rPr>
              <a:t> </a:t>
            </a:r>
          </a:p>
          <a:p>
            <a:pPr marL="0" indent="0" algn="just">
              <a:lnSpc>
                <a:spcPct val="150000"/>
              </a:lnSpc>
              <a:buNone/>
            </a:pPr>
            <a:r>
              <a:rPr lang="en-US" sz="1700" b="1" dirty="0">
                <a:solidFill>
                  <a:schemeClr val="tx1">
                    <a:lumMod val="75000"/>
                    <a:lumOff val="25000"/>
                  </a:schemeClr>
                </a:solidFill>
                <a:latin typeface="Times New Roman" pitchFamily="18" charset="0"/>
                <a:cs typeface="Times New Roman" pitchFamily="18" charset="0"/>
              </a:rPr>
              <a:t>[1]</a:t>
            </a:r>
            <a:r>
              <a:rPr lang="en-US" sz="1700" dirty="0">
                <a:latin typeface="Times New Roman" pitchFamily="18" charset="0"/>
                <a:cs typeface="Times New Roman" pitchFamily="18" charset="0"/>
              </a:rPr>
              <a:t> </a:t>
            </a:r>
            <a:r>
              <a:rPr lang="en-US" sz="1700" dirty="0">
                <a:latin typeface="Times New Roman" pitchFamily="18" charset="0"/>
                <a:cs typeface="Times New Roman" pitchFamily="18" charset="0"/>
                <a:hlinkClick r:id="rId2"/>
              </a:rPr>
              <a:t>https://www.geeksforgeeks.org/import-module-python</a:t>
            </a:r>
            <a:r>
              <a:rPr lang="en-US" sz="1700" dirty="0" smtClean="0">
                <a:latin typeface="Times New Roman" pitchFamily="18" charset="0"/>
                <a:cs typeface="Times New Roman" pitchFamily="18" charset="0"/>
                <a:hlinkClick r:id="rId2"/>
              </a:rPr>
              <a:t>/</a:t>
            </a:r>
            <a:r>
              <a:rPr lang="en-US" sz="1700" dirty="0" smtClean="0">
                <a:latin typeface="Times New Roman" pitchFamily="18" charset="0"/>
                <a:cs typeface="Times New Roman" pitchFamily="18" charset="0"/>
              </a:rPr>
              <a:t> </a:t>
            </a:r>
          </a:p>
          <a:p>
            <a:pPr marL="0" indent="0" algn="just">
              <a:lnSpc>
                <a:spcPct val="150000"/>
              </a:lnSpc>
              <a:buNone/>
            </a:pPr>
            <a:r>
              <a:rPr lang="en-US" sz="1700" b="1" dirty="0" smtClean="0">
                <a:solidFill>
                  <a:schemeClr val="tx1">
                    <a:lumMod val="75000"/>
                    <a:lumOff val="25000"/>
                  </a:schemeClr>
                </a:solidFill>
                <a:latin typeface="Times New Roman" pitchFamily="18" charset="0"/>
                <a:cs typeface="Times New Roman" pitchFamily="18" charset="0"/>
              </a:rPr>
              <a:t>[2] </a:t>
            </a:r>
            <a:r>
              <a:rPr lang="en-US" sz="1700" b="1" dirty="0" smtClean="0">
                <a:solidFill>
                  <a:schemeClr val="tx1">
                    <a:lumMod val="75000"/>
                    <a:lumOff val="25000"/>
                  </a:schemeClr>
                </a:solidFill>
                <a:latin typeface="Times New Roman" pitchFamily="18" charset="0"/>
                <a:cs typeface="Times New Roman" pitchFamily="18" charset="0"/>
                <a:hlinkClick r:id="rId3"/>
              </a:rPr>
              <a:t>https</a:t>
            </a:r>
            <a:r>
              <a:rPr lang="en-US" sz="1700" b="1" dirty="0">
                <a:solidFill>
                  <a:schemeClr val="tx1">
                    <a:lumMod val="75000"/>
                    <a:lumOff val="25000"/>
                  </a:schemeClr>
                </a:solidFill>
                <a:latin typeface="Times New Roman" pitchFamily="18" charset="0"/>
                <a:cs typeface="Times New Roman" pitchFamily="18" charset="0"/>
                <a:hlinkClick r:id="rId3"/>
              </a:rPr>
              <a:t>://stackabuse.com/introduction-to-image-processing-in-python-with-opencv</a:t>
            </a:r>
            <a:r>
              <a:rPr lang="en-US" sz="1700" b="1" dirty="0" smtClean="0">
                <a:solidFill>
                  <a:schemeClr val="tx1">
                    <a:lumMod val="75000"/>
                    <a:lumOff val="25000"/>
                  </a:schemeClr>
                </a:solidFill>
                <a:latin typeface="Times New Roman" pitchFamily="18" charset="0"/>
                <a:cs typeface="Times New Roman" pitchFamily="18" charset="0"/>
                <a:hlinkClick r:id="rId3"/>
              </a:rPr>
              <a:t>/</a:t>
            </a:r>
            <a:r>
              <a:rPr lang="en-US" sz="1700" b="1" dirty="0" smtClean="0">
                <a:solidFill>
                  <a:schemeClr val="tx1">
                    <a:lumMod val="75000"/>
                    <a:lumOff val="25000"/>
                  </a:schemeClr>
                </a:solidFill>
                <a:latin typeface="Times New Roman" pitchFamily="18" charset="0"/>
                <a:cs typeface="Times New Roman" pitchFamily="18" charset="0"/>
              </a:rPr>
              <a:t> </a:t>
            </a:r>
          </a:p>
          <a:p>
            <a:pPr marL="0" indent="0" algn="just">
              <a:lnSpc>
                <a:spcPct val="150000"/>
              </a:lnSpc>
              <a:buNone/>
            </a:pPr>
            <a:r>
              <a:rPr lang="en-US" sz="1700" b="1" dirty="0" smtClean="0">
                <a:solidFill>
                  <a:schemeClr val="tx1">
                    <a:lumMod val="75000"/>
                    <a:lumOff val="25000"/>
                  </a:schemeClr>
                </a:solidFill>
                <a:latin typeface="Times New Roman" pitchFamily="18" charset="0"/>
                <a:cs typeface="Times New Roman" pitchFamily="18" charset="0"/>
              </a:rPr>
              <a:t>[</a:t>
            </a:r>
            <a:r>
              <a:rPr lang="en-US" sz="1700" b="1" dirty="0" smtClean="0">
                <a:solidFill>
                  <a:schemeClr val="tx1">
                    <a:lumMod val="75000"/>
                    <a:lumOff val="25000"/>
                  </a:schemeClr>
                </a:solidFill>
                <a:latin typeface="Times New Roman" pitchFamily="18" charset="0"/>
                <a:cs typeface="Times New Roman" pitchFamily="18" charset="0"/>
              </a:rPr>
              <a:t>3</a:t>
            </a:r>
            <a:r>
              <a:rPr lang="en-US" sz="1700" b="1" dirty="0" smtClean="0">
                <a:solidFill>
                  <a:schemeClr val="tx1">
                    <a:lumMod val="75000"/>
                    <a:lumOff val="25000"/>
                  </a:schemeClr>
                </a:solidFill>
                <a:latin typeface="Times New Roman" pitchFamily="18" charset="0"/>
                <a:cs typeface="Times New Roman" pitchFamily="18" charset="0"/>
              </a:rPr>
              <a:t>]</a:t>
            </a:r>
            <a:r>
              <a:rPr lang="en-US" sz="1700" b="1" dirty="0" smtClean="0">
                <a:solidFill>
                  <a:schemeClr val="tx1">
                    <a:lumMod val="75000"/>
                    <a:lumOff val="25000"/>
                  </a:schemeClr>
                </a:solidFill>
                <a:latin typeface="Times New Roman" pitchFamily="18" charset="0"/>
                <a:cs typeface="Times New Roman" pitchFamily="18" charset="0"/>
                <a:hlinkClick r:id="rId4"/>
              </a:rPr>
              <a:t>https</a:t>
            </a:r>
            <a:r>
              <a:rPr lang="en-US" sz="1700" b="1" dirty="0">
                <a:solidFill>
                  <a:schemeClr val="tx1">
                    <a:lumMod val="75000"/>
                    <a:lumOff val="25000"/>
                  </a:schemeClr>
                </a:solidFill>
                <a:latin typeface="Times New Roman" pitchFamily="18" charset="0"/>
                <a:cs typeface="Times New Roman" pitchFamily="18" charset="0"/>
                <a:hlinkClick r:id="rId4"/>
              </a:rPr>
              <a:t>://www.geeksforgeeks.org/extract-dominant-colors-of-an-image-using-python/#:~:</a:t>
            </a:r>
            <a:r>
              <a:rPr lang="en-US" sz="1700" b="1" dirty="0" smtClean="0">
                <a:solidFill>
                  <a:schemeClr val="tx1">
                    <a:lumMod val="75000"/>
                    <a:lumOff val="25000"/>
                  </a:schemeClr>
                </a:solidFill>
                <a:latin typeface="Times New Roman" pitchFamily="18" charset="0"/>
                <a:cs typeface="Times New Roman" pitchFamily="18" charset="0"/>
                <a:hlinkClick r:id="rId4"/>
              </a:rPr>
              <a:t>text=Dominant%20colors%20are%20displayed%20using,with%20there%20corresponding%20standard%20deviations</a:t>
            </a:r>
            <a:endParaRPr lang="en-IN" sz="1700" dirty="0">
              <a:latin typeface="Times New Roman" pitchFamily="18" charset="0"/>
              <a:cs typeface="Times New Roman" pitchFamily="18" charset="0"/>
            </a:endParaRPr>
          </a:p>
          <a:p>
            <a:pPr marL="0" indent="0" algn="just">
              <a:lnSpc>
                <a:spcPct val="150000"/>
              </a:lnSpc>
              <a:buNone/>
            </a:pPr>
            <a:r>
              <a:rPr lang="en-US" sz="1700" b="1" dirty="0">
                <a:solidFill>
                  <a:schemeClr val="tx1">
                    <a:lumMod val="75000"/>
                    <a:lumOff val="25000"/>
                  </a:schemeClr>
                </a:solidFill>
                <a:latin typeface="Times New Roman" pitchFamily="18" charset="0"/>
                <a:cs typeface="Times New Roman" pitchFamily="18" charset="0"/>
              </a:rPr>
              <a:t>[4</a:t>
            </a:r>
            <a:r>
              <a:rPr lang="en-US" sz="1700" b="1" dirty="0">
                <a:solidFill>
                  <a:schemeClr val="tx1">
                    <a:lumMod val="75000"/>
                    <a:lumOff val="25000"/>
                  </a:schemeClr>
                </a:solidFill>
                <a:latin typeface="Times New Roman" pitchFamily="18" charset="0"/>
                <a:cs typeface="Times New Roman" pitchFamily="18" charset="0"/>
              </a:rPr>
              <a:t>] </a:t>
            </a:r>
            <a:r>
              <a:rPr lang="en-US" sz="1700" b="1" dirty="0">
                <a:solidFill>
                  <a:schemeClr val="tx1">
                    <a:lumMod val="75000"/>
                    <a:lumOff val="25000"/>
                  </a:schemeClr>
                </a:solidFill>
                <a:latin typeface="Times New Roman" pitchFamily="18" charset="0"/>
                <a:cs typeface="Times New Roman" pitchFamily="18" charset="0"/>
                <a:hlinkClick r:id="rId5"/>
              </a:rPr>
              <a:t>https://</a:t>
            </a:r>
            <a:r>
              <a:rPr lang="en-US" sz="1700" b="1" dirty="0" smtClean="0">
                <a:solidFill>
                  <a:schemeClr val="tx1">
                    <a:lumMod val="75000"/>
                    <a:lumOff val="25000"/>
                  </a:schemeClr>
                </a:solidFill>
                <a:latin typeface="Times New Roman" pitchFamily="18" charset="0"/>
                <a:cs typeface="Times New Roman" pitchFamily="18" charset="0"/>
                <a:hlinkClick r:id="rId5"/>
              </a:rPr>
              <a:t>www.kaggle.com/code/prashant111/k-means-clustering-with-python/notebook</a:t>
            </a:r>
            <a:r>
              <a:rPr lang="en-US" sz="1700" b="1" dirty="0" smtClean="0">
                <a:solidFill>
                  <a:schemeClr val="tx1">
                    <a:lumMod val="75000"/>
                    <a:lumOff val="25000"/>
                  </a:schemeClr>
                </a:solidFill>
                <a:latin typeface="Times New Roman" pitchFamily="18" charset="0"/>
                <a:cs typeface="Times New Roman" pitchFamily="18" charset="0"/>
              </a:rPr>
              <a:t> </a:t>
            </a:r>
          </a:p>
          <a:p>
            <a:pPr marL="0" indent="0">
              <a:buNone/>
            </a:pP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dirty="0" smtClean="0"/>
              <a:t>VI </a:t>
            </a:r>
            <a:r>
              <a:rPr lang="en-US" dirty="0"/>
              <a:t>Semester, Department of </a:t>
            </a:r>
            <a:r>
              <a:rPr lang="en-US" dirty="0" smtClean="0"/>
              <a:t>CSE</a:t>
            </a:r>
            <a:r>
              <a:rPr lang="en-US" dirty="0"/>
              <a:t>, RNSIT</a:t>
            </a:r>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632" y="2132856"/>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Question and Answer</a:t>
            </a:r>
          </a:p>
        </p:txBody>
      </p:sp>
      <p:sp>
        <p:nvSpPr>
          <p:cNvPr id="4" name="Date Placeholder 3">
            <a:extLst>
              <a:ext uri="{FF2B5EF4-FFF2-40B4-BE49-F238E27FC236}">
                <a16:creationId xmlns:a16="http://schemas.microsoft.com/office/drawing/2014/main" id="{0DD6ABC9-2AA8-45D3-BBEA-5EDA91A7663B}"/>
              </a:ext>
            </a:extLst>
          </p:cNvPr>
          <p:cNvSpPr>
            <a:spLocks noGrp="1"/>
          </p:cNvSpPr>
          <p:nvPr>
            <p:ph type="dt" sz="half" idx="10"/>
          </p:nvPr>
        </p:nvSpPr>
        <p:spPr/>
        <p:txBody>
          <a:bodyPr/>
          <a:lstStyle/>
          <a:p>
            <a:r>
              <a:rPr lang="en-US" dirty="0" smtClean="0"/>
              <a:t>VI </a:t>
            </a:r>
            <a:r>
              <a:rPr lang="en-US" dirty="0"/>
              <a:t>Semester, Department of </a:t>
            </a:r>
            <a:r>
              <a:rPr lang="en-US" dirty="0" smtClean="0"/>
              <a:t>CSE</a:t>
            </a:r>
            <a:r>
              <a:rPr lang="en-US" dirty="0"/>
              <a:t>, RNSIT</a:t>
            </a:r>
          </a:p>
        </p:txBody>
      </p:sp>
      <p:sp>
        <p:nvSpPr>
          <p:cNvPr id="3" name="Footer Placeholder 2">
            <a:extLst>
              <a:ext uri="{FF2B5EF4-FFF2-40B4-BE49-F238E27FC236}">
                <a16:creationId xmlns:a16="http://schemas.microsoft.com/office/drawing/2014/main" id="{7BFABEAA-379F-4A82-AF2D-B81BD8E4AC4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4D77451-EDE1-4F8C-ACC9-367848FE9A6A}"/>
              </a:ext>
            </a:extLst>
          </p:cNvPr>
          <p:cNvSpPr>
            <a:spLocks noGrp="1"/>
          </p:cNvSpPr>
          <p:nvPr>
            <p:ph type="sldNum" sz="quarter" idx="12"/>
          </p:nvPr>
        </p:nvSpPr>
        <p:spPr/>
        <p:txBody>
          <a:bodyPr/>
          <a:lstStyle/>
          <a:p>
            <a:fld id="{5B4F5413-E548-45A8-B9DD-11B71454D5CA}"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484785"/>
            <a:ext cx="7886700" cy="4692179"/>
          </a:xfrm>
        </p:spPr>
        <p:txBody>
          <a:bodyPr>
            <a:normAutofit fontScale="850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a:t>
            </a:r>
          </a:p>
          <a:p>
            <a:pPr marL="355600" indent="-355600">
              <a:buFont typeface="Wingdings" pitchFamily="2" charset="2"/>
              <a:buChar char="q"/>
            </a:pPr>
            <a:r>
              <a:rPr lang="en-IN" dirty="0">
                <a:latin typeface="Times New Roman" pitchFamily="18" charset="0"/>
                <a:cs typeface="Times New Roman" pitchFamily="18" charset="0"/>
              </a:rPr>
              <a:t>Detailed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dirty="0">
                <a:latin typeface="Times New Roman" pitchFamily="18" charset="0"/>
                <a:cs typeface="Times New Roman" pitchFamily="18" charset="0"/>
              </a:rPr>
              <a:t>Results</a:t>
            </a:r>
          </a:p>
          <a:p>
            <a:pPr marL="355600" indent="-355600">
              <a:buFont typeface="Wingdings" pitchFamily="2" charset="2"/>
              <a:buChar char="q"/>
            </a:pPr>
            <a:r>
              <a:rPr lang="en-IN" dirty="0">
                <a:latin typeface="Times New Roman" pitchFamily="18" charset="0"/>
                <a:cs typeface="Times New Roman" pitchFamily="18" charset="0"/>
              </a:rPr>
              <a:t>Conclusion and 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355600" indent="-355600">
              <a:buFont typeface="Wingdings" pitchFamily="2" charset="2"/>
              <a:buChar char="q"/>
            </a:pPr>
            <a:r>
              <a:rPr lang="en-IN" dirty="0">
                <a:latin typeface="Times New Roman" pitchFamily="18" charset="0"/>
                <a:cs typeface="Times New Roman" pitchFamily="18" charset="0"/>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dirty="0" smtClean="0"/>
              <a:t>VI </a:t>
            </a:r>
            <a:r>
              <a:rPr lang="en-US" dirty="0"/>
              <a:t>Semester, Department of </a:t>
            </a:r>
            <a:r>
              <a:rPr lang="en-US" dirty="0" smtClean="0"/>
              <a:t>CSE</a:t>
            </a:r>
            <a:r>
              <a:rPr lang="en-US" dirty="0"/>
              <a:t>, RNSIT</a:t>
            </a:r>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dirty="0" smtClean="0"/>
              <a:t>VI </a:t>
            </a:r>
            <a:r>
              <a:rPr lang="en-US" dirty="0"/>
              <a:t>Semester, Department of </a:t>
            </a:r>
            <a:r>
              <a:rPr lang="en-US" dirty="0" smtClean="0"/>
              <a:t>CSE</a:t>
            </a:r>
            <a:r>
              <a:rPr lang="en-US" dirty="0"/>
              <a:t>, RNSIT</a:t>
            </a:r>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584" y="260648"/>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r>
              <a:rPr lang="en-US" sz="3200" b="1" u="sng" dirty="0">
                <a:solidFill>
                  <a:schemeClr val="accent1">
                    <a:lumMod val="75000"/>
                  </a:schemeClr>
                </a:solidFill>
                <a:latin typeface="Times New Roman" pitchFamily="18" charset="0"/>
                <a:cs typeface="Times New Roman" pitchFamily="18" charset="0"/>
              </a:rPr>
              <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271464" y="1357298"/>
            <a:ext cx="9721080" cy="4591982"/>
          </a:xfrm>
        </p:spPr>
        <p:txBody>
          <a:bodyPr>
            <a:normAutofit/>
          </a:bodyPr>
          <a:lstStyle/>
          <a:p>
            <a:pPr algn="just">
              <a:lnSpc>
                <a:spcPct val="150000"/>
              </a:lnSpc>
            </a:pPr>
            <a:r>
              <a:rPr lang="en-US" sz="1800" dirty="0">
                <a:latin typeface="Times New Roman" pitchFamily="18" charset="0"/>
                <a:cs typeface="Times New Roman" pitchFamily="18" charset="0"/>
              </a:rPr>
              <a:t>Image segmentation, image matching, object recognition, visual tracking in the fields of image processing and computer vision all require color detection.</a:t>
            </a:r>
          </a:p>
          <a:p>
            <a:pPr algn="just">
              <a:lnSpc>
                <a:spcPct val="150000"/>
              </a:lnSpc>
            </a:pPr>
            <a:r>
              <a:rPr lang="en-US" sz="1800" dirty="0">
                <a:latin typeface="Times New Roman" pitchFamily="18" charset="0"/>
                <a:cs typeface="Times New Roman" pitchFamily="18" charset="0"/>
              </a:rPr>
              <a:t>Reports indicate that with the help of this application we can check the percent of different color. </a:t>
            </a:r>
          </a:p>
          <a:p>
            <a:pPr algn="just">
              <a:lnSpc>
                <a:spcPct val="150000"/>
              </a:lnSpc>
            </a:pPr>
            <a:r>
              <a:rPr lang="en-US" sz="1800" dirty="0">
                <a:latin typeface="Times New Roman" pitchFamily="18" charset="0"/>
                <a:cs typeface="Times New Roman" pitchFamily="18" charset="0"/>
              </a:rPr>
              <a:t>Dominant color detection process help us in getting the various other image processing works done easily.</a:t>
            </a:r>
          </a:p>
          <a:p>
            <a:pPr algn="just">
              <a:lnSpc>
                <a:spcPct val="150000"/>
              </a:lnSpc>
            </a:pPr>
            <a:r>
              <a:rPr lang="en-US" sz="1800" dirty="0">
                <a:latin typeface="Times New Roman" pitchFamily="18" charset="0"/>
                <a:cs typeface="Times New Roman" pitchFamily="18" charset="0"/>
              </a:rPr>
              <a:t>Dominant color detection software  is used in getting the dominant color percentage  as dominant color draw attention more faster. It helps in creating a mood also. .</a:t>
            </a:r>
          </a:p>
          <a:p>
            <a:pPr algn="just">
              <a:lnSpc>
                <a:spcPct val="150000"/>
              </a:lnSpc>
            </a:pPr>
            <a:r>
              <a:rPr lang="en-US" sz="1800" dirty="0">
                <a:latin typeface="Times New Roman" pitchFamily="18" charset="0"/>
                <a:cs typeface="Times New Roman" pitchFamily="18" charset="0"/>
              </a:rPr>
              <a:t>This software is used by various editing and drawing apps. </a:t>
            </a:r>
          </a:p>
          <a:p>
            <a:pPr algn="just">
              <a:lnSpc>
                <a:spcPct val="150000"/>
              </a:lnSpc>
            </a:pPr>
            <a:endParaRPr lang="en-US" sz="1800" b="1" dirty="0">
              <a:latin typeface="Times New Roman" pitchFamily="18" charset="0"/>
              <a:cs typeface="Times New Roman" pitchFamily="18" charset="0"/>
            </a:endParaRPr>
          </a:p>
          <a:p>
            <a:pPr algn="just">
              <a:lnSpc>
                <a:spcPct val="150000"/>
              </a:lnSpc>
            </a:pPr>
            <a:endParaRPr lang="en-US" sz="1800" b="1"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dirty="0" smtClean="0"/>
              <a:t>VI </a:t>
            </a:r>
            <a:r>
              <a:rPr lang="en-US" dirty="0"/>
              <a:t>Semester, Department of </a:t>
            </a:r>
            <a:r>
              <a:rPr lang="en-US" dirty="0" smtClean="0"/>
              <a:t>CSE</a:t>
            </a:r>
            <a:r>
              <a:rPr lang="en-US" dirty="0"/>
              <a:t>, RNSIT</a:t>
            </a:r>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0"/>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67408" y="914400"/>
            <a:ext cx="10657184" cy="5322912"/>
          </a:xfrm>
        </p:spPr>
        <p:txBody>
          <a:bodyPr>
            <a:noAutofit/>
          </a:bodyPr>
          <a:lstStyle/>
          <a:p>
            <a:pPr marL="0" indent="0">
              <a:lnSpc>
                <a:spcPct val="120000"/>
              </a:lnSpc>
              <a:buNone/>
            </a:pPr>
            <a:r>
              <a:rPr lang="en-US" sz="1600" b="1" dirty="0">
                <a:latin typeface="Times New Roman" pitchFamily="18" charset="0"/>
                <a:ea typeface="Tahoma" pitchFamily="34" charset="0"/>
                <a:cs typeface="Times New Roman" pitchFamily="18" charset="0"/>
              </a:rPr>
              <a:t>NASTECH – New Age Solutions &amp; Technologies</a:t>
            </a:r>
            <a:br>
              <a:rPr lang="en-US" sz="1600" b="1" dirty="0">
                <a:latin typeface="Times New Roman" pitchFamily="18" charset="0"/>
                <a:ea typeface="Tahoma" pitchFamily="34" charset="0"/>
                <a:cs typeface="Times New Roman" pitchFamily="18" charset="0"/>
              </a:rPr>
            </a:br>
            <a:endParaRPr lang="en-US" sz="1600" b="1" dirty="0">
              <a:latin typeface="Times New Roman" pitchFamily="18" charset="0"/>
              <a:ea typeface="Tahoma" pitchFamily="34" charset="0"/>
              <a:cs typeface="Times New Roman" pitchFamily="18" charset="0"/>
            </a:endParaRPr>
          </a:p>
          <a:p>
            <a:r>
              <a:rPr lang="en-US" sz="1600" b="1" i="1" dirty="0"/>
              <a:t>NASTECH is formed with the purpose of bridging the gap between Academia and Industry. </a:t>
            </a:r>
            <a:endParaRPr lang="en-US" sz="1600" dirty="0"/>
          </a:p>
          <a:p>
            <a:pPr algn="just">
              <a:lnSpc>
                <a:spcPct val="150000"/>
              </a:lnSpc>
            </a:pPr>
            <a:r>
              <a:rPr lang="en-US" sz="1600" dirty="0"/>
              <a:t> </a:t>
            </a:r>
            <a:r>
              <a:rPr lang="en-US" sz="1800" dirty="0" err="1">
                <a:latin typeface="Times New Roman" pitchFamily="18" charset="0"/>
                <a:cs typeface="Times New Roman" pitchFamily="18" charset="0"/>
              </a:rPr>
              <a:t>Nastech</a:t>
            </a:r>
            <a:r>
              <a:rPr lang="en-US" sz="1800" dirty="0">
                <a:latin typeface="Times New Roman" pitchFamily="18" charset="0"/>
                <a:cs typeface="Times New Roman" pitchFamily="18" charset="0"/>
              </a:rPr>
              <a:t> is one of the leading Global Certification and Training service providers for technical and management programs for educational institutions. </a:t>
            </a:r>
          </a:p>
          <a:p>
            <a:pPr algn="just">
              <a:lnSpc>
                <a:spcPct val="150000"/>
              </a:lnSpc>
            </a:pPr>
            <a:r>
              <a:rPr lang="en-US" sz="1800" dirty="0">
                <a:latin typeface="Times New Roman" pitchFamily="18" charset="0"/>
                <a:cs typeface="Times New Roman" pitchFamily="18" charset="0"/>
              </a:rPr>
              <a:t>They collaborate with educational institutes to understand their requirements and form a strategy in consultation with all stakeholders to fulfill those by skilling , reskilling and </a:t>
            </a:r>
            <a:r>
              <a:rPr lang="en-US" sz="1800" dirty="0" err="1">
                <a:latin typeface="Times New Roman" pitchFamily="18" charset="0"/>
                <a:cs typeface="Times New Roman" pitchFamily="18" charset="0"/>
              </a:rPr>
              <a:t>upskilling</a:t>
            </a:r>
            <a:r>
              <a:rPr lang="en-US" sz="1800" dirty="0">
                <a:latin typeface="Times New Roman" pitchFamily="18" charset="0"/>
                <a:cs typeface="Times New Roman" pitchFamily="18" charset="0"/>
              </a:rPr>
              <a:t> the students and faculties on new age skills and technologies. </a:t>
            </a:r>
          </a:p>
          <a:p>
            <a:r>
              <a:rPr lang="en-US" sz="1800" dirty="0">
                <a:latin typeface="Times New Roman" pitchFamily="18" charset="0"/>
                <a:cs typeface="Times New Roman" pitchFamily="18" charset="0"/>
              </a:rPr>
              <a:t>Industry and project oriented student training programs.</a:t>
            </a:r>
          </a:p>
          <a:p>
            <a:r>
              <a:rPr lang="en-US" sz="1800" dirty="0">
                <a:latin typeface="Times New Roman" pitchFamily="18" charset="0"/>
                <a:cs typeface="Times New Roman" pitchFamily="18" charset="0"/>
              </a:rPr>
              <a:t>Certification programs mapped to Global Certification Exams from Microsoft/EC- Council/Google/AWS/ Adobe).</a:t>
            </a:r>
          </a:p>
          <a:p>
            <a:pPr algn="just">
              <a:lnSpc>
                <a:spcPct val="150000"/>
              </a:lnSpc>
            </a:pPr>
            <a:endParaRPr lang="en-US" sz="1600" b="1" dirty="0">
              <a:latin typeface="Times New Roman" pitchFamily="18" charset="0"/>
              <a:ea typeface="Tahoma" pitchFamily="34" charset="0"/>
              <a:cs typeface="Times New Roman" pitchFamily="18" charset="0"/>
            </a:endParaRPr>
          </a:p>
          <a:p>
            <a:pPr marL="0" indent="0">
              <a:lnSpc>
                <a:spcPct val="120000"/>
              </a:lnSpc>
              <a:buNone/>
            </a:pPr>
            <a:endParaRPr lang="en-US" sz="1600" b="1" dirty="0">
              <a:latin typeface="Times New Roman" pitchFamily="18" charset="0"/>
              <a:ea typeface="Tahoma" pitchFamily="34" charset="0"/>
              <a:cs typeface="Times New Roman" pitchFamily="18" charset="0"/>
            </a:endParaRPr>
          </a:p>
          <a:p>
            <a:pPr marL="0" inden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pPr marL="0" indent="0">
              <a:lnSpc>
                <a:spcPct val="120000"/>
              </a:lnSpc>
              <a:buNone/>
            </a:pPr>
            <a:endParaRPr lang="en-US" sz="1600" b="1" dirty="0">
              <a:latin typeface="Times New Roman" pitchFamily="18" charset="0"/>
              <a:ea typeface="Tahoma" pitchFamily="34" charset="0"/>
              <a:cs typeface="Times New Roman" pitchFamily="18" charset="0"/>
            </a:endParaRPr>
          </a:p>
          <a:p>
            <a:pPr marL="0" inden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dirty="0" smtClean="0"/>
              <a:t>VI </a:t>
            </a:r>
            <a:r>
              <a:rPr lang="en-US" dirty="0"/>
              <a:t>Semester, Department of </a:t>
            </a:r>
            <a:r>
              <a:rPr lang="en-US" dirty="0" smtClean="0"/>
              <a:t>CSE</a:t>
            </a:r>
            <a:r>
              <a:rPr lang="en-US" dirty="0"/>
              <a:t>, RNSIT</a:t>
            </a:r>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0"/>
            <a:ext cx="7467600" cy="1080120"/>
          </a:xfrm>
        </p:spPr>
        <p:txBody>
          <a:bodyPr anchor="ct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r>
              <a:rPr lang="en-US" sz="3200" b="1" u="sng" dirty="0">
                <a:solidFill>
                  <a:schemeClr val="accent1">
                    <a:lumMod val="75000"/>
                  </a:schemeClr>
                </a:solidFill>
                <a:latin typeface="Times New Roman" pitchFamily="18" charset="0"/>
                <a:cs typeface="Times New Roman" pitchFamily="18" charset="0"/>
              </a:rPr>
              <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rmAutofit/>
          </a:bodyPr>
          <a:lstStyle/>
          <a:p>
            <a:pPr algn="just">
              <a:lnSpc>
                <a:spcPct val="150000"/>
              </a:lnSpc>
              <a:buFont typeface="Wingdings" pitchFamily="2" charset="2"/>
              <a:buChar char="Ø"/>
            </a:pPr>
            <a:r>
              <a:rPr lang="en-US" sz="1800" dirty="0" smtClean="0">
                <a:latin typeface="Times New Roman" pitchFamily="18" charset="0"/>
                <a:cs typeface="Times New Roman" pitchFamily="18" charset="0"/>
              </a:rPr>
              <a:t>Color detection helps us in recognizing the colors and then this can be used in various image editing apps. </a:t>
            </a:r>
            <a:endParaRPr lang="en-US" sz="1800" dirty="0">
              <a:latin typeface="Times New Roman" pitchFamily="18" charset="0"/>
              <a:cs typeface="Times New Roman" pitchFamily="18" charset="0"/>
            </a:endParaRPr>
          </a:p>
          <a:p>
            <a:pPr algn="just">
              <a:lnSpc>
                <a:spcPct val="150000"/>
              </a:lnSpc>
              <a:buFont typeface="Wingdings" pitchFamily="2" charset="2"/>
              <a:buChar char="Ø"/>
            </a:pPr>
            <a:r>
              <a:rPr lang="en-US" sz="1800" dirty="0">
                <a:latin typeface="Times New Roman" pitchFamily="18" charset="0"/>
                <a:cs typeface="Times New Roman" pitchFamily="18" charset="0"/>
              </a:rPr>
              <a:t>The proposed system focuses on how to identify the </a:t>
            </a:r>
            <a:r>
              <a:rPr lang="en-US" sz="1800" dirty="0" smtClean="0">
                <a:latin typeface="Times New Roman" pitchFamily="18" charset="0"/>
                <a:cs typeface="Times New Roman" pitchFamily="18" charset="0"/>
              </a:rPr>
              <a:t>most dominant colors in a particular image with the help </a:t>
            </a:r>
            <a:r>
              <a:rPr lang="en-US" sz="1800" dirty="0">
                <a:latin typeface="Times New Roman" pitchFamily="18" charset="0"/>
                <a:cs typeface="Times New Roman" pitchFamily="18" charset="0"/>
              </a:rPr>
              <a:t>of computer vision and deep learning algorithm by using the </a:t>
            </a:r>
            <a:r>
              <a:rPr lang="en-US" sz="1800" dirty="0" err="1">
                <a:latin typeface="Times New Roman" pitchFamily="18" charset="0"/>
                <a:cs typeface="Times New Roman" pitchFamily="18" charset="0"/>
              </a:rPr>
              <a:t>OpenCV</a:t>
            </a:r>
            <a:r>
              <a:rPr lang="en-US" sz="1800" dirty="0">
                <a:latin typeface="Times New Roman" pitchFamily="18" charset="0"/>
                <a:cs typeface="Times New Roman" pitchFamily="18" charset="0"/>
              </a:rPr>
              <a:t>, Tensor flow and </a:t>
            </a:r>
            <a:r>
              <a:rPr lang="en-US" sz="1800" dirty="0" smtClean="0">
                <a:latin typeface="Times New Roman" pitchFamily="18" charset="0"/>
                <a:cs typeface="Times New Roman" pitchFamily="18" charset="0"/>
              </a:rPr>
              <a:t>pandas </a:t>
            </a:r>
            <a:r>
              <a:rPr lang="en-US" sz="1800" dirty="0">
                <a:latin typeface="Times New Roman" pitchFamily="18" charset="0"/>
                <a:cs typeface="Times New Roman" pitchFamily="18" charset="0"/>
              </a:rPr>
              <a:t>library</a:t>
            </a:r>
          </a:p>
          <a:p>
            <a:pPr algn="just">
              <a:lnSpc>
                <a:spcPct val="150000"/>
              </a:lnSpc>
              <a:buFont typeface="Wingdings" pitchFamily="2" charset="2"/>
              <a:buChar char="Ø"/>
            </a:pPr>
            <a:r>
              <a:rPr lang="en-US" sz="1800" dirty="0">
                <a:latin typeface="Times New Roman" pitchFamily="18" charset="0"/>
                <a:cs typeface="Times New Roman" pitchFamily="18" charset="0"/>
              </a:rPr>
              <a:t>The detection is carried out to see </a:t>
            </a:r>
            <a:r>
              <a:rPr lang="en-US" sz="1800" dirty="0" smtClean="0">
                <a:latin typeface="Times New Roman" pitchFamily="18" charset="0"/>
                <a:cs typeface="Times New Roman" pitchFamily="18" charset="0"/>
              </a:rPr>
              <a:t>which colors are used in a particular image.</a:t>
            </a:r>
            <a:endParaRPr lang="en-US" sz="1800" dirty="0">
              <a:latin typeface="Times New Roman" pitchFamily="18" charset="0"/>
              <a:cs typeface="Times New Roman" pitchFamily="18" charset="0"/>
            </a:endParaRPr>
          </a:p>
          <a:p>
            <a:pPr algn="just">
              <a:lnSpc>
                <a:spcPct val="120000"/>
              </a:lnSpc>
              <a:buFont typeface="Wingdings" pitchFamily="2" charset="2"/>
              <a:buChar char="Ø"/>
            </a:pPr>
            <a:r>
              <a:rPr lang="en-US" sz="1800" dirty="0" smtClean="0">
                <a:latin typeface="Times New Roman" pitchFamily="18" charset="0"/>
                <a:cs typeface="Times New Roman" pitchFamily="18" charset="0"/>
              </a:rPr>
              <a:t>K-means algorithm is used to find the most dominant color. </a:t>
            </a:r>
          </a:p>
          <a:p>
            <a:pPr algn="just">
              <a:lnSpc>
                <a:spcPct val="120000"/>
              </a:lnSpc>
              <a:buFont typeface="Wingdings" pitchFamily="2" charset="2"/>
              <a:buChar char="Ø"/>
            </a:pPr>
            <a:endParaRPr lang="en-US" sz="1800" dirty="0" smtClean="0">
              <a:latin typeface="Times New Roman" pitchFamily="18" charset="0"/>
              <a:cs typeface="Times New Roman" pitchFamily="18" charset="0"/>
            </a:endParaRPr>
          </a:p>
          <a:p>
            <a:pPr algn="just">
              <a:lnSpc>
                <a:spcPct val="120000"/>
              </a:lnSpc>
              <a:buFont typeface="Wingdings" pitchFamily="2" charset="2"/>
              <a:buChar char="Ø"/>
            </a:pPr>
            <a:r>
              <a:rPr lang="en-US" sz="1800" b="1" dirty="0">
                <a:latin typeface="Times New Roman" panose="02020603050405020304" pitchFamily="18" charset="0"/>
                <a:cs typeface="Times New Roman" panose="02020603050405020304" pitchFamily="18" charset="0"/>
              </a:rPr>
              <a:t>K-Means clustering</a:t>
            </a:r>
            <a:r>
              <a:rPr lang="en-US" sz="1800" dirty="0">
                <a:latin typeface="Times New Roman" panose="02020603050405020304" pitchFamily="18" charset="0"/>
                <a:cs typeface="Times New Roman" panose="02020603050405020304" pitchFamily="18" charset="0"/>
              </a:rPr>
              <a:t> is the most popular unsupervised learning algorithm. It is used when we have </a:t>
            </a:r>
            <a:r>
              <a:rPr lang="en-US" sz="1800" dirty="0" err="1">
                <a:latin typeface="Times New Roman" panose="02020603050405020304" pitchFamily="18" charset="0"/>
                <a:cs typeface="Times New Roman" panose="02020603050405020304" pitchFamily="18" charset="0"/>
              </a:rPr>
              <a:t>unlabelled</a:t>
            </a:r>
            <a:r>
              <a:rPr lang="en-US" sz="1800" dirty="0">
                <a:latin typeface="Times New Roman" panose="02020603050405020304" pitchFamily="18" charset="0"/>
                <a:cs typeface="Times New Roman" panose="02020603050405020304" pitchFamily="18" charset="0"/>
              </a:rPr>
              <a:t> data which is data without defined categories or groups. The algorithm follows an easy or simple way to classify a given data set through a certain number of clusters, fixed </a:t>
            </a:r>
            <a:r>
              <a:rPr lang="en-US" sz="1800" dirty="0" err="1">
                <a:latin typeface="Times New Roman" panose="02020603050405020304" pitchFamily="18" charset="0"/>
                <a:cs typeface="Times New Roman" panose="02020603050405020304" pitchFamily="18" charset="0"/>
              </a:rPr>
              <a:t>apriori</a:t>
            </a:r>
            <a:r>
              <a:rPr lang="en-US" sz="1800" dirty="0">
                <a:latin typeface="Times New Roman" panose="02020603050405020304" pitchFamily="18" charset="0"/>
                <a:cs typeface="Times New Roman" panose="02020603050405020304" pitchFamily="18" charset="0"/>
              </a:rPr>
              <a:t>.</a:t>
            </a:r>
            <a:endParaRPr lang="en-US" sz="18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dirty="0" smtClean="0"/>
              <a:t>VI </a:t>
            </a:r>
            <a:r>
              <a:rPr lang="en-US" dirty="0"/>
              <a:t>Semester, Department of </a:t>
            </a:r>
            <a:r>
              <a:rPr lang="en-US" dirty="0" smtClean="0"/>
              <a:t>CSE</a:t>
            </a:r>
            <a:r>
              <a:rPr lang="en-US" dirty="0"/>
              <a:t>, RNSIT</a:t>
            </a:r>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196752"/>
            <a:ext cx="11521280" cy="5040560"/>
          </a:xfrm>
        </p:spPr>
        <p:txBody>
          <a:bodyPr anchor="ctr">
            <a:noAutofit/>
          </a:bodyPr>
          <a:lstStyle/>
          <a:p>
            <a:r>
              <a:rPr lang="en-IN" sz="1600" dirty="0" smtClean="0">
                <a:latin typeface="Times New Roman" pitchFamily="18" charset="0"/>
                <a:cs typeface="Times New Roman" pitchFamily="18" charset="0"/>
              </a:rPr>
              <a:t>According to researchers, 1000 different shades of light are there and in them we can detect 100 different levels of red-green shades. We can also see 100 levels of yellow blue shades. So, total till now 10 million different </a:t>
            </a:r>
            <a:r>
              <a:rPr lang="en-IN" sz="1600" dirty="0" err="1" smtClean="0">
                <a:latin typeface="Times New Roman" pitchFamily="18" charset="0"/>
                <a:cs typeface="Times New Roman" pitchFamily="18" charset="0"/>
              </a:rPr>
              <a:t>colors</a:t>
            </a:r>
            <a:r>
              <a:rPr lang="en-IN" sz="1600" dirty="0" smtClean="0">
                <a:latin typeface="Times New Roman" pitchFamily="18" charset="0"/>
                <a:cs typeface="Times New Roman" pitchFamily="18" charset="0"/>
              </a:rPr>
              <a:t> are identified.</a:t>
            </a:r>
          </a:p>
          <a:p>
            <a:r>
              <a:rPr lang="en-US" sz="1600" dirty="0">
                <a:latin typeface="Times New Roman" panose="02020603050405020304" pitchFamily="18" charset="0"/>
                <a:cs typeface="Times New Roman" panose="02020603050405020304" pitchFamily="18" charset="0"/>
              </a:rPr>
              <a:t>Red, green, and blue are the three primary colors that make up any color available. Each color value in a computer is defined as a number between 0 and 255. A color can be represented in around 16.5 million different </a:t>
            </a:r>
            <a:r>
              <a:rPr lang="en-US" sz="1600" dirty="0" smtClean="0">
                <a:latin typeface="Times New Roman" panose="02020603050405020304" pitchFamily="18" charset="0"/>
                <a:cs typeface="Times New Roman" panose="02020603050405020304" pitchFamily="18" charset="0"/>
              </a:rPr>
              <a:t>ways.</a:t>
            </a:r>
          </a:p>
          <a:p>
            <a:r>
              <a:rPr lang="en-US" sz="1600" dirty="0" err="1">
                <a:latin typeface="Times New Roman" panose="02020603050405020304" pitchFamily="18" charset="0"/>
                <a:cs typeface="Times New Roman" panose="02020603050405020304" pitchFamily="18" charset="0"/>
              </a:rPr>
              <a:t>Colour</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detectors </a:t>
            </a:r>
            <a:r>
              <a:rPr lang="en-US" sz="1600" dirty="0">
                <a:latin typeface="Times New Roman" panose="02020603050405020304" pitchFamily="18" charset="0"/>
                <a:cs typeface="Times New Roman" panose="02020603050405020304" pitchFamily="18" charset="0"/>
              </a:rPr>
              <a:t>are majorly used to grade </a:t>
            </a:r>
            <a:r>
              <a:rPr lang="en-US" sz="1600" dirty="0" err="1">
                <a:latin typeface="Times New Roman" panose="02020603050405020304" pitchFamily="18" charset="0"/>
                <a:cs typeface="Times New Roman" panose="02020603050405020304" pitchFamily="18" charset="0"/>
              </a:rPr>
              <a:t>coloured</a:t>
            </a:r>
            <a:r>
              <a:rPr lang="en-US" sz="1600" dirty="0">
                <a:latin typeface="Times New Roman" panose="02020603050405020304" pitchFamily="18" charset="0"/>
                <a:cs typeface="Times New Roman" panose="02020603050405020304" pitchFamily="18" charset="0"/>
              </a:rPr>
              <a:t> products, distinguish coded markings, detect the presence of adhesives or data codes on a package. The technology has a wide range of applications in various industries such as</a:t>
            </a:r>
            <a:r>
              <a:rPr lang="en-US" sz="1600" b="1" dirty="0">
                <a:latin typeface="Times New Roman" panose="02020603050405020304" pitchFamily="18" charset="0"/>
                <a:cs typeface="Times New Roman" panose="02020603050405020304" pitchFamily="18" charset="0"/>
              </a:rPr>
              <a:t> textile, automation, automotive, food, printing, pharmaceutical</a:t>
            </a:r>
            <a:r>
              <a:rPr lang="en-US" sz="1600" dirty="0">
                <a:latin typeface="Times New Roman" panose="02020603050405020304" pitchFamily="18" charset="0"/>
                <a:cs typeface="Times New Roman" panose="02020603050405020304" pitchFamily="18" charset="0"/>
              </a:rPr>
              <a:t>, and many more.</a:t>
            </a:r>
            <a:r>
              <a:rPr lang="en-IN" sz="1600" dirty="0">
                <a:latin typeface="Times New Roman" pitchFamily="18" charset="0"/>
                <a:cs typeface="Times New Roman" pitchFamily="18" charset="0"/>
              </a:rPr>
              <a:t/>
            </a:r>
            <a:br>
              <a:rPr lang="en-IN" sz="1600" dirty="0">
                <a:latin typeface="Times New Roman" pitchFamily="18" charset="0"/>
                <a:cs typeface="Times New Roman" pitchFamily="18" charset="0"/>
              </a:rPr>
            </a:b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dirty="0" smtClean="0"/>
              <a:t>VI </a:t>
            </a:r>
            <a:r>
              <a:rPr lang="en-US" dirty="0"/>
              <a:t>Semester, Department of </a:t>
            </a:r>
            <a:r>
              <a:rPr lang="en-US" dirty="0" smtClean="0"/>
              <a:t>CSE</a:t>
            </a:r>
            <a:r>
              <a:rPr lang="en-US" dirty="0"/>
              <a:t>, RNSIT</a:t>
            </a:r>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sz="3200" b="1" dirty="0">
                <a:solidFill>
                  <a:schemeClr val="accent1">
                    <a:lumMod val="75000"/>
                  </a:schemeClr>
                </a:solidFill>
                <a:latin typeface="Times New Roman" pitchFamily="18" charset="0"/>
                <a:cs typeface="Times New Roman" pitchFamily="18" charset="0"/>
              </a:rPr>
              <a:t>LITERATURE</a:t>
            </a:r>
            <a:r>
              <a:rPr lang="en-IN" sz="3200" b="1" dirty="0">
                <a:solidFill>
                  <a:schemeClr val="accent1"/>
                </a:solidFill>
                <a:latin typeface="Times New Roman" pitchFamily="18" charset="0"/>
                <a:cs typeface="Times New Roman" pitchFamily="18" charset="0"/>
              </a:rPr>
              <a:t> </a:t>
            </a:r>
            <a:r>
              <a:rPr lang="en-IN" sz="3200"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359376" y="992124"/>
            <a:ext cx="11353247" cy="5245188"/>
          </a:xfrm>
        </p:spPr>
        <p:txBody>
          <a:bodyPr>
            <a:normAutofit/>
          </a:bodyPr>
          <a:lstStyle/>
          <a:p>
            <a:pPr>
              <a:buFont typeface="Wingdings" pitchFamily="2" charset="2"/>
              <a:buChar char="v"/>
            </a:pPr>
            <a:r>
              <a:rPr lang="en-IN" sz="1800" dirty="0">
                <a:latin typeface="Times New Roman" pitchFamily="18" charset="0"/>
                <a:cs typeface="Times New Roman" pitchFamily="18" charset="0"/>
              </a:rPr>
              <a:t>HARDWARE REQUIREMENTS</a:t>
            </a:r>
          </a:p>
          <a:p>
            <a:pPr lvl="1"/>
            <a:r>
              <a:rPr lang="en-IN" sz="1800" dirty="0">
                <a:latin typeface="Times New Roman" pitchFamily="18" charset="0"/>
                <a:cs typeface="Times New Roman" pitchFamily="18" charset="0"/>
              </a:rPr>
              <a:t>Processor                     	: Any Processor above 500 MHz</a:t>
            </a:r>
          </a:p>
          <a:p>
            <a:pPr lvl="1"/>
            <a:r>
              <a:rPr lang="en-IN" sz="1800" dirty="0">
                <a:latin typeface="Times New Roman" pitchFamily="18" charset="0"/>
                <a:cs typeface="Times New Roman" pitchFamily="18" charset="0"/>
              </a:rPr>
              <a:t>RAM                           	: 512Mb</a:t>
            </a:r>
          </a:p>
          <a:p>
            <a:pPr lvl="1"/>
            <a:r>
              <a:rPr lang="en-IN" sz="1800" dirty="0">
                <a:latin typeface="Times New Roman" pitchFamily="18" charset="0"/>
                <a:cs typeface="Times New Roman" pitchFamily="18" charset="0"/>
              </a:rPr>
              <a:t>Hard Disk                    	: </a:t>
            </a:r>
            <a:r>
              <a:rPr lang="en-IN" sz="1800" dirty="0" smtClean="0">
                <a:latin typeface="Times New Roman" pitchFamily="18" charset="0"/>
                <a:cs typeface="Times New Roman" pitchFamily="18" charset="0"/>
              </a:rPr>
              <a:t>2 </a:t>
            </a:r>
            <a:r>
              <a:rPr lang="en-IN" sz="1800" dirty="0">
                <a:latin typeface="Times New Roman" pitchFamily="18" charset="0"/>
                <a:cs typeface="Times New Roman" pitchFamily="18" charset="0"/>
              </a:rPr>
              <a:t>GB</a:t>
            </a:r>
          </a:p>
          <a:p>
            <a:pPr lvl="1"/>
            <a:r>
              <a:rPr lang="en-IN" sz="1800" dirty="0">
                <a:latin typeface="Times New Roman" pitchFamily="18" charset="0"/>
                <a:cs typeface="Times New Roman" pitchFamily="18" charset="0"/>
              </a:rPr>
              <a:t>Input device               		: Standard Keyboard and Mouse</a:t>
            </a:r>
          </a:p>
          <a:p>
            <a:pPr lvl="1"/>
            <a:r>
              <a:rPr lang="en-IN" sz="1800" dirty="0">
                <a:latin typeface="Times New Roman" pitchFamily="18" charset="0"/>
                <a:cs typeface="Times New Roman" pitchFamily="18" charset="0"/>
              </a:rPr>
              <a:t>Output device          		: </a:t>
            </a:r>
            <a:r>
              <a:rPr lang="en-IN" sz="1800" dirty="0" smtClean="0">
                <a:latin typeface="Times New Roman" pitchFamily="18" charset="0"/>
                <a:cs typeface="Times New Roman" pitchFamily="18" charset="0"/>
              </a:rPr>
              <a:t>High </a:t>
            </a:r>
            <a:r>
              <a:rPr lang="en-IN" sz="1800" dirty="0">
                <a:latin typeface="Times New Roman" pitchFamily="18" charset="0"/>
                <a:cs typeface="Times New Roman" pitchFamily="18" charset="0"/>
              </a:rPr>
              <a:t>Resolution Monitor</a:t>
            </a:r>
          </a:p>
          <a:p>
            <a:pPr lvl="1"/>
            <a:endParaRPr lang="en-IN" sz="1800" dirty="0">
              <a:latin typeface="Times New Roman" pitchFamily="18" charset="0"/>
              <a:cs typeface="Times New Roman" pitchFamily="18" charset="0"/>
            </a:endParaRPr>
          </a:p>
          <a:p>
            <a:pPr>
              <a:buFont typeface="Wingdings" pitchFamily="2" charset="2"/>
              <a:buChar char="v"/>
            </a:pPr>
            <a:r>
              <a:rPr lang="en-IN" sz="1800" dirty="0">
                <a:latin typeface="Times New Roman" pitchFamily="18" charset="0"/>
                <a:cs typeface="Times New Roman" pitchFamily="18" charset="0"/>
              </a:rPr>
              <a:t>SOFTWARE REQUIREMENTS</a:t>
            </a:r>
          </a:p>
          <a:p>
            <a:pPr lvl="1"/>
            <a:r>
              <a:rPr lang="en-IN" sz="1800" dirty="0">
                <a:latin typeface="Times New Roman" pitchFamily="18" charset="0"/>
                <a:cs typeface="Times New Roman" pitchFamily="18" charset="0"/>
              </a:rPr>
              <a:t>Operating system      	            : Windows 10</a:t>
            </a:r>
          </a:p>
          <a:p>
            <a:pPr lvl="1"/>
            <a:r>
              <a:rPr lang="en-IN" sz="1800" dirty="0">
                <a:latin typeface="Times New Roman" pitchFamily="18" charset="0"/>
                <a:cs typeface="Times New Roman" pitchFamily="18" charset="0"/>
              </a:rPr>
              <a:t>IDE                           	            : </a:t>
            </a:r>
            <a:r>
              <a:rPr lang="en-IN" sz="1800" dirty="0" smtClean="0">
                <a:latin typeface="Times New Roman" pitchFamily="18" charset="0"/>
                <a:cs typeface="Times New Roman" pitchFamily="18" charset="0"/>
              </a:rPr>
              <a:t>Anaconda </a:t>
            </a:r>
            <a:r>
              <a:rPr lang="en-IN" sz="1800" dirty="0" err="1" smtClean="0">
                <a:latin typeface="Times New Roman" pitchFamily="18" charset="0"/>
                <a:cs typeface="Times New Roman" pitchFamily="18" charset="0"/>
              </a:rPr>
              <a:t>Jupyter</a:t>
            </a: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Notebook</a:t>
            </a:r>
          </a:p>
          <a:p>
            <a:pPr lvl="1"/>
            <a:r>
              <a:rPr lang="en-US" sz="1800" dirty="0">
                <a:latin typeface="Times New Roman" pitchFamily="18" charset="0"/>
                <a:cs typeface="Times New Roman" pitchFamily="18" charset="0"/>
              </a:rPr>
              <a:t>Tools/Technologies 	            : Python, Computer Vision, </a:t>
            </a:r>
            <a:r>
              <a:rPr lang="en-US" sz="1800" dirty="0" err="1" smtClean="0">
                <a:latin typeface="Times New Roman" pitchFamily="18" charset="0"/>
                <a:cs typeface="Times New Roman" pitchFamily="18" charset="0"/>
              </a:rPr>
              <a:t>OpenCv</a:t>
            </a:r>
            <a:r>
              <a:rPr lang="en-US" sz="18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Numpy</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library, </a:t>
            </a:r>
            <a:r>
              <a:rPr lang="en-US" sz="1800" dirty="0" err="1" smtClean="0">
                <a:latin typeface="Times New Roman" pitchFamily="18" charset="0"/>
                <a:cs typeface="Times New Roman" pitchFamily="18" charset="0"/>
              </a:rPr>
              <a:t>matplotlib</a:t>
            </a:r>
            <a:r>
              <a:rPr lang="en-US" sz="1800" dirty="0" smtClean="0">
                <a:latin typeface="Times New Roman" pitchFamily="18" charset="0"/>
                <a:cs typeface="Times New Roman" pitchFamily="18" charset="0"/>
              </a:rPr>
              <a:t> and </a:t>
            </a:r>
            <a:r>
              <a:rPr lang="en-US" sz="1800" dirty="0" err="1" smtClean="0">
                <a:latin typeface="Times New Roman" pitchFamily="18" charset="0"/>
                <a:cs typeface="Times New Roman" pitchFamily="18" charset="0"/>
              </a:rPr>
              <a:t>imutils</a:t>
            </a:r>
            <a:endParaRPr lang="en-US" sz="1800" dirty="0" smtClean="0">
              <a:latin typeface="Times New Roman" pitchFamily="18" charset="0"/>
              <a:cs typeface="Times New Roman" pitchFamily="18" charset="0"/>
            </a:endParaRPr>
          </a:p>
          <a:p>
            <a:pPr marL="457200" lvl="1" indent="0">
              <a:buNone/>
            </a:pPr>
            <a:endParaRPr lang="en-IN" sz="1800" dirty="0">
              <a:latin typeface="Times New Roman" pitchFamily="18" charset="0"/>
              <a:cs typeface="Times New Roman" pitchFamily="18" charset="0"/>
            </a:endParaRPr>
          </a:p>
          <a:p>
            <a:pPr marL="457200" lvl="1" indent="0">
              <a:buNone/>
            </a:pPr>
            <a:endParaRPr lang="en-US" sz="1800" dirty="0">
              <a:latin typeface="Times New Roman" pitchFamily="18" charset="0"/>
              <a:cs typeface="Times New Roman" pitchFamily="18" charset="0"/>
            </a:endParaRPr>
          </a:p>
          <a:p>
            <a:pPr lvl="1">
              <a:buFont typeface="Wingdings" pitchFamily="2" charset="2"/>
              <a:buChar char="v"/>
            </a:pPr>
            <a:endParaRPr lang="en-IN" sz="18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dirty="0" smtClean="0"/>
              <a:t>VI </a:t>
            </a:r>
            <a:r>
              <a:rPr lang="en-US" dirty="0"/>
              <a:t>Semester, Department of </a:t>
            </a:r>
            <a:r>
              <a:rPr lang="en-US" dirty="0" smtClean="0"/>
              <a:t>CSE</a:t>
            </a:r>
            <a:r>
              <a:rPr lang="en-US" dirty="0"/>
              <a:t>, RNSIT</a:t>
            </a:r>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9882" y="668088"/>
            <a:ext cx="3932237" cy="64807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7" name="Text Placeholder 6"/>
          <p:cNvSpPr>
            <a:spLocks noGrp="1"/>
          </p:cNvSpPr>
          <p:nvPr>
            <p:ph type="body" sz="half" idx="2"/>
          </p:nvPr>
        </p:nvSpPr>
        <p:spPr>
          <a:xfrm>
            <a:off x="839788" y="1196752"/>
            <a:ext cx="5256212" cy="4672236"/>
          </a:xfrm>
        </p:spPr>
        <p:txBody>
          <a:bodyPr>
            <a:normAutofit/>
          </a:bodyPr>
          <a:lstStyle/>
          <a:p>
            <a:pPr marL="285750" indent="-285750">
              <a:buFont typeface="Arial" pitchFamily="34" charset="0"/>
              <a:buChar char="•"/>
            </a:pPr>
            <a:r>
              <a:rPr lang="en-US" sz="1800" dirty="0">
                <a:latin typeface="Times New Roman" pitchFamily="18" charset="0"/>
                <a:cs typeface="Times New Roman" pitchFamily="18" charset="0"/>
              </a:rPr>
              <a:t>As depicted in the figure, the project is divided in two phases. </a:t>
            </a:r>
            <a:endParaRPr lang="en-US" sz="1800" dirty="0" smtClean="0">
              <a:latin typeface="Times New Roman" pitchFamily="18" charset="0"/>
              <a:cs typeface="Times New Roman" pitchFamily="18" charset="0"/>
            </a:endParaRPr>
          </a:p>
          <a:p>
            <a:pPr marL="285750" indent="-285750">
              <a:buFont typeface="Arial" pitchFamily="34" charset="0"/>
              <a:buChar char="•"/>
            </a:pPr>
            <a:r>
              <a:rPr lang="en-US" sz="1800" dirty="0" smtClean="0">
                <a:latin typeface="Times New Roman" pitchFamily="18" charset="0"/>
                <a:cs typeface="Times New Roman" pitchFamily="18" charset="0"/>
              </a:rPr>
              <a:t>Phase </a:t>
            </a:r>
            <a:r>
              <a:rPr lang="en-US" sz="1800" dirty="0">
                <a:latin typeface="Times New Roman" pitchFamily="18" charset="0"/>
                <a:cs typeface="Times New Roman" pitchFamily="18" charset="0"/>
              </a:rPr>
              <a:t>1 deals with loading, preprocessing and training the data set. In this phase, </a:t>
            </a:r>
            <a:r>
              <a:rPr lang="en-US" sz="1800" dirty="0" smtClean="0">
                <a:latin typeface="Times New Roman" pitchFamily="18" charset="0"/>
                <a:cs typeface="Times New Roman" pitchFamily="18" charset="0"/>
              </a:rPr>
              <a:t>first we will give the input image. For the image the no. of clusters will be defined using K-means algorithm.</a:t>
            </a:r>
          </a:p>
          <a:p>
            <a:pPr marL="285750" indent="-285750">
              <a:buFont typeface="Arial" pitchFamily="34" charset="0"/>
              <a:buChar char="•"/>
            </a:pPr>
            <a:r>
              <a:rPr lang="en-US" sz="1800" dirty="0" smtClean="0">
                <a:latin typeface="Times New Roman" pitchFamily="18" charset="0"/>
                <a:cs typeface="Times New Roman" pitchFamily="18" charset="0"/>
              </a:rPr>
              <a:t>After defining clusters, the algorithm will read the input.</a:t>
            </a:r>
            <a:r>
              <a:rPr lang="en-US" sz="1800" dirty="0" smtClean="0">
                <a:latin typeface="Times New Roman" pitchFamily="18" charset="0"/>
                <a:cs typeface="Times New Roman" pitchFamily="18" charset="0"/>
              </a:rPr>
              <a:t> </a:t>
            </a:r>
          </a:p>
          <a:p>
            <a:pPr marL="285750" indent="-285750">
              <a:buFont typeface="Arial" pitchFamily="34" charset="0"/>
              <a:buChar char="•"/>
            </a:pPr>
            <a:r>
              <a:rPr lang="en-IN" sz="1800" dirty="0"/>
              <a:t>In the second phase of the most dominant </a:t>
            </a:r>
            <a:r>
              <a:rPr lang="en-IN" sz="1800" dirty="0" err="1"/>
              <a:t>color</a:t>
            </a:r>
            <a:r>
              <a:rPr lang="en-IN" sz="1800" dirty="0"/>
              <a:t> detection, first resizing and flattening of the image is done. </a:t>
            </a:r>
          </a:p>
          <a:p>
            <a:pPr marL="285750" indent="-285750">
              <a:buFont typeface="Arial" pitchFamily="34" charset="0"/>
              <a:buChar char="•"/>
            </a:pPr>
            <a:r>
              <a:rPr lang="en-IN" sz="1800" dirty="0" smtClean="0"/>
              <a:t>After </a:t>
            </a:r>
            <a:r>
              <a:rPr lang="en-IN" sz="1800" dirty="0"/>
              <a:t>flattening, </a:t>
            </a:r>
            <a:r>
              <a:rPr lang="en-IN" sz="1800" dirty="0" smtClean="0"/>
              <a:t>K-means </a:t>
            </a:r>
            <a:r>
              <a:rPr lang="en-IN" sz="1800" dirty="0"/>
              <a:t>algorithm is used. </a:t>
            </a:r>
          </a:p>
          <a:p>
            <a:pPr marL="285750" indent="-285750">
              <a:buFont typeface="Arial" pitchFamily="34" charset="0"/>
              <a:buChar char="•"/>
            </a:pPr>
            <a:r>
              <a:rPr lang="en-IN" sz="1800" dirty="0" smtClean="0"/>
              <a:t>After </a:t>
            </a:r>
            <a:r>
              <a:rPr lang="en-IN" sz="1800" dirty="0"/>
              <a:t>successfully applying </a:t>
            </a:r>
            <a:r>
              <a:rPr lang="en-IN" sz="1800" dirty="0" smtClean="0"/>
              <a:t>K-means </a:t>
            </a:r>
            <a:r>
              <a:rPr lang="en-IN" sz="1800" dirty="0"/>
              <a:t>algorithm, we have to redraw the image using clustered data. </a:t>
            </a:r>
          </a:p>
          <a:p>
            <a:pPr marL="285750" indent="-285750">
              <a:buFont typeface="Arial" pitchFamily="34" charset="0"/>
              <a:buChar char="•"/>
            </a:pPr>
            <a:r>
              <a:rPr lang="en-IN" sz="1800" dirty="0" smtClean="0"/>
              <a:t>Now</a:t>
            </a:r>
            <a:r>
              <a:rPr lang="en-IN" sz="1800" dirty="0"/>
              <a:t>, the output will be the most dominant </a:t>
            </a:r>
            <a:r>
              <a:rPr lang="en-IN" sz="1800" dirty="0" err="1"/>
              <a:t>colors</a:t>
            </a:r>
            <a:r>
              <a:rPr lang="en-IN" sz="1800" dirty="0"/>
              <a:t>. </a:t>
            </a:r>
          </a:p>
          <a:p>
            <a:pPr marL="285750" indent="-285750">
              <a:buFont typeface="Arial" pitchFamily="34" charset="0"/>
              <a:buChar char="•"/>
            </a:pPr>
            <a:endParaRPr lang="en-US" sz="1800" dirty="0">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dirty="0" smtClean="0"/>
              <a:t>VI </a:t>
            </a:r>
            <a:r>
              <a:rPr lang="en-US" dirty="0"/>
              <a:t>Semester, Department of </a:t>
            </a:r>
            <a:r>
              <a:rPr lang="en-US" dirty="0" smtClean="0"/>
              <a:t>CSE</a:t>
            </a:r>
            <a:r>
              <a:rPr lang="en-US" dirty="0"/>
              <a:t>,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8</a:t>
            </a:fld>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7232" y="1212776"/>
            <a:ext cx="5179387" cy="45204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dirty="0" smtClean="0"/>
              <a:t>VI </a:t>
            </a:r>
            <a:r>
              <a:rPr lang="en-US" dirty="0"/>
              <a:t>Semester, Department of </a:t>
            </a:r>
            <a:r>
              <a:rPr lang="en-US" dirty="0" smtClean="0"/>
              <a:t>CSE</a:t>
            </a:r>
            <a:r>
              <a:rPr lang="en-US" dirty="0"/>
              <a:t>, RNSIT</a:t>
            </a:r>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9</a:t>
            </a:fld>
            <a:endParaRPr lang="en-US" dirty="0"/>
          </a:p>
        </p:txBody>
      </p:sp>
      <p:sp>
        <p:nvSpPr>
          <p:cNvPr id="8" name="Title 1"/>
          <p:cNvSpPr>
            <a:spLocks noGrp="1"/>
          </p:cNvSpPr>
          <p:nvPr>
            <p:ph type="title"/>
          </p:nvPr>
        </p:nvSpPr>
        <p:spPr>
          <a:xfrm>
            <a:off x="4129882" y="668088"/>
            <a:ext cx="3932237" cy="64807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352" y="668088"/>
            <a:ext cx="11521279" cy="2760912"/>
          </a:xfrm>
          <a:prstGeom prst="rect">
            <a:avLst/>
          </a:prstGeom>
        </p:spPr>
      </p:pic>
      <p:pic>
        <p:nvPicPr>
          <p:cNvPr id="14" name="Content Placeholder 1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99656" y="3429000"/>
            <a:ext cx="6538172" cy="2520280"/>
          </a:xfrm>
        </p:spPr>
      </p:pic>
    </p:spTree>
    <p:extLst>
      <p:ext uri="{BB962C8B-B14F-4D97-AF65-F5344CB8AC3E}">
        <p14:creationId xmlns:p14="http://schemas.microsoft.com/office/powerpoint/2010/main" val="39935889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4501</TotalTime>
  <Words>1571</Words>
  <Application>Microsoft Office PowerPoint</Application>
  <PresentationFormat>Widescreen</PresentationFormat>
  <Paragraphs>284</Paragraphs>
  <Slides>20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Tahoma</vt:lpstr>
      <vt:lpstr>Times New Roman</vt:lpstr>
      <vt:lpstr>Wingdings</vt:lpstr>
      <vt:lpstr>Office Theme</vt:lpstr>
      <vt:lpstr>Dominant Color Detection </vt:lpstr>
      <vt:lpstr>AGENDA</vt:lpstr>
      <vt:lpstr>ABSTRACT </vt:lpstr>
      <vt:lpstr>ABOUT THE COMPANY</vt:lpstr>
      <vt:lpstr>INTRODUCTION </vt:lpstr>
      <vt:lpstr>PowerPoint Presentation</vt:lpstr>
      <vt:lpstr>REQUIREMENTS</vt:lpstr>
      <vt:lpstr>SYSTEM DESIGN </vt:lpstr>
      <vt:lpstr>SYSTEM DESIGN </vt:lpstr>
      <vt:lpstr>DETAILED DESIGN </vt:lpstr>
      <vt:lpstr>IMPLEMENTATION</vt:lpstr>
      <vt:lpstr>IMPLEMENTATION</vt:lpstr>
      <vt:lpstr>RESULTS </vt:lpstr>
      <vt:lpstr>RESULTS </vt:lpstr>
      <vt:lpstr>CONCLUSIONS</vt:lpstr>
      <vt:lpstr>LIMITATIONS</vt:lpstr>
      <vt:lpstr>FUTURE ENHANCEMENTS</vt:lpstr>
      <vt:lpstr>PowerPoint Presentation</vt:lpstr>
      <vt:lpstr>Question and Answer</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91886</cp:lastModifiedBy>
  <cp:revision>327</cp:revision>
  <dcterms:created xsi:type="dcterms:W3CDTF">2015-10-29T14:36:38Z</dcterms:created>
  <dcterms:modified xsi:type="dcterms:W3CDTF">2022-05-25T05:01:11Z</dcterms:modified>
</cp:coreProperties>
</file>