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AD50-3064-A1FE-4AD4-8F5910CA5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055F0-1FCA-C68A-D285-5E46FB33B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91702-72D8-BFDA-4D7C-2E90A2E2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97F3-7BEE-4409-AAC0-E7C098C5C85E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69CF-B3C5-5316-8BD4-68857F75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CB2FD-051F-068F-0607-F6D8CEF5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5C6A-AB94-4492-BC60-23260F617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78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AC1C-3395-BD55-9075-A248C614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07959-E153-57EC-2F64-25FFE8D79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7A79A-5817-8220-41BE-4EFB1F27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97F3-7BEE-4409-AAC0-E7C098C5C85E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3FDB6-6F5B-A193-7773-AD6F869D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DAFF-D259-A248-C62E-BE5BCAD2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5C6A-AB94-4492-BC60-23260F617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50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718DD-2AB8-BF10-0101-7BD0521A6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9A70B-230D-7B47-1B6C-632643BC4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EA43E-405E-3976-A68D-1E1F31E6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97F3-7BEE-4409-AAC0-E7C098C5C85E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7BE5-9FED-FF87-C061-5A2CC30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678F6-BDB5-7D67-88D0-37431F3B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5C6A-AB94-4492-BC60-23260F617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92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363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7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256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58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683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451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516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72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A46B-4DE4-A195-8F7A-7B5CD537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FC73F-A47A-987A-21AD-8F36827A4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7ABFB-CDD9-61F7-E6EC-ACA8B4F2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97F3-7BEE-4409-AAC0-E7C098C5C85E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E3D2D-DD34-A295-9D35-6BE88D37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AA8C-7965-EA69-8BBF-155BC08B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5C6A-AB94-4492-BC60-23260F617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4044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80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629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09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EA33-8E36-EA25-903C-60A2B68E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E6FDC-AC83-0A3E-0C65-C7CD4FC6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33DDA-E2CD-77F7-DFEA-63C35CC3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97F3-7BEE-4409-AAC0-E7C098C5C85E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243C1-FF91-536F-11B4-3A004F1F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77C21-9283-4119-25C2-F10F1F77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5C6A-AB94-4492-BC60-23260F617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65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C2B4-4622-23F7-8E77-51972AA6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D380-4A4A-8B8D-AD03-863374D3F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E7447-F715-2A56-2BF7-FB41E5C6A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C1A1E-EDAA-D01E-482A-04B7C570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97F3-7BEE-4409-AAC0-E7C098C5C85E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74A25-5218-F4ED-CF0B-7F57EA58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19D9-23D1-81A4-C2F9-D591A7BE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5C6A-AB94-4492-BC60-23260F617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80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D863-E4E2-33A7-F786-3C03D11D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F5098-B4DA-70A1-48FF-9EEE7A059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E689F-D7CC-F1C5-9ADB-C45D1A76C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12DE5-218A-8B32-0AA9-C7014F5E1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2A43B-5B1D-A05B-9A64-DA2A69A9C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64AAD-5FE8-DC99-64EA-EA6B68C7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97F3-7BEE-4409-AAC0-E7C098C5C85E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2D785-8938-8FA6-798D-D7802396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5A7A4-CB91-C20D-1F76-4F8B539C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5C6A-AB94-4492-BC60-23260F617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28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5740-2A1C-637A-9022-36EFCD8B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30CDE-D374-8D8A-807E-6FCE3850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97F3-7BEE-4409-AAC0-E7C098C5C85E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C3796-9DF0-A1E5-858C-12F0E59C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82164-8DE5-51F3-DAA8-B2AE92E8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5C6A-AB94-4492-BC60-23260F617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3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94BF8-3314-26DF-4A91-B866C8D3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97F3-7BEE-4409-AAC0-E7C098C5C85E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A4F5E-8B34-32BA-D661-B5EF3493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A3FC3-1322-9E4E-4AC3-5DA4F35A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5C6A-AB94-4492-BC60-23260F617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14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898B-D9F0-754A-DC36-AB18EA07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3EC4-346C-3C70-4D48-3EE5C2AA7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AEA47-D6B1-0386-D9F3-C7A66C358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70B6E-4608-283A-FD16-80BD19BD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97F3-7BEE-4409-AAC0-E7C098C5C85E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96089-0625-5F72-CC16-6202308D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B5944-3499-1949-35DE-15681D0E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5C6A-AB94-4492-BC60-23260F617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94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B5B0-6C58-9457-311C-2404BF00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44A33-90F1-8156-8E0A-66791AD0E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21BB9-051C-9B11-B279-C1974BB70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69C8A-57F7-E8AC-A1CC-5DB87BE1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97F3-7BEE-4409-AAC0-E7C098C5C85E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2F3E7-8D8F-35D9-9B15-CDDA569C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B63AA-607E-3CDA-2759-55EA22EB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5C6A-AB94-4492-BC60-23260F617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08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4F8CF-8750-C921-5A38-F3A2AF73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B2057-FFE8-3097-F988-F0091A530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DA4BE-FAD5-876B-5B29-6A1CD4FAB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D597F3-7BEE-4409-AAC0-E7C098C5C85E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7282-F97D-B80C-BB24-25884BF48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3CC51-D6CB-F582-D946-70B11066D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A5C6A-AB94-4492-BC60-23260F617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51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blink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it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Segoe UI Black" panose="020B0A02040204020203" pitchFamily="34" charset="0"/>
                <a:cs typeface="+mn-cs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485126"/>
            <a:ext cx="11706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97796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Arial Rounded MT Bold" panose="020F0704030504030204" pitchFamily="34" charset="0"/>
                <a:ea typeface="Segoe UI Black" panose="020B0A02040204020203" pitchFamily="34" charset="0"/>
                <a:cs typeface="+mn-cs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90" y="2512735"/>
            <a:ext cx="6728530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Total Sales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Average Sales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The average revenue per sale.</a:t>
            </a:r>
            <a:endParaRPr lang="en-US" altLang="en-US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Number of Items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Average Rating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icrosoft SQL Server color icon in PNG, SVG">
            <a:extLst>
              <a:ext uri="{FF2B5EF4-FFF2-40B4-BE49-F238E27FC236}">
                <a16:creationId xmlns:a16="http://schemas.microsoft.com/office/drawing/2014/main" id="{70C49BFB-C4DA-714D-C1AC-3022D7E7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695F00-EE06-F328-DFB0-506038596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773" y="2069901"/>
            <a:ext cx="2659800" cy="1115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ECA496-EB95-F9E8-08B7-30D217396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8591" y="2252432"/>
            <a:ext cx="1882302" cy="8272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4736F7-470B-4FE6-F510-2B7606702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9300" y="3286026"/>
            <a:ext cx="3327767" cy="8272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920E49-78DF-B4A2-D0AE-D0A60F583A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4149" y="3311163"/>
            <a:ext cx="1724987" cy="8021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D5A155-4E81-54B4-5F26-1725139DBC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1338" y="4190455"/>
            <a:ext cx="3524378" cy="8272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42CBD8-063B-F5D4-17A0-59873EB43C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9742" y="4511739"/>
            <a:ext cx="1981372" cy="861135"/>
          </a:xfrm>
          <a:prstGeom prst="rect">
            <a:avLst/>
          </a:prstGeom>
        </p:spPr>
      </p:pic>
      <p:sp>
        <p:nvSpPr>
          <p:cNvPr id="22" name="Octagon 21">
            <a:extLst>
              <a:ext uri="{FF2B5EF4-FFF2-40B4-BE49-F238E27FC236}">
                <a16:creationId xmlns:a16="http://schemas.microsoft.com/office/drawing/2014/main" id="{CA55BF81-0FFA-E426-024D-73A8FDEEED5F}"/>
              </a:ext>
            </a:extLst>
          </p:cNvPr>
          <p:cNvSpPr/>
          <p:nvPr/>
        </p:nvSpPr>
        <p:spPr>
          <a:xfrm>
            <a:off x="6283366" y="2020669"/>
            <a:ext cx="284729" cy="259481"/>
          </a:xfrm>
          <a:prstGeom prst="oc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680069C2-0525-34C6-8648-C1A222AF9D08}"/>
              </a:ext>
            </a:extLst>
          </p:cNvPr>
          <p:cNvSpPr/>
          <p:nvPr/>
        </p:nvSpPr>
        <p:spPr>
          <a:xfrm>
            <a:off x="5446935" y="3248835"/>
            <a:ext cx="284729" cy="259481"/>
          </a:xfrm>
          <a:prstGeom prst="oc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2A0139B7-0F98-F663-7969-C2823051D691}"/>
              </a:ext>
            </a:extLst>
          </p:cNvPr>
          <p:cNvSpPr/>
          <p:nvPr/>
        </p:nvSpPr>
        <p:spPr>
          <a:xfrm>
            <a:off x="6548973" y="4190455"/>
            <a:ext cx="284729" cy="259481"/>
          </a:xfrm>
          <a:prstGeom prst="oc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8E3E699-0815-C1D6-DB34-5F6446DAA6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4546" y="5335111"/>
            <a:ext cx="2446284" cy="8923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366BE83-BEFA-34DD-7F3E-001AF5B9AC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8591" y="5899727"/>
            <a:ext cx="1844200" cy="655377"/>
          </a:xfrm>
          <a:prstGeom prst="rect">
            <a:avLst/>
          </a:prstGeom>
        </p:spPr>
      </p:pic>
      <p:sp>
        <p:nvSpPr>
          <p:cNvPr id="29" name="Octagon 28">
            <a:extLst>
              <a:ext uri="{FF2B5EF4-FFF2-40B4-BE49-F238E27FC236}">
                <a16:creationId xmlns:a16="http://schemas.microsoft.com/office/drawing/2014/main" id="{6DC5D756-EAC3-A7C9-9BD9-B9D0C33744F6}"/>
              </a:ext>
            </a:extLst>
          </p:cNvPr>
          <p:cNvSpPr/>
          <p:nvPr/>
        </p:nvSpPr>
        <p:spPr>
          <a:xfrm>
            <a:off x="6794131" y="5231746"/>
            <a:ext cx="284729" cy="259481"/>
          </a:xfrm>
          <a:prstGeom prst="oc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blink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it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18370" y="82260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Segoe UI Black" panose="020B0A02040204020203" pitchFamily="34" charset="0"/>
                <a:cs typeface="+mn-cs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18369" y="1245704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Arial Rounded MT Bold" panose="020F0704030504030204" pitchFamily="34" charset="0"/>
                <a:ea typeface="Segoe UI Black" panose="020B0A02040204020203" pitchFamily="34" charset="0"/>
                <a:cs typeface="+mn-cs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11" y="1878756"/>
            <a:ext cx="8897173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Objective: Analyze the impact of fat content on total sales.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Additional KPI Metrics: Assess how other KPIs (Average Sales, Number of 	Items,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600" b="1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Average Rating) vary with fat content.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Objective: Identify the performance of different item types in terms of total 	sales.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Additional KPI Metrics: Assess how other KPIs (Average Sales, Number of 	Items, Average Rating) vary with fat content.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Objective: Compare total sales across different outlets segmented by fat 	content.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Additional KPI Metrics: Assess how other KPIs (Average Sales, Number of 	Items, Average Rating) vary with fat content.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Objective: Evaluate how the age or type of outlet establishment influences total 	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DDA2FE8A-5B63-4A2F-3B24-E577D129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8CBA00-B3B1-89F1-AEDD-904462DE4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000" y="899215"/>
            <a:ext cx="2454117" cy="1217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9D552C-4692-E3C0-BA67-2E39927BF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822" y="986223"/>
            <a:ext cx="1549596" cy="10433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B47898-BDEA-6A47-3C55-C9E783662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9995" y="1021196"/>
            <a:ext cx="1857640" cy="11900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86159A-A559-1257-A7FF-99EF770464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5109" y="1205431"/>
            <a:ext cx="1647380" cy="1648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9531B7-CA2A-8A98-F3DF-BABF687E12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9013" y="2595685"/>
            <a:ext cx="1168628" cy="11900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82B414-BB49-FCEB-E497-61CDD93579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88814" y="2887321"/>
            <a:ext cx="1857641" cy="14234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535AD7F-C61C-FBF3-9953-38416A6377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7504" y="4344433"/>
            <a:ext cx="1552086" cy="10488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E461AEA-594D-FA51-25D4-50FAFEA42D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7504" y="5407078"/>
            <a:ext cx="2367244" cy="1048837"/>
          </a:xfrm>
          <a:prstGeom prst="rect">
            <a:avLst/>
          </a:prstGeom>
        </p:spPr>
      </p:pic>
      <p:sp>
        <p:nvSpPr>
          <p:cNvPr id="28" name="Octagon 27">
            <a:extLst>
              <a:ext uri="{FF2B5EF4-FFF2-40B4-BE49-F238E27FC236}">
                <a16:creationId xmlns:a16="http://schemas.microsoft.com/office/drawing/2014/main" id="{7D124BCE-5F92-942A-45CD-9984F9860C2D}"/>
              </a:ext>
            </a:extLst>
          </p:cNvPr>
          <p:cNvSpPr/>
          <p:nvPr/>
        </p:nvSpPr>
        <p:spPr>
          <a:xfrm>
            <a:off x="5284635" y="818175"/>
            <a:ext cx="284729" cy="259481"/>
          </a:xfrm>
          <a:prstGeom prst="oc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29" name="Octagon 28">
            <a:extLst>
              <a:ext uri="{FF2B5EF4-FFF2-40B4-BE49-F238E27FC236}">
                <a16:creationId xmlns:a16="http://schemas.microsoft.com/office/drawing/2014/main" id="{4D80BBD0-A457-2EA3-E3D2-193E57F81D13}"/>
              </a:ext>
            </a:extLst>
          </p:cNvPr>
          <p:cNvSpPr/>
          <p:nvPr/>
        </p:nvSpPr>
        <p:spPr>
          <a:xfrm>
            <a:off x="9117364" y="899215"/>
            <a:ext cx="284729" cy="259481"/>
          </a:xfrm>
          <a:prstGeom prst="oc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996E99DD-87E2-0219-96EC-F49F54BF3D8E}"/>
              </a:ext>
            </a:extLst>
          </p:cNvPr>
          <p:cNvSpPr/>
          <p:nvPr/>
        </p:nvSpPr>
        <p:spPr>
          <a:xfrm>
            <a:off x="8974999" y="2399183"/>
            <a:ext cx="284729" cy="259481"/>
          </a:xfrm>
          <a:prstGeom prst="oc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31" name="Octagon 30">
            <a:extLst>
              <a:ext uri="{FF2B5EF4-FFF2-40B4-BE49-F238E27FC236}">
                <a16:creationId xmlns:a16="http://schemas.microsoft.com/office/drawing/2014/main" id="{55EF860C-FAE1-916D-D592-C01383298A46}"/>
              </a:ext>
            </a:extLst>
          </p:cNvPr>
          <p:cNvSpPr/>
          <p:nvPr/>
        </p:nvSpPr>
        <p:spPr>
          <a:xfrm>
            <a:off x="8974999" y="4231051"/>
            <a:ext cx="284729" cy="259481"/>
          </a:xfrm>
          <a:prstGeom prst="oc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blink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it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 </a:t>
            </a:r>
            <a:r>
              <a:rPr kumimoji="0" lang="en-IN" sz="40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Arial Rounded MT Bold" panose="020F0704030504030204" pitchFamily="34" charset="0"/>
                <a:ea typeface="Segoe UI Black" panose="020B0A02040204020203" pitchFamily="34" charset="0"/>
                <a:cs typeface="+mn-cs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Arial Rounded MT Bold" panose="020F0704030504030204" pitchFamily="34" charset="0"/>
                <a:ea typeface="Segoe UI Black" panose="020B0A02040204020203" pitchFamily="34" charset="0"/>
                <a:cs typeface="+mn-cs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262157"/>
            <a:ext cx="7870213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5. Percentage of Sales by Outlet Size: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Objective: Analyze the correlation between outlet size and total sales.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6. Sales by Outlet Location: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Objective: Assess the geographic distribution of sales across different 	locations.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7. All Metrics by Outlet Type: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	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Objective: Provide a comprehensive view of all key metrics (Total Sales, 	Average Sales, Number of 	Items, Average Rating) broken down by 	different outlet types.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98BD39B8-9A9F-4A0B-8526-BA46BA2F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508979-CCE0-3A4A-48B4-0BA4F5C66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497" y="990090"/>
            <a:ext cx="3851278" cy="1309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BB9808-024C-CBAF-83A5-D72F668C6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2411" y="1842550"/>
            <a:ext cx="3059318" cy="998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547C8B-5AEC-8F23-ACA1-40E7D645C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6171" y="3199862"/>
            <a:ext cx="3041087" cy="13076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D8D29E-B7FA-A507-CBD8-5C1CEC16A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0781" y="3956568"/>
            <a:ext cx="2486446" cy="9983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66ADEF-5AD3-1CD4-19E1-341B25A47F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6975" y="4796493"/>
            <a:ext cx="3185436" cy="16534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3D3F6-D155-A956-6B89-9F0F455C0E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4389" y="5623226"/>
            <a:ext cx="3185436" cy="1115713"/>
          </a:xfrm>
          <a:prstGeom prst="rect">
            <a:avLst/>
          </a:prstGeom>
        </p:spPr>
      </p:pic>
      <p:sp>
        <p:nvSpPr>
          <p:cNvPr id="22" name="Octagon 21">
            <a:extLst>
              <a:ext uri="{FF2B5EF4-FFF2-40B4-BE49-F238E27FC236}">
                <a16:creationId xmlns:a16="http://schemas.microsoft.com/office/drawing/2014/main" id="{DC73DD38-E629-03DB-9A53-1E782D7A29AC}"/>
              </a:ext>
            </a:extLst>
          </p:cNvPr>
          <p:cNvSpPr/>
          <p:nvPr/>
        </p:nvSpPr>
        <p:spPr>
          <a:xfrm>
            <a:off x="5234610" y="4695394"/>
            <a:ext cx="284729" cy="259481"/>
          </a:xfrm>
          <a:prstGeom prst="oc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6309908C-E3A3-2689-F937-56A8FED5DF91}"/>
              </a:ext>
            </a:extLst>
          </p:cNvPr>
          <p:cNvSpPr/>
          <p:nvPr/>
        </p:nvSpPr>
        <p:spPr>
          <a:xfrm>
            <a:off x="8003806" y="3070121"/>
            <a:ext cx="284729" cy="259481"/>
          </a:xfrm>
          <a:prstGeom prst="oc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57A3C043-45E9-F834-457D-D46572756662}"/>
              </a:ext>
            </a:extLst>
          </p:cNvPr>
          <p:cNvSpPr/>
          <p:nvPr/>
        </p:nvSpPr>
        <p:spPr>
          <a:xfrm>
            <a:off x="7215132" y="839932"/>
            <a:ext cx="284729" cy="259481"/>
          </a:xfrm>
          <a:prstGeom prst="oc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367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Aptos</vt:lpstr>
      <vt:lpstr>Aptos Display</vt:lpstr>
      <vt:lpstr>Arial</vt:lpstr>
      <vt:lpstr>Arial Rounded MT Bold</vt:lpstr>
      <vt:lpstr>Calibri</vt:lpstr>
      <vt:lpstr>Calibri Light</vt:lpstr>
      <vt:lpstr>Segoe UI Black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Nisha Verma</dc:creator>
  <cp:lastModifiedBy>Nisha Verma</cp:lastModifiedBy>
  <cp:revision>6</cp:revision>
  <dcterms:created xsi:type="dcterms:W3CDTF">2025-06-28T17:56:49Z</dcterms:created>
  <dcterms:modified xsi:type="dcterms:W3CDTF">2025-06-28T18:57:52Z</dcterms:modified>
</cp:coreProperties>
</file>