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7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70403-C114-41F9-BC43-4A254AC102BF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36484-A9D6-4BF2-9068-4488F021A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726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CADF-7D81-5469-886B-A9688520E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3058F-6B87-E7B1-7811-3DBC3FD47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0C03E-260F-5D93-9AB0-7D38C7D1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D5CE-6243-4912-AC8E-6F43DD52D763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81239-A1C8-8446-9ECE-22F7464C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A9B54-26EA-C430-0203-ABA0A07F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073A-9E8B-41D0-BE73-8A4FC176B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37A4-7A9C-A722-FB85-BA9093EA7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983D2-0E12-71B4-3D90-9F47A9C77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50424-1FFB-82D1-B056-3BCC4A19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D5CE-6243-4912-AC8E-6F43DD52D763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79E1F-0F0A-ABCF-BDAB-FBFBE166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71789-C8C1-4807-6F7F-C90B2F24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073A-9E8B-41D0-BE73-8A4FC176B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46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7BD272-0700-319D-F035-E77E10A45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FD91D-6B1F-9C4C-8498-6224AA7B0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EE32A-EB69-3AB4-D2D5-9D6541AC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D5CE-6243-4912-AC8E-6F43DD52D763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866CB-9C68-8FE1-7D15-C6FFCD4D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0DF7E-8F9A-3EDC-75DB-488439D4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073A-9E8B-41D0-BE73-8A4FC176B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17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56068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dirty="0"/>
              <a:t>Nisha Verma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17-06-2025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1590332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56068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dirty="0"/>
              <a:t>Nisha Verma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17-06-2025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2239992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56068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dirty="0"/>
              <a:t>Nisha Verma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17-06-2025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814088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56068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dirty="0"/>
              <a:t>Nisha Verma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17-06-2025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963538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56068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 dirty="0"/>
              <a:t>Nisha Verma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17-06-2025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208327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CC74-6D4F-9ADC-7C85-4754461A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43CC3-50D0-D1A9-02B8-449DE125C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A3F31-2C96-5359-788A-C8A70C0E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D5CE-6243-4912-AC8E-6F43DD52D763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F4860-78A4-1345-F493-61FF76E76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D619E-F50A-74F7-A323-49BE8B48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073A-9E8B-41D0-BE73-8A4FC176B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71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8DBF-00A6-F22C-BAFE-A3D1B9970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ADA41-2761-4688-054E-75C25A3E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ECF4A-0E44-ACE7-030F-5619BEBF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D5CE-6243-4912-AC8E-6F43DD52D763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74AA6-77BE-9F7B-CDE7-79C6BFFB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51F6D-7BBA-6263-A4ED-10432266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073A-9E8B-41D0-BE73-8A4FC176B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39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B149-9C3B-AE43-FCD1-955911B20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89A5-B751-7698-976F-738BCAC2B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A09D3-9A57-2D6A-CB06-3241222B7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FE5C1-EA9E-B37C-90DF-CAB5E58F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D5CE-6243-4912-AC8E-6F43DD52D763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B047-A45B-69E0-FCDA-8192CD53F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32CB6-12FF-9712-8C60-204BE146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073A-9E8B-41D0-BE73-8A4FC176B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18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E840E-FB38-5A3E-921E-2000B371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2FC78-DA57-C8D5-F9E0-18BF91ED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19C03-F844-CD49-D40A-903B22816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F88BE-DE78-700E-0A97-4733C2FE1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40F79-FF3C-023D-5704-9CC25D159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96D4E-F50B-B36D-76DA-3E2AF69B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D5CE-6243-4912-AC8E-6F43DD52D763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46B32-2802-5BA2-DA79-6842D8B3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181DDA-920F-4778-A60C-859C4BD2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073A-9E8B-41D0-BE73-8A4FC176B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53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025D-C746-D28E-C2BB-ADE64BD1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3EADF-48B6-B727-3AEA-EA4417B67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D5CE-6243-4912-AC8E-6F43DD52D763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44A06-F8F1-53DE-2F3F-4F2C16E77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065C2-3BF2-5ECC-0D70-C19BEE07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073A-9E8B-41D0-BE73-8A4FC176B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41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2EBB0-B85D-BCE8-BCA2-F85DBF27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D5CE-6243-4912-AC8E-6F43DD52D763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B88A9-EE22-F755-12F9-3D8A01D2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0B1EE-D9F5-F226-624A-6D7BB451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073A-9E8B-41D0-BE73-8A4FC176B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51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0F5A-EBA1-C100-D94E-8B914AB7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F4ED7-9E47-2CAB-7325-0CBF71135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97B0C-D66A-6385-480E-88AF367F1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704C3-104E-B66D-7EE7-6C539B0C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D5CE-6243-4912-AC8E-6F43DD52D763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583EE-0B70-6980-3555-213EF339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5810F-ACE3-76AC-D66D-C2744559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073A-9E8B-41D0-BE73-8A4FC176B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91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5608-8A5E-CC93-2B1C-509CC4EA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2B6A56-3594-CEEE-E48E-FC858891F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B8AC6-6DAC-D451-4477-99369690F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8813D-E894-CAB3-4471-B05DC9A5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D5CE-6243-4912-AC8E-6F43DD52D763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1F865-9E86-BD0A-0135-EE6F00E7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87AE0-F011-9891-85EF-E886C2A1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073A-9E8B-41D0-BE73-8A4FC176B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66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ADB66-9E85-1FB1-374F-72850608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C8B75-D39D-5E61-1E70-5A0E38118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2B915-93E3-795E-9F6F-839C4FB09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55D5CE-6243-4912-AC8E-6F43DD52D763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268F1-567F-B0A3-7D2B-CDF5642A8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D76D-58CB-6E5E-5608-7C658A471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7A073A-9E8B-41D0-BE73-8A4FC176B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79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247" y="781938"/>
            <a:ext cx="999553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947" y="1472012"/>
            <a:ext cx="7958455" cy="407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dirty="0"/>
              <a:t>Nisha Verma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17-06-2025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444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290996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4974" y="1546301"/>
            <a:ext cx="83927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latin typeface="Arial"/>
                <a:cs typeface="Arial"/>
              </a:rPr>
              <a:t>CREDIT</a:t>
            </a:r>
            <a:r>
              <a:rPr sz="9600" b="1" spc="-390" dirty="0">
                <a:latin typeface="Arial"/>
                <a:cs typeface="Arial"/>
              </a:rPr>
              <a:t> </a:t>
            </a:r>
            <a:r>
              <a:rPr sz="9600" b="1" spc="-20" dirty="0">
                <a:latin typeface="Arial"/>
                <a:cs typeface="Arial"/>
              </a:rPr>
              <a:t>CARD</a:t>
            </a:r>
            <a:endParaRPr sz="96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6719" y="3121151"/>
            <a:ext cx="11261090" cy="3235960"/>
            <a:chOff x="426719" y="3121151"/>
            <a:chExt cx="11261090" cy="32359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4288" y="4593335"/>
              <a:ext cx="1763268" cy="17632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" y="3121151"/>
              <a:ext cx="3535679" cy="16047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19" y="3989831"/>
              <a:ext cx="5832348" cy="160477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70305" y="3331540"/>
            <a:ext cx="490791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700" b="0" i="0" u="none" strike="noStrike" kern="0" cap="none" spc="-79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MT"/>
                <a:cs typeface="Arial MT"/>
              </a:rPr>
              <a:t>WEEKLY</a:t>
            </a:r>
            <a:endParaRPr kumimoji="0" sz="5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MT"/>
              <a:cs typeface="Arial MT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700" b="0" i="0" u="none" strike="noStrike" kern="0" cap="none" spc="-805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MT"/>
                <a:cs typeface="Arial MT"/>
              </a:rPr>
              <a:t>STATUS</a:t>
            </a:r>
            <a:r>
              <a:rPr kumimoji="0" sz="5700" b="0" i="0" u="none" strike="noStrike" kern="0" cap="none" spc="-27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5700" b="0" i="0" u="none" strike="noStrike" kern="0" cap="none" spc="-745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MT"/>
                <a:cs typeface="Arial MT"/>
              </a:rPr>
              <a:t>REPORT</a:t>
            </a:r>
            <a:endParaRPr kumimoji="0" sz="5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 marR="0" lvl="0" indent="0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pPr marL="115570" marR="0" lvl="0" indent="0" defTabSz="914400" eaLnBrk="1" fontAlgn="auto" latinLnBrk="0" hangingPunct="1">
                <a:lnSpc>
                  <a:spcPts val="12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1200" b="0" i="0" u="none" strike="noStrike" kern="0" cap="none" spc="-5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465226"/>
            <a:ext cx="7979409" cy="4823460"/>
          </a:xfrm>
          <a:prstGeom prst="rect">
            <a:avLst/>
          </a:prstGeom>
        </p:spPr>
        <p:txBody>
          <a:bodyPr vert="horz" wrap="square" lIns="0" tIns="3289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/>
                <a:cs typeface="Arial Black"/>
              </a:rPr>
              <a:t>Content</a:t>
            </a:r>
            <a:r>
              <a:rPr kumimoji="0" sz="4000" b="0" i="0" u="none" strike="noStrike" kern="0" cap="none" spc="-5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/>
                <a:cs typeface="Arial Black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/>
                <a:cs typeface="Arial Black"/>
              </a:rPr>
              <a:t>in</a:t>
            </a:r>
            <a:r>
              <a:rPr kumimoji="0" sz="4000" b="0" i="0" u="none" strike="noStrike" kern="0" cap="none" spc="-45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/>
                <a:cs typeface="Arial Black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/>
                <a:cs typeface="Arial Black"/>
              </a:rPr>
              <a:t>this</a:t>
            </a:r>
            <a:r>
              <a:rPr kumimoji="0" sz="4000" b="0" i="0" u="none" strike="noStrike" kern="0" cap="none" spc="-45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/>
                <a:cs typeface="Arial Black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/>
                <a:cs typeface="Arial Black"/>
              </a:rPr>
              <a:t>tutorial</a:t>
            </a:r>
            <a:r>
              <a:rPr kumimoji="0" sz="4000" b="0" i="0" u="none" strike="noStrike" kern="0" cap="none" spc="-4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/>
                <a:cs typeface="Arial Black"/>
              </a:rPr>
              <a:t> </a:t>
            </a:r>
            <a:r>
              <a:rPr kumimoji="0" sz="4000" b="0" i="0" u="none" strike="noStrike" kern="0" cap="none" spc="-2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/>
                <a:cs typeface="Arial Black"/>
              </a:rPr>
              <a:t>video</a:t>
            </a: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Black"/>
              <a:cs typeface="Arial Black"/>
            </a:endParaRPr>
          </a:p>
          <a:p>
            <a:pPr marL="777875" marR="0" lvl="0" indent="-743585" defTabSz="914400" eaLnBrk="1" fontAlgn="auto" latinLnBrk="0" hangingPunct="1">
              <a:lnSpc>
                <a:spcPct val="100000"/>
              </a:lnSpc>
              <a:spcBef>
                <a:spcPts val="248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777875" algn="l"/>
              </a:tabLst>
              <a:defRPr/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Project</a:t>
            </a:r>
            <a:r>
              <a:rPr kumimoji="0" sz="4000" b="0" i="0" u="none" strike="noStrike" kern="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4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objective</a:t>
            </a: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777875" marR="0" lvl="0" indent="-743585" defTabSz="9144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777875" algn="l"/>
              </a:tabLst>
              <a:defRPr/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Data</a:t>
            </a:r>
            <a:r>
              <a:rPr kumimoji="0" sz="4000" b="0" i="0" u="none" strike="noStrike" kern="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from</a:t>
            </a:r>
            <a:r>
              <a:rPr kumimoji="0" sz="4000" b="0" i="0" u="none" strike="noStrike" kern="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lang="en-US" sz="4000" kern="0" spc="-25" dirty="0">
                <a:solidFill>
                  <a:srgbClr val="FFFFFF"/>
                </a:solidFill>
                <a:latin typeface="Calibri"/>
                <a:cs typeface="Calibri"/>
              </a:rPr>
              <a:t>Csv file</a:t>
            </a: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777875" marR="0" lvl="0" indent="-743585" defTabSz="914400" eaLnBrk="1" fontAlgn="auto" latinLnBrk="0" hangingPunct="1">
              <a:lnSpc>
                <a:spcPct val="10000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777875" algn="l"/>
              </a:tabLst>
              <a:defRPr/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Data</a:t>
            </a:r>
            <a:r>
              <a:rPr kumimoji="0" sz="4000" b="0" i="0" u="none" strike="noStrike" kern="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processing</a:t>
            </a:r>
            <a:r>
              <a:rPr kumimoji="0" sz="4000" b="0" i="0" u="none" strike="noStrike" kern="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&amp;</a:t>
            </a:r>
            <a:r>
              <a:rPr kumimoji="0" sz="4000" b="0" i="0" u="none" strike="noStrike" kern="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40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DAX</a:t>
            </a: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777875" marR="0" lvl="0" indent="-743585" defTabSz="9144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777875" algn="l"/>
              </a:tabLst>
              <a:defRPr/>
            </a:pPr>
            <a:r>
              <a:rPr kumimoji="0" sz="4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Dashboard</a:t>
            </a:r>
            <a:r>
              <a:rPr kumimoji="0" sz="4000" b="0" i="0" u="none" strike="noStrike" kern="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&amp;</a:t>
            </a:r>
            <a:r>
              <a:rPr kumimoji="0" sz="4000" b="0" i="0" u="none" strike="noStrike" kern="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4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insights</a:t>
            </a: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777875" marR="0" lvl="0" indent="-743585" defTabSz="914400" eaLnBrk="1" fontAlgn="auto" latinLnBrk="0" hangingPunct="1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777875" algn="l"/>
              </a:tabLst>
              <a:defRPr/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Export</a:t>
            </a:r>
            <a:r>
              <a:rPr kumimoji="0" sz="4000" b="0" i="0" u="none" strike="noStrike" kern="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&amp;</a:t>
            </a:r>
            <a:r>
              <a:rPr kumimoji="0" sz="4000" b="0" i="0" u="none" strike="noStrike" kern="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share</a:t>
            </a:r>
            <a:r>
              <a:rPr kumimoji="0" sz="4000" b="0" i="0" u="none" strike="noStrike" kern="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4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project</a:t>
            </a: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0688" y="2275332"/>
            <a:ext cx="4401311" cy="381609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2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pPr marL="38100" marR="0" lvl="0" indent="0" defTabSz="914400" eaLnBrk="1" fontAlgn="auto" latinLnBrk="0" hangingPunct="1">
                <a:lnSpc>
                  <a:spcPts val="12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sz="1200" b="0" i="0" u="none" strike="noStrike" kern="0" cap="none" spc="-25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781938"/>
            <a:ext cx="7202170" cy="492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/>
                <a:cs typeface="Arial Black"/>
              </a:rPr>
              <a:t>Project</a:t>
            </a:r>
            <a:r>
              <a:rPr kumimoji="0" sz="4000" b="0" i="0" u="none" strike="noStrike" kern="0" cap="none" spc="5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/>
                <a:cs typeface="Arial Black"/>
              </a:rPr>
              <a:t> </a:t>
            </a:r>
            <a:r>
              <a:rPr kumimoji="0" sz="4000" b="0" i="0" u="none" strike="noStrike" kern="0" cap="none" spc="-1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/>
                <a:cs typeface="Arial Black"/>
              </a:rPr>
              <a:t>Objective</a:t>
            </a:r>
            <a:endParaRPr kumimoji="0" sz="4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Black"/>
              <a:cs typeface="Arial Black"/>
            </a:endParaRPr>
          </a:p>
          <a:p>
            <a:pPr marL="12700" marR="5080" lvl="0" indent="0" defTabSz="914400" eaLnBrk="1" fontAlgn="auto" latinLnBrk="0" hangingPunct="1">
              <a:lnSpc>
                <a:spcPct val="90000"/>
              </a:lnSpc>
              <a:spcBef>
                <a:spcPts val="35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To</a:t>
            </a:r>
            <a:r>
              <a:rPr kumimoji="0" sz="4000" b="0" i="0" u="none" strike="noStrike" kern="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develop</a:t>
            </a:r>
            <a:r>
              <a:rPr kumimoji="0" sz="4000" b="0" i="0" u="none" strike="noStrike" kern="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a</a:t>
            </a:r>
            <a:r>
              <a:rPr kumimoji="0" sz="4000" b="0" i="0" u="none" strike="noStrike" kern="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4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comprehensive</a:t>
            </a:r>
            <a:r>
              <a:rPr kumimoji="0" sz="4000" b="0" i="0" u="none" strike="noStrike" kern="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4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credit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card</a:t>
            </a:r>
            <a:r>
              <a:rPr kumimoji="0" sz="4000" b="0" i="0" u="none" strike="noStrike" kern="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weekly</a:t>
            </a:r>
            <a:r>
              <a:rPr kumimoji="0" sz="4000" b="0" i="0" u="none" strike="noStrike" kern="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4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dashboard</a:t>
            </a:r>
            <a:r>
              <a:rPr kumimoji="0" sz="4000" b="0" i="0" u="none" strike="noStrike" kern="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40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that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provides</a:t>
            </a:r>
            <a:r>
              <a:rPr kumimoji="0" sz="4000" b="0" i="0" u="none" strike="noStrike" kern="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40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real-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time</a:t>
            </a:r>
            <a:r>
              <a:rPr kumimoji="0" sz="4000" b="0" i="0" u="none" strike="noStrike" kern="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insights</a:t>
            </a:r>
            <a:r>
              <a:rPr kumimoji="0" sz="4000" b="0" i="0" u="none" strike="noStrike" kern="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into</a:t>
            </a:r>
            <a:r>
              <a:rPr kumimoji="0" sz="4000" b="0" i="0" u="none" strike="noStrike" kern="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40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key </a:t>
            </a:r>
            <a:r>
              <a:rPr kumimoji="0" sz="4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performance</a:t>
            </a:r>
            <a:r>
              <a:rPr kumimoji="0" sz="4000" b="0" i="0" u="none" strike="noStrike" kern="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metrics</a:t>
            </a:r>
            <a:r>
              <a:rPr kumimoji="0" sz="4000" b="0" i="0" u="none" strike="noStrike" kern="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and</a:t>
            </a:r>
            <a:r>
              <a:rPr kumimoji="0" sz="4000" b="0" i="0" u="none" strike="noStrike" kern="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4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trends,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enabling</a:t>
            </a:r>
            <a:r>
              <a:rPr kumimoji="0" sz="4000" b="0" i="0" u="none" strike="noStrike" kern="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40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stakeholders</a:t>
            </a:r>
            <a:r>
              <a:rPr kumimoji="0" sz="4000" b="0" i="0" u="none" strike="noStrike" kern="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to</a:t>
            </a:r>
            <a:r>
              <a:rPr kumimoji="0" sz="4000" b="0" i="0" u="none" strike="noStrike" kern="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4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monitor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and</a:t>
            </a:r>
            <a:r>
              <a:rPr kumimoji="0" sz="4000" b="0" i="0" u="none" strike="noStrike" kern="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analyze</a:t>
            </a:r>
            <a:r>
              <a:rPr kumimoji="0" sz="4000" b="0" i="0" u="none" strike="noStrike" kern="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credit</a:t>
            </a:r>
            <a:r>
              <a:rPr kumimoji="0" sz="4000" b="0" i="0" u="none" strike="noStrike" kern="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card</a:t>
            </a:r>
            <a:r>
              <a:rPr kumimoji="0" sz="4000" b="0" i="0" u="none" strike="noStrike" kern="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4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operations effectively.</a:t>
            </a:r>
            <a:endParaRPr kumimoji="0" sz="4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3400" y="1548383"/>
            <a:ext cx="3773804" cy="4913630"/>
            <a:chOff x="8153400" y="1548383"/>
            <a:chExt cx="3773804" cy="4913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2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pPr marL="38100" marR="0" lvl="0" indent="0" defTabSz="914400" eaLnBrk="1" fontAlgn="auto" latinLnBrk="0" hangingPunct="1">
                <a:lnSpc>
                  <a:spcPts val="12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sz="1200" b="0" i="0" u="none" strike="noStrike" kern="0" cap="none" spc="-25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Import</a:t>
            </a:r>
            <a:r>
              <a:rPr spc="-35" dirty="0"/>
              <a:t> </a:t>
            </a:r>
            <a:r>
              <a:rPr dirty="0"/>
              <a:t>data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SQL</a:t>
            </a:r>
            <a:r>
              <a:rPr spc="-20" dirty="0"/>
              <a:t> </a:t>
            </a:r>
            <a:r>
              <a:rPr spc="-1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946" y="1637563"/>
            <a:ext cx="6638079" cy="137409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56285" marR="0" lvl="0" indent="-743585" defTabSz="914400" eaLnBrk="1" fontAlgn="auto" latinLnBrk="0" hangingPunct="1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756285" algn="l"/>
              </a:tabLst>
              <a:defRPr/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Prepare</a:t>
            </a:r>
            <a:r>
              <a:rPr kumimoji="0" sz="4000" b="0" i="0" u="none" strike="noStrike" kern="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csv</a:t>
            </a:r>
            <a:r>
              <a:rPr kumimoji="0" sz="4000" b="0" i="0" u="none" strike="noStrike" kern="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40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file</a:t>
            </a: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756285" marR="0" lvl="0" indent="-743585" defTabSz="914400" eaLnBrk="1" fontAlgn="auto" latinLnBrk="0" hangingPunct="1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756285" algn="l"/>
              </a:tabLst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I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mport</a:t>
            </a:r>
            <a:r>
              <a:rPr kumimoji="0" sz="4000" b="0" i="0" u="none" strike="noStrike" kern="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csv</a:t>
            </a:r>
            <a:r>
              <a:rPr kumimoji="0" sz="4000" b="0" i="0" u="none" strike="noStrike" kern="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file</a:t>
            </a:r>
            <a:r>
              <a:rPr kumimoji="0" sz="4000" b="0" i="0" u="none" strike="noStrike" kern="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into</a:t>
            </a:r>
            <a:r>
              <a:rPr kumimoji="0" sz="4000" b="0" i="0" u="none" strike="noStrike" kern="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4000" b="0" i="0" u="none" strike="noStrike" kern="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Power Bi</a:t>
            </a: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82200" y="3338658"/>
            <a:ext cx="863599" cy="163643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206481" y="1546859"/>
            <a:ext cx="1106805" cy="1930323"/>
            <a:chOff x="10207752" y="1546860"/>
            <a:chExt cx="1106805" cy="161925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07752" y="1546860"/>
              <a:ext cx="1106424" cy="11003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07624" y="2674620"/>
              <a:ext cx="180594" cy="3863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19232" y="2816352"/>
              <a:ext cx="227838" cy="34975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92384" y="2823972"/>
              <a:ext cx="290322" cy="342138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2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pPr marL="38100" marR="0" lvl="0" indent="0" defTabSz="914400" eaLnBrk="1" fontAlgn="auto" latinLnBrk="0" hangingPunct="1">
                <a:lnSpc>
                  <a:spcPts val="12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sz="1200" b="0" i="0" u="none" strike="noStrike" kern="0" cap="none" spc="-25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DBBB706-5DE2-121A-2485-BB69484130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8008" y="3232283"/>
            <a:ext cx="7858555" cy="30603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552062"/>
            <a:ext cx="7964805" cy="46056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AgeGroup</a:t>
            </a:r>
            <a:r>
              <a:rPr kumimoji="0" sz="1600" b="1" i="0" u="none" strike="noStrike" kern="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=</a:t>
            </a:r>
            <a:r>
              <a:rPr kumimoji="0" sz="1600" b="0" i="0" u="none" strike="noStrike" kern="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SWITCH(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96850" marR="0" lvl="0" indent="0" defTabSz="91440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TRUE(),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242570" marR="0" lvl="0" indent="0" algn="just" defTabSz="914400" eaLnBrk="1" fontAlgn="auto" latinLnBrk="0" hangingPunct="1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'public</a:t>
            </a:r>
            <a:r>
              <a:rPr kumimoji="0" sz="1600" b="0" i="0" u="none" strike="noStrike" kern="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cust_detail'[customer_age]</a:t>
            </a:r>
            <a:r>
              <a:rPr kumimoji="0" sz="1600" b="0" i="0" u="none" strike="noStrike" kern="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&lt; 30,</a:t>
            </a:r>
            <a:r>
              <a:rPr kumimoji="0" sz="1600" b="0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"20-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30",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242570" marR="5080" lvl="0" indent="0" algn="just" defTabSz="914400" eaLnBrk="1" fontAlgn="auto" latinLnBrk="0" hangingPunct="1">
              <a:lnSpc>
                <a:spcPct val="110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'public</a:t>
            </a:r>
            <a:r>
              <a:rPr kumimoji="0" sz="1600" b="0" i="0" u="none" strike="noStrike" kern="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cust_detail'[customer_age]</a:t>
            </a:r>
            <a:r>
              <a:rPr kumimoji="0" sz="1600" b="0" i="0" u="none" strike="noStrike" kern="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&gt;=</a:t>
            </a:r>
            <a:r>
              <a:rPr kumimoji="0" sz="1600" b="0" i="0" u="none" strike="noStrike" kern="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30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&amp;&amp;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'public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cust_detail'[customer_age]</a:t>
            </a:r>
            <a:r>
              <a:rPr kumimoji="0" sz="1600" b="0" i="0" u="none" strike="noStrike" kern="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&lt; 40,</a:t>
            </a:r>
            <a:r>
              <a:rPr kumimoji="0" sz="1600" b="0" i="0" u="none" strike="noStrike" kern="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"30-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40",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'public</a:t>
            </a:r>
            <a:r>
              <a:rPr kumimoji="0" sz="1600" b="0" i="0" u="none" strike="noStrike" kern="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cust_detail'[customer_age]</a:t>
            </a:r>
            <a:r>
              <a:rPr kumimoji="0" sz="1600" b="0" i="0" u="none" strike="noStrike" kern="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&gt;=</a:t>
            </a:r>
            <a:r>
              <a:rPr kumimoji="0" sz="1600" b="0" i="0" u="none" strike="noStrike" kern="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40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&amp;&amp;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'public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cust_detail'[customer_age]</a:t>
            </a:r>
            <a:r>
              <a:rPr kumimoji="0" sz="1600" b="0" i="0" u="none" strike="noStrike" kern="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&lt; 50,</a:t>
            </a:r>
            <a:r>
              <a:rPr kumimoji="0" sz="1600" b="0" i="0" u="none" strike="noStrike" kern="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"40-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50",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'public</a:t>
            </a:r>
            <a:r>
              <a:rPr kumimoji="0" sz="1600" b="0" i="0" u="none" strike="noStrike" kern="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cust_detail'[customer_age]</a:t>
            </a:r>
            <a:r>
              <a:rPr kumimoji="0" sz="1600" b="0" i="0" u="none" strike="noStrike" kern="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&gt;=</a:t>
            </a:r>
            <a:r>
              <a:rPr kumimoji="0" sz="1600" b="0" i="0" u="none" strike="noStrike" kern="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50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&amp;&amp;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'public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cust_detail'[customer_age]</a:t>
            </a:r>
            <a:r>
              <a:rPr kumimoji="0" sz="1600" b="0" i="0" u="none" strike="noStrike" kern="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&lt; 60,</a:t>
            </a:r>
            <a:r>
              <a:rPr kumimoji="0" sz="1600" b="0" i="0" u="none" strike="noStrike" kern="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"50-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60",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'public</a:t>
            </a:r>
            <a:r>
              <a:rPr kumimoji="0" sz="1600" b="0" i="0" u="none" strike="noStrike" kern="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cust_detail'[customer_age]</a:t>
            </a:r>
            <a:r>
              <a:rPr kumimoji="0" sz="1600" b="0" i="0" u="none" strike="noStrike" kern="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&gt;=</a:t>
            </a:r>
            <a:r>
              <a:rPr kumimoji="0" sz="1600" b="0" i="0" u="none" strike="noStrike" kern="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60,</a:t>
            </a:r>
            <a:r>
              <a:rPr kumimoji="0" sz="1600" b="0" i="0" u="none" strike="noStrike" kern="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"60+",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242570" marR="0" lvl="0" indent="0" defTabSz="914400" eaLnBrk="1" fontAlgn="auto" latinLnBrk="0" hangingPunct="1">
              <a:lnSpc>
                <a:spcPct val="100000"/>
              </a:lnSpc>
              <a:spcBef>
                <a:spcPts val="20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"unknown"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242570" marR="0" lvl="0" indent="0" defTabSz="91440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)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242570" marR="5881370" lvl="0" indent="-230504" defTabSz="914400" eaLnBrk="1" fontAlgn="auto" latinLnBrk="0" hangingPunct="1">
              <a:lnSpc>
                <a:spcPct val="11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IncomeGroup</a:t>
            </a:r>
            <a:r>
              <a:rPr kumimoji="0" sz="1600" b="1" i="0" u="none" strike="noStrike" kern="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=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SWITCH( TRUE(),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242570" marR="0" lvl="0" indent="0" defTabSz="91440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'public</a:t>
            </a:r>
            <a:r>
              <a:rPr kumimoji="0" sz="1600" b="0" i="0" u="none" strike="noStrike" kern="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cust_detail'[income]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&lt; 35000,</a:t>
            </a:r>
            <a:r>
              <a:rPr kumimoji="0" sz="1600" b="0" i="0" u="none" strike="noStrike" kern="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"Low",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242570" marR="651510" lvl="0" indent="0" defTabSz="914400" eaLnBrk="1" fontAlgn="auto" latinLnBrk="0" hangingPunct="1">
              <a:lnSpc>
                <a:spcPct val="11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'public</a:t>
            </a:r>
            <a:r>
              <a:rPr kumimoji="0" sz="1600" b="0" i="0" u="none" strike="noStrike" kern="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cust_detail'[income]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&gt;=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35000</a:t>
            </a:r>
            <a:r>
              <a:rPr kumimoji="0" sz="1600" b="0" i="0" u="none" strike="noStrike" kern="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&amp;&amp;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'public</a:t>
            </a:r>
            <a:r>
              <a:rPr kumimoji="0" sz="1600" b="0" i="0" u="none" strike="noStrike" kern="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cust_detail'[income]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&lt;70000,</a:t>
            </a:r>
            <a:r>
              <a:rPr kumimoji="0" sz="1600" b="0" i="0" u="none" strike="noStrike" kern="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"Med",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'public</a:t>
            </a:r>
            <a:r>
              <a:rPr kumimoji="0" sz="1600" b="0" i="0" u="none" strike="noStrike" kern="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cust_detail'[income]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&gt;=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70000,</a:t>
            </a:r>
            <a:r>
              <a:rPr kumimoji="0" sz="1600" b="0" i="0" u="none" strike="noStrike" kern="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"High",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242570" marR="0" lvl="0" indent="0" defTabSz="91440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"unknown"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)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2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pPr marL="38100" marR="0" lvl="0" indent="0" defTabSz="914400" eaLnBrk="1" fontAlgn="auto" latinLnBrk="0" hangingPunct="1">
                <a:lnSpc>
                  <a:spcPts val="12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sz="1200" b="0" i="0" u="none" strike="noStrike" kern="0" cap="none" spc="-25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715516"/>
            <a:ext cx="9453880" cy="389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week_num2</a:t>
            </a:r>
            <a:r>
              <a:rPr kumimoji="0" sz="1600" b="1" i="0" u="none" strike="noStrike" kern="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=</a:t>
            </a:r>
            <a:r>
              <a:rPr kumimoji="0" sz="1600" b="0" i="0" u="none" strike="noStrike" kern="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WEEKNUM('public</a:t>
            </a:r>
            <a:r>
              <a:rPr kumimoji="0" sz="1600" b="0" i="0" u="none" strike="noStrike" kern="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cc_detail'[week_start_date])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Revenue</a:t>
            </a:r>
            <a:r>
              <a:rPr kumimoji="0" sz="1600" b="1" i="0" u="none" strike="noStrike" kern="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=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'public</a:t>
            </a:r>
            <a:r>
              <a:rPr kumimoji="0" sz="1600" b="0" i="0" u="none" strike="noStrike" kern="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cc_detail'[annual_fees]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+ 'public</a:t>
            </a:r>
            <a:r>
              <a:rPr kumimoji="0" sz="1600" b="0" i="0" u="none" strike="noStrike" kern="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cc_detail'[total_trans_amt]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+ 'public</a:t>
            </a:r>
            <a:r>
              <a:rPr kumimoji="0" sz="1600" b="0" i="0" u="none" strike="noStrike" kern="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cc_detail'[interest_earned]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96850" marR="6122670" lvl="0" indent="-184785" defTabSz="914400" eaLnBrk="1" fontAlgn="auto" latinLnBrk="0" hangingPunct="1">
              <a:lnSpc>
                <a:spcPct val="110700"/>
              </a:lnSpc>
              <a:spcBef>
                <a:spcPts val="19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Current_week_Reveneue</a:t>
            </a:r>
            <a:r>
              <a:rPr kumimoji="0" sz="16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=</a:t>
            </a:r>
            <a:r>
              <a:rPr kumimoji="0" sz="1600" b="0" i="0" u="none" strike="noStrike" kern="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CALCULATE(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SUM('public</a:t>
            </a:r>
            <a:r>
              <a:rPr kumimoji="0" sz="1600" b="0" i="0" u="none" strike="noStrike" kern="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cc_detail'[Revenue]), FILTER(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381000" marR="0" lvl="0" indent="0" defTabSz="914400" eaLnBrk="1" fontAlgn="auto" latinLnBrk="0" hangingPunct="1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ALL('public</a:t>
            </a:r>
            <a:r>
              <a:rPr kumimoji="0" sz="1600" b="0" i="0" u="none" strike="noStrike" kern="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cc_detail'),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381000" marR="0" lvl="0" indent="0" defTabSz="91440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'public</a:t>
            </a:r>
            <a:r>
              <a:rPr kumimoji="0" sz="1600" b="0" i="0" u="none" strike="noStrike" kern="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cc_detail'[week_num2]</a:t>
            </a:r>
            <a:r>
              <a:rPr kumimoji="0" sz="1600" b="0" i="0" u="none" strike="noStrike" kern="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= MAX('public</a:t>
            </a:r>
            <a:r>
              <a:rPr kumimoji="0" sz="1600" b="0" i="0" u="none" strike="noStrike" kern="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cc_detail'[week_num2])))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96850" marR="6037580" lvl="0" indent="-184785" defTabSz="914400" eaLnBrk="1" fontAlgn="auto" latinLnBrk="0" hangingPunct="1">
              <a:lnSpc>
                <a:spcPct val="110700"/>
              </a:lnSpc>
              <a:spcBef>
                <a:spcPts val="13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Previous_week_Reveneue</a:t>
            </a:r>
            <a:r>
              <a:rPr kumimoji="0" sz="1600" b="1" i="0" u="none" strike="noStrike" kern="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=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CALCULATE(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SUM('public</a:t>
            </a:r>
            <a:r>
              <a:rPr kumimoji="0" sz="1600" b="0" i="0" u="none" strike="noStrike" kern="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cc_detail'[Revenue]), FILTER(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381000" marR="0" lvl="0" indent="0" defTabSz="91440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ALL('public</a:t>
            </a:r>
            <a:r>
              <a:rPr kumimoji="0" sz="1600" b="0" i="0" u="none" strike="noStrike" kern="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cc_detail'),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381000" marR="0" lvl="0" indent="0" defTabSz="91440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'public</a:t>
            </a:r>
            <a:r>
              <a:rPr kumimoji="0" sz="1600" b="0" i="0" u="none" strike="noStrike" kern="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cc_detail'[week_num2]</a:t>
            </a:r>
            <a:r>
              <a:rPr kumimoji="0" sz="1600" b="0" i="0" u="none" strike="noStrike" kern="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= MAX('public</a:t>
            </a:r>
            <a:r>
              <a:rPr kumimoji="0" sz="1600" b="0" i="0" u="none" strike="noStrike" kern="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cc_detail'[week_num2])-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1))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2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pPr marL="38100" marR="0" lvl="0" indent="0" defTabSz="914400" eaLnBrk="1" fontAlgn="auto" latinLnBrk="0" hangingPunct="1">
                <a:lnSpc>
                  <a:spcPts val="12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sz="1200" b="0" i="0" u="none" strike="noStrike" kern="0" cap="none" spc="-25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dirty="0"/>
              <a:t>Project</a:t>
            </a:r>
            <a:r>
              <a:rPr spc="-45" dirty="0"/>
              <a:t> </a:t>
            </a:r>
            <a:r>
              <a:rPr dirty="0"/>
              <a:t>Insights-</a:t>
            </a:r>
            <a:r>
              <a:rPr spc="-25" dirty="0"/>
              <a:t> </a:t>
            </a:r>
            <a:r>
              <a:rPr dirty="0"/>
              <a:t>Week</a:t>
            </a:r>
            <a:r>
              <a:rPr spc="-45" dirty="0"/>
              <a:t> </a:t>
            </a:r>
            <a:r>
              <a:rPr dirty="0"/>
              <a:t>53</a:t>
            </a:r>
            <a:r>
              <a:rPr spc="-40" dirty="0"/>
              <a:t> </a:t>
            </a:r>
            <a:r>
              <a:rPr spc="-10" dirty="0"/>
              <a:t>(31</a:t>
            </a:r>
            <a:r>
              <a:rPr sz="3975" spc="-15" baseline="25157" dirty="0"/>
              <a:t>st</a:t>
            </a:r>
            <a:r>
              <a:rPr sz="3975" baseline="25157" dirty="0"/>
              <a:t>	</a:t>
            </a:r>
            <a:r>
              <a:rPr sz="4000" spc="-20" dirty="0"/>
              <a:t>Dec)</a:t>
            </a:r>
            <a:endParaRPr sz="4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8427719" y="2019300"/>
            <a:ext cx="3538854" cy="4409440"/>
            <a:chOff x="8427719" y="2019300"/>
            <a:chExt cx="3538854" cy="4409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45947" y="1508433"/>
            <a:ext cx="10269220" cy="50045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WoW</a:t>
            </a:r>
            <a:r>
              <a:rPr kumimoji="0" sz="2200" b="1" i="0" u="none" strike="noStrike" kern="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2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change:</a:t>
            </a:r>
            <a:endParaRPr kumimoji="0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454025" marR="0" lvl="0" indent="-359410" defTabSz="914400" eaLnBrk="1" fontAlgn="auto" latinLnBrk="0" hangingPunct="1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54025" algn="l"/>
              </a:tabLst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Revenue</a:t>
            </a:r>
            <a:r>
              <a:rPr kumimoji="0" sz="2000" b="0" i="0" u="none" strike="noStrike" kern="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increased</a:t>
            </a:r>
            <a:r>
              <a:rPr kumimoji="0" sz="2000" b="0" i="0" u="none" strike="noStrike" kern="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by</a:t>
            </a:r>
            <a:r>
              <a:rPr kumimoji="0" sz="2000" b="0" i="0" u="none" strike="noStrike" kern="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28.8%,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454025" marR="0" lvl="0" indent="-359410" defTabSz="91440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54025" algn="l"/>
              </a:tabLst>
              <a:defRPr/>
            </a:pPr>
            <a:r>
              <a:rPr kumimoji="0" sz="2000" b="0" i="0" u="none" strike="noStrike" kern="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Total</a:t>
            </a:r>
            <a:r>
              <a:rPr kumimoji="0" sz="2000" b="0" i="0" u="none" strike="noStrike" kern="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Transaction</a:t>
            </a:r>
            <a:r>
              <a:rPr kumimoji="0" sz="2000" b="0" i="0" u="none" strike="noStrike" kern="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Amt</a:t>
            </a:r>
            <a:r>
              <a:rPr kumimoji="0" sz="2000" b="0" i="0" u="none" strike="noStrike" kern="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&amp;</a:t>
            </a:r>
            <a:r>
              <a:rPr kumimoji="0" sz="2000" b="0" i="0" u="none" strike="noStrike" kern="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Count</a:t>
            </a:r>
            <a:r>
              <a:rPr kumimoji="0" sz="20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increased</a:t>
            </a:r>
            <a:r>
              <a:rPr kumimoji="0" sz="2000" b="0" i="0" u="none" strike="noStrike" kern="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by</a:t>
            </a:r>
            <a:r>
              <a:rPr kumimoji="0" sz="2000" b="0" i="0" u="none" strike="noStrike" kern="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xx%</a:t>
            </a:r>
            <a:r>
              <a:rPr kumimoji="0" sz="20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&amp;</a:t>
            </a:r>
            <a:r>
              <a:rPr kumimoji="0" sz="20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xx%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454025" marR="0" lvl="0" indent="-359410" defTabSz="914400" eaLnBrk="1" fontAlgn="auto" latinLnBrk="0" hangingPunct="1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54025" algn="l"/>
              </a:tabLst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Customer</a:t>
            </a:r>
            <a:r>
              <a:rPr kumimoji="0" sz="2000" b="0" i="0" u="none" strike="noStrike" kern="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count</a:t>
            </a:r>
            <a:r>
              <a:rPr kumimoji="0" sz="2000" b="0" i="0" u="none" strike="noStrike" kern="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increased</a:t>
            </a:r>
            <a:r>
              <a:rPr kumimoji="0" sz="2000" b="0" i="0" u="none" strike="noStrike" kern="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by</a:t>
            </a:r>
            <a:r>
              <a:rPr kumimoji="0" sz="2000" b="0" i="0" u="none" strike="noStrike" kern="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xx%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Overview</a:t>
            </a:r>
            <a:r>
              <a:rPr kumimoji="0" sz="2200" b="1" i="0" u="none" strike="noStrike" kern="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200" b="1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YTD:</a:t>
            </a:r>
            <a:endParaRPr kumimoji="0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454025" marR="0" lvl="0" indent="-359410" defTabSz="914400" eaLnBrk="1" fontAlgn="auto" latinLnBrk="0" hangingPunct="1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54025" algn="l"/>
              </a:tabLst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Overall</a:t>
            </a:r>
            <a:r>
              <a:rPr kumimoji="0" sz="2000" b="0" i="0" u="none" strike="noStrike" kern="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revenue</a:t>
            </a:r>
            <a:r>
              <a:rPr kumimoji="0" sz="2000" b="0" i="0" u="none" strike="noStrike" kern="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is</a:t>
            </a:r>
            <a:r>
              <a:rPr kumimoji="0" sz="2000" b="0" i="0" u="none" strike="noStrike" kern="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57M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454025" marR="0" lvl="0" indent="-359410" defTabSz="914400" eaLnBrk="1" fontAlgn="auto" latinLnBrk="0" hangingPunct="1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54025" algn="l"/>
              </a:tabLst>
              <a:defRPr/>
            </a:pPr>
            <a:r>
              <a:rPr kumimoji="0" sz="2000" b="0" i="0" u="none" strike="noStrike" kern="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Total</a:t>
            </a:r>
            <a:r>
              <a:rPr kumimoji="0" sz="2000" b="0" i="0" u="none" strike="noStrike" kern="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interest</a:t>
            </a:r>
            <a:r>
              <a:rPr kumimoji="0" sz="2000" b="0" i="0" u="none" strike="noStrike" kern="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is</a:t>
            </a:r>
            <a:r>
              <a:rPr kumimoji="0" sz="2000" b="0" i="0" u="none" strike="noStrike" kern="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2000" b="0" i="0" u="none" strike="noStrike" kern="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7.9</a:t>
            </a: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8M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454025" marR="0" lvl="0" indent="-359410" defTabSz="91440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54025" algn="l"/>
              </a:tabLst>
              <a:defRPr/>
            </a:pPr>
            <a:r>
              <a:rPr kumimoji="0" sz="2000" b="0" i="0" u="none" strike="noStrike" kern="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Total</a:t>
            </a:r>
            <a:r>
              <a:rPr kumimoji="0" sz="2000" b="0" i="0" u="none" strike="noStrike" kern="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transaction</a:t>
            </a:r>
            <a:r>
              <a:rPr kumimoji="0" sz="20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amount</a:t>
            </a:r>
            <a:r>
              <a:rPr kumimoji="0" sz="20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is</a:t>
            </a:r>
            <a:r>
              <a:rPr kumimoji="0" sz="2000" b="0" i="0" u="none" strike="noStrike" kern="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46M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454025" marR="0" lvl="0" indent="-359410" defTabSz="91440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54025" algn="l"/>
              </a:tabLst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Male</a:t>
            </a:r>
            <a:r>
              <a:rPr kumimoji="0" sz="2000" b="0" i="0" u="none" strike="noStrike" kern="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customers</a:t>
            </a:r>
            <a:r>
              <a:rPr kumimoji="0" sz="2000" b="0" i="0" u="none" strike="noStrike" kern="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are</a:t>
            </a:r>
            <a:r>
              <a:rPr kumimoji="0" sz="2000" b="0" i="0" u="none" strike="noStrike" kern="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contributing</a:t>
            </a:r>
            <a:r>
              <a:rPr kumimoji="0" sz="2000" b="0" i="0" u="none" strike="noStrike" kern="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more</a:t>
            </a:r>
            <a:r>
              <a:rPr kumimoji="0" sz="20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in</a:t>
            </a:r>
            <a:r>
              <a:rPr kumimoji="0" sz="2000" b="0" i="0" u="none" strike="noStrike" kern="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revenue</a:t>
            </a:r>
            <a:r>
              <a:rPr kumimoji="0" sz="2000" b="0" i="0" u="none" strike="noStrike" kern="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31M,</a:t>
            </a:r>
            <a:r>
              <a:rPr kumimoji="0" sz="2000" b="0" i="0" u="none" strike="noStrike" kern="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female</a:t>
            </a:r>
            <a:r>
              <a:rPr kumimoji="0" sz="20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26M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454659" marR="3836035" lvl="0" indent="-360045" defTabSz="914400" eaLnBrk="1" fontAlgn="auto" latinLnBrk="0" hangingPunct="1">
              <a:lnSpc>
                <a:spcPct val="7000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54659" algn="l"/>
              </a:tabLst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Blue</a:t>
            </a:r>
            <a:r>
              <a:rPr kumimoji="0" sz="20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&amp;</a:t>
            </a:r>
            <a:r>
              <a:rPr kumimoji="0" sz="2000" b="0" i="0" u="none" strike="noStrike" kern="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Silver</a:t>
            </a:r>
            <a:r>
              <a:rPr kumimoji="0" sz="2000" b="0" i="0" u="none" strike="noStrike" kern="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credit</a:t>
            </a:r>
            <a:r>
              <a:rPr kumimoji="0" sz="2000" b="0" i="0" u="none" strike="noStrike" kern="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card</a:t>
            </a:r>
            <a:r>
              <a:rPr kumimoji="0" sz="2000" b="0" i="0" u="none" strike="noStrike" kern="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are</a:t>
            </a:r>
            <a:r>
              <a:rPr kumimoji="0" sz="2000" b="0" i="0" u="none" strike="noStrike" kern="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contributing</a:t>
            </a:r>
            <a:r>
              <a:rPr kumimoji="0" sz="2000" b="0" i="0" u="none" strike="noStrike" kern="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to</a:t>
            </a:r>
            <a:r>
              <a:rPr kumimoji="0" sz="2000" b="0" i="0" u="none" strike="noStrike" kern="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93%</a:t>
            </a:r>
            <a:r>
              <a:rPr kumimoji="0" sz="2000" b="0" i="0" u="none" strike="noStrike" kern="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sz="2000" b="0" i="0" u="none" strike="noStrike" kern="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overall transactions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454025" marR="0" lvl="0" indent="-359410" defTabSz="914400" eaLnBrk="1" fontAlgn="auto" latinLnBrk="0" hangingPunct="1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54025" algn="l"/>
              </a:tabLst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TX,</a:t>
            </a:r>
            <a:r>
              <a:rPr kumimoji="0" sz="2000" b="0" i="0" u="none" strike="noStrike" kern="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NY</a:t>
            </a:r>
            <a:r>
              <a:rPr kumimoji="0" sz="2000" b="0" i="0" u="none" strike="noStrike" kern="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&amp;</a:t>
            </a:r>
            <a:r>
              <a:rPr kumimoji="0" sz="2000" b="0" i="0" u="none" strike="noStrike" kern="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CA</a:t>
            </a: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is</a:t>
            </a:r>
            <a:r>
              <a:rPr kumimoji="0" sz="20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contributing</a:t>
            </a:r>
            <a:r>
              <a:rPr kumimoji="0" sz="2000" b="0" i="0" u="none" strike="noStrike" kern="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to</a:t>
            </a:r>
            <a:r>
              <a:rPr kumimoji="0" sz="2000" b="0" i="0" u="none" strike="noStrike" kern="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68%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454025" marR="0" lvl="0" indent="-359410" defTabSz="91440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54025" algn="l"/>
              </a:tabLst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Overall</a:t>
            </a:r>
            <a:r>
              <a:rPr kumimoji="0" sz="2000" b="0" i="0" u="none" strike="noStrike" kern="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Activation</a:t>
            </a:r>
            <a:r>
              <a:rPr kumimoji="0" sz="2000" b="0" i="0" u="none" strike="noStrike" kern="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rate</a:t>
            </a:r>
            <a:r>
              <a:rPr kumimoji="0" sz="20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is</a:t>
            </a:r>
            <a:r>
              <a:rPr kumimoji="0" sz="2000" b="0" i="0" u="none" strike="noStrike" kern="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5</a:t>
            </a:r>
            <a:r>
              <a:rPr kumimoji="0" lang="en-US" sz="2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6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.</a:t>
            </a:r>
            <a:r>
              <a:rPr kumimoji="0" lang="en-US" sz="2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76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%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454025" marR="0" lvl="0" indent="-359410" defTabSz="914400" eaLnBrk="1" fontAlgn="auto" latinLnBrk="0" hangingPunct="1">
              <a:lnSpc>
                <a:spcPts val="2230"/>
              </a:lnSpc>
              <a:spcBef>
                <a:spcPts val="27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54025" algn="l"/>
              </a:tabLst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Overall</a:t>
            </a:r>
            <a:r>
              <a:rPr kumimoji="0" sz="2000" b="0" i="0" u="none" strike="noStrike" kern="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Delinquent</a:t>
            </a:r>
            <a:r>
              <a:rPr kumimoji="0" sz="2000" b="0" i="0" u="none" strike="noStrike" kern="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rate</a:t>
            </a:r>
            <a:r>
              <a:rPr kumimoji="0" sz="2000" b="0" i="0" u="none" strike="noStrike" kern="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is</a:t>
            </a:r>
            <a:r>
              <a:rPr kumimoji="0" sz="2000" b="0" i="0" u="none" strike="noStrike" kern="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lang="en-US" sz="2000" kern="0" spc="-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.</a:t>
            </a:r>
            <a:r>
              <a:rPr kumimoji="0" lang="en-US" sz="2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41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%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5080" lvl="0" indent="0" algn="r" defTabSz="914400" eaLnBrk="1" fontAlgn="auto" latinLnBrk="0" hangingPunct="1">
              <a:lnSpc>
                <a:spcPts val="198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Note:</a:t>
            </a:r>
            <a:r>
              <a:rPr kumimoji="0" sz="1800" b="1" i="0" u="none" strike="noStrike" kern="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You</a:t>
            </a:r>
            <a:r>
              <a:rPr kumimoji="0" sz="1800" b="0" i="0" u="none" strike="noStrike" kern="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can</a:t>
            </a:r>
            <a:r>
              <a:rPr kumimoji="0" sz="1800" b="0" i="0" u="none" strike="noStrike" kern="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add</a:t>
            </a:r>
            <a:r>
              <a:rPr kumimoji="0" sz="1800" b="0" i="0" u="none" strike="noStrike" kern="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more</a:t>
            </a:r>
            <a:r>
              <a:rPr kumimoji="0" sz="1800" b="0" i="0" u="none" strike="noStrike" kern="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insights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2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pPr marL="38100" marR="0" lvl="0" indent="0" defTabSz="914400" eaLnBrk="1" fontAlgn="auto" latinLnBrk="0" hangingPunct="1">
                <a:lnSpc>
                  <a:spcPts val="12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sz="1200" b="0" i="0" u="none" strike="noStrike" kern="0" cap="none" spc="-25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D985F-8D5C-9897-45AD-F919B712C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71D2697-ABBE-97CE-A2EE-4341BD1DC7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9936" y="1864949"/>
            <a:ext cx="4451948" cy="27206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algn="ctr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lang="en-US" sz="8800" dirty="0"/>
              <a:t>Thank You</a:t>
            </a:r>
            <a:endParaRPr sz="880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506C5681-BEC0-75B1-72C0-EE5B3EC186A8}"/>
              </a:ext>
            </a:extLst>
          </p:cNvPr>
          <p:cNvGrpSpPr/>
          <p:nvPr/>
        </p:nvGrpSpPr>
        <p:grpSpPr>
          <a:xfrm>
            <a:off x="129294" y="2588476"/>
            <a:ext cx="3538854" cy="4409440"/>
            <a:chOff x="8427719" y="2019300"/>
            <a:chExt cx="3538854" cy="4409440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72CD914B-439F-05FB-21ED-79339991EA3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660E7D2F-7AE6-7D11-84CF-DBB5E008C98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196EA40A-7295-B85F-479B-A4437A3DEFB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0" cap="none" spc="-2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pPr marL="38100" marR="0" lvl="0" indent="0" defTabSz="914400" eaLnBrk="1" fontAlgn="auto" latinLnBrk="0" hangingPunct="1">
                <a:lnSpc>
                  <a:spcPts val="12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sz="1200" b="0" i="0" u="none" strike="noStrike" kern="0" cap="none" spc="-25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pic>
        <p:nvPicPr>
          <p:cNvPr id="19" name="object 4">
            <a:extLst>
              <a:ext uri="{FF2B5EF4-FFF2-40B4-BE49-F238E27FC236}">
                <a16:creationId xmlns:a16="http://schemas.microsoft.com/office/drawing/2014/main" id="{3A69C928-F6BE-441D-49BC-51AE7033A02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63228" y="3013671"/>
            <a:ext cx="3128772" cy="3128772"/>
          </a:xfrm>
          <a:prstGeom prst="rect">
            <a:avLst/>
          </a:prstGeom>
        </p:spPr>
      </p:pic>
      <p:pic>
        <p:nvPicPr>
          <p:cNvPr id="7" name="object 6">
            <a:extLst>
              <a:ext uri="{FF2B5EF4-FFF2-40B4-BE49-F238E27FC236}">
                <a16:creationId xmlns:a16="http://schemas.microsoft.com/office/drawing/2014/main" id="{6CA78603-6824-843B-1342-78D9AE0CB267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32" y="2932138"/>
            <a:ext cx="961644" cy="955548"/>
          </a:xfrm>
          <a:prstGeom prst="rect">
            <a:avLst/>
          </a:prstGeom>
        </p:spPr>
      </p:pic>
      <p:pic>
        <p:nvPicPr>
          <p:cNvPr id="10" name="object 5">
            <a:extLst>
              <a:ext uri="{FF2B5EF4-FFF2-40B4-BE49-F238E27FC236}">
                <a16:creationId xmlns:a16="http://schemas.microsoft.com/office/drawing/2014/main" id="{FDFA7EB9-DAE5-50B3-4C22-5871A28F9F08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69594" y="3101340"/>
            <a:ext cx="705612" cy="69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5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524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</vt:lpstr>
      <vt:lpstr>Aptos Display</vt:lpstr>
      <vt:lpstr>Arial</vt:lpstr>
      <vt:lpstr>Arial Black</vt:lpstr>
      <vt:lpstr>Arial MT</vt:lpstr>
      <vt:lpstr>Calibri</vt:lpstr>
      <vt:lpstr>Office Theme</vt:lpstr>
      <vt:lpstr>1_Office Theme</vt:lpstr>
      <vt:lpstr>CREDIT CARD</vt:lpstr>
      <vt:lpstr>PowerPoint Presentation</vt:lpstr>
      <vt:lpstr>PowerPoint Presentation</vt:lpstr>
      <vt:lpstr>Import data to SQL database</vt:lpstr>
      <vt:lpstr>DAX Queries</vt:lpstr>
      <vt:lpstr>DAX Queries</vt:lpstr>
      <vt:lpstr>Project Insights- Week 53 (31st Dec)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Nisha Verma</dc:creator>
  <cp:lastModifiedBy>Nisha Verma</cp:lastModifiedBy>
  <cp:revision>3</cp:revision>
  <dcterms:created xsi:type="dcterms:W3CDTF">2025-06-17T10:57:45Z</dcterms:created>
  <dcterms:modified xsi:type="dcterms:W3CDTF">2025-06-17T11:44:57Z</dcterms:modified>
</cp:coreProperties>
</file>