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6" r:id="rId7"/>
    <p:sldId id="260" r:id="rId8"/>
    <p:sldId id="263" r:id="rId9"/>
    <p:sldId id="264" r:id="rId10"/>
    <p:sldId id="265" r:id="rId11"/>
    <p:sldId id="267" r:id="rId12"/>
    <p:sldId id="268" r:id="rId13"/>
    <p:sldId id="269" r:id="rId14"/>
    <p:sldId id="270" r:id="rId15"/>
    <p:sldId id="271" r:id="rId16"/>
    <p:sldId id="272"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09955" y="1452880"/>
            <a:ext cx="10115550" cy="2387600"/>
          </a:xfrm>
        </p:spPr>
        <p:txBody>
          <a:bodyPr>
            <a:normAutofit fontScale="90000"/>
          </a:bodyPr>
          <a:p>
            <a:r>
              <a:rPr lang="en-US" sz="5400" b="1">
                <a:ln w="13462">
                  <a:solidFill>
                    <a:schemeClr val="bg1"/>
                  </a:solidFill>
                  <a:prstDash val="solid"/>
                </a:ln>
                <a:solidFill>
                  <a:srgbClr val="FF0000"/>
                </a:solidFill>
                <a:effectLst>
                  <a:outerShdw dist="38100" dir="2700000" algn="bl" rotWithShape="0">
                    <a:schemeClr val="accent5"/>
                  </a:outerShdw>
                </a:effectLst>
              </a:rPr>
              <a:t>An efficient approach to find optimal network route using Swarm Intelligence</a:t>
            </a:r>
            <a:endParaRPr lang="en-US" sz="5400" b="1">
              <a:ln w="13462">
                <a:solidFill>
                  <a:schemeClr val="bg1"/>
                </a:solidFill>
                <a:prstDash val="solid"/>
              </a:ln>
              <a:solidFill>
                <a:srgbClr val="FF0000"/>
              </a:solidFill>
              <a:effectLst>
                <a:outerShdw dist="38100" dir="2700000" algn="bl" rotWithShape="0">
                  <a:schemeClr val="accent5"/>
                </a:outerShdw>
              </a:effectLst>
            </a:endParaRPr>
          </a:p>
        </p:txBody>
      </p:sp>
      <p:sp>
        <p:nvSpPr>
          <p:cNvPr id="4" name="Text Box 3"/>
          <p:cNvSpPr txBox="1"/>
          <p:nvPr/>
        </p:nvSpPr>
        <p:spPr>
          <a:xfrm>
            <a:off x="366395" y="421640"/>
            <a:ext cx="3941445" cy="506730"/>
          </a:xfrm>
          <a:prstGeom prst="rect">
            <a:avLst/>
          </a:prstGeom>
          <a:noFill/>
        </p:spPr>
        <p:txBody>
          <a:bodyPr wrap="square" rtlCol="0">
            <a:spAutoFit/>
          </a:bodyPr>
          <a:p>
            <a:r>
              <a:rPr lang="en-US" sz="27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Minor Project - I</a:t>
            </a:r>
            <a:endParaRPr lang="en-US" sz="27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Text Box 5"/>
          <p:cNvSpPr txBox="1"/>
          <p:nvPr/>
        </p:nvSpPr>
        <p:spPr>
          <a:xfrm>
            <a:off x="182880" y="5645150"/>
            <a:ext cx="3941445" cy="860425"/>
          </a:xfrm>
          <a:prstGeom prst="rect">
            <a:avLst/>
          </a:prstGeom>
          <a:noFill/>
        </p:spPr>
        <p:txBody>
          <a:bodyPr wrap="square" rtlCol="0">
            <a:spAutoFit/>
          </a:bodyPr>
          <a:p>
            <a:r>
              <a:rPr lang="en-US" sz="2500" u="sng"/>
              <a:t>Proj</a:t>
            </a:r>
            <a:r>
              <a:rPr lang="en-US" altLang="en-US" sz="2500" u="sng"/>
              <a:t>ect Guide :</a:t>
            </a:r>
            <a:endParaRPr lang="en-US" altLang="en-US" sz="2500" u="sng"/>
          </a:p>
          <a:p>
            <a:r>
              <a:rPr lang="en-US" altLang="en-US" sz="2500"/>
              <a:t>Mr. Ahatsham</a:t>
            </a:r>
            <a:endParaRPr lang="en-US" altLang="en-US" sz="2500"/>
          </a:p>
        </p:txBody>
      </p:sp>
      <p:sp>
        <p:nvSpPr>
          <p:cNvPr id="8" name="Text Box 7"/>
          <p:cNvSpPr txBox="1"/>
          <p:nvPr/>
        </p:nvSpPr>
        <p:spPr>
          <a:xfrm>
            <a:off x="8816340" y="4875530"/>
            <a:ext cx="3484245" cy="1891665"/>
          </a:xfrm>
          <a:prstGeom prst="rect">
            <a:avLst/>
          </a:prstGeom>
          <a:noFill/>
        </p:spPr>
        <p:txBody>
          <a:bodyPr wrap="square" rtlCol="0">
            <a:spAutoFit/>
          </a:bodyPr>
          <a:p>
            <a:r>
              <a:rPr lang="en-US" sz="2500" u="sng"/>
              <a:t>Pr</a:t>
            </a:r>
            <a:r>
              <a:rPr lang="en-US" altLang="en-US" sz="2500" u="sng"/>
              <a:t>esentation By :</a:t>
            </a:r>
            <a:endParaRPr lang="en-US" altLang="en-US" sz="2500" u="sng"/>
          </a:p>
          <a:p>
            <a:r>
              <a:rPr lang="en-US" altLang="en-US" sz="2300"/>
              <a:t>Nishkarsh Raj</a:t>
            </a:r>
            <a:endParaRPr lang="en-US" altLang="en-US" sz="2300"/>
          </a:p>
          <a:p>
            <a:r>
              <a:rPr lang="en-US" altLang="en-US" sz="2300"/>
              <a:t>Lakshika Parihar</a:t>
            </a:r>
            <a:endParaRPr lang="en-US" altLang="en-US" sz="2300"/>
          </a:p>
          <a:p>
            <a:r>
              <a:rPr lang="en-US" altLang="en-US" sz="2300"/>
              <a:t>Harsh Joshi</a:t>
            </a:r>
            <a:endParaRPr lang="en-US" altLang="en-US" sz="2300"/>
          </a:p>
          <a:p>
            <a:r>
              <a:rPr lang="en-US" altLang="en-US" sz="2300"/>
              <a:t>Priyanka Yadav</a:t>
            </a:r>
            <a:endParaRPr lang="en-US" altLang="en-US"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375" y="1200150"/>
            <a:ext cx="8161655" cy="582930"/>
          </a:xfrm>
        </p:spPr>
        <p:txBody>
          <a:bodyPr/>
          <a:p>
            <a:r>
              <a:rPr lang="en-US" sz="4000" b="1">
                <a:sym typeface="+mn-ea"/>
              </a:rPr>
              <a:t>Prim’s Algorithm</a:t>
            </a:r>
            <a:endParaRPr lang="en-US" sz="4000" b="1"/>
          </a:p>
        </p:txBody>
      </p:sp>
      <p:sp>
        <p:nvSpPr>
          <p:cNvPr id="3" name="Content Placeholder 2"/>
          <p:cNvSpPr>
            <a:spLocks noGrp="1"/>
          </p:cNvSpPr>
          <p:nvPr>
            <p:ph idx="1"/>
          </p:nvPr>
        </p:nvSpPr>
        <p:spPr>
          <a:xfrm>
            <a:off x="439420" y="1783080"/>
            <a:ext cx="10972800" cy="3761105"/>
          </a:xfrm>
        </p:spPr>
        <p:txBody>
          <a:bodyPr/>
          <a:p>
            <a:pPr marL="0" indent="0">
              <a:buNone/>
            </a:pPr>
            <a:endParaRPr lang="en-US"/>
          </a:p>
          <a:p>
            <a:pPr marL="514350" indent="-514350">
              <a:buFont typeface="+mj-lt"/>
              <a:buAutoNum type="alphaLcParenR"/>
            </a:pPr>
            <a:r>
              <a:rPr lang="en-US"/>
              <a:t>Create a set MST that keeps track of vertices already in MST (initially empty.)</a:t>
            </a:r>
            <a:endParaRPr lang="en-US"/>
          </a:p>
          <a:p>
            <a:pPr marL="514350" indent="-514350">
              <a:buFont typeface="+mj-lt"/>
              <a:buAutoNum type="alphaLcParenR"/>
            </a:pPr>
            <a:r>
              <a:rPr lang="en-US"/>
              <a:t>Assign a key value for all vertices in the graph.</a:t>
            </a:r>
            <a:endParaRPr lang="en-US"/>
          </a:p>
          <a:p>
            <a:pPr marL="0" indent="0">
              <a:buNone/>
            </a:pPr>
            <a:r>
              <a:rPr lang="en-US"/>
              <a:t>Initialize all key values as infinity except the source vertex marked as 0.</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60475" y="921385"/>
            <a:ext cx="9670415" cy="4707890"/>
          </a:xfrm>
        </p:spPr>
        <p:txBody>
          <a:bodyPr/>
          <a:p>
            <a:pPr marL="0" indent="0">
              <a:buFont typeface="+mj-lt"/>
              <a:buNone/>
            </a:pPr>
            <a:endParaRPr lang="en-US"/>
          </a:p>
          <a:p>
            <a:pPr marL="514350" indent="-514350">
              <a:buFont typeface="+mj-lt"/>
              <a:buAutoNum type="romanLcPeriod"/>
            </a:pPr>
            <a:r>
              <a:rPr lang="en-US">
                <a:sym typeface="+mn-ea"/>
              </a:rPr>
              <a:t> Pick a vertex U which is not in MST set and has    minimum key value.</a:t>
            </a:r>
            <a:endParaRPr lang="en-US"/>
          </a:p>
          <a:p>
            <a:pPr marL="514350" indent="-514350">
              <a:buFont typeface="+mj-lt"/>
              <a:buAutoNum type="romanLcPeriod"/>
            </a:pPr>
            <a:r>
              <a:rPr lang="en-US">
                <a:sym typeface="+mn-ea"/>
              </a:rPr>
              <a:t>Include U in MST set.</a:t>
            </a:r>
            <a:endParaRPr lang="en-US"/>
          </a:p>
          <a:p>
            <a:pPr marL="514350" indent="-514350">
              <a:buFont typeface="+mj-lt"/>
              <a:buAutoNum type="romanLcPeriod"/>
            </a:pPr>
            <a:r>
              <a:rPr lang="en-US">
                <a:sym typeface="+mn-ea"/>
              </a:rPr>
              <a:t>Update key values of all adjacent nodes of U.</a:t>
            </a:r>
            <a:endParaRPr lang="en-US"/>
          </a:p>
          <a:p>
            <a:pPr marL="514350" indent="-514350">
              <a:buFont typeface="+mj-lt"/>
              <a:buAutoNum type="romanLcPeriod"/>
            </a:pPr>
            <a:r>
              <a:rPr lang="en-US">
                <a:sym typeface="+mn-ea"/>
              </a:rPr>
              <a:t>For every adjacent vertex Vi, if weight U to Vi is less than previous key value of Vi, update the key value of Vi else continue.</a:t>
            </a:r>
            <a:endParaRPr lang="en-US"/>
          </a:p>
          <a:p>
            <a:endParaRPr lang="en-US"/>
          </a:p>
        </p:txBody>
      </p:sp>
      <p:sp>
        <p:nvSpPr>
          <p:cNvPr id="4" name="Text Box 3"/>
          <p:cNvSpPr txBox="1"/>
          <p:nvPr/>
        </p:nvSpPr>
        <p:spPr>
          <a:xfrm>
            <a:off x="609600" y="430530"/>
            <a:ext cx="10701020" cy="1076325"/>
          </a:xfrm>
          <a:prstGeom prst="rect">
            <a:avLst/>
          </a:prstGeom>
          <a:noFill/>
        </p:spPr>
        <p:txBody>
          <a:bodyPr wrap="square" rtlCol="0">
            <a:spAutoFit/>
          </a:bodyPr>
          <a:p>
            <a:r>
              <a:rPr lang="en-US" altLang="en-US" sz="3200">
                <a:sym typeface="+mn-ea"/>
              </a:rPr>
              <a:t>c) </a:t>
            </a:r>
            <a:r>
              <a:rPr lang="en-US" sz="3200">
                <a:sym typeface="+mn-ea"/>
              </a:rPr>
              <a:t>While MST set does not include all the nodes of the graph, perform following steps:</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180" y="190500"/>
            <a:ext cx="11539220" cy="582930"/>
          </a:xfrm>
        </p:spPr>
        <p:txBody>
          <a:bodyPr/>
          <a:p>
            <a:r>
              <a:rPr lang="en-US" b="1"/>
              <a:t>Basic flow of PSO Algorithm:</a:t>
            </a:r>
            <a:endParaRPr lang="en-US" b="1"/>
          </a:p>
        </p:txBody>
      </p:sp>
      <p:sp>
        <p:nvSpPr>
          <p:cNvPr id="3" name="Content Placeholder 2"/>
          <p:cNvSpPr>
            <a:spLocks noGrp="1"/>
          </p:cNvSpPr>
          <p:nvPr>
            <p:ph idx="1"/>
          </p:nvPr>
        </p:nvSpPr>
        <p:spPr>
          <a:xfrm>
            <a:off x="609600" y="773430"/>
            <a:ext cx="10972800" cy="4953000"/>
          </a:xfrm>
        </p:spPr>
        <p:txBody>
          <a:bodyPr/>
          <a:p>
            <a:pPr marL="514350" indent="-514350">
              <a:buAutoNum type="arabicPeriod"/>
            </a:pPr>
            <a:r>
              <a:rPr lang="en-US"/>
              <a:t>Fill the N-Dimensional space with randomly placed particles.</a:t>
            </a:r>
            <a:endParaRPr lang="en-US"/>
          </a:p>
          <a:p>
            <a:pPr marL="514350" indent="-514350">
              <a:buAutoNum type="arabicPeriod"/>
            </a:pPr>
            <a:r>
              <a:rPr lang="en-US"/>
              <a:t>Initialize each particle property with random inputs for their location and velocity.</a:t>
            </a:r>
            <a:endParaRPr lang="en-US"/>
          </a:p>
          <a:p>
            <a:pPr marL="514350" indent="-514350">
              <a:buAutoNum type="arabicPeriod"/>
            </a:pPr>
            <a:r>
              <a:rPr lang="en-US"/>
              <a:t>Iterate over all particles and perform the Objective function:</a:t>
            </a:r>
            <a:endParaRPr lang="en-US"/>
          </a:p>
          <a:p>
            <a:pPr marL="0" indent="0">
              <a:buNone/>
            </a:pPr>
            <a:r>
              <a:rPr lang="" altLang="en-US"/>
              <a:t>	</a:t>
            </a:r>
            <a:r>
              <a:rPr lang="en-US"/>
              <a:t>If fitness of the current particle is better than its personal best fitness (pbest), change its pbest value to current location vector.</a:t>
            </a:r>
            <a:endParaRPr lang="en-US"/>
          </a:p>
          <a:p>
            <a:pPr marL="0" indent="0">
              <a:buNone/>
            </a:pPr>
            <a:r>
              <a:rPr lang="en-US"/>
              <a:t>If updated pbest is better than the global particle fitness, update gbest with current pbest value.</a:t>
            </a:r>
            <a:endParaRPr lang="en-US"/>
          </a:p>
          <a:p>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59460"/>
            <a:ext cx="10972800" cy="4953000"/>
          </a:xfrm>
        </p:spPr>
        <p:txBody>
          <a:bodyPr/>
          <a:p>
            <a:pPr marL="0" indent="0">
              <a:buNone/>
            </a:pPr>
            <a:r>
              <a:rPr lang="en-US"/>
              <a:t>4.Update the current particle location vector and velocity and work on the next particle of the population.</a:t>
            </a:r>
            <a:endParaRPr lang="en-US"/>
          </a:p>
          <a:p>
            <a:pPr marL="0" indent="0">
              <a:buNone/>
            </a:pPr>
            <a:endParaRPr lang="en-US"/>
          </a:p>
          <a:p>
            <a:pPr marL="0" indent="0">
              <a:buNone/>
            </a:pPr>
            <a:r>
              <a:rPr lang="en-US"/>
              <a:t>5.If the global fitness gbest value meets the minimum threshold condition value, exit the current iteration cycle and stop the algorithm</a:t>
            </a:r>
            <a:endParaRPr lang="en-US"/>
          </a:p>
          <a:p>
            <a:pPr marL="0" indent="0">
              <a:buNone/>
            </a:pPr>
            <a:endParaRPr lang="en-US"/>
          </a:p>
          <a:p>
            <a:pPr marL="0" indent="0">
              <a:buNone/>
            </a:pPr>
            <a:r>
              <a:rPr lang="en-US"/>
              <a:t>6.The location vector and velocity for each particle depicts the independent solution for given network.</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Particle Swarm Optimization algorithm:</a:t>
            </a:r>
            <a:endParaRPr lang="en-US" b="1"/>
          </a:p>
        </p:txBody>
      </p:sp>
      <p:sp>
        <p:nvSpPr>
          <p:cNvPr id="3" name="Content Placeholder 2"/>
          <p:cNvSpPr>
            <a:spLocks noGrp="1"/>
          </p:cNvSpPr>
          <p:nvPr>
            <p:ph idx="1"/>
          </p:nvPr>
        </p:nvSpPr>
        <p:spPr/>
        <p:txBody>
          <a:bodyPr/>
          <a:p>
            <a:pPr marL="514350" indent="-514350">
              <a:buFont typeface="+mj-lt"/>
              <a:buAutoNum type="arabicPeriod"/>
            </a:pPr>
            <a:r>
              <a:rPr lang="en-US"/>
              <a:t>Calculate personal best fitness (pbest) and location of the corresponding particle.</a:t>
            </a:r>
            <a:endParaRPr lang="en-US"/>
          </a:p>
          <a:p>
            <a:pPr marL="514350" indent="-514350">
              <a:buFont typeface="+mj-lt"/>
              <a:buAutoNum type="arabicPeriod"/>
            </a:pPr>
            <a:r>
              <a:rPr lang="en-US"/>
              <a:t>Loop over counter variable to count number of iterations for the algorithm</a:t>
            </a:r>
            <a:endParaRPr lang="en-US"/>
          </a:p>
          <a:p>
            <a:pPr marL="514350" indent="-514350">
              <a:buFont typeface="+mj-lt"/>
              <a:buAutoNum type="arabicPeriod"/>
            </a:pPr>
            <a:r>
              <a:rPr lang="en-US"/>
              <a:t>Loop over number of particles and update each particle’s location and velocity.</a:t>
            </a:r>
            <a:endParaRPr lang="en-US"/>
          </a:p>
          <a:p>
            <a:pPr marL="514350" indent="-514350">
              <a:buFont typeface="+mj-lt"/>
              <a:buAutoNum type="arabicPeriod"/>
            </a:pPr>
            <a:r>
              <a:rPr lang="en-US"/>
              <a:t>Change the weight of each node/particle along the path of each node by using a randomness parameter.</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sym typeface="+mn-ea"/>
              </a:rPr>
              <a:t>5.Calculate fitness of each particle and determine pbest for each particle in nth iteration.</a:t>
            </a:r>
            <a:endParaRPr lang="en-US"/>
          </a:p>
          <a:p>
            <a:pPr marL="0" indent="0">
              <a:buNone/>
            </a:pPr>
            <a:endParaRPr lang="en-US">
              <a:sym typeface="+mn-ea"/>
            </a:endParaRPr>
          </a:p>
          <a:p>
            <a:pPr marL="0" indent="0">
              <a:buNone/>
            </a:pPr>
            <a:r>
              <a:rPr lang="en-US">
                <a:sym typeface="+mn-ea"/>
              </a:rPr>
              <a:t>6.Calculate the minimal personal best (pbest) and global best (gbest) for each particle to decide the shortest path in terms of weight of the associated links.</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Why Chose this area?</a:t>
            </a:r>
            <a:endParaRPr lang="en-US" altLang="en-US"/>
          </a:p>
        </p:txBody>
      </p:sp>
      <p:sp>
        <p:nvSpPr>
          <p:cNvPr id="3" name="Content Placeholder 2"/>
          <p:cNvSpPr>
            <a:spLocks noGrp="1"/>
          </p:cNvSpPr>
          <p:nvPr>
            <p:ph idx="1"/>
          </p:nvPr>
        </p:nvSpPr>
        <p:spPr>
          <a:xfrm>
            <a:off x="382905" y="1080135"/>
            <a:ext cx="10972800" cy="4953000"/>
          </a:xfrm>
        </p:spPr>
        <p:txBody>
          <a:bodyPr/>
          <a:p>
            <a:pPr>
              <a:buFont typeface="Arial" panose="02080604020202020204" pitchFamily="34" charset="0"/>
              <a:buChar char="•"/>
            </a:pPr>
            <a:r>
              <a:rPr lang="en-US"/>
              <a:t>traditional network routing approach is that they are only meant for finding the shortest path from one node in the system to other. They do not account for other costs like network traffic, delay, conversion time for packets to messages and intermediate nodes etc.</a:t>
            </a:r>
            <a:endParaRPr lang="en-US"/>
          </a:p>
          <a:p>
            <a:pPr>
              <a:buFont typeface="Arial" panose="02080604020202020204" pitchFamily="34" charset="0"/>
              <a:buChar char="•"/>
            </a:pPr>
            <a:r>
              <a:rPr lang="en-US"/>
              <a:t>their solution path for one connection is also static but different paths may be optimum depending on the network traffic; i.e., they do not account for experience gathered by previous packets sent in the system.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10990" y="146050"/>
            <a:ext cx="2961640" cy="1143000"/>
          </a:xfrm>
        </p:spPr>
        <p:txBody>
          <a:bodyPr>
            <a:scene3d>
              <a:camera prst="orthographicFront"/>
              <a:lightRig rig="threePt" dir="t"/>
            </a:scene3d>
          </a:bodyPr>
          <a:p>
            <a:r>
              <a:rPr lang="en-US" altLang="en-US" sz="4200" u="sng">
                <a:ln w="9525" cmpd="sng">
                  <a:solidFill>
                    <a:schemeClr val="accent1"/>
                  </a:solidFill>
                  <a:prstDash val="solid"/>
                </a:ln>
                <a:solidFill>
                  <a:srgbClr val="70AD47">
                    <a:tint val="1000"/>
                  </a:srgbClr>
                </a:solidFill>
                <a:effectLst>
                  <a:glow rad="38100">
                    <a:schemeClr val="accent1">
                      <a:alpha val="40000"/>
                    </a:schemeClr>
                  </a:glow>
                </a:effectLst>
              </a:rPr>
              <a:t>Keywords</a:t>
            </a:r>
            <a:r>
              <a:rPr lang="en-US" altLang="en-US" u="sng">
                <a:ln w="9525" cmpd="sng">
                  <a:solidFill>
                    <a:schemeClr val="accent1"/>
                  </a:solidFill>
                  <a:prstDash val="solid"/>
                </a:ln>
                <a:solidFill>
                  <a:srgbClr val="70AD47">
                    <a:tint val="1000"/>
                  </a:srgbClr>
                </a:solidFill>
                <a:effectLst>
                  <a:glow rad="38100">
                    <a:schemeClr val="accent1">
                      <a:alpha val="40000"/>
                    </a:schemeClr>
                  </a:glow>
                </a:effectLst>
              </a:rPr>
              <a:t>   </a:t>
            </a:r>
            <a:endParaRPr lang="en-US" altLang="en-US" u="sng">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609600" y="1148080"/>
            <a:ext cx="10972800" cy="4525963"/>
          </a:xfrm>
        </p:spPr>
        <p:txBody>
          <a:bodyPr/>
          <a:p>
            <a:pPr marL="0" indent="0">
              <a:buNone/>
            </a:pPr>
            <a:endParaRPr lang="en-US" sz="1800"/>
          </a:p>
          <a:p>
            <a:pPr>
              <a:buFont typeface="Arial" panose="02080604020202020204" pitchFamily="34" charset="0"/>
              <a:buChar char="•"/>
            </a:pPr>
            <a:r>
              <a:rPr lang="en-US" altLang="en-US" sz="4000"/>
              <a:t>Network Routing</a:t>
            </a:r>
            <a:endParaRPr lang="en-US" altLang="en-US" sz="4000"/>
          </a:p>
          <a:p>
            <a:pPr>
              <a:buFont typeface="Arial" panose="02080604020202020204" pitchFamily="34" charset="0"/>
              <a:buChar char="•"/>
            </a:pPr>
            <a:r>
              <a:rPr lang="en-US" altLang="en-US" sz="4000"/>
              <a:t>Minimum Spanning Tree</a:t>
            </a:r>
            <a:endParaRPr lang="en-US" altLang="en-US" sz="4000"/>
          </a:p>
          <a:p>
            <a:pPr>
              <a:buFont typeface="Arial" panose="02080604020202020204" pitchFamily="34" charset="0"/>
              <a:buChar char="•"/>
            </a:pPr>
            <a:r>
              <a:rPr lang="en-US" altLang="en-US" sz="4000"/>
              <a:t>Optimization</a:t>
            </a:r>
            <a:endParaRPr lang="en-US" altLang="en-US" sz="4000"/>
          </a:p>
          <a:p>
            <a:pPr>
              <a:buFont typeface="Arial" panose="02080604020202020204" pitchFamily="34" charset="0"/>
              <a:buChar char="•"/>
            </a:pPr>
            <a:r>
              <a:rPr lang="en-US" altLang="en-US" sz="4000"/>
              <a:t>PSO algorithm</a:t>
            </a:r>
            <a:endParaRPr lang="en-US" altLang="en-US" sz="4000"/>
          </a:p>
          <a:p>
            <a:pPr>
              <a:buFont typeface="Arial" panose="02080604020202020204" pitchFamily="34" charset="0"/>
              <a:buChar char="•"/>
            </a:pPr>
            <a:r>
              <a:rPr lang="en-US" altLang="en-US" sz="4000"/>
              <a:t>Swarm Intelligence</a:t>
            </a:r>
            <a:endParaRPr lang="en-US"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39260" y="227330"/>
            <a:ext cx="4373245" cy="582930"/>
          </a:xfrm>
        </p:spPr>
        <p:txBody>
          <a:bodyPr/>
          <a:p>
            <a:r>
              <a:rPr lang="en-US" altLang="en-US" sz="4000">
                <a:solidFill>
                  <a:srgbClr val="0070C0"/>
                </a:solidFill>
                <a:effectLst>
                  <a:reflection blurRad="6350" stA="53000" endA="300" endPos="35500" dir="5400000" sy="-90000" algn="bl" rotWithShape="0"/>
                </a:effectLst>
              </a:rPr>
              <a:t>PSO  Algorithm</a:t>
            </a:r>
            <a:endParaRPr lang="en-US" altLang="en-US" sz="4000">
              <a:solidFill>
                <a:srgbClr val="0070C0"/>
              </a:soli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r>
              <a:rPr lang="en-US"/>
              <a:t>algorithm is based on a population-based technique which was discovered by Kennedy and Eberhart in 1995.</a:t>
            </a:r>
            <a:endParaRPr lang="en-US"/>
          </a:p>
          <a:p>
            <a:r>
              <a:rPr lang="en-US"/>
              <a:t>inspired by the natural social behavior of particles insides swarms </a:t>
            </a:r>
            <a:r>
              <a:rPr lang="en-US" altLang="en-US"/>
              <a:t>or the flock of birds</a:t>
            </a:r>
            <a:endParaRPr lang="en-US" altLang="en-US"/>
          </a:p>
          <a:p>
            <a:r>
              <a:rPr lang="en-US" altLang="en-US"/>
              <a:t>movement of particles are based on natural flocking rules which make the particles flow through the best-found solution hoping to find the better one.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8765" y="548005"/>
            <a:ext cx="11370945" cy="5692775"/>
          </a:xfrm>
          <a:prstGeom prst="rect">
            <a:avLst/>
          </a:prstGeom>
          <a:noFill/>
        </p:spPr>
        <p:txBody>
          <a:bodyPr wrap="square" rtlCol="0" anchor="t">
            <a:spAutoFit/>
          </a:bodyPr>
          <a:p>
            <a:pPr marL="457200" indent="-457200">
              <a:buFont typeface="Arial" panose="02080604020202020204" pitchFamily="34" charset="0"/>
              <a:buChar char="•"/>
            </a:pPr>
            <a:r>
              <a:rPr lang="en-US" sz="2800">
                <a:sym typeface="+mn-ea"/>
              </a:rPr>
              <a:t>All particles move together in sync, they may diverge from each other occasionally but always regroup to share their experience.</a:t>
            </a:r>
            <a:endParaRPr lang="en-US" sz="2800">
              <a:sym typeface="+mn-ea"/>
            </a:endParaRPr>
          </a:p>
          <a:p>
            <a:pPr marL="457200" indent="-457200">
              <a:buFont typeface="Arial" panose="02080604020202020204" pitchFamily="34" charset="0"/>
              <a:buChar char="•"/>
            </a:pPr>
            <a:endParaRPr lang="en-US" sz="2800">
              <a:sym typeface="+mn-ea"/>
            </a:endParaRPr>
          </a:p>
          <a:p>
            <a:pPr marL="457200" indent="-457200">
              <a:buFont typeface="Arial" panose="02080604020202020204" pitchFamily="34" charset="0"/>
              <a:buChar char="•"/>
            </a:pPr>
            <a:r>
              <a:rPr lang="en-US" sz="2800">
                <a:sym typeface="+mn-ea"/>
              </a:rPr>
              <a:t>In Particle Swarm Optimization Algorithm, a subset of Swarm Intelligence, we optimize network routing by modifying traditional graph algorithms like Minimum Spanning trees by Kruskal’s or Prim’s methods by using cognitive intelligence algorithm to get better optimization </a:t>
            </a:r>
            <a:endParaRPr lang="en-US" sz="2800">
              <a:sym typeface="+mn-ea"/>
            </a:endParaRPr>
          </a:p>
          <a:p>
            <a:pPr marL="457200" indent="-457200">
              <a:buFont typeface="Arial" panose="02080604020202020204" pitchFamily="34" charset="0"/>
              <a:buChar char="•"/>
            </a:pPr>
            <a:endParaRPr lang="en-US" sz="2800">
              <a:sym typeface="+mn-ea"/>
            </a:endParaRPr>
          </a:p>
          <a:p>
            <a:pPr marL="457200" indent="-457200">
              <a:buFont typeface="Arial" panose="02080604020202020204" pitchFamily="34" charset="0"/>
              <a:buChar char="•"/>
            </a:pPr>
            <a:r>
              <a:rPr lang="en-US" sz="2800">
                <a:sym typeface="+mn-ea"/>
              </a:rPr>
              <a:t>Particle Swarm Optimization algorithm implementation on network routing gives fast convergence speed, has an easy implementation, is cognitive and supports dynamic traffic.</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Project Objective</a:t>
            </a:r>
            <a:endParaRPr lang="en-US" altLang="en-US"/>
          </a:p>
        </p:txBody>
      </p:sp>
      <p:sp>
        <p:nvSpPr>
          <p:cNvPr id="3" name="Content Placeholder 2"/>
          <p:cNvSpPr>
            <a:spLocks noGrp="1"/>
          </p:cNvSpPr>
          <p:nvPr>
            <p:ph idx="1"/>
          </p:nvPr>
        </p:nvSpPr>
        <p:spPr/>
        <p:txBody>
          <a:bodyPr/>
          <a:p>
            <a:r>
              <a:rPr lang="en-US"/>
              <a:t>The main objective of the project is to optimize the network route for packets in data transmission.</a:t>
            </a:r>
            <a:endParaRPr lang="en-US"/>
          </a:p>
          <a:p>
            <a:r>
              <a:rPr lang="en-US" altLang="en-US"/>
              <a:t>To </a:t>
            </a:r>
            <a:r>
              <a:rPr lang="en-US"/>
              <a:t>tackle the issue of dynamic network factors like traffic, network delay, noise factors etc.</a:t>
            </a:r>
            <a:endParaRPr lang="en-US"/>
          </a:p>
          <a:p>
            <a:r>
              <a:rPr lang="" altLang="en-US">
                <a:sym typeface="+mn-ea"/>
              </a:rPr>
              <a:t>To </a:t>
            </a:r>
            <a:r>
              <a:rPr lang="en-US">
                <a:sym typeface="+mn-ea"/>
              </a:rPr>
              <a:t>solve MDR(Multi Destination Routing) problem which cannot be solved effectively using traditional methods.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Basic Idea How we will do it</a:t>
            </a:r>
            <a:endParaRPr lang="" altLang="en-US"/>
          </a:p>
        </p:txBody>
      </p:sp>
      <p:sp>
        <p:nvSpPr>
          <p:cNvPr id="3" name="Content Placeholder 2"/>
          <p:cNvSpPr>
            <a:spLocks noGrp="1"/>
          </p:cNvSpPr>
          <p:nvPr>
            <p:ph idx="1"/>
          </p:nvPr>
        </p:nvSpPr>
        <p:spPr/>
        <p:txBody>
          <a:bodyPr/>
          <a:p>
            <a:r>
              <a:rPr lang="en-US"/>
              <a:t>Networks are treated as graphs G(V,E) consisting of V vertices/nodes and E edges.</a:t>
            </a:r>
            <a:endParaRPr lang="en-US"/>
          </a:p>
          <a:p>
            <a:r>
              <a:rPr lang="en-US"/>
              <a:t>The graphs are bi-directional (undirected) because data can flow both sides.</a:t>
            </a:r>
            <a:endParaRPr lang="en-US"/>
          </a:p>
          <a:p>
            <a:r>
              <a:rPr lang="en-US"/>
              <a:t>Weighted graph is used where weight indicates distance/cost etc.</a:t>
            </a:r>
            <a:endParaRPr lang="en-US"/>
          </a:p>
          <a:p>
            <a:r>
              <a:rPr lang="en-US"/>
              <a:t>Connected graph is used as all nodes in a network are connected with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1" descr="https://socilyzer.com/guide/highlighted_person.png"/>
          <p:cNvPicPr>
            <a:picLocks noChangeAspect="1" noChangeArrowheads="1"/>
          </p:cNvPicPr>
          <p:nvPr>
            <p:ph idx="1"/>
          </p:nvPr>
        </p:nvPicPr>
        <p:blipFill>
          <a:blip r:embed="rId1"/>
          <a:srcRect/>
          <a:stretch>
            <a:fillRect/>
          </a:stretch>
        </p:blipFill>
        <p:spPr>
          <a:xfrm>
            <a:off x="2496820" y="302895"/>
            <a:ext cx="6424930" cy="3129280"/>
          </a:xfrm>
          <a:prstGeom prst="rect">
            <a:avLst/>
          </a:prstGeom>
          <a:noFill/>
          <a:ln w="9525">
            <a:noFill/>
            <a:miter lim="800000"/>
            <a:headEnd/>
            <a:tailEnd/>
          </a:ln>
        </p:spPr>
      </p:pic>
      <p:sp>
        <p:nvSpPr>
          <p:cNvPr id="6" name="Text Box 5"/>
          <p:cNvSpPr txBox="1"/>
          <p:nvPr/>
        </p:nvSpPr>
        <p:spPr>
          <a:xfrm>
            <a:off x="868045" y="4344035"/>
            <a:ext cx="10455910" cy="1198880"/>
          </a:xfrm>
          <a:prstGeom prst="rect">
            <a:avLst/>
          </a:prstGeom>
          <a:noFill/>
        </p:spPr>
        <p:txBody>
          <a:bodyPr wrap="square" rtlCol="0">
            <a:spAutoFit/>
          </a:bodyPr>
          <a:p>
            <a:r>
              <a:rPr lang="en-US" sz="2400">
                <a:sym typeface="+mn-ea"/>
              </a:rPr>
              <a:t>Figure 1 depicts a graph containing 5 vertices and 5 edges. It is a connected and undirected graph t</a:t>
            </a:r>
            <a:r>
              <a:rPr lang="" altLang="en-US" sz="2400">
                <a:sym typeface="+mn-ea"/>
              </a:rPr>
              <a:t>h</a:t>
            </a:r>
            <a:r>
              <a:rPr lang="en-US" sz="2400">
                <a:sym typeface="+mn-ea"/>
              </a:rPr>
              <a:t>at can be used to represent a network.</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375920" y="1923415"/>
            <a:ext cx="11439525" cy="3969385"/>
          </a:xfrm>
          <a:prstGeom prst="rect">
            <a:avLst/>
          </a:prstGeom>
          <a:noFill/>
          <a:ln w="9525">
            <a:noFill/>
          </a:ln>
        </p:spPr>
        <p:txBody>
          <a:bodyPr wrap="square">
            <a:spAutoFit/>
          </a:bodyPr>
          <a:p>
            <a:pPr marL="742950" indent="-742950" algn="l">
              <a:buFont typeface="+mj-lt"/>
              <a:buAutoNum type="alphaLcParenR"/>
            </a:pPr>
            <a:r>
              <a:rPr lang="en-US" sz="3600" b="0">
                <a:latin typeface="Times New Roman" charset="0"/>
              </a:rPr>
              <a:t>Each node is an individual and independent   </a:t>
            </a:r>
            <a:r>
              <a:rPr lang="en-US" sz="3600">
                <a:latin typeface="Times New Roman" charset="0"/>
                <a:sym typeface="+mn-ea"/>
              </a:rPr>
              <a:t>set initially denoted by superset S.   </a:t>
            </a:r>
            <a:endParaRPr lang="en-US" sz="3600">
              <a:latin typeface="Times New Roman" charset="0"/>
              <a:sym typeface="+mn-ea"/>
            </a:endParaRPr>
          </a:p>
          <a:p>
            <a:pPr marL="742950" indent="-742950" algn="l">
              <a:buFont typeface="+mj-lt"/>
              <a:buAutoNum type="alphaLcParenR"/>
            </a:pPr>
            <a:r>
              <a:rPr lang="en-US" sz="3600" b="0">
                <a:latin typeface="Times New Roman" charset="0"/>
              </a:rPr>
              <a:t>Sort edges in increasing order E</a:t>
            </a:r>
            <a:r>
              <a:rPr lang="" altLang="en-US" sz="3600" b="0">
                <a:latin typeface="Times New Roman" charset="0"/>
              </a:rPr>
              <a:t>.</a:t>
            </a:r>
            <a:endParaRPr lang="" altLang="en-US" sz="3600" b="0">
              <a:latin typeface="Times New Roman" charset="0"/>
            </a:endParaRPr>
          </a:p>
          <a:p>
            <a:pPr marL="742950" indent="-742950" algn="l">
              <a:buFont typeface="+mj-lt"/>
              <a:buAutoNum type="alphaLcParenR"/>
            </a:pPr>
            <a:r>
              <a:rPr lang="en-US" sz="3600" b="0">
                <a:latin typeface="Times New Roman" charset="0"/>
              </a:rPr>
              <a:t> Add shortest edge that connects two nodes from set E</a:t>
            </a:r>
            <a:r>
              <a:rPr lang="" altLang="en-US" sz="3600" b="0">
                <a:latin typeface="Times New Roman" charset="0"/>
              </a:rPr>
              <a:t>.</a:t>
            </a:r>
            <a:endParaRPr lang="" altLang="en-US" sz="3600" b="0">
              <a:latin typeface="Times New Roman" charset="0"/>
            </a:endParaRPr>
          </a:p>
          <a:p>
            <a:pPr marL="742950" indent="-742950" algn="l">
              <a:buFont typeface="+mj-lt"/>
              <a:buAutoNum type="alphaLcParenR"/>
            </a:pPr>
            <a:r>
              <a:rPr lang="en-US" sz="3600" b="0">
                <a:latin typeface="Times New Roman" charset="0"/>
              </a:rPr>
              <a:t> Repeat step 3 until all nodes of set S are connected.</a:t>
            </a:r>
            <a:endParaRPr lang="en-US" sz="3600"/>
          </a:p>
        </p:txBody>
      </p:sp>
      <p:sp>
        <p:nvSpPr>
          <p:cNvPr id="5" name="Text Box 4"/>
          <p:cNvSpPr txBox="1"/>
          <p:nvPr/>
        </p:nvSpPr>
        <p:spPr>
          <a:xfrm>
            <a:off x="1584960" y="682625"/>
            <a:ext cx="7851140" cy="737235"/>
          </a:xfrm>
          <a:prstGeom prst="rect">
            <a:avLst/>
          </a:prstGeom>
          <a:noFill/>
        </p:spPr>
        <p:txBody>
          <a:bodyPr wrap="square" rtlCol="0">
            <a:spAutoFit/>
          </a:bodyPr>
          <a:p>
            <a:r>
              <a:rPr lang="en-US" sz="4200" b="1" u="sng">
                <a:uFill>
                  <a:solidFill>
                    <a:srgbClr val="000000"/>
                  </a:solidFill>
                </a:uFill>
                <a:latin typeface="Times New Roman" charset="0"/>
                <a:sym typeface="+mn-ea"/>
              </a:rPr>
              <a:t>Kruskal’s Algorithm</a:t>
            </a:r>
            <a:endParaRPr lang="en-US" sz="4200" b="1" u="sng">
              <a:uFill>
                <a:solidFill>
                  <a:srgbClr val="000000"/>
                </a:solidFill>
              </a:uFill>
              <a:latin typeface="Times New Roman" charset="0"/>
              <a:sym typeface="+mn-ea"/>
            </a:endParaRP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4753</Words>
  <Application>WPS Presentation</Application>
  <PresentationFormat>Widescreen</PresentationFormat>
  <Paragraphs>104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DejaVu Sans</vt:lpstr>
      <vt:lpstr>微软雅黑</vt:lpstr>
      <vt:lpstr>Droid Sans Fallback</vt:lpstr>
      <vt:lpstr>Arial Unicode MS</vt:lpstr>
      <vt:lpstr>Calibri</vt:lpstr>
      <vt:lpstr>Bitstream Vera Sans</vt:lpstr>
      <vt:lpstr>Times New Roman</vt:lpstr>
      <vt:lpstr>esint10</vt:lpstr>
      <vt:lpstr>Green Color</vt:lpstr>
      <vt:lpstr>An efficient approach to find optimal network route using Swarm Intelligence</vt:lpstr>
      <vt:lpstr>Why Chose this area?</vt:lpstr>
      <vt:lpstr>Keywords   </vt:lpstr>
      <vt:lpstr>PSO  Algorithm</vt:lpstr>
      <vt:lpstr>PowerPoint 演示文稿</vt:lpstr>
      <vt:lpstr>Project 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approach to find optimal network route using Swarm Intelligence</dc:title>
  <dc:creator>lakshika</dc:creator>
  <cp:lastModifiedBy>lakshika</cp:lastModifiedBy>
  <cp:revision>2</cp:revision>
  <dcterms:created xsi:type="dcterms:W3CDTF">2019-08-29T12:32:42Z</dcterms:created>
  <dcterms:modified xsi:type="dcterms:W3CDTF">2019-08-29T12:32:42Z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