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9" r:id="rId3"/>
    <p:sldId id="257" r:id="rId4"/>
    <p:sldId id="258" r:id="rId5"/>
    <p:sldId id="266" r:id="rId6"/>
    <p:sldId id="260" r:id="rId7"/>
    <p:sldId id="263" r:id="rId8"/>
    <p:sldId id="264" r:id="rId9"/>
    <p:sldId id="265" r:id="rId10"/>
    <p:sldId id="267" r:id="rId11"/>
    <p:sldId id="268" r:id="rId12"/>
    <p:sldId id="269" r:id="rId13"/>
    <p:sldId id="270" r:id="rId14"/>
    <p:sldId id="271" r:id="rId15"/>
    <p:sldId id="272" r:id="rId16"/>
    <p:sldId id="273" r:id="rId17"/>
    <p:sldId id="278" r:id="rId1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DE934FF-F4E1-47C5-9CA5-30A81DDE2BE4}" type="datetimeFigureOut">
              <a:rPr lang="en-US" smtClean="0"/>
              <a:pPr/>
              <a:t>8/30/2019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E934FF-F4E1-47C5-9CA5-30A81DDE2BE4}"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8/30/2019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E934FF-F4E1-47C5-9CA5-30A81DDE2BE4}"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E934FF-F4E1-47C5-9CA5-30A81DDE2BE4}" type="datetimeFigureOut">
              <a:rPr lang="en-US" smtClean="0"/>
              <a:pPr/>
              <a:t>8/30/2019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E934FF-F4E1-47C5-9CA5-30A81DDE2BE4}" type="datetimeFigureOut">
              <a:rPr lang="en-US" smtClean="0"/>
              <a:pPr/>
              <a:t>8/30/2019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8/30/2019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8/30/2019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3561BA9-CDCF-4958-B8AB-66F3BF063E1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DE934FF-F4E1-47C5-9CA5-30A81DDE2BE4}" type="datetimeFigureOut">
              <a:rPr lang="en-US" smtClean="0"/>
              <a:pPr/>
              <a:t>8/30/2019</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561BA9-CDCF-4958-B8AB-66F3BF063E1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9955" y="1452880"/>
            <a:ext cx="10115550" cy="2387600"/>
          </a:xfrm>
        </p:spPr>
        <p:txBody>
          <a:bodyPr>
            <a:normAutofit fontScale="90000"/>
          </a:bodyPr>
          <a:lstStyle/>
          <a:p>
            <a:r>
              <a:rPr lang="en-US" sz="5400" b="1">
                <a:ln w="13462">
                  <a:solidFill>
                    <a:schemeClr val="bg1"/>
                  </a:solidFill>
                  <a:prstDash val="solid"/>
                </a:ln>
                <a:solidFill>
                  <a:srgbClr val="FF0000"/>
                </a:solidFill>
                <a:effectLst>
                  <a:outerShdw dist="38100" dir="2700000" algn="bl" rotWithShape="0">
                    <a:schemeClr val="accent5"/>
                  </a:outerShdw>
                </a:effectLst>
              </a:rPr>
              <a:t>An efficient approach to find optimal network route using Swarm Intelligence</a:t>
            </a:r>
          </a:p>
        </p:txBody>
      </p:sp>
      <p:sp>
        <p:nvSpPr>
          <p:cNvPr id="4" name="Text Box 3"/>
          <p:cNvSpPr txBox="1"/>
          <p:nvPr/>
        </p:nvSpPr>
        <p:spPr>
          <a:xfrm>
            <a:off x="4507319" y="826590"/>
            <a:ext cx="3941445" cy="506730"/>
          </a:xfrm>
          <a:prstGeom prst="rect">
            <a:avLst/>
          </a:prstGeom>
          <a:noFill/>
        </p:spPr>
        <p:txBody>
          <a:bodyPr wrap="square" rtlCol="0">
            <a:spAutoFit/>
          </a:bodyPr>
          <a:lstStyle/>
          <a:p>
            <a:r>
              <a:rPr lang="en-US" sz="27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Minor Project - I</a:t>
            </a:r>
          </a:p>
        </p:txBody>
      </p:sp>
      <p:sp>
        <p:nvSpPr>
          <p:cNvPr id="6" name="Text Box 5"/>
          <p:cNvSpPr txBox="1"/>
          <p:nvPr/>
        </p:nvSpPr>
        <p:spPr>
          <a:xfrm>
            <a:off x="182880" y="5645150"/>
            <a:ext cx="3941445" cy="860425"/>
          </a:xfrm>
          <a:prstGeom prst="rect">
            <a:avLst/>
          </a:prstGeom>
          <a:noFill/>
        </p:spPr>
        <p:txBody>
          <a:bodyPr wrap="square" rtlCol="0">
            <a:spAutoFit/>
          </a:bodyPr>
          <a:lstStyle/>
          <a:p>
            <a:r>
              <a:rPr lang="en-US" sz="2500" u="sng"/>
              <a:t>Proj</a:t>
            </a:r>
            <a:r>
              <a:rPr lang="en-US" altLang="en-US" sz="2500" u="sng"/>
              <a:t>ect Guide :</a:t>
            </a:r>
          </a:p>
          <a:p>
            <a:r>
              <a:rPr lang="en-US" altLang="en-US" sz="2500"/>
              <a:t>Mr. Ahatsham</a:t>
            </a:r>
          </a:p>
        </p:txBody>
      </p:sp>
      <p:sp>
        <p:nvSpPr>
          <p:cNvPr id="8" name="Text Box 7"/>
          <p:cNvSpPr txBox="1"/>
          <p:nvPr/>
        </p:nvSpPr>
        <p:spPr>
          <a:xfrm>
            <a:off x="8816340" y="4875530"/>
            <a:ext cx="3484245" cy="1891665"/>
          </a:xfrm>
          <a:prstGeom prst="rect">
            <a:avLst/>
          </a:prstGeom>
          <a:noFill/>
        </p:spPr>
        <p:txBody>
          <a:bodyPr wrap="square" rtlCol="0">
            <a:spAutoFit/>
          </a:bodyPr>
          <a:lstStyle/>
          <a:p>
            <a:r>
              <a:rPr lang="en-US" sz="2500" u="sng"/>
              <a:t>Pr</a:t>
            </a:r>
            <a:r>
              <a:rPr lang="en-US" altLang="en-US" sz="2500" u="sng"/>
              <a:t>esentation By :</a:t>
            </a:r>
          </a:p>
          <a:p>
            <a:r>
              <a:rPr lang="en-US" altLang="en-US" sz="2300"/>
              <a:t>Nishkarsh Raj</a:t>
            </a:r>
          </a:p>
          <a:p>
            <a:r>
              <a:rPr lang="en-US" altLang="en-US" sz="2300"/>
              <a:t>Lakshika Parihar</a:t>
            </a:r>
          </a:p>
          <a:p>
            <a:r>
              <a:rPr lang="en-US" altLang="en-US" sz="2300"/>
              <a:t>Harsh Joshi</a:t>
            </a:r>
          </a:p>
          <a:p>
            <a:r>
              <a:rPr lang="en-US" altLang="en-US" sz="2300"/>
              <a:t>Priyanka Yadav</a:t>
            </a:r>
          </a:p>
        </p:txBody>
      </p:sp>
    </p:spTree>
  </p:cSld>
  <p:clrMapOvr>
    <a:masterClrMapping/>
  </p:clrMapOvr>
  <mc:AlternateContent xmlns:mc="http://schemas.openxmlformats.org/markup-compatibility/2006">
    <mc:Choice xmlns:p14="http://schemas.microsoft.com/office/powerpoint/2010/main" xmlns="" Requires="p14">
      <p:transition spd="slow" p14:dur="5000">
        <p:fade thruBlk="1"/>
      </p:transition>
    </mc:Choice>
    <mc:Fallback>
      <p:transition spd="slow">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375" y="1200150"/>
            <a:ext cx="8161655" cy="582930"/>
          </a:xfrm>
        </p:spPr>
        <p:txBody>
          <a:bodyPr>
            <a:normAutofit fontScale="90000"/>
          </a:bodyPr>
          <a:lstStyle/>
          <a:p>
            <a:r>
              <a:rPr lang="en-US" sz="4000" b="1">
                <a:sym typeface="+mn-ea"/>
              </a:rPr>
              <a:t>Prim’s Algorithm</a:t>
            </a:r>
            <a:endParaRPr lang="en-US" sz="4000" b="1"/>
          </a:p>
        </p:txBody>
      </p:sp>
      <p:sp>
        <p:nvSpPr>
          <p:cNvPr id="3" name="Content Placeholder 2"/>
          <p:cNvSpPr>
            <a:spLocks noGrp="1"/>
          </p:cNvSpPr>
          <p:nvPr>
            <p:ph idx="1"/>
          </p:nvPr>
        </p:nvSpPr>
        <p:spPr>
          <a:xfrm>
            <a:off x="439420" y="1783080"/>
            <a:ext cx="10972800" cy="3761105"/>
          </a:xfrm>
        </p:spPr>
        <p:txBody>
          <a:bodyPr/>
          <a:lstStyle/>
          <a:p>
            <a:pPr marL="0" indent="0">
              <a:buNone/>
            </a:pPr>
            <a:endParaRPr lang="en-US"/>
          </a:p>
          <a:p>
            <a:pPr marL="514350" indent="-514350">
              <a:buFont typeface="+mj-lt"/>
              <a:buAutoNum type="alphaLcParenR"/>
            </a:pPr>
            <a:r>
              <a:rPr lang="en-US"/>
              <a:t>Create a set MST that keeps track of vertices already in MST (initially empty.)</a:t>
            </a:r>
          </a:p>
          <a:p>
            <a:pPr marL="514350" indent="-514350">
              <a:buFont typeface="+mj-lt"/>
              <a:buAutoNum type="alphaLcParenR"/>
            </a:pPr>
            <a:r>
              <a:rPr lang="en-US"/>
              <a:t>Assign a key value for all vertices in the graph.</a:t>
            </a:r>
          </a:p>
          <a:p>
            <a:pPr marL="0" indent="0">
              <a:buNone/>
            </a:pPr>
            <a:r>
              <a:rPr lang="en-US"/>
              <a:t>Initialize all key values as infinity except the source vertex marked as 0.</a:t>
            </a:r>
          </a:p>
          <a:p>
            <a:endParaRPr lang="en-US"/>
          </a:p>
        </p:txBody>
      </p:sp>
    </p:spTree>
  </p:cSld>
  <p:clrMapOvr>
    <a:masterClrMapping/>
  </p:clrMapOvr>
  <mc:AlternateContent xmlns:mc="http://schemas.openxmlformats.org/markup-compatibility/2006">
    <mc:Choice xmlns:p14="http://schemas.microsoft.com/office/powerpoint/2010/main" xmlns="" Requires="p14">
      <p:transition spd="slow" p14:dur="1500">
        <p:wipe dir="r"/>
      </p:transition>
    </mc:Choice>
    <mc:Fallback>
      <p:transition spd="slow">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475" y="1567543"/>
            <a:ext cx="9670415" cy="4061732"/>
          </a:xfrm>
        </p:spPr>
        <p:txBody>
          <a:bodyPr/>
          <a:lstStyle/>
          <a:p>
            <a:pPr marL="0" indent="0">
              <a:buFont typeface="+mj-lt"/>
              <a:buNone/>
            </a:pPr>
            <a:endParaRPr lang="en-US" dirty="0"/>
          </a:p>
          <a:p>
            <a:pPr marL="514350" indent="-514350">
              <a:buFont typeface="+mj-lt"/>
              <a:buAutoNum type="romanLcPeriod"/>
            </a:pPr>
            <a:r>
              <a:rPr lang="en-US" dirty="0">
                <a:sym typeface="+mn-ea"/>
              </a:rPr>
              <a:t> Pick a vertex U which is not in MST set and has    minimum key value.</a:t>
            </a:r>
            <a:endParaRPr lang="en-US" dirty="0"/>
          </a:p>
          <a:p>
            <a:pPr marL="514350" indent="-514350">
              <a:buFont typeface="+mj-lt"/>
              <a:buAutoNum type="romanLcPeriod"/>
            </a:pPr>
            <a:r>
              <a:rPr lang="en-US" dirty="0">
                <a:sym typeface="+mn-ea"/>
              </a:rPr>
              <a:t>Include U in MST set.</a:t>
            </a:r>
            <a:endParaRPr lang="en-US" dirty="0"/>
          </a:p>
          <a:p>
            <a:pPr marL="514350" indent="-514350">
              <a:buFont typeface="+mj-lt"/>
              <a:buAutoNum type="romanLcPeriod"/>
            </a:pPr>
            <a:r>
              <a:rPr lang="en-US" dirty="0">
                <a:sym typeface="+mn-ea"/>
              </a:rPr>
              <a:t>Update key values of all adjacent nodes of U.</a:t>
            </a:r>
            <a:endParaRPr lang="en-US" dirty="0"/>
          </a:p>
          <a:p>
            <a:pPr marL="514350" indent="-514350">
              <a:buFont typeface="+mj-lt"/>
              <a:buAutoNum type="romanLcPeriod"/>
            </a:pPr>
            <a:r>
              <a:rPr lang="en-US" dirty="0">
                <a:sym typeface="+mn-ea"/>
              </a:rPr>
              <a:t>For every adjacent vertex Vi, if weight U to Vi is less than previous key value of Vi, update the key value of Vi else continue.</a:t>
            </a:r>
            <a:endParaRPr lang="en-US" dirty="0"/>
          </a:p>
          <a:p>
            <a:endParaRPr lang="en-US" dirty="0"/>
          </a:p>
        </p:txBody>
      </p:sp>
      <p:sp>
        <p:nvSpPr>
          <p:cNvPr id="4" name="Text Box 3"/>
          <p:cNvSpPr txBox="1"/>
          <p:nvPr/>
        </p:nvSpPr>
        <p:spPr>
          <a:xfrm>
            <a:off x="766354" y="874667"/>
            <a:ext cx="10701020" cy="1076325"/>
          </a:xfrm>
          <a:prstGeom prst="rect">
            <a:avLst/>
          </a:prstGeom>
          <a:noFill/>
        </p:spPr>
        <p:txBody>
          <a:bodyPr wrap="square" rtlCol="0">
            <a:spAutoFit/>
          </a:bodyPr>
          <a:lstStyle/>
          <a:p>
            <a:r>
              <a:rPr lang="en-US" altLang="en-US" sz="3200" dirty="0">
                <a:sym typeface="+mn-ea"/>
              </a:rPr>
              <a:t>c) </a:t>
            </a:r>
            <a:r>
              <a:rPr lang="en-US" sz="3200" dirty="0">
                <a:sym typeface="+mn-ea"/>
              </a:rPr>
              <a:t>While MST set does not include all the nodes of the graph, perform following steps:</a:t>
            </a:r>
            <a:endParaRPr lang="en-US" sz="3200" dirty="0"/>
          </a:p>
        </p:txBody>
      </p:sp>
    </p:spTree>
  </p:cSld>
  <p:clrMapOvr>
    <a:masterClrMapping/>
  </p:clrMapOvr>
  <mc:AlternateContent xmlns:mc="http://schemas.openxmlformats.org/markup-compatibility/2006">
    <mc:Choice xmlns:p14="http://schemas.microsoft.com/office/powerpoint/2010/main" xmlns="" Requires="p14">
      <p:transition spd="slow" p14:dur="1500">
        <p:fade thruBlk="1"/>
      </p:transition>
    </mc:Choice>
    <mc:Fallback>
      <p:transition spd="slow">
        <p:fade thruBlk="1"/>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4900"/>
            <a:ext cx="11539220" cy="582930"/>
          </a:xfrm>
        </p:spPr>
        <p:txBody>
          <a:bodyPr>
            <a:normAutofit fontScale="90000"/>
          </a:bodyPr>
          <a:lstStyle/>
          <a:p>
            <a:pPr algn="ctr"/>
            <a:r>
              <a:rPr lang="en-US" b="1" dirty="0"/>
              <a:t>Basic flow of PSO Algorithm:</a:t>
            </a:r>
          </a:p>
        </p:txBody>
      </p:sp>
      <p:sp>
        <p:nvSpPr>
          <p:cNvPr id="3" name="Content Placeholder 2"/>
          <p:cNvSpPr>
            <a:spLocks noGrp="1"/>
          </p:cNvSpPr>
          <p:nvPr>
            <p:ph idx="1"/>
          </p:nvPr>
        </p:nvSpPr>
        <p:spPr>
          <a:xfrm>
            <a:off x="609600" y="2197281"/>
            <a:ext cx="10972800" cy="3994513"/>
          </a:xfrm>
        </p:spPr>
        <p:txBody>
          <a:bodyPr/>
          <a:lstStyle/>
          <a:p>
            <a:pPr marL="514350" indent="-514350">
              <a:buAutoNum type="arabicPeriod"/>
            </a:pPr>
            <a:r>
              <a:rPr lang="en-US" dirty="0"/>
              <a:t>Fill the N-Dimensional space with randomly placed particles.</a:t>
            </a:r>
          </a:p>
          <a:p>
            <a:pPr marL="514350" indent="-514350">
              <a:buAutoNum type="arabicPeriod"/>
            </a:pPr>
            <a:r>
              <a:rPr lang="en-US" dirty="0"/>
              <a:t>Initialize each particle property with random inputs for their location and velocity.</a:t>
            </a:r>
          </a:p>
          <a:p>
            <a:pPr marL="514350" indent="-514350">
              <a:buAutoNum type="arabicPeriod"/>
            </a:pPr>
            <a:r>
              <a:rPr lang="en-US" dirty="0"/>
              <a:t>Iterate over all particles and perform the Objective function:</a:t>
            </a:r>
          </a:p>
          <a:p>
            <a:pPr marL="0" indent="0">
              <a:buNone/>
            </a:pPr>
            <a:r>
              <a:rPr lang="en-US" altLang="en-US" dirty="0"/>
              <a:t>	</a:t>
            </a:r>
            <a:r>
              <a:rPr lang="en-US" dirty="0"/>
              <a:t>If fitness of the current particle is better than its personal best fitness (</a:t>
            </a:r>
            <a:r>
              <a:rPr lang="en-US" dirty="0" err="1"/>
              <a:t>pbest</a:t>
            </a:r>
            <a:r>
              <a:rPr lang="en-US" dirty="0"/>
              <a:t>), change its </a:t>
            </a:r>
            <a:r>
              <a:rPr lang="en-US" dirty="0" err="1"/>
              <a:t>pbest</a:t>
            </a:r>
            <a:r>
              <a:rPr lang="en-US" dirty="0"/>
              <a:t> value to current location vector.</a:t>
            </a:r>
          </a:p>
          <a:p>
            <a:pPr marL="0" indent="0">
              <a:buNone/>
            </a:pPr>
            <a:r>
              <a:rPr lang="en-US" dirty="0"/>
              <a:t>If updated </a:t>
            </a:r>
            <a:r>
              <a:rPr lang="en-US" dirty="0" err="1"/>
              <a:t>pbest</a:t>
            </a:r>
            <a:r>
              <a:rPr lang="en-US" dirty="0"/>
              <a:t> is better than the global particle fitness, update </a:t>
            </a:r>
            <a:r>
              <a:rPr lang="en-US" dirty="0" err="1"/>
              <a:t>gbest</a:t>
            </a:r>
            <a:r>
              <a:rPr lang="en-US" dirty="0"/>
              <a:t> with current </a:t>
            </a:r>
            <a:r>
              <a:rPr lang="en-US" dirty="0" err="1"/>
              <a:t>pbest</a:t>
            </a:r>
            <a:r>
              <a:rPr lang="en-US" dirty="0"/>
              <a:t> value.</a:t>
            </a:r>
          </a:p>
          <a:p>
            <a:endParaRPr lang="en-US" altLang="en-US" dirty="0"/>
          </a:p>
        </p:txBody>
      </p:sp>
    </p:spTree>
  </p:cSld>
  <p:clrMapOvr>
    <a:masterClrMapping/>
  </p:clrMapOvr>
  <mc:AlternateContent xmlns:mc="http://schemas.openxmlformats.org/markup-compatibility/2006">
    <mc:Choice xmlns:p14="http://schemas.microsoft.com/office/powerpoint/2010/main" xmlns="" Requires="p14">
      <p:transition spd="slow" p14:dur="1000">
        <p:wipe dir="u"/>
      </p:transition>
    </mc:Choice>
    <mc:Fallback>
      <p:transition spd="slow">
        <p:wipe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59460"/>
            <a:ext cx="10972800" cy="4953000"/>
          </a:xfrm>
        </p:spPr>
        <p:txBody>
          <a:bodyPr/>
          <a:lstStyle/>
          <a:p>
            <a:pPr marL="0" indent="0">
              <a:buNone/>
            </a:pPr>
            <a:r>
              <a:rPr lang="en-US"/>
              <a:t>4.Update the current particle location vector and velocity and work on the next particle of the population.</a:t>
            </a:r>
          </a:p>
          <a:p>
            <a:pPr marL="0" indent="0">
              <a:buNone/>
            </a:pPr>
            <a:endParaRPr lang="en-US"/>
          </a:p>
          <a:p>
            <a:pPr marL="0" indent="0">
              <a:buNone/>
            </a:pPr>
            <a:r>
              <a:rPr lang="en-US"/>
              <a:t>5.If the global fitness gbest value meets the minimum threshold condition value, exit the current iteration cycle and stop the algorithm</a:t>
            </a:r>
          </a:p>
          <a:p>
            <a:pPr marL="0" indent="0">
              <a:buNone/>
            </a:pPr>
            <a:endParaRPr lang="en-US"/>
          </a:p>
          <a:p>
            <a:pPr marL="0" indent="0">
              <a:buNone/>
            </a:pPr>
            <a:r>
              <a:rPr lang="en-US"/>
              <a:t>6.The location vector and velocity for each particle depicts the independent solution for given network.</a:t>
            </a:r>
          </a:p>
        </p:txBody>
      </p:sp>
    </p:spTree>
  </p:cSld>
  <p:clrMapOvr>
    <a:masterClrMapping/>
  </p:clrMapOvr>
  <mc:AlternateContent xmlns:mc="http://schemas.openxmlformats.org/markup-compatibility/2006">
    <mc:Choice xmlns:p14="http://schemas.microsoft.com/office/powerpoint/2010/main" xmlns="" Requires="p14">
      <p:transition spd="slow" p14:dur="1500">
        <p:fade thruBlk="1"/>
      </p:transition>
    </mc:Choice>
    <mc:Fallback>
      <p:transition spd="slow">
        <p:fade thruBlk="1"/>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Particle Swarm Optimization algorithm:</a:t>
            </a:r>
          </a:p>
        </p:txBody>
      </p:sp>
      <p:sp>
        <p:nvSpPr>
          <p:cNvPr id="3" name="Content Placeholder 2"/>
          <p:cNvSpPr>
            <a:spLocks noGrp="1"/>
          </p:cNvSpPr>
          <p:nvPr>
            <p:ph idx="1"/>
          </p:nvPr>
        </p:nvSpPr>
        <p:spPr/>
        <p:txBody>
          <a:bodyPr/>
          <a:lstStyle/>
          <a:p>
            <a:pPr marL="514350" indent="-514350">
              <a:buFont typeface="+mj-lt"/>
              <a:buAutoNum type="arabicPeriod"/>
            </a:pPr>
            <a:r>
              <a:rPr lang="en-US" dirty="0"/>
              <a:t>Calculate personal best fitness (</a:t>
            </a:r>
            <a:r>
              <a:rPr lang="en-US" dirty="0" err="1"/>
              <a:t>pbest</a:t>
            </a:r>
            <a:r>
              <a:rPr lang="en-US" dirty="0"/>
              <a:t>) and location of the corresponding particle.</a:t>
            </a:r>
          </a:p>
          <a:p>
            <a:pPr marL="514350" indent="-514350">
              <a:buFont typeface="+mj-lt"/>
              <a:buAutoNum type="arabicPeriod"/>
            </a:pPr>
            <a:r>
              <a:rPr lang="en-US" dirty="0"/>
              <a:t>Loop over counter variable to count number of iterations for the algorithm</a:t>
            </a:r>
          </a:p>
          <a:p>
            <a:pPr marL="514350" indent="-514350">
              <a:buFont typeface="+mj-lt"/>
              <a:buAutoNum type="arabicPeriod"/>
            </a:pPr>
            <a:r>
              <a:rPr lang="en-US" dirty="0"/>
              <a:t>Loop over number of particles and update each particle’s location and velocity.</a:t>
            </a:r>
          </a:p>
          <a:p>
            <a:pPr marL="514350" indent="-514350">
              <a:buFont typeface="+mj-lt"/>
              <a:buAutoNum type="arabicPeriod"/>
            </a:pPr>
            <a:r>
              <a:rPr lang="en-US" dirty="0"/>
              <a:t>Change the weight of each node/particle along the path of each node by using a randomness parameter.</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0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sym typeface="+mn-ea"/>
              </a:rPr>
              <a:t>5.Calculate fitness of each particle and determine pbest for each particle in nth iteration.</a:t>
            </a:r>
            <a:endParaRPr lang="en-US"/>
          </a:p>
          <a:p>
            <a:pPr marL="0" indent="0">
              <a:buNone/>
            </a:pPr>
            <a:endParaRPr lang="en-US">
              <a:sym typeface="+mn-ea"/>
            </a:endParaRPr>
          </a:p>
          <a:p>
            <a:pPr marL="0" indent="0">
              <a:buNone/>
            </a:pPr>
            <a:r>
              <a:rPr lang="en-US">
                <a:sym typeface="+mn-ea"/>
              </a:rPr>
              <a:t>6.Calculate the minimal personal best (pbest) and global best (gbest) for each particle to decide the shortest path in terms of weight of the associated links.</a:t>
            </a:r>
            <a:endParaRPr lang="en-US"/>
          </a:p>
          <a:p>
            <a:endParaRPr lang="en-US"/>
          </a:p>
        </p:txBody>
      </p:sp>
    </p:spTree>
  </p:cSld>
  <p:clrMapOvr>
    <a:masterClrMapping/>
  </p:clrMapOvr>
  <mc:AlternateContent xmlns:mc="http://schemas.openxmlformats.org/markup-compatibility/2006">
    <mc:Choice xmlns:p14="http://schemas.microsoft.com/office/powerpoint/2010/main" xmlns="" Requires="p14">
      <p:transition spd="slow" p14:dur="1000">
        <p:fade thruBlk="1"/>
      </p:transition>
    </mc:Choice>
    <mc:Fallback>
      <p:transition spd="slow">
        <p:fade thruBlk="1"/>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Pert Chart</a:t>
            </a:r>
            <a:endParaRPr lang="en-US" dirty="0"/>
          </a:p>
        </p:txBody>
      </p:sp>
      <p:pic>
        <p:nvPicPr>
          <p:cNvPr id="4" name="Content Placeholder 3" descr="Pert_chart.png"/>
          <p:cNvPicPr>
            <a:picLocks noGrp="1" noChangeAspect="1"/>
          </p:cNvPicPr>
          <p:nvPr>
            <p:ph idx="1"/>
          </p:nvPr>
        </p:nvPicPr>
        <p:blipFill>
          <a:blip r:embed="rId2"/>
          <a:stretch>
            <a:fillRect/>
          </a:stretch>
        </p:blipFill>
        <p:spPr>
          <a:xfrm>
            <a:off x="809897" y="1174750"/>
            <a:ext cx="10463349" cy="4953000"/>
          </a:xfrm>
        </p:spPr>
      </p:pic>
    </p:spTree>
  </p:cSld>
  <p:clrMapOvr>
    <a:masterClrMapping/>
  </p:clrMapOvr>
  <mc:AlternateContent xmlns:mc="http://schemas.openxmlformats.org/markup-compatibility/2006">
    <mc:Choice xmlns:p14="http://schemas.microsoft.com/office/powerpoint/2010/main" xmlns="" Requires="p14">
      <p:transition spd="slow" p14:dur="10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56280" y="2546350"/>
            <a:ext cx="6322060" cy="1198880"/>
          </a:xfrm>
          <a:prstGeom prst="rect">
            <a:avLst/>
          </a:prstGeom>
          <a:noFill/>
        </p:spPr>
        <p:txBody>
          <a:bodyPr wrap="square" rtlCol="0">
            <a:spAutoFit/>
            <a:scene3d>
              <a:camera prst="orthographicFront"/>
              <a:lightRig rig="threePt" dir="t"/>
            </a:scene3d>
          </a:bodyPr>
          <a:lstStyle/>
          <a:p>
            <a:r>
              <a:rPr lang="" altLang="en-US" sz="7200">
                <a:ln/>
                <a:solidFill>
                  <a:srgbClr val="0070C0"/>
                </a:solidFill>
                <a:effectLst>
                  <a:reflection blurRad="6350" stA="53000" endA="300" endPos="35500" dir="5400000" sy="-90000" algn="bl" rotWithShape="0"/>
                </a:effectLst>
              </a:rPr>
              <a:t>Thank You</a:t>
            </a:r>
          </a:p>
        </p:txBody>
      </p:sp>
    </p:spTree>
  </p:cSld>
  <p:clrMapOvr>
    <a:masterClrMapping/>
  </p:clrMapOvr>
  <mc:AlternateContent xmlns:mc="http://schemas.openxmlformats.org/markup-compatibility/2006">
    <mc:Choice xmlns:p14="http://schemas.microsoft.com/office/powerpoint/2010/main" xmlns="" Requires="p14">
      <p:transition spd="slow" p14:dur="1000">
        <p:cover dir="d"/>
      </p:transition>
    </mc:Choice>
    <mc:Fallback>
      <p:transition spd="slow">
        <p:cover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45889"/>
          </a:xfrm>
        </p:spPr>
        <p:txBody>
          <a:bodyPr>
            <a:normAutofit fontScale="90000"/>
          </a:bodyPr>
          <a:lstStyle/>
          <a:p>
            <a:pPr algn="ctr"/>
            <a:r>
              <a:rPr lang="en-IN" altLang="en-US" sz="4900" u="sng" dirty="0" smtClean="0">
                <a:ln/>
                <a:solidFill>
                  <a:srgbClr val="002060"/>
                </a:solidFill>
                <a:effectLst>
                  <a:outerShdw blurRad="38100" dist="25400" dir="5400000" algn="ctr" rotWithShape="0">
                    <a:srgbClr val="6E747A">
                      <a:alpha val="43000"/>
                    </a:srgbClr>
                  </a:outerShdw>
                </a:effectLst>
              </a:rPr>
              <a:t>Abstract</a:t>
            </a:r>
          </a:p>
        </p:txBody>
      </p:sp>
      <p:sp>
        <p:nvSpPr>
          <p:cNvPr id="3" name="Content Placeholder 2"/>
          <p:cNvSpPr>
            <a:spLocks noGrp="1"/>
          </p:cNvSpPr>
          <p:nvPr>
            <p:ph idx="1"/>
          </p:nvPr>
        </p:nvSpPr>
        <p:spPr>
          <a:xfrm>
            <a:off x="382905" y="1750423"/>
            <a:ext cx="10972800" cy="4282712"/>
          </a:xfrm>
        </p:spPr>
        <p:txBody>
          <a:bodyPr/>
          <a:lstStyle/>
          <a:p>
            <a:pPr>
              <a:buFont typeface="Arial" panose="02080604020202020204" pitchFamily="34" charset="0"/>
              <a:buChar char="•"/>
            </a:pPr>
            <a:r>
              <a:rPr lang="en-US" dirty="0"/>
              <a:t>T</a:t>
            </a:r>
            <a:r>
              <a:rPr lang="en-US" dirty="0" smtClean="0"/>
              <a:t>raditional </a:t>
            </a:r>
            <a:r>
              <a:rPr lang="en-US" dirty="0"/>
              <a:t>network routing approach </a:t>
            </a:r>
            <a:r>
              <a:rPr lang="en-US" dirty="0" smtClean="0"/>
              <a:t>is </a:t>
            </a:r>
            <a:r>
              <a:rPr lang="en-US" dirty="0"/>
              <a:t>meant for finding the shortest path from one node in the system to other. They do not account for other costs like network traffic, delay, conversion time for packets to messages and intermediate nodes etc.</a:t>
            </a:r>
          </a:p>
          <a:p>
            <a:pPr>
              <a:buFont typeface="Arial" panose="02080604020202020204" pitchFamily="34" charset="0"/>
              <a:buChar char="•"/>
            </a:pPr>
            <a:r>
              <a:rPr lang="en-US" dirty="0"/>
              <a:t>T</a:t>
            </a:r>
            <a:r>
              <a:rPr lang="en-US" dirty="0" smtClean="0"/>
              <a:t>heir </a:t>
            </a:r>
            <a:r>
              <a:rPr lang="en-US" dirty="0"/>
              <a:t>solution path for one connection is also static but different paths may be optimum depending on the network traffic; i.e., they do not account for experience gathered by previous packets sent in the system.</a:t>
            </a:r>
          </a:p>
        </p:txBody>
      </p:sp>
    </p:spTree>
  </p:cSld>
  <p:clrMapOvr>
    <a:masterClrMapping/>
  </p:clrMapOvr>
  <mc:AlternateContent xmlns:mc="http://schemas.openxmlformats.org/markup-compatibility/2006">
    <mc:Choice xmlns:p14="http://schemas.microsoft.com/office/powerpoint/2010/main" xmlns="" Requires="p14">
      <p:transition spd="slow" p14:dur="10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990" y="146050"/>
            <a:ext cx="2961640" cy="1143000"/>
          </a:xfrm>
        </p:spPr>
        <p:txBody>
          <a:bodyPr>
            <a:scene3d>
              <a:camera prst="orthographicFront"/>
              <a:lightRig rig="threePt" dir="t"/>
            </a:scene3d>
          </a:bodyPr>
          <a:lstStyle/>
          <a:p>
            <a:r>
              <a:rPr lang="en-US" altLang="en-US" sz="4200" u="sng">
                <a:ln w="9525" cmpd="sng">
                  <a:solidFill>
                    <a:schemeClr val="accent1"/>
                  </a:solidFill>
                  <a:prstDash val="solid"/>
                </a:ln>
                <a:solidFill>
                  <a:srgbClr val="70AD47">
                    <a:tint val="1000"/>
                  </a:srgbClr>
                </a:solidFill>
                <a:effectLst>
                  <a:glow rad="38100">
                    <a:schemeClr val="accent1">
                      <a:alpha val="40000"/>
                    </a:schemeClr>
                  </a:glow>
                </a:effectLst>
              </a:rPr>
              <a:t>Keywords</a:t>
            </a:r>
            <a:r>
              <a:rPr lang="en-US" altLang="en-US" u="sng">
                <a:ln w="9525" cmpd="sng">
                  <a:solidFill>
                    <a:schemeClr val="accent1"/>
                  </a:solidFill>
                  <a:prstDash val="solid"/>
                </a:ln>
                <a:solidFill>
                  <a:srgbClr val="70AD47">
                    <a:tint val="1000"/>
                  </a:srgbClr>
                </a:solidFill>
                <a:effectLst>
                  <a:glow rad="38100">
                    <a:schemeClr val="accent1">
                      <a:alpha val="40000"/>
                    </a:schemeClr>
                  </a:glow>
                </a:effectLst>
              </a:rPr>
              <a:t>   </a:t>
            </a:r>
          </a:p>
        </p:txBody>
      </p:sp>
      <p:sp>
        <p:nvSpPr>
          <p:cNvPr id="3" name="Content Placeholder 2"/>
          <p:cNvSpPr>
            <a:spLocks noGrp="1"/>
          </p:cNvSpPr>
          <p:nvPr>
            <p:ph idx="1"/>
          </p:nvPr>
        </p:nvSpPr>
        <p:spPr>
          <a:xfrm>
            <a:off x="609600" y="1148080"/>
            <a:ext cx="10972800" cy="4525963"/>
          </a:xfrm>
        </p:spPr>
        <p:txBody>
          <a:bodyPr/>
          <a:lstStyle/>
          <a:p>
            <a:pPr marL="0" indent="0">
              <a:buNone/>
            </a:pPr>
            <a:endParaRPr lang="en-US" sz="1800"/>
          </a:p>
          <a:p>
            <a:pPr>
              <a:buFont typeface="Arial" panose="02080604020202020204" pitchFamily="34" charset="0"/>
              <a:buChar char="•"/>
            </a:pPr>
            <a:r>
              <a:rPr lang="en-US" altLang="en-US" sz="4000"/>
              <a:t>Network Routing</a:t>
            </a:r>
          </a:p>
          <a:p>
            <a:pPr>
              <a:buFont typeface="Arial" panose="02080604020202020204" pitchFamily="34" charset="0"/>
              <a:buChar char="•"/>
            </a:pPr>
            <a:r>
              <a:rPr lang="en-US" altLang="en-US" sz="4000"/>
              <a:t>Minimum Spanning Tree</a:t>
            </a:r>
          </a:p>
          <a:p>
            <a:pPr>
              <a:buFont typeface="Arial" panose="02080604020202020204" pitchFamily="34" charset="0"/>
              <a:buChar char="•"/>
            </a:pPr>
            <a:r>
              <a:rPr lang="en-US" altLang="en-US" sz="4000"/>
              <a:t>Optimization</a:t>
            </a:r>
          </a:p>
          <a:p>
            <a:pPr>
              <a:buFont typeface="Arial" panose="02080604020202020204" pitchFamily="34" charset="0"/>
              <a:buChar char="•"/>
            </a:pPr>
            <a:r>
              <a:rPr lang="en-US" altLang="en-US" sz="4000"/>
              <a:t>PSO algorithm</a:t>
            </a:r>
          </a:p>
          <a:p>
            <a:pPr>
              <a:buFont typeface="Arial" panose="02080604020202020204" pitchFamily="34" charset="0"/>
              <a:buChar char="•"/>
            </a:pPr>
            <a:r>
              <a:rPr lang="en-US" altLang="en-US" sz="4000"/>
              <a:t>Swarm Intelligence</a:t>
            </a:r>
          </a:p>
        </p:txBody>
      </p:sp>
    </p:spTree>
  </p:cSld>
  <p:clrMapOvr>
    <a:masterClrMapping/>
  </p:clrMapOvr>
  <mc:AlternateContent xmlns:mc="http://schemas.openxmlformats.org/markup-compatibility/2006">
    <mc:Choice xmlns:p14="http://schemas.microsoft.com/office/powerpoint/2010/main" xmlns="" Requires="p14">
      <p:transition spd="slow" p14:dur="2000">
        <p:wipe dir="r"/>
      </p:transition>
    </mc:Choice>
    <mc:Fallback>
      <p:transition spd="slow">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260" y="789033"/>
            <a:ext cx="4373245" cy="582930"/>
          </a:xfrm>
        </p:spPr>
        <p:txBody>
          <a:bodyPr>
            <a:normAutofit fontScale="90000"/>
          </a:bodyPr>
          <a:lstStyle/>
          <a:p>
            <a:r>
              <a:rPr lang="en-US" altLang="en-US" sz="4000" dirty="0">
                <a:solidFill>
                  <a:srgbClr val="0070C0"/>
                </a:solidFill>
                <a:effectLst>
                  <a:reflection blurRad="6350" stA="53000" endA="300" endPos="35500" dir="5400000" sy="-90000" algn="bl" rotWithShape="0"/>
                </a:effectLst>
              </a:rPr>
              <a:t>PSO  Algorithm</a:t>
            </a:r>
          </a:p>
        </p:txBody>
      </p:sp>
      <p:sp>
        <p:nvSpPr>
          <p:cNvPr id="3" name="Content Placeholder 2"/>
          <p:cNvSpPr>
            <a:spLocks noGrp="1"/>
          </p:cNvSpPr>
          <p:nvPr>
            <p:ph idx="1"/>
          </p:nvPr>
        </p:nvSpPr>
        <p:spPr/>
        <p:txBody>
          <a:bodyPr/>
          <a:lstStyle/>
          <a:p>
            <a:r>
              <a:rPr lang="en-US" dirty="0"/>
              <a:t>A</a:t>
            </a:r>
            <a:r>
              <a:rPr lang="en-US" dirty="0" smtClean="0"/>
              <a:t>lgorithm </a:t>
            </a:r>
            <a:r>
              <a:rPr lang="en-US" dirty="0"/>
              <a:t>is based on a population-based technique which was discovered by Kennedy and </a:t>
            </a:r>
            <a:r>
              <a:rPr lang="en-US" dirty="0" err="1"/>
              <a:t>Eberhart</a:t>
            </a:r>
            <a:r>
              <a:rPr lang="en-US" dirty="0"/>
              <a:t> in 1995.</a:t>
            </a:r>
          </a:p>
          <a:p>
            <a:r>
              <a:rPr lang="en-US" dirty="0"/>
              <a:t>I</a:t>
            </a:r>
            <a:r>
              <a:rPr lang="en-US" dirty="0" smtClean="0"/>
              <a:t>nspired </a:t>
            </a:r>
            <a:r>
              <a:rPr lang="en-US" dirty="0"/>
              <a:t>by the natural social behavior of particles insides swarms </a:t>
            </a:r>
            <a:r>
              <a:rPr lang="en-US" altLang="en-US" dirty="0"/>
              <a:t>or the flock of birds</a:t>
            </a:r>
          </a:p>
          <a:p>
            <a:r>
              <a:rPr lang="en-US" altLang="en-US" dirty="0"/>
              <a:t>M</a:t>
            </a:r>
            <a:r>
              <a:rPr lang="en-US" altLang="en-US" dirty="0" smtClean="0"/>
              <a:t>ovement </a:t>
            </a:r>
            <a:r>
              <a:rPr lang="en-US" altLang="en-US" dirty="0"/>
              <a:t>of particles are based on natural flocking rules which make the particles flow through the best-found solution hoping to find the better one.</a:t>
            </a:r>
          </a:p>
        </p:txBody>
      </p:sp>
    </p:spTree>
  </p:cSld>
  <p:clrMapOvr>
    <a:masterClrMapping/>
  </p:clrMapOvr>
  <mc:AlternateContent xmlns:mc="http://schemas.openxmlformats.org/markup-compatibility/2006">
    <mc:Choice xmlns:p14="http://schemas.microsoft.com/office/powerpoint/2010/main" xmlns="" Requires="p14">
      <p:transition spd="slow" p14:dur="2000">
        <p:pull dir="d"/>
      </p:transition>
    </mc:Choice>
    <mc:Fallback>
      <p:transition spd="slow">
        <p:pull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78765" y="548005"/>
            <a:ext cx="11370945" cy="5692775"/>
          </a:xfrm>
          <a:prstGeom prst="rect">
            <a:avLst/>
          </a:prstGeom>
          <a:noFill/>
        </p:spPr>
        <p:txBody>
          <a:bodyPr wrap="square" rtlCol="0" anchor="t">
            <a:spAutoFit/>
          </a:bodyPr>
          <a:lstStyle/>
          <a:p>
            <a:pPr marL="457200" indent="-457200">
              <a:buFont typeface="Arial" panose="02080604020202020204" pitchFamily="34" charset="0"/>
              <a:buChar char="•"/>
            </a:pPr>
            <a:r>
              <a:rPr lang="en-US" sz="2800">
                <a:sym typeface="+mn-ea"/>
              </a:rPr>
              <a:t>All particles move together in sync, they may diverge from each other occasionally but always regroup to share their experience.</a:t>
            </a:r>
          </a:p>
          <a:p>
            <a:pPr marL="457200" indent="-457200">
              <a:buFont typeface="Arial" panose="02080604020202020204" pitchFamily="34" charset="0"/>
              <a:buChar char="•"/>
            </a:pPr>
            <a:endParaRPr lang="en-US" sz="2800">
              <a:sym typeface="+mn-ea"/>
            </a:endParaRPr>
          </a:p>
          <a:p>
            <a:pPr marL="457200" indent="-457200">
              <a:buFont typeface="Arial" panose="02080604020202020204" pitchFamily="34" charset="0"/>
              <a:buChar char="•"/>
            </a:pPr>
            <a:r>
              <a:rPr lang="en-US" sz="2800">
                <a:sym typeface="+mn-ea"/>
              </a:rPr>
              <a:t>In Particle Swarm Optimization Algorithm, a subset of Swarm Intelligence, we optimize network routing by modifying traditional graph algorithms like Minimum Spanning trees by Kruskal’s or Prim’s methods by using cognitive intelligence algorithm to get better optimization </a:t>
            </a:r>
          </a:p>
          <a:p>
            <a:pPr marL="457200" indent="-457200">
              <a:buFont typeface="Arial" panose="02080604020202020204" pitchFamily="34" charset="0"/>
              <a:buChar char="•"/>
            </a:pPr>
            <a:endParaRPr lang="en-US" sz="2800">
              <a:sym typeface="+mn-ea"/>
            </a:endParaRPr>
          </a:p>
          <a:p>
            <a:pPr marL="457200" indent="-457200">
              <a:buFont typeface="Arial" panose="02080604020202020204" pitchFamily="34" charset="0"/>
              <a:buChar char="•"/>
            </a:pPr>
            <a:r>
              <a:rPr lang="en-US" sz="2800">
                <a:sym typeface="+mn-ea"/>
              </a:rPr>
              <a:t>Particle Swarm Optimization algorithm implementation on network routing gives fast convergence speed, has an easy implementation, is cognitive and supports dynamic traffic.</a:t>
            </a:r>
            <a:endParaRPr lang="en-US" sz="2800"/>
          </a:p>
        </p:txBody>
      </p:sp>
    </p:spTree>
  </p:cSld>
  <p:clrMapOvr>
    <a:masterClrMapping/>
  </p:clrMapOvr>
  <mc:AlternateContent xmlns:mc="http://schemas.openxmlformats.org/markup-compatibility/2006">
    <mc:Choice xmlns:p14="http://schemas.microsoft.com/office/powerpoint/2010/main" xmlns="" Requires="p14">
      <p:transition spd="slow" p14:dur="2000">
        <p:fade thruBlk="1"/>
      </p:transition>
    </mc:Choice>
    <mc:Fallback>
      <p:transition spd="slow">
        <p:fade thruBlk="1"/>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Project Objective</a:t>
            </a:r>
          </a:p>
        </p:txBody>
      </p:sp>
      <p:sp>
        <p:nvSpPr>
          <p:cNvPr id="3" name="Content Placeholder 2"/>
          <p:cNvSpPr>
            <a:spLocks noGrp="1"/>
          </p:cNvSpPr>
          <p:nvPr>
            <p:ph idx="1"/>
          </p:nvPr>
        </p:nvSpPr>
        <p:spPr/>
        <p:txBody>
          <a:bodyPr/>
          <a:lstStyle/>
          <a:p>
            <a:r>
              <a:rPr lang="en-US"/>
              <a:t>The main objective of the project is to optimize the network route for packets in data transmission.</a:t>
            </a:r>
          </a:p>
          <a:p>
            <a:r>
              <a:rPr lang="en-US" altLang="en-US"/>
              <a:t>To </a:t>
            </a:r>
            <a:r>
              <a:rPr lang="en-US"/>
              <a:t>tackle the issue of dynamic network factors like traffic, network delay, noise factors etc.</a:t>
            </a:r>
          </a:p>
          <a:p>
            <a:r>
              <a:rPr lang="en-US" altLang="en-US">
                <a:sym typeface="+mn-ea"/>
              </a:rPr>
              <a:t>To </a:t>
            </a:r>
            <a:r>
              <a:rPr lang="en-US">
                <a:sym typeface="+mn-ea"/>
              </a:rPr>
              <a:t>solve MDR(Multi Destination Routing) problem which cannot be solved effectively using traditional methods.</a:t>
            </a:r>
            <a:endParaRPr lang="en-US"/>
          </a:p>
          <a:p>
            <a:endParaRPr lang="en-US"/>
          </a:p>
        </p:txBody>
      </p:sp>
    </p:spTree>
  </p:cSld>
  <p:clrMapOvr>
    <a:masterClrMapping/>
  </p:clrMapOvr>
  <mc:AlternateContent xmlns:mc="http://schemas.openxmlformats.org/markup-compatibility/2006">
    <mc:Choice xmlns:p14="http://schemas.microsoft.com/office/powerpoint/2010/main" xmlns=""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Network Abstraction</a:t>
            </a:r>
            <a:endParaRPr lang="en-US" altLang="en-US" dirty="0"/>
          </a:p>
        </p:txBody>
      </p:sp>
      <p:sp>
        <p:nvSpPr>
          <p:cNvPr id="3" name="Content Placeholder 2"/>
          <p:cNvSpPr>
            <a:spLocks noGrp="1"/>
          </p:cNvSpPr>
          <p:nvPr>
            <p:ph idx="1"/>
          </p:nvPr>
        </p:nvSpPr>
        <p:spPr/>
        <p:txBody>
          <a:bodyPr/>
          <a:lstStyle/>
          <a:p>
            <a:r>
              <a:rPr lang="en-US"/>
              <a:t>Networks are treated as graphs G(V,E) consisting of V vertices/nodes and E edges.</a:t>
            </a:r>
          </a:p>
          <a:p>
            <a:r>
              <a:rPr lang="en-US"/>
              <a:t>The graphs are bi-directional (undirected) because data can flow both sides.</a:t>
            </a:r>
          </a:p>
          <a:p>
            <a:r>
              <a:rPr lang="en-US"/>
              <a:t>Weighted graph is used where weight indicates distance/cost etc.</a:t>
            </a:r>
          </a:p>
          <a:p>
            <a:r>
              <a:rPr lang="en-US"/>
              <a:t>Connected graph is used as all nodes in a network are connected with each other.</a:t>
            </a:r>
          </a:p>
        </p:txBody>
      </p:sp>
    </p:spTree>
  </p:cSld>
  <p:clrMapOvr>
    <a:masterClrMapping/>
  </p:clrMapOvr>
  <mc:AlternateContent xmlns:mc="http://schemas.openxmlformats.org/markup-compatibility/2006">
    <mc:Choice xmlns:p14="http://schemas.microsoft.com/office/powerpoint/2010/main" xmlns="" Requires="p14">
      <p:transition spd="slow" p14:dur="1000">
        <p:cover dir="d"/>
      </p:transition>
    </mc:Choice>
    <mc:Fallback>
      <p:transition spd="slow">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https://socilyzer.com/guide/highlighted_person.png"/>
          <p:cNvPicPr>
            <a:picLocks noGrp="1" noChangeAspect="1" noChangeArrowheads="1"/>
          </p:cNvPicPr>
          <p:nvPr>
            <p:ph idx="1"/>
          </p:nvPr>
        </p:nvPicPr>
        <p:blipFill>
          <a:blip r:embed="rId2"/>
          <a:srcRect/>
          <a:stretch>
            <a:fillRect/>
          </a:stretch>
        </p:blipFill>
        <p:spPr>
          <a:xfrm>
            <a:off x="2496820" y="302895"/>
            <a:ext cx="6424930" cy="3129280"/>
          </a:xfrm>
          <a:prstGeom prst="rect">
            <a:avLst/>
          </a:prstGeom>
          <a:noFill/>
          <a:ln w="9525">
            <a:noFill/>
            <a:miter lim="800000"/>
            <a:headEnd/>
            <a:tailEnd/>
          </a:ln>
        </p:spPr>
      </p:pic>
      <p:sp>
        <p:nvSpPr>
          <p:cNvPr id="6" name="Text Box 5"/>
          <p:cNvSpPr txBox="1"/>
          <p:nvPr/>
        </p:nvSpPr>
        <p:spPr>
          <a:xfrm>
            <a:off x="868045" y="4344035"/>
            <a:ext cx="10455910" cy="1198880"/>
          </a:xfrm>
          <a:prstGeom prst="rect">
            <a:avLst/>
          </a:prstGeom>
          <a:noFill/>
        </p:spPr>
        <p:txBody>
          <a:bodyPr wrap="square" rtlCol="0">
            <a:spAutoFit/>
          </a:bodyPr>
          <a:lstStyle/>
          <a:p>
            <a:r>
              <a:rPr lang="en-US" sz="2400">
                <a:sym typeface="+mn-ea"/>
              </a:rPr>
              <a:t>Figure 1 depicts a graph containing 5 vertices and 5 edges. It is a connected and undirected graph t</a:t>
            </a:r>
            <a:r>
              <a:rPr lang="en-US" altLang="en-US" sz="2400">
                <a:sym typeface="+mn-ea"/>
              </a:rPr>
              <a:t>h</a:t>
            </a:r>
            <a:r>
              <a:rPr lang="en-US" sz="2400">
                <a:sym typeface="+mn-ea"/>
              </a:rPr>
              <a:t>at can be used to represent a network.</a:t>
            </a:r>
            <a:endParaRPr lang="en-US" sz="2400"/>
          </a:p>
        </p:txBody>
      </p:sp>
    </p:spTree>
  </p:cSld>
  <p:clrMapOvr>
    <a:masterClrMapping/>
  </p:clrMapOvr>
  <mc:AlternateContent xmlns:mc="http://schemas.openxmlformats.org/markup-compatibility/2006">
    <mc:Choice xmlns:p14="http://schemas.microsoft.com/office/powerpoint/2010/main" xmlns="" Requires="p14">
      <p:transition spd="slow" p14:dur="1000">
        <p:fade thruBlk="1"/>
      </p:transition>
    </mc:Choice>
    <mc:Fallback>
      <p:transition spd="slow">
        <p:fade thruBlk="1"/>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375920" y="1923415"/>
            <a:ext cx="11439525" cy="3969385"/>
          </a:xfrm>
          <a:prstGeom prst="rect">
            <a:avLst/>
          </a:prstGeom>
          <a:noFill/>
          <a:ln w="9525">
            <a:noFill/>
          </a:ln>
        </p:spPr>
        <p:txBody>
          <a:bodyPr wrap="square">
            <a:spAutoFit/>
          </a:bodyPr>
          <a:lstStyle/>
          <a:p>
            <a:pPr marL="742950" indent="-742950" algn="l">
              <a:buFont typeface="+mj-lt"/>
              <a:buAutoNum type="alphaLcParenR"/>
            </a:pPr>
            <a:r>
              <a:rPr lang="en-US" sz="3600" b="0">
                <a:latin typeface="Times New Roman" charset="0"/>
              </a:rPr>
              <a:t>Each node is an individual and independent   </a:t>
            </a:r>
            <a:r>
              <a:rPr lang="en-US" sz="3600">
                <a:latin typeface="Times New Roman" charset="0"/>
                <a:sym typeface="+mn-ea"/>
              </a:rPr>
              <a:t>set initially denoted by superset S.   </a:t>
            </a:r>
          </a:p>
          <a:p>
            <a:pPr marL="742950" indent="-742950" algn="l">
              <a:buFont typeface="+mj-lt"/>
              <a:buAutoNum type="alphaLcParenR"/>
            </a:pPr>
            <a:r>
              <a:rPr lang="en-US" sz="3600" b="0">
                <a:latin typeface="Times New Roman" charset="0"/>
              </a:rPr>
              <a:t>Sort edges in increasing order E</a:t>
            </a:r>
            <a:r>
              <a:rPr lang="en-US" altLang="en-US" sz="3600" b="0">
                <a:latin typeface="Times New Roman" charset="0"/>
              </a:rPr>
              <a:t>.</a:t>
            </a:r>
          </a:p>
          <a:p>
            <a:pPr marL="742950" indent="-742950" algn="l">
              <a:buFont typeface="+mj-lt"/>
              <a:buAutoNum type="alphaLcParenR"/>
            </a:pPr>
            <a:r>
              <a:rPr lang="en-US" sz="3600" b="0">
                <a:latin typeface="Times New Roman" charset="0"/>
              </a:rPr>
              <a:t> Add shortest edge that connects two nodes from set E</a:t>
            </a:r>
            <a:r>
              <a:rPr lang="en-US" altLang="en-US" sz="3600" b="0">
                <a:latin typeface="Times New Roman" charset="0"/>
              </a:rPr>
              <a:t>.</a:t>
            </a:r>
          </a:p>
          <a:p>
            <a:pPr marL="742950" indent="-742950" algn="l">
              <a:buFont typeface="+mj-lt"/>
              <a:buAutoNum type="alphaLcParenR"/>
            </a:pPr>
            <a:r>
              <a:rPr lang="en-US" sz="3600" b="0">
                <a:latin typeface="Times New Roman" charset="0"/>
              </a:rPr>
              <a:t> Repeat step 3 until all nodes of set S are connected.</a:t>
            </a:r>
            <a:endParaRPr lang="en-US" sz="3600"/>
          </a:p>
        </p:txBody>
      </p:sp>
      <p:sp>
        <p:nvSpPr>
          <p:cNvPr id="5" name="Text Box 4"/>
          <p:cNvSpPr txBox="1"/>
          <p:nvPr/>
        </p:nvSpPr>
        <p:spPr>
          <a:xfrm>
            <a:off x="1584960" y="682625"/>
            <a:ext cx="7851140" cy="737235"/>
          </a:xfrm>
          <a:prstGeom prst="rect">
            <a:avLst/>
          </a:prstGeom>
          <a:noFill/>
        </p:spPr>
        <p:txBody>
          <a:bodyPr wrap="square" rtlCol="0">
            <a:spAutoFit/>
          </a:bodyPr>
          <a:lstStyle/>
          <a:p>
            <a:r>
              <a:rPr lang="en-US" sz="4200" b="1" u="sng">
                <a:uFill>
                  <a:solidFill>
                    <a:srgbClr val="000000"/>
                  </a:solidFill>
                </a:uFill>
                <a:latin typeface="Times New Roman" charset="0"/>
                <a:sym typeface="+mn-ea"/>
              </a:rPr>
              <a:t>Kruskal’s Algorithm</a:t>
            </a:r>
          </a:p>
        </p:txBody>
      </p:sp>
    </p:spTree>
  </p:cSld>
  <p:clrMapOvr>
    <a:masterClrMapping/>
  </p:clrMapOvr>
  <mc:AlternateContent xmlns:mc="http://schemas.openxmlformats.org/markup-compatibility/2006">
    <mc:Choice xmlns:p14="http://schemas.microsoft.com/office/powerpoint/2010/main" xmlns="" Requires="p14">
      <p:transition spd="slow" p14:dur="1000">
        <p:wipe dir="d"/>
      </p:transition>
    </mc:Choice>
    <mc:Fallback>
      <p:transition spd="slow">
        <p:wipe dir="d"/>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TotalTime>
  <Words>788</Words>
  <Application>WPS Presentation</Application>
  <PresentationFormat>Custom</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An efficient approach to find optimal network route using Swarm Intelligence</vt:lpstr>
      <vt:lpstr>Abstract</vt:lpstr>
      <vt:lpstr>Keywords   </vt:lpstr>
      <vt:lpstr>PSO  Algorithm</vt:lpstr>
      <vt:lpstr>Slide 5</vt:lpstr>
      <vt:lpstr>Project Objective</vt:lpstr>
      <vt:lpstr>Network Abstraction</vt:lpstr>
      <vt:lpstr>Slide 8</vt:lpstr>
      <vt:lpstr>Slide 9</vt:lpstr>
      <vt:lpstr>Prim’s Algorithm</vt:lpstr>
      <vt:lpstr>Slide 11</vt:lpstr>
      <vt:lpstr>Basic flow of PSO Algorithm:</vt:lpstr>
      <vt:lpstr>Slide 13</vt:lpstr>
      <vt:lpstr>Particle Swarm Optimization algorithm:</vt:lpstr>
      <vt:lpstr>Slide 15</vt:lpstr>
      <vt:lpstr>Pert Chart</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approach to find optimal network route using Swarm Intelligence</dc:title>
  <dc:creator>lakshika</dc:creator>
  <cp:lastModifiedBy>Windows User</cp:lastModifiedBy>
  <cp:revision>8</cp:revision>
  <dcterms:created xsi:type="dcterms:W3CDTF">2019-08-29T14:50:39Z</dcterms:created>
  <dcterms:modified xsi:type="dcterms:W3CDTF">2019-08-30T01:26:09Z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