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57" r:id="rId5"/>
    <p:sldId id="547" r:id="rId6"/>
    <p:sldId id="563" r:id="rId7"/>
    <p:sldId id="564" r:id="rId8"/>
    <p:sldId id="560" r:id="rId9"/>
    <p:sldId id="540" r:id="rId10"/>
    <p:sldId id="548" r:id="rId11"/>
    <p:sldId id="542" r:id="rId12"/>
    <p:sldId id="541" r:id="rId13"/>
    <p:sldId id="549" r:id="rId14"/>
    <p:sldId id="550" r:id="rId15"/>
    <p:sldId id="544" r:id="rId16"/>
    <p:sldId id="551" r:id="rId17"/>
    <p:sldId id="562" r:id="rId18"/>
    <p:sldId id="554" r:id="rId19"/>
    <p:sldId id="552" r:id="rId20"/>
    <p:sldId id="553" r:id="rId21"/>
    <p:sldId id="555" r:id="rId22"/>
    <p:sldId id="556" r:id="rId23"/>
    <p:sldId id="559" r:id="rId24"/>
    <p:sldId id="546" r:id="rId25"/>
    <p:sldId id="561" r:id="rId26"/>
    <p:sldId id="558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>
      <p:cViewPr>
        <p:scale>
          <a:sx n="91" d="100"/>
          <a:sy n="91" d="100"/>
        </p:scale>
        <p:origin x="-370" y="197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39EFA84-7480-773D-6433-D238A7A8B4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6781FA1-E450-FC85-A1D5-F1AC260B0A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ACEDB6D-CD7F-BC8F-1749-3054098D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xmlns="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xmlns="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xmlns="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F11CF44-2C9F-6FBA-19F4-FDFFDAE92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xmlns="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xmlns="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xmlns="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xmlns="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xmlns="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xmlns="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xmlns="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xmlns="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xmlns="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xmlns="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7D013D-D968-3842-5585-F685906380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71E2900-32BF-B366-60B8-604FD0E7E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019502A-FEDF-9E56-5CED-0231C6D032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xmlns="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xmlns="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xmlns="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xmlns="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74F4709-3D6A-DA8F-668D-7FD1FDB73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xmlns="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xmlns="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xmlns="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xmlns="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xmlns="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xmlns="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xmlns="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xmlns="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xmlns="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xmlns="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xmlns="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xmlns="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xmlns="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xmlns="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xmlns="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xmlns="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xmlns="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xmlns="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E7AF47-3DED-69D8-6876-D178438C34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1F635D4-E5D5-9AFA-D709-BAE18B6438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xmlns="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xmlns="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xmlns="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xmlns="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xmlns="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xmlns="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xmlns="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xmlns="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xmlns="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xmlns="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xmlns="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xmlns="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xmlns="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xmlns="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7C8FFA-078C-DCED-E6B0-8CCEAF78E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E19CA8-F93F-C6BB-780E-4C401B945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DD4A908-D687-636C-EA7C-0A253F295C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B35B3AC-D362-8500-81C5-E0315A509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xmlns="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xmlns="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xmlns="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xmlns="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xmlns="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xmlns="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xmlns="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xmlns="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xmlns="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xmlns="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xmlns="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xmlns="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xmlns="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xmlns="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xmlns="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xmlns="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xmlns="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3B48FB-5915-0A23-33B6-E6AD4AEE2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DBCEB98-9E52-7AAB-EA51-C838B2240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196314-8705-C650-31F0-350B7C3B8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D612AB6-E763-6EF2-0548-8DE906905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xmlns="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xmlns="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xmlns="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xmlns="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xmlns="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xmlns="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xmlns="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xmlns="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xmlns="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xmlns="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xmlns="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xmlns="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xmlns="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xmlns="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xmlns="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xmlns="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xmlns="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852FDE-3B03-DDBA-6479-D93D161E8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E0FFCE-6823-5043-D66B-5BAC1A3FA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EE25821-D88A-8A2B-6336-CA7A708C0E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xmlns="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xmlns="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xmlns="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xmlns="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xmlns="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xmlns="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xmlns="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xmlns="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xmlns="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xmlns="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xmlns="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xmlns="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xmlns="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xmlns="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xmlns="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xmlns="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xmlns="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xmlns="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xmlns="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xmlns="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xmlns="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xmlns="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xmlns="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xmlns="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xmlns="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xmlns="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xmlns="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xmlns="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xmlns="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xmlns="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xmlns="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xmlns="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xmlns="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xmlns="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xmlns="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xmlns="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xmlns="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xmlns="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xmlns="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xmlns="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xmlns="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xmlns="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xmlns="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xmlns="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xmlns="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xmlns="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xmlns="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xmlns="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xmlns="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xmlns="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xmlns="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xmlns="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xmlns="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xmlns="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xmlns="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xmlns="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xmlns="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xmlns="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xmlns="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xmlns="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xmlns="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xmlns="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xmlns="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xmlns="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xmlns="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xmlns="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xmlns="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xmlns="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xmlns="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xmlns="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xmlns="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xmlns="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xmlns="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xmlns="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xmlns="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xmlns="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xmlns="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xmlns="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xmlns="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xmlns="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xmlns="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xmlns="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xmlns="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xmlns="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xmlns="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xmlns="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xmlns="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xmlns="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xmlns="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xmlns="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xmlns="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xmlns="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xmlns="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xmlns="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xmlns="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xmlns="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xmlns="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xmlns="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xmlns="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xmlns="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xmlns="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xmlns="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xmlns="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xmlns="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xmlns="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xmlns="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xmlns="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xmlns="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xmlns="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xmlns="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xmlns="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xmlns="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xmlns="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xmlns="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xmlns="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xmlns="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xmlns="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xmlns="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xmlns="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xmlns="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xmlns="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xmlns="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xmlns="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xmlns="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xmlns="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xmlns="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xmlns="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xmlns="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xmlns="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xmlns="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xmlns="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xmlns="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xmlns="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xmlns="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xmlns="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xmlns="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xmlns="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xmlns="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xmlns="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xmlns="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xmlns="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xmlns="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xmlns="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xmlns="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xmlns="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xmlns="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xmlns="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xmlns="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xmlns="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xmlns="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xmlns="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xmlns="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xmlns="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xmlns="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xmlns="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xmlns="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xmlns="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xmlns="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xmlns="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xmlns="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xmlns="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xmlns="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xmlns="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xmlns="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xmlns="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xmlns="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xmlns="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xmlns="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xmlns="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xmlns="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xmlns="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xmlns="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xmlns="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xmlns="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xmlns="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xmlns="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xmlns="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xmlns="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xmlns="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xmlns="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xmlns="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xmlns="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xmlns="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xmlns="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xmlns="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xmlns="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xmlns="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xmlns="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xmlns="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xmlns="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xmlns="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xmlns="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xmlns="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xmlns="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xmlns="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xmlns="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xmlns="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xmlns="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xmlns="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xmlns="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xmlns="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xmlns="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xmlns="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xmlns="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xmlns="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xmlns="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xmlns="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xmlns="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xmlns="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xmlns="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xmlns="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xmlns="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xmlns="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xmlns="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xmlns="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xmlns="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xmlns="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xmlns="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xmlns="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xmlns="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xmlns="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xmlns="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xmlns="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xmlns="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xmlns="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xmlns="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xmlns="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xmlns="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xmlns="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xmlns="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xmlns="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xmlns="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xmlns="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xmlns="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xmlns="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xmlns="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xmlns="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xmlns="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xmlns="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xmlns="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xmlns="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xmlns="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xmlns="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xmlns="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xmlns="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xmlns="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xmlns="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xmlns="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xmlns="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xmlns="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xmlns="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xmlns="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xmlns="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xmlns="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xmlns="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xmlns="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xmlns="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xmlns="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xmlns="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xmlns="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xmlns="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xmlns="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xmlns="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xmlns="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xmlns="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xmlns="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xmlns="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xmlns="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xmlns="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xmlns="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xmlns="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xmlns="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xmlns="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xmlns="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xmlns="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xmlns="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xmlns="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xmlns="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xmlns="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xmlns="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xmlns="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xmlns="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xmlns="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xmlns="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xmlns="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xmlns="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xmlns="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xmlns="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xmlns="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xmlns="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xmlns="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xmlns="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xmlns="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xmlns="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xmlns="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xmlns="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xmlns="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xmlns="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xmlns="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xmlns="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xmlns="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xmlns="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xmlns="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xmlns="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xmlns="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xmlns="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xmlns="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xmlns="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xmlns="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xmlns="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xmlns="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xmlns="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xmlns="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xmlns="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xmlns="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xmlns="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xmlns="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xmlns="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xmlns="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xmlns="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xmlns="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xmlns="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xmlns="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xmlns="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xmlns="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xmlns="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xmlns="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xmlns="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xmlns="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xmlns="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xmlns="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xmlns="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xmlns="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xmlns="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xmlns="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xmlns="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xmlns="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xmlns="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xmlns="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xmlns="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xmlns="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xmlns="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xmlns="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xmlns="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xmlns="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xmlns="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xmlns="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xmlns="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xmlns="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xmlns="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xmlns="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xmlns="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xmlns="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xmlns="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xmlns="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xmlns="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xmlns="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xmlns="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xmlns="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xmlns="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xmlns="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xmlns="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xmlns="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xmlns="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xmlns="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xmlns="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xmlns="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xmlns="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xmlns="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xmlns="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xmlns="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xmlns="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xmlns="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xmlns="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xmlns="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xmlns="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xmlns="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xmlns="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xmlns="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xmlns="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xmlns="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xmlns="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xmlns="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xmlns="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xmlns="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xmlns="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xmlns="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xmlns="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xmlns="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xmlns="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xmlns="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xmlns="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xmlns="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xmlns="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xmlns="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xmlns="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xmlns="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xmlns="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xmlns="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xmlns="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xmlns="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xmlns="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xmlns="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xmlns="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xmlns="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xmlns="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xmlns="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xmlns="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xmlns="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xmlns="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xmlns="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xmlns="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xmlns="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xmlns="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xmlns="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xmlns="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xmlns="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xmlns="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xmlns="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xmlns="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xmlns="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xmlns="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xmlns="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xmlns="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xmlns="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xmlns="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xmlns="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xmlns="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xmlns="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xmlns="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xmlns="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xmlns="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xmlns="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xmlns="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xmlns="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xmlns="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xmlns="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xmlns="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xmlns="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xmlns="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xmlns="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xmlns="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xmlns="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xmlns="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xmlns="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xmlns="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xmlns="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xmlns="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xmlns="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xmlns="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xmlns="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xmlns="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xmlns="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xmlns="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xmlns="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xmlns="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xmlns="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xmlns="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xmlns="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xmlns="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xmlns="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xmlns="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xmlns="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xmlns="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xmlns="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xmlns="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xmlns="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xmlns="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xmlns="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xmlns="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xmlns="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xmlns="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xmlns="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xmlns="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xmlns="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xmlns="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xmlns="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xmlns="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xmlns="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xmlns="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xmlns="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xmlns="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xmlns="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xmlns="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xmlns="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xmlns="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xmlns="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xmlns="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xmlns="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xmlns="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xmlns="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xmlns="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xmlns="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xmlns="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xmlns="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xmlns="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xmlns="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xmlns="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xmlns="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xmlns="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xmlns="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xmlns="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xmlns="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xmlns="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xmlns="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xmlns="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xmlns="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xmlns="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xmlns="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xmlns="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xmlns="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xmlns="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xmlns="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xmlns="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xmlns="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xmlns="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xmlns="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xmlns="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xmlns="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xmlns="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xmlns="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xmlns="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xmlns="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xmlns="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xmlns="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xmlns="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xmlns="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xmlns="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xmlns="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xmlns="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xmlns="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xmlns="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xmlns="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xmlns="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xmlns="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xmlns="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xmlns="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xmlns="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xmlns="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xmlns="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xmlns="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xmlns="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xmlns="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xmlns="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xmlns="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xmlns="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xmlns="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xmlns="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xmlns="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xmlns="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xmlns="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xmlns="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xmlns="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xmlns="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xmlns="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xmlns="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xmlns="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xmlns="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xmlns="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xmlns="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xmlns="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xmlns="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xmlns="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xmlns="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xmlns="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xmlns="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xmlns="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xmlns="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xmlns="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xmlns="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xmlns="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xmlns="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xmlns="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xmlns="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xmlns="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xmlns="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xmlns="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xmlns="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xmlns="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xmlns="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xmlns="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xmlns="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xmlns="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xmlns="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xmlns="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xmlns="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xmlns="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xmlns="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xmlns="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xmlns="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xmlns="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xmlns="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xmlns="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xmlns="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xmlns="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xmlns="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xmlns="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xmlns="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xmlns="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xmlns="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xmlns="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xmlns="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xmlns="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xmlns="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xmlns="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xmlns="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xmlns="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xmlns="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xmlns="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xmlns="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xmlns="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xmlns="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xmlns="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xmlns="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xmlns="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xmlns="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xmlns="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xmlns="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xmlns="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xmlns="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xmlns="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xmlns="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xmlns="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xmlns="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xmlns="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xmlns="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xmlns="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xmlns="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xmlns="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xmlns="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xmlns="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xmlns="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xmlns="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xmlns="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xmlns="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xmlns="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xmlns="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xmlns="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xmlns="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xmlns="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xmlns="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xmlns="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xmlns="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xmlns="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xmlns="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xmlns="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xmlns="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xmlns="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xmlns="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xmlns="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xmlns="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xmlns="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xmlns="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xmlns="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xmlns="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xmlns="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xmlns="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xmlns="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xmlns="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xmlns="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xmlns="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xmlns="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xmlns="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xmlns="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xmlns="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xmlns="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xmlns="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xmlns="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xmlns="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xmlns="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xmlns="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xmlns="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xmlns="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xmlns="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xmlns="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xmlns="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xmlns="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xmlns="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xmlns="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xmlns="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xmlns="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xmlns="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xmlns="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xmlns="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xmlns="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xmlns="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xmlns="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xmlns="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xmlns="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xmlns="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xmlns="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xmlns="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xmlns="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xmlns="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xmlns="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xmlns="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xmlns="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xmlns="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xmlns="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xmlns="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xmlns="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xmlns="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xmlns="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xmlns="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xmlns="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xmlns="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xmlns="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xmlns="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xmlns="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xmlns="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xmlns="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xmlns="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xmlns="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xmlns="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xmlns="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xmlns="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xmlns="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xmlns="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xmlns="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xmlns="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xmlns="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xmlns="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xmlns="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xmlns="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xmlns="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xmlns="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xmlns="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xmlns="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xmlns="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xmlns="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xmlns="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xmlns="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xmlns="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xmlns="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xmlns="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xmlns="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xmlns="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xmlns="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xmlns="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xmlns="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xmlns="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xmlns="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xmlns="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xmlns="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xmlns="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xmlns="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xmlns="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xmlns="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xmlns="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xmlns="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xmlns="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xmlns="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xmlns="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xmlns="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xmlns="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xmlns="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xmlns="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xmlns="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xmlns="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xmlns="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xmlns="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xmlns="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xmlns="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xmlns="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xmlns="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xmlns="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xmlns="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xmlns="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xmlns="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xmlns="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xmlns="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xmlns="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xmlns="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xmlns="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xmlns="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xmlns="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xmlns="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xmlns="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xmlns="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xmlns="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xmlns="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xmlns="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xmlns="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xmlns="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xmlns="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xmlns="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xmlns="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xmlns="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xmlns="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xmlns="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xmlns="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xmlns="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xmlns="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xmlns="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xmlns="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xmlns="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xmlns="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xmlns="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xmlns="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xmlns="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xmlns="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xmlns="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xmlns="" id="{C1AB2467-DA8F-B2BA-4FEE-E101E8999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xmlns="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xmlns="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xmlns="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xmlns="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xmlns="" id="{F6F84FAF-8C1B-7259-2633-375192E04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xmlns="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xmlns="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xmlns="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xmlns="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xmlns="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xmlns="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xmlns="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xmlns="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xmlns="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xmlns="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xmlns="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xmlns="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xmlns="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xmlns="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xmlns="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xmlns="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xmlns="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xmlns="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xmlns="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4B3A29-FCE9-B4D8-E498-C9BD3029CD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0A1E9CA-4103-40B1-7E8C-A57F194941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xmlns="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xmlns="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xmlns="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xmlns="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xmlns="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xmlns="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xmlns="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xmlns="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xmlns="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xmlns="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34DFFAA-A410-F210-1212-4CA021AEEBD2}"/>
              </a:ext>
            </a:extLst>
          </p:cNvPr>
          <p:cNvSpPr txBox="1"/>
          <p:nvPr/>
        </p:nvSpPr>
        <p:spPr>
          <a:xfrm>
            <a:off x="1217612" y="53340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Classification and Prediction of Skin Deformity Images into Various Diseases Types 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C502C0-7D57-369A-4985-7ADAD54B8008}"/>
              </a:ext>
            </a:extLst>
          </p:cNvPr>
          <p:cNvSpPr txBox="1"/>
          <p:nvPr/>
        </p:nvSpPr>
        <p:spPr>
          <a:xfrm>
            <a:off x="227012" y="3962400"/>
            <a:ext cx="1158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Submitted By                                                                                          Submitted To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Amit Kumar                                                                                                                  Prof. . D.S. Kushwaha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Nishtha Agrawal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Pragati Nigam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Pinkesh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Sethiya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Elvis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Dcunha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8DBC96C-F807-BE31-A09E-FE066F9F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2133600"/>
            <a:ext cx="24475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52834B09-1039-B74D-A10A-609BD068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012" y="5181600"/>
            <a:ext cx="7313295" cy="804863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Inter"/>
              </a:rPr>
              <a:t>distribution of </a:t>
            </a:r>
            <a:r>
              <a:rPr lang="en-US" i="0" dirty="0" err="1">
                <a:effectLst/>
                <a:latin typeface="Inter"/>
              </a:rPr>
              <a:t>Localisation</a:t>
            </a:r>
            <a:r>
              <a:rPr lang="en-US" i="0" dirty="0">
                <a:effectLst/>
                <a:latin typeface="Inter"/>
              </a:rPr>
              <a:t> field</a:t>
            </a:r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193B8227-0BBC-B7CF-343F-5B79F2BCB96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FC5EC926-3224-8A66-4E4A-F982B636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3" y="612775"/>
            <a:ext cx="74179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D8F9D59-8A9D-3E1D-882D-A36620104DEF}"/>
              </a:ext>
            </a:extLst>
          </p:cNvPr>
          <p:cNvSpPr txBox="1"/>
          <p:nvPr/>
        </p:nvSpPr>
        <p:spPr>
          <a:xfrm>
            <a:off x="608012" y="4572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/>
                </a:solidFill>
              </a:rPr>
              <a:t>Train Test Split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27305C7-C415-BC13-DD69-5FBBCAB5A23B}"/>
              </a:ext>
            </a:extLst>
          </p:cNvPr>
          <p:cNvSpPr txBox="1"/>
          <p:nvPr/>
        </p:nvSpPr>
        <p:spPr>
          <a:xfrm>
            <a:off x="608012" y="1524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step we will split the dataset into training and testing set of 80:20 ratio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8806CF4-756F-279B-B644-F2FF7F71A35A}"/>
              </a:ext>
            </a:extLst>
          </p:cNvPr>
          <p:cNvSpPr txBox="1"/>
          <p:nvPr/>
        </p:nvSpPr>
        <p:spPr>
          <a:xfrm>
            <a:off x="684212" y="31242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/>
                </a:solidFill>
              </a:rPr>
              <a:t>Splitting training and validation split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DD2DB4C-DDD3-855D-B0A9-A283F8A807A0}"/>
              </a:ext>
            </a:extLst>
          </p:cNvPr>
          <p:cNvSpPr txBox="1"/>
          <p:nvPr/>
        </p:nvSpPr>
        <p:spPr>
          <a:xfrm>
            <a:off x="684212" y="450300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the data into two parts: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part become validation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part is used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13852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65212" y="2631201"/>
            <a:ext cx="2133601" cy="480754"/>
          </a:xfrm>
        </p:spPr>
        <p:txBody>
          <a:bodyPr/>
          <a:lstStyle/>
          <a:p>
            <a:r>
              <a:rPr lang="en-US" sz="2800" dirty="0"/>
              <a:t>CNN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17612" y="3322320"/>
            <a:ext cx="2133601" cy="2621280"/>
          </a:xfrm>
        </p:spPr>
        <p:txBody>
          <a:bodyPr/>
          <a:lstStyle/>
          <a:p>
            <a:r>
              <a:rPr lang="en-US" sz="2000" dirty="0"/>
              <a:t> used the </a:t>
            </a:r>
            <a:r>
              <a:rPr lang="en-US" sz="2000" dirty="0" err="1"/>
              <a:t>Keras</a:t>
            </a:r>
            <a:r>
              <a:rPr lang="en-US" sz="2000" dirty="0"/>
              <a:t> library in Python to implement the CNN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9012" y="2590800"/>
            <a:ext cx="2133601" cy="518160"/>
          </a:xfrm>
        </p:spPr>
        <p:txBody>
          <a:bodyPr/>
          <a:lstStyle/>
          <a:p>
            <a:r>
              <a:rPr lang="en-US" sz="2800" dirty="0"/>
              <a:t>SVM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62562" y="3322320"/>
            <a:ext cx="2133601" cy="2392680"/>
          </a:xfrm>
        </p:spPr>
        <p:txBody>
          <a:bodyPr/>
          <a:lstStyle/>
          <a:p>
            <a:r>
              <a:rPr lang="en-US" sz="2000" dirty="0"/>
              <a:t> used the scikit-learn library in Python to implement the SVM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532812" y="2628207"/>
            <a:ext cx="2133601" cy="365760"/>
          </a:xfrm>
        </p:spPr>
        <p:txBody>
          <a:bodyPr/>
          <a:lstStyle/>
          <a:p>
            <a:r>
              <a:rPr lang="en-US" sz="2400" dirty="0"/>
              <a:t>NAÏVE BAYES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685212" y="3215862"/>
            <a:ext cx="2133601" cy="2499138"/>
          </a:xfrm>
        </p:spPr>
        <p:txBody>
          <a:bodyPr/>
          <a:lstStyle/>
          <a:p>
            <a:r>
              <a:rPr lang="en-US" sz="2000" dirty="0"/>
              <a:t>used the scikit-learn library in Python to implement the Naive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D061818C-E9F4-F0CA-4ED3-B1357CB8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CONVOLUTION NEURAL NETWORK</a:t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FF406C-10EE-5188-87FA-67BD540D271F}"/>
              </a:ext>
            </a:extLst>
          </p:cNvPr>
          <p:cNvSpPr txBox="1"/>
          <p:nvPr/>
        </p:nvSpPr>
        <p:spPr>
          <a:xfrm>
            <a:off x="6170612" y="609600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particulary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for image classification and pattern recognition.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some steps for modelling the data on this network: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Regularization(Dropout layer)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RELU function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layers are added to model, we will set optimization algo , score function, loss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is optional step.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49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4D5A7B3-413A-6E6E-C18E-74DB1682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219200"/>
            <a:ext cx="1066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3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79E13C43-2234-13C6-FE6A-C7FE00C2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62000"/>
            <a:ext cx="4648200" cy="3666388"/>
          </a:xfrm>
        </p:spPr>
        <p:txBody>
          <a:bodyPr>
            <a:normAutofit/>
          </a:bodyPr>
          <a:lstStyle/>
          <a:p>
            <a:r>
              <a:rPr lang="en-IN" sz="3200" b="1" dirty="0"/>
              <a:t>Naïve bayes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251BD9-D5C5-328C-067A-A27B188D5CB2}"/>
              </a:ext>
            </a:extLst>
          </p:cNvPr>
          <p:cNvSpPr txBox="1"/>
          <p:nvPr/>
        </p:nvSpPr>
        <p:spPr>
          <a:xfrm>
            <a:off x="6323012" y="9144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machine learning algorithm that makes predictions based on probabilities.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Firstly initialize naïve bayes classifier object such as Gaussian Naïve bayes or Multinomial.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 the Naive Bayes model to the training data by calling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method.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them 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training feature vectors.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2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79E13C43-2234-13C6-FE6A-C7FE00C2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762000"/>
            <a:ext cx="4648200" cy="3666388"/>
          </a:xfrm>
        </p:spPr>
        <p:txBody>
          <a:bodyPr>
            <a:normAutofit/>
          </a:bodyPr>
          <a:lstStyle/>
          <a:p>
            <a:r>
              <a:rPr lang="en-IN" sz="3200" b="1" dirty="0" err="1"/>
              <a:t>SUPPort</a:t>
            </a:r>
            <a:r>
              <a:rPr lang="en-IN" sz="3200" b="1" dirty="0"/>
              <a:t> vector machine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D8FC220-8951-302A-F420-F9096E5473D8}"/>
              </a:ext>
            </a:extLst>
          </p:cNvPr>
          <p:cNvSpPr txBox="1"/>
          <p:nvPr/>
        </p:nvSpPr>
        <p:spPr>
          <a:xfrm>
            <a:off x="6246812" y="838200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is used for classification and regression analysis.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works by finding the optimal hyperplane that separates the classes in the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Here we take kernel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svm,using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polynomial function.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Initialize an SVM classifier object with the chosen model.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 the SVM model to the training data by calling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method.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passing in the training feature vectors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83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053641-B92E-CA13-3129-FC68B92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Fitting the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BAA03D67-332F-E1FB-B0DB-70DC69F3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model into trained dataset.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size</a:t>
            </a:r>
            <a:r>
              <a:rPr lang="en-IN" sz="28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32</a:t>
            </a:r>
            <a:endParaRPr lang="en-I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 </a:t>
            </a:r>
            <a:r>
              <a:rPr lang="en-IN" sz="28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epochs to give model sufficient epochs to train.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 each epoch it will show loss , accuracy , etc.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488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18196-1D34-19FD-0296-C821E9E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latin typeface="+mn-lt"/>
              </a:rPr>
              <a:t>mODEl</a:t>
            </a:r>
            <a:r>
              <a:rPr lang="en-IN" sz="3600" b="1" dirty="0">
                <a:latin typeface="+mn-lt"/>
              </a:rPr>
              <a:t>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0B5829-ACB1-AF58-9267-EE2268508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0" y="1600201"/>
            <a:ext cx="103617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3"/>
                </a:solidFill>
              </a:rPr>
              <a:t>       Check testing and validation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0446AA-D356-DBBC-D1A8-7D4FAAEC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514600"/>
            <a:ext cx="9753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6B8F92-9DCD-B64A-9719-08E6A89FE14C}"/>
              </a:ext>
            </a:extLst>
          </p:cNvPr>
          <p:cNvSpPr txBox="1"/>
          <p:nvPr/>
        </p:nvSpPr>
        <p:spPr>
          <a:xfrm>
            <a:off x="760412" y="1371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Plot Confusion Matrix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9636" y="2071678"/>
            <a:ext cx="721523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83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ABE6E5-E1B8-99E8-CBF1-0E2F58850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9812" y="533400"/>
            <a:ext cx="4343400" cy="1066799"/>
          </a:xfrm>
        </p:spPr>
        <p:txBody>
          <a:bodyPr/>
          <a:lstStyle/>
          <a:p>
            <a:r>
              <a:rPr lang="en-IN" sz="4000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991005-1B10-425E-4930-9C0B71BFB0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922" y="1981201"/>
            <a:ext cx="10635890" cy="2895600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Skin deformities are a common skin condition that can be caused by various factors, such as genetics, environmental factors, and lifestyle choices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Skin cancers, including melanoma and non-melanoma types like basal cell carcinoma (BCC) and squamous cell carcinoma (SCC), can potentially lead to death, although the outcomes vary depending on several factors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Accurate diagnosis and treatment of skin deformities are essential to prevent complications and improve patient outcomes.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7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C831F9-2AF0-B6D5-5721-C48DB4E9D108}"/>
              </a:ext>
            </a:extLst>
          </p:cNvPr>
          <p:cNvSpPr txBox="1"/>
          <p:nvPr/>
        </p:nvSpPr>
        <p:spPr>
          <a:xfrm>
            <a:off x="912812" y="3048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25000"/>
                  </a:schemeClr>
                </a:solidFill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BE8A24-9F0E-26F5-996C-28CA5702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099194"/>
            <a:ext cx="4572000" cy="4149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AC892F-F446-FE6B-13E5-78F99423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2099194"/>
            <a:ext cx="4572000" cy="41541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D28613A-8CF1-02B3-6C63-2B61FCF8C0D9}"/>
              </a:ext>
            </a:extLst>
          </p:cNvPr>
          <p:cNvCxnSpPr/>
          <p:nvPr/>
        </p:nvCxnSpPr>
        <p:spPr>
          <a:xfrm>
            <a:off x="5637212" y="40386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2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performance of three different models, SVM, Naive Bayes, and CNN, was evaluated for the classification and prediction of skin deformities using the HAM10000 dataset.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results suggest that the CNN model is the most effective model.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2179" y="2037886"/>
            <a:ext cx="1939364" cy="297619"/>
          </a:xfrm>
        </p:spPr>
        <p:txBody>
          <a:bodyPr/>
          <a:lstStyle/>
          <a:p>
            <a:r>
              <a:rPr lang="en-US" sz="2000" dirty="0"/>
              <a:t>CNN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2475" y="2866504"/>
            <a:ext cx="1939364" cy="297619"/>
          </a:xfrm>
        </p:spPr>
        <p:txBody>
          <a:bodyPr/>
          <a:lstStyle/>
          <a:p>
            <a:r>
              <a:rPr lang="en-US" sz="2000" dirty="0"/>
              <a:t>SVM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: 78%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86697" y="3701599"/>
            <a:ext cx="2560320" cy="262286"/>
          </a:xfrm>
        </p:spPr>
        <p:txBody>
          <a:bodyPr/>
          <a:lstStyle/>
          <a:p>
            <a:r>
              <a:rPr lang="en-US" sz="1800" dirty="0"/>
              <a:t>NAÏVE BAYES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: 35%.</a:t>
            </a:r>
          </a:p>
          <a:p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02B416A-5CC3-AAD8-A807-AF528A9D29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813644" y="1902197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xmlns="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xmlns="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xmlns="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374FAC0-036E-85D2-0FFC-E65EB5FE7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9F2D608A-2EBD-4C79-F60E-A39B607DB8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FF6F2076-653B-9513-4867-6C41628B1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FCA23B-25C7-4141-F869-D4E4E4C8CF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: 82%</a:t>
            </a:r>
          </a:p>
        </p:txBody>
      </p: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17E420-FE0E-6163-6672-F6FC2CAF9E33}"/>
              </a:ext>
            </a:extLst>
          </p:cNvPr>
          <p:cNvSpPr txBox="1"/>
          <p:nvPr/>
        </p:nvSpPr>
        <p:spPr>
          <a:xfrm>
            <a:off x="3351212" y="9144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2">
                    <a:lumMod val="25000"/>
                  </a:schemeClr>
                </a:solidFill>
              </a:rPr>
              <a:t>       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C67199-0516-7583-8F91-40CF4521B88E}"/>
              </a:ext>
            </a:extLst>
          </p:cNvPr>
          <p:cNvSpPr txBox="1"/>
          <p:nvPr/>
        </p:nvSpPr>
        <p:spPr>
          <a:xfrm>
            <a:off x="1217612" y="2590800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 future work, more advanced machine learning techniques such as deep learning with more complex neural network architectures could be explored to improve the accuracy of skin deformity classification and prediction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may be worth exploring different preprocessing techniques and data augmentation methods to further improve the performance of the models.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0AA10D3-CE62-A65B-C99C-FC23661469AC}"/>
              </a:ext>
            </a:extLst>
          </p:cNvPr>
          <p:cNvSpPr txBox="1"/>
          <p:nvPr/>
        </p:nvSpPr>
        <p:spPr>
          <a:xfrm>
            <a:off x="2894012" y="2133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71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cases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sz="12800" dirty="0" smtClean="0"/>
          </a:p>
          <a:p>
            <a:endParaRPr lang="en-US" sz="12800" dirty="0"/>
          </a:p>
          <a:p>
            <a:r>
              <a:rPr lang="en-US" sz="12800" dirty="0" smtClean="0"/>
              <a:t>Basal </a:t>
            </a:r>
            <a:r>
              <a:rPr lang="en-US" sz="12800" dirty="0"/>
              <a:t>Cell Carcinoma (BCC)</a:t>
            </a:r>
          </a:p>
          <a:p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According to the American Cancer Society, it is estimated that more than 4 million cases of BCC are diagnosed in the United States each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2800" dirty="0" smtClean="0"/>
              <a:t>Melanoma</a:t>
            </a:r>
            <a:endParaRPr lang="en-US" sz="12800" dirty="0"/>
          </a:p>
          <a:p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According to the World Health Organization (WHO), there are approximately 287,723 new cases of melanoma worldwide each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designing an application which uses different deep learning and machine learning models like CNN  , SVM and Bayesian to predict the skin cancer.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F9C7B92-91D9-D535-E33F-611417673C2F}"/>
              </a:ext>
            </a:extLst>
          </p:cNvPr>
          <p:cNvSpPr txBox="1"/>
          <p:nvPr/>
        </p:nvSpPr>
        <p:spPr>
          <a:xfrm>
            <a:off x="2589212" y="9906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 TOOLS AND TECHNOLOGY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19F2C43-51F4-1871-0920-85F46A4A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9" y="2171700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9808A2D4-31B6-8524-4683-2EAF389E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79" y="1933268"/>
            <a:ext cx="2686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6EED5425-ABCD-249B-1893-E230261C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908687"/>
            <a:ext cx="210502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9B887766-B5F6-95A7-35E9-77D8EACA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933268"/>
            <a:ext cx="1981200" cy="25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2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708691"/>
            <a:ext cx="4648200" cy="64410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COLLECTION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xmlns="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"/>
              </a:rPr>
              <a:t>Melanocytic nevi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xmlns="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8342" y="1590127"/>
            <a:ext cx="3434494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Melanoma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xmlns="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2388" y="2334872"/>
            <a:ext cx="42118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Benign keratosis-like lesions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xmlns="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2388" y="3126320"/>
            <a:ext cx="32974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Basal cell carcinoma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xmlns="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42388" y="3931481"/>
            <a:ext cx="32974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Actinic keratoses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xmlns="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2387" y="4734184"/>
            <a:ext cx="3297423" cy="339309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Vascular lesions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783B2C-2D7D-D490-110F-08AEF60ED3E3}"/>
              </a:ext>
            </a:extLst>
          </p:cNvPr>
          <p:cNvSpPr txBox="1"/>
          <p:nvPr/>
        </p:nvSpPr>
        <p:spPr>
          <a:xfrm>
            <a:off x="608012" y="3657600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which we have used is called HAM10000. It contains 10,015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dermatoscopic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of pigmented skin lesions, which are categorized into 7 different types of skin diseases: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90B761-4B62-AAB7-27EB-3EFDD6D52AC8}"/>
              </a:ext>
            </a:extLst>
          </p:cNvPr>
          <p:cNvSpPr txBox="1"/>
          <p:nvPr/>
        </p:nvSpPr>
        <p:spPr>
          <a:xfrm>
            <a:off x="6338341" y="54102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chemeClr val="accent3"/>
                </a:solidFill>
                <a:effectLst/>
                <a:latin typeface="Inter"/>
              </a:rPr>
              <a:t>DERMATOFIBROMA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D8CC26-74FC-F965-C819-528F13E2B141}"/>
              </a:ext>
            </a:extLst>
          </p:cNvPr>
          <p:cNvSpPr txBox="1"/>
          <p:nvPr/>
        </p:nvSpPr>
        <p:spPr>
          <a:xfrm>
            <a:off x="608012" y="4572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/>
                </a:solidFill>
              </a:rPr>
              <a:t>SOME SAMPLE OF IMAGES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9AF9313-3134-12CB-D30B-16385891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371599"/>
            <a:ext cx="10744199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02397"/>
            <a:ext cx="4341971" cy="3283802"/>
          </a:xfrm>
        </p:spPr>
        <p:txBody>
          <a:bodyPr>
            <a:normAutofit/>
          </a:bodyPr>
          <a:lstStyle/>
          <a:p>
            <a:r>
              <a:rPr lang="en-US" sz="2800" b="1" dirty="0"/>
              <a:t>DATA </a:t>
            </a:r>
            <a:r>
              <a:rPr lang="en-US" sz="2800" b="1" dirty="0" err="1"/>
              <a:t>pROCESSING</a:t>
            </a: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521" y="1692786"/>
            <a:ext cx="3613856" cy="4174614"/>
          </a:xfrm>
        </p:spPr>
        <p:txBody>
          <a:bodyPr/>
          <a:lstStyle/>
          <a:p>
            <a:r>
              <a:rPr lang="en-US" sz="2400" dirty="0"/>
              <a:t>The data preprocessing techniques includes: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/>
              <a:t>Data Balancing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Image Resizing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Image Normalization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Image Augmentation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DA9F6D81-E8E7-3DF5-4E35-7DD50F13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0" y="376048"/>
            <a:ext cx="5845047" cy="31168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688E6DCE-95D3-B177-B6D6-B611DD4C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29" y="3782539"/>
            <a:ext cx="5845047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xmlns="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BD6FFB9-F1AC-9178-2928-628005DE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066800"/>
            <a:ext cx="2568163" cy="2827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0810A987-A789-0E64-B361-D7715C5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1066800"/>
            <a:ext cx="2926334" cy="282726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99928F7-1D2C-D59F-48FC-5E0BFB8D9BB7}"/>
              </a:ext>
            </a:extLst>
          </p:cNvPr>
          <p:cNvCxnSpPr/>
          <p:nvPr/>
        </p:nvCxnSpPr>
        <p:spPr>
          <a:xfrm>
            <a:off x="4341812" y="23622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714</Words>
  <Application>Microsoft Office PowerPoint</Application>
  <PresentationFormat>Custom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Number of cases</vt:lpstr>
      <vt:lpstr>Proposed Solution</vt:lpstr>
      <vt:lpstr>PowerPoint Presentation</vt:lpstr>
      <vt:lpstr>DATA COLLECTION</vt:lpstr>
      <vt:lpstr>PowerPoint Presentation</vt:lpstr>
      <vt:lpstr>DATA pROCESSING</vt:lpstr>
      <vt:lpstr>Data cleaning</vt:lpstr>
      <vt:lpstr>distribution of Localisation field</vt:lpstr>
      <vt:lpstr>PowerPoint Presentation</vt:lpstr>
      <vt:lpstr>MODELs</vt:lpstr>
      <vt:lpstr>CONVOLUTION NEURAL NETWORK   </vt:lpstr>
      <vt:lpstr>PowerPoint Presentation</vt:lpstr>
      <vt:lpstr>Naïve bayes</vt:lpstr>
      <vt:lpstr>SUPPort vector machine</vt:lpstr>
      <vt:lpstr>Fitting the model</vt:lpstr>
      <vt:lpstr>mODEl evaluation</vt:lpstr>
      <vt:lpstr>PowerPoint Presentation</vt:lpstr>
      <vt:lpstr>PowerPoint Presentation</vt:lpstr>
      <vt:lpstr>Results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2023-05-15T19:09:17Z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