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557" r:id="rId5"/>
    <p:sldId id="547" r:id="rId6"/>
    <p:sldId id="563" r:id="rId7"/>
    <p:sldId id="564" r:id="rId8"/>
    <p:sldId id="560" r:id="rId9"/>
    <p:sldId id="540" r:id="rId10"/>
    <p:sldId id="548" r:id="rId11"/>
    <p:sldId id="542" r:id="rId12"/>
    <p:sldId id="541" r:id="rId13"/>
    <p:sldId id="549" r:id="rId14"/>
    <p:sldId id="550" r:id="rId15"/>
    <p:sldId id="544" r:id="rId16"/>
    <p:sldId id="551" r:id="rId17"/>
    <p:sldId id="562" r:id="rId18"/>
    <p:sldId id="554" r:id="rId19"/>
    <p:sldId id="552" r:id="rId20"/>
    <p:sldId id="553" r:id="rId21"/>
    <p:sldId id="555" r:id="rId22"/>
    <p:sldId id="556" r:id="rId23"/>
    <p:sldId id="559" r:id="rId24"/>
    <p:sldId id="546" r:id="rId25"/>
    <p:sldId id="561" r:id="rId26"/>
    <p:sldId id="558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A2C"/>
    <a:srgbClr val="FEF8F2"/>
    <a:srgbClr val="FF7A0F"/>
    <a:srgbClr val="ADDCFF"/>
    <a:srgbClr val="002A92"/>
    <a:srgbClr val="75D8E9"/>
    <a:srgbClr val="001A66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>
      <p:cViewPr>
        <p:scale>
          <a:sx n="91" d="100"/>
          <a:sy n="91" d="100"/>
        </p:scale>
        <p:origin x="-370" y="-34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39EFA84-7480-773D-6433-D238A7A8B4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6781FA1-E450-FC85-A1D5-F1AC260B0A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3ACEDB6D-CD7F-BC8F-1749-3054098DA7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xmlns="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xmlns="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xmlns="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xmlns="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CF11CF44-2C9F-6FBA-19F4-FDFFDAE92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xmlns="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xmlns="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xmlns="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xmlns="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xmlns="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xmlns="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xmlns="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xmlns="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xmlns="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xmlns="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xmlns="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xmlns="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7D013D-D968-3842-5585-F685906380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71E2900-32BF-B366-60B8-604FD0E7E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019502A-FEDF-9E56-5CED-0231C6D032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xmlns="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xmlns="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xmlns="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xmlns="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74F4709-3D6A-DA8F-668D-7FD1FDB738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xmlns="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xmlns="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xmlns="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xmlns="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xmlns="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xmlns="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xmlns="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xmlns="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xmlns="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xmlns="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xmlns="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xmlns="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xmlns="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xmlns="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xmlns="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xmlns="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xmlns="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xmlns="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xmlns="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xmlns="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7E7AF47-3DED-69D8-6876-D178438C34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1F635D4-E5D5-9AFA-D709-BAE18B6438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xmlns="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xmlns="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xmlns="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xmlns="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xmlns="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xmlns="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xmlns="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xmlns="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xmlns="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xmlns="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xmlns="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xmlns="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xmlns="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xmlns="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xmlns="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xmlns="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7C8FFA-078C-DCED-E6B0-8CCEAF78E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1E19CA8-F93F-C6BB-780E-4C401B9457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DD4A908-D687-636C-EA7C-0A253F295C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B35B3AC-D362-8500-81C5-E0315A509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xmlns="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xmlns="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xmlns="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xmlns="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xmlns="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xmlns="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xmlns="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xmlns="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xmlns="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xmlns="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xmlns="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xmlns="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xmlns="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xmlns="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xmlns="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xmlns="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xmlns="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xmlns="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xmlns="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03B48FB-5915-0A23-33B6-E6AD4AEE2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DBCEB98-9E52-7AAB-EA51-C838B22401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D196314-8705-C650-31F0-350B7C3B8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D612AB6-E763-6EF2-0548-8DE906905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xmlns="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xmlns="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xmlns="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xmlns="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xmlns="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xmlns="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xmlns="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xmlns="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xmlns="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xmlns="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xmlns="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xmlns="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xmlns="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xmlns="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xmlns="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xmlns="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xmlns="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xmlns="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xmlns="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xmlns="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5852FDE-3B03-DDBA-6479-D93D161E8D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4E0FFCE-6823-5043-D66B-5BAC1A3FA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EE25821-D88A-8A2B-6336-CA7A708C0E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xmlns="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xmlns="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xmlns="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xmlns="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xmlns="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xmlns="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xmlns="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xmlns="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xmlns="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xmlns="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xmlns="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xmlns="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xmlns="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xmlns="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xmlns="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xmlns="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xmlns="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xmlns="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xmlns="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xmlns="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xmlns="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xmlns="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xmlns="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xmlns="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xmlns="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xmlns="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xmlns="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xmlns="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xmlns="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xmlns="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xmlns="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xmlns="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xmlns="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xmlns="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xmlns="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xmlns="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xmlns="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xmlns="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xmlns="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xmlns="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xmlns="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xmlns="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xmlns="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xmlns="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xmlns="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xmlns="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xmlns="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xmlns="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xmlns="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xmlns="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xmlns="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xmlns="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xmlns="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xmlns="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xmlns="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xmlns="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xmlns="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xmlns="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xmlns="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xmlns="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xmlns="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xmlns="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xmlns="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xmlns="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xmlns="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xmlns="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xmlns="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xmlns="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xmlns="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xmlns="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xmlns="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xmlns="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xmlns="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xmlns="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xmlns="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xmlns="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xmlns="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xmlns="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xmlns="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xmlns="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xmlns="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xmlns="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xmlns="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xmlns="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xmlns="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xmlns="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xmlns="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xmlns="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xmlns="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xmlns="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xmlns="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xmlns="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xmlns="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xmlns="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xmlns="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xmlns="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xmlns="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xmlns="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xmlns="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xmlns="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xmlns="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xmlns="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xmlns="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xmlns="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xmlns="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xmlns="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xmlns="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xmlns="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xmlns="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xmlns="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xmlns="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xmlns="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xmlns="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xmlns="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xmlns="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xmlns="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xmlns="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xmlns="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xmlns="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xmlns="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xmlns="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xmlns="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xmlns="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xmlns="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xmlns="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xmlns="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xmlns="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xmlns="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xmlns="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xmlns="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xmlns="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xmlns="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xmlns="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xmlns="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xmlns="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xmlns="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xmlns="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xmlns="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xmlns="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xmlns="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xmlns="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xmlns="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xmlns="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xmlns="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xmlns="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xmlns="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xmlns="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xmlns="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xmlns="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xmlns="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xmlns="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xmlns="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xmlns="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xmlns="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xmlns="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xmlns="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xmlns="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xmlns="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xmlns="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xmlns="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xmlns="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xmlns="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xmlns="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xmlns="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xmlns="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xmlns="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xmlns="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xmlns="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xmlns="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xmlns="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xmlns="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xmlns="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xmlns="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xmlns="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xmlns="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xmlns="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xmlns="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xmlns="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xmlns="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xmlns="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xmlns="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xmlns="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xmlns="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xmlns="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xmlns="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xmlns="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xmlns="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xmlns="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xmlns="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xmlns="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xmlns="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xmlns="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xmlns="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xmlns="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xmlns="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xmlns="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xmlns="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xmlns="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xmlns="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xmlns="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xmlns="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xmlns="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xmlns="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xmlns="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xmlns="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xmlns="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xmlns="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xmlns="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xmlns="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xmlns="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xmlns="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xmlns="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xmlns="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xmlns="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xmlns="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xmlns="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xmlns="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xmlns="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xmlns="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xmlns="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xmlns="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xmlns="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xmlns="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xmlns="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xmlns="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xmlns="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xmlns="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xmlns="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xmlns="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xmlns="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xmlns="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xmlns="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xmlns="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xmlns="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xmlns="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xmlns="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xmlns="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xmlns="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xmlns="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xmlns="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xmlns="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xmlns="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xmlns="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xmlns="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xmlns="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xmlns="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xmlns="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xmlns="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xmlns="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xmlns="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xmlns="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xmlns="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xmlns="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xmlns="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xmlns="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xmlns="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xmlns="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xmlns="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xmlns="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xmlns="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xmlns="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xmlns="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xmlns="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xmlns="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xmlns="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xmlns="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xmlns="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xmlns="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xmlns="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xmlns="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xmlns="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xmlns="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xmlns="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xmlns="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xmlns="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xmlns="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xmlns="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xmlns="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xmlns="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xmlns="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xmlns="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xmlns="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xmlns="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xmlns="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xmlns="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xmlns="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xmlns="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xmlns="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xmlns="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xmlns="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xmlns="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xmlns="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xmlns="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xmlns="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xmlns="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xmlns="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xmlns="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xmlns="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xmlns="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xmlns="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xmlns="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xmlns="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xmlns="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xmlns="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xmlns="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xmlns="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xmlns="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xmlns="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xmlns="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xmlns="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xmlns="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xmlns="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xmlns="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xmlns="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xmlns="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xmlns="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xmlns="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xmlns="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xmlns="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xmlns="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xmlns="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xmlns="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xmlns="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xmlns="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xmlns="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xmlns="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xmlns="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xmlns="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xmlns="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xmlns="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xmlns="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xmlns="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xmlns="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xmlns="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xmlns="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xmlns="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xmlns="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xmlns="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xmlns="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xmlns="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xmlns="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xmlns="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xmlns="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xmlns="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xmlns="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xmlns="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xmlns="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xmlns="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xmlns="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xmlns="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xmlns="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xmlns="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xmlns="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xmlns="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xmlns="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xmlns="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xmlns="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xmlns="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xmlns="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xmlns="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xmlns="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xmlns="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xmlns="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xmlns="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xmlns="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xmlns="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xmlns="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xmlns="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xmlns="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xmlns="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xmlns="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xmlns="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xmlns="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xmlns="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xmlns="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xmlns="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xmlns="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xmlns="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xmlns="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xmlns="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xmlns="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xmlns="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xmlns="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xmlns="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xmlns="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xmlns="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xmlns="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xmlns="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xmlns="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xmlns="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xmlns="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xmlns="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xmlns="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xmlns="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xmlns="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xmlns="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xmlns="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xmlns="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xmlns="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xmlns="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xmlns="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xmlns="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xmlns="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xmlns="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xmlns="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xmlns="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xmlns="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xmlns="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xmlns="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xmlns="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xmlns="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xmlns="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xmlns="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xmlns="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xmlns="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xmlns="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xmlns="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xmlns="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xmlns="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xmlns="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xmlns="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xmlns="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xmlns="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xmlns="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xmlns="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xmlns="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xmlns="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xmlns="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xmlns="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xmlns="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xmlns="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xmlns="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xmlns="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xmlns="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xmlns="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xmlns="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xmlns="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xmlns="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xmlns="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xmlns="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xmlns="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xmlns="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xmlns="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xmlns="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xmlns="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xmlns="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xmlns="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xmlns="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xmlns="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xmlns="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xmlns="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xmlns="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xmlns="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xmlns="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xmlns="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xmlns="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xmlns="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xmlns="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xmlns="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xmlns="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xmlns="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xmlns="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xmlns="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xmlns="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xmlns="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xmlns="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xmlns="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xmlns="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xmlns="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xmlns="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xmlns="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xmlns="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xmlns="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xmlns="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xmlns="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xmlns="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xmlns="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xmlns="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xmlns="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xmlns="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xmlns="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xmlns="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xmlns="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xmlns="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xmlns="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xmlns="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xmlns="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xmlns="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xmlns="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xmlns="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xmlns="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xmlns="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xmlns="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xmlns="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xmlns="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xmlns="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xmlns="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xmlns="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xmlns="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xmlns="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xmlns="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xmlns="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xmlns="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xmlns="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xmlns="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xmlns="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xmlns="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xmlns="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xmlns="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xmlns="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xmlns="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xmlns="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xmlns="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xmlns="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xmlns="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xmlns="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xmlns="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xmlns="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xmlns="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xmlns="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xmlns="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xmlns="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xmlns="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xmlns="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xmlns="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xmlns="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xmlns="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xmlns="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xmlns="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xmlns="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xmlns="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xmlns="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xmlns="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xmlns="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xmlns="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xmlns="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xmlns="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xmlns="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xmlns="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xmlns="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xmlns="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xmlns="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xmlns="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xmlns="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xmlns="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xmlns="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xmlns="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xmlns="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xmlns="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xmlns="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xmlns="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xmlns="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xmlns="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xmlns="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xmlns="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xmlns="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xmlns="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xmlns="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xmlns="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xmlns="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xmlns="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xmlns="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xmlns="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xmlns="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xmlns="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xmlns="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xmlns="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xmlns="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xmlns="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xmlns="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xmlns="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xmlns="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xmlns="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xmlns="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xmlns="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xmlns="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xmlns="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xmlns="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xmlns="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xmlns="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xmlns="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xmlns="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xmlns="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xmlns="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xmlns="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xmlns="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xmlns="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xmlns="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xmlns="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xmlns="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xmlns="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xmlns="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xmlns="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xmlns="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xmlns="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xmlns="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xmlns="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xmlns="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xmlns="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xmlns="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xmlns="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xmlns="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xmlns="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xmlns="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xmlns="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xmlns="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xmlns="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xmlns="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xmlns="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xmlns="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xmlns="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xmlns="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xmlns="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xmlns="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xmlns="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xmlns="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xmlns="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xmlns="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xmlns="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xmlns="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xmlns="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xmlns="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xmlns="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xmlns="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xmlns="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xmlns="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xmlns="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xmlns="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xmlns="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xmlns="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xmlns="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xmlns="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xmlns="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xmlns="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xmlns="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xmlns="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xmlns="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xmlns="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xmlns="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xmlns="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xmlns="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xmlns="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xmlns="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xmlns="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xmlns="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xmlns="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xmlns="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xmlns="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xmlns="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xmlns="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xmlns="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xmlns="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xmlns="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xmlns="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xmlns="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xmlns="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xmlns="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xmlns="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xmlns="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xmlns="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xmlns="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xmlns="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xmlns="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xmlns="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xmlns="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xmlns="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xmlns="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xmlns="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xmlns="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xmlns="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xmlns="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xmlns="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xmlns="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xmlns="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xmlns="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xmlns="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xmlns="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xmlns="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xmlns="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xmlns="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xmlns="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xmlns="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xmlns="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xmlns="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xmlns="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xmlns="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xmlns="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xmlns="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xmlns="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xmlns="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xmlns="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xmlns="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xmlns="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xmlns="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xmlns="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xmlns="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xmlns="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xmlns="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xmlns="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xmlns="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xmlns="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xmlns="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xmlns="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xmlns="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xmlns="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xmlns="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xmlns="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xmlns="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xmlns="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xmlns="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xmlns="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xmlns="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xmlns="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xmlns="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xmlns="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xmlns="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xmlns="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xmlns="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xmlns="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xmlns="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xmlns="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xmlns="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xmlns="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xmlns="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xmlns="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xmlns="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xmlns="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xmlns="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xmlns="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xmlns="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xmlns="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xmlns="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xmlns="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xmlns="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xmlns="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xmlns="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xmlns="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xmlns="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xmlns="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xmlns="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xmlns="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xmlns="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xmlns="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xmlns="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xmlns="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xmlns="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xmlns="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xmlns="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xmlns="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xmlns="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xmlns="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xmlns="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xmlns="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xmlns="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xmlns="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xmlns="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xmlns="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xmlns="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xmlns="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xmlns="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xmlns="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xmlns="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xmlns="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xmlns="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xmlns="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xmlns="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xmlns="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xmlns="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xmlns="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xmlns="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xmlns="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xmlns="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xmlns="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xmlns="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xmlns="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xmlns="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xmlns="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xmlns="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xmlns="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xmlns="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xmlns="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xmlns="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xmlns="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xmlns="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xmlns="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xmlns="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xmlns="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xmlns="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xmlns="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xmlns="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xmlns="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xmlns="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xmlns="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xmlns="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xmlns="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xmlns="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xmlns="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xmlns="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xmlns="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xmlns="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xmlns="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xmlns="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xmlns="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xmlns="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xmlns="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xmlns="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xmlns="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xmlns="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xmlns="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xmlns="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xmlns="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xmlns="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xmlns="" id="{C1AB2467-DA8F-B2BA-4FEE-E101E8999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xmlns="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xmlns="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xmlns="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xmlns="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xmlns="" id="{F6F84FAF-8C1B-7259-2633-375192E04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xmlns="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xmlns="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xmlns="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xmlns="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xmlns="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xmlns="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xmlns="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xmlns="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xmlns="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xmlns="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xmlns="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xmlns="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xmlns="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xmlns="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xmlns="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xmlns="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xmlns="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xmlns="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xmlns="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34B3A29-FCE9-B4D8-E498-C9BD3029CD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A1E9CA-4103-40B1-7E8C-A57F194941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xmlns="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xmlns="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xmlns="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xmlns="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xmlns="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xmlns="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xmlns="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xmlns="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xmlns="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xmlns="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34DFFAA-A410-F210-1212-4CA021AEEBD2}"/>
              </a:ext>
            </a:extLst>
          </p:cNvPr>
          <p:cNvSpPr txBox="1"/>
          <p:nvPr/>
        </p:nvSpPr>
        <p:spPr>
          <a:xfrm>
            <a:off x="1217612" y="533400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Classification and Prediction of Skin Deformity Images into Various Diseases Types </a:t>
            </a:r>
            <a:endParaRPr lang="en-I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5C502C0-7D57-369A-4985-7ADAD54B8008}"/>
              </a:ext>
            </a:extLst>
          </p:cNvPr>
          <p:cNvSpPr txBox="1"/>
          <p:nvPr/>
        </p:nvSpPr>
        <p:spPr>
          <a:xfrm>
            <a:off x="227012" y="3962400"/>
            <a:ext cx="11582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Submitted By                                                                                          Submitted To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Amit Kumar                                                                                                                  Prof. . D.S. Kushwaha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Nishtha Agrawal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Pragati Nigam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Pinkesh </a:t>
            </a:r>
            <a:r>
              <a:rPr lang="en-I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Sethiya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Elvis </a:t>
            </a:r>
            <a:r>
              <a:rPr lang="en-I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Dcunha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8DBC96C-F807-BE31-A09E-FE066F9F6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2133600"/>
            <a:ext cx="24475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1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52834B09-1039-B74D-A10A-609BD068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012" y="5181600"/>
            <a:ext cx="7313295" cy="804863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latin typeface="Inter"/>
              </a:rPr>
              <a:t>distribution of </a:t>
            </a:r>
            <a:r>
              <a:rPr lang="en-US" i="0" dirty="0" err="1">
                <a:effectLst/>
                <a:latin typeface="Inter"/>
              </a:rPr>
              <a:t>Localisation</a:t>
            </a:r>
            <a:r>
              <a:rPr lang="en-US" i="0" dirty="0">
                <a:effectLst/>
                <a:latin typeface="Inter"/>
              </a:rPr>
              <a:t> field</a:t>
            </a:r>
            <a:endParaRPr lang="en-IN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xmlns="" id="{193B8227-0BBC-B7CF-343F-5B79F2BCB96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FC5EC926-3224-8A66-4E4A-F982B636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3" y="612775"/>
            <a:ext cx="741797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D8F9D59-8A9D-3E1D-882D-A36620104DEF}"/>
              </a:ext>
            </a:extLst>
          </p:cNvPr>
          <p:cNvSpPr txBox="1"/>
          <p:nvPr/>
        </p:nvSpPr>
        <p:spPr>
          <a:xfrm>
            <a:off x="608012" y="4572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/>
                </a:solidFill>
              </a:rPr>
              <a:t>Train Test Split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27305C7-C415-BC13-DD69-5FBBCAB5A23B}"/>
              </a:ext>
            </a:extLst>
          </p:cNvPr>
          <p:cNvSpPr txBox="1"/>
          <p:nvPr/>
        </p:nvSpPr>
        <p:spPr>
          <a:xfrm>
            <a:off x="608012" y="15240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step we will split the dataset into training and testing set of 80:20 ratio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8806CF4-756F-279B-B644-F2FF7F71A35A}"/>
              </a:ext>
            </a:extLst>
          </p:cNvPr>
          <p:cNvSpPr txBox="1"/>
          <p:nvPr/>
        </p:nvSpPr>
        <p:spPr>
          <a:xfrm>
            <a:off x="684212" y="31242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/>
                </a:solidFill>
              </a:rPr>
              <a:t>Splitting training and validation split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DD2DB4C-DDD3-855D-B0A9-A283F8A807A0}"/>
              </a:ext>
            </a:extLst>
          </p:cNvPr>
          <p:cNvSpPr txBox="1"/>
          <p:nvPr/>
        </p:nvSpPr>
        <p:spPr>
          <a:xfrm>
            <a:off x="684212" y="4503004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the data into two parts: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part become validation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part is used to train the model</a:t>
            </a:r>
          </a:p>
        </p:txBody>
      </p:sp>
    </p:spTree>
    <p:extLst>
      <p:ext uri="{BB962C8B-B14F-4D97-AF65-F5344CB8AC3E}">
        <p14:creationId xmlns:p14="http://schemas.microsoft.com/office/powerpoint/2010/main" val="13852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342DFE-3DDA-078D-A795-99B2B77C02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65212" y="2631201"/>
            <a:ext cx="2133601" cy="480754"/>
          </a:xfrm>
        </p:spPr>
        <p:txBody>
          <a:bodyPr/>
          <a:lstStyle/>
          <a:p>
            <a:r>
              <a:rPr lang="en-US" sz="2800" dirty="0"/>
              <a:t>CNN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F82CEB-1B7C-FF11-6F12-D1C53DEC71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17612" y="3322320"/>
            <a:ext cx="2133601" cy="2621280"/>
          </a:xfrm>
        </p:spPr>
        <p:txBody>
          <a:bodyPr/>
          <a:lstStyle/>
          <a:p>
            <a:r>
              <a:rPr lang="en-US" sz="2000" dirty="0"/>
              <a:t> used the </a:t>
            </a:r>
            <a:r>
              <a:rPr lang="en-US" sz="2000" dirty="0" err="1"/>
              <a:t>Keras</a:t>
            </a:r>
            <a:r>
              <a:rPr lang="en-US" sz="2000" dirty="0"/>
              <a:t> library in Python to implement the CNN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7C1F643-620A-BB66-349A-D3DEE663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99012" y="2590800"/>
            <a:ext cx="2133601" cy="518160"/>
          </a:xfrm>
        </p:spPr>
        <p:txBody>
          <a:bodyPr/>
          <a:lstStyle/>
          <a:p>
            <a:r>
              <a:rPr lang="en-US" sz="2800" dirty="0"/>
              <a:t>SVM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18F5E53-67CC-6FBD-8507-FAC54A5FA9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62562" y="3322320"/>
            <a:ext cx="2133601" cy="2392680"/>
          </a:xfrm>
        </p:spPr>
        <p:txBody>
          <a:bodyPr/>
          <a:lstStyle/>
          <a:p>
            <a:r>
              <a:rPr lang="en-US" sz="2000" dirty="0"/>
              <a:t> used the scikit-learn library in Python to implement the SVM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CAA6A0C-BD61-9564-7D9A-96A9B97C458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532812" y="2628207"/>
            <a:ext cx="2133601" cy="365760"/>
          </a:xfrm>
        </p:spPr>
        <p:txBody>
          <a:bodyPr/>
          <a:lstStyle/>
          <a:p>
            <a:r>
              <a:rPr lang="en-US" sz="2400" dirty="0"/>
              <a:t>NAÏVE BAYES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2D426AA-49C4-2A21-F097-9FE0E4F65DA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685212" y="3215862"/>
            <a:ext cx="2133601" cy="2499138"/>
          </a:xfrm>
        </p:spPr>
        <p:txBody>
          <a:bodyPr/>
          <a:lstStyle/>
          <a:p>
            <a:r>
              <a:rPr lang="en-US" sz="2000" dirty="0"/>
              <a:t>used the scikit-learn library in Python to implement the Naive Bayes model.</a:t>
            </a:r>
          </a:p>
        </p:txBody>
      </p:sp>
    </p:spTree>
    <p:extLst>
      <p:ext uri="{BB962C8B-B14F-4D97-AF65-F5344CB8AC3E}">
        <p14:creationId xmlns:p14="http://schemas.microsoft.com/office/powerpoint/2010/main" val="337023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D061818C-E9F4-F0CA-4ED3-B1357CB8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CONVOLUTION NEURAL NETWORK</a:t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6FF406C-10EE-5188-87FA-67BD540D271F}"/>
              </a:ext>
            </a:extLst>
          </p:cNvPr>
          <p:cNvSpPr txBox="1"/>
          <p:nvPr/>
        </p:nvSpPr>
        <p:spPr>
          <a:xfrm>
            <a:off x="6170612" y="609600"/>
            <a:ext cx="5257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particulary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for image classification and pattern recognition.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some steps for modelling the data on this network: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Maxpooling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Regularization(Dropout layer)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RELU function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Flatten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layers are added to model, we will set optimization algo , score function, loss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is optional step.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49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4D5A7B3-413A-6E6E-C18E-74DB1682E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1219200"/>
            <a:ext cx="1066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3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79E13C43-2234-13C6-FE6A-C7FE00C2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762000"/>
            <a:ext cx="4648200" cy="3666388"/>
          </a:xfrm>
        </p:spPr>
        <p:txBody>
          <a:bodyPr>
            <a:normAutofit/>
          </a:bodyPr>
          <a:lstStyle/>
          <a:p>
            <a:r>
              <a:rPr lang="en-IN" sz="3200" b="1" dirty="0"/>
              <a:t>Naïve bayes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251BD9-D5C5-328C-067A-A27B188D5CB2}"/>
              </a:ext>
            </a:extLst>
          </p:cNvPr>
          <p:cNvSpPr txBox="1"/>
          <p:nvPr/>
        </p:nvSpPr>
        <p:spPr>
          <a:xfrm>
            <a:off x="6323012" y="914400"/>
            <a:ext cx="510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machine learning algorithm that makes predictions based on probabilities.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Firstly initialize naïve bayes classifier object such as Gaussian Naïve bayes or Multinomial.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 the Naive Bayes model to the training data by calling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method.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 them </a:t>
            </a: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training feature vectors.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21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79E13C43-2234-13C6-FE6A-C7FE00C2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762000"/>
            <a:ext cx="4648200" cy="3666388"/>
          </a:xfrm>
        </p:spPr>
        <p:txBody>
          <a:bodyPr>
            <a:normAutofit/>
          </a:bodyPr>
          <a:lstStyle/>
          <a:p>
            <a:r>
              <a:rPr lang="en-IN" sz="3200" b="1" dirty="0" err="1"/>
              <a:t>SUPPort</a:t>
            </a:r>
            <a:r>
              <a:rPr lang="en-IN" sz="3200" b="1" dirty="0"/>
              <a:t> vector machine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D8FC220-8951-302A-F420-F9096E5473D8}"/>
              </a:ext>
            </a:extLst>
          </p:cNvPr>
          <p:cNvSpPr txBox="1"/>
          <p:nvPr/>
        </p:nvSpPr>
        <p:spPr>
          <a:xfrm>
            <a:off x="6246812" y="838200"/>
            <a:ext cx="4953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It is used for classification and regression analysis.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It works by finding the optimal hyperplane that separates the classes in the data.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Here we take kernel </a:t>
            </a:r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svm,using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polynomial function.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Initialize an SVM classifier object with the chosen model.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 the SVM model to the training data by calling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method.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passing in the training feature vectors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accent4">
                  <a:lumMod val="75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accent4">
                  <a:lumMod val="75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83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053641-B92E-CA13-3129-FC68B92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Fitting the model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BAA03D67-332F-E1FB-B0DB-70DC69F3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the model into trained dataset.</a:t>
            </a:r>
          </a:p>
          <a:p>
            <a:pPr marL="0" indent="0">
              <a:buNone/>
            </a:pPr>
            <a:endParaRPr lang="en-IN" sz="2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size:10 to 50 epochs</a:t>
            </a:r>
          </a:p>
          <a:p>
            <a:pPr marL="0" indent="0">
              <a:buNone/>
            </a:pPr>
            <a:endParaRPr lang="en-IN" sz="2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 </a:t>
            </a:r>
            <a:r>
              <a:rPr lang="en-IN" sz="28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chosed</a:t>
            </a:r>
            <a:r>
              <a:rPr lang="en-IN" sz="2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 epochs to give model sufficient epochs to train.</a:t>
            </a:r>
          </a:p>
          <a:p>
            <a:pPr marL="0" indent="0">
              <a:buNone/>
            </a:pPr>
            <a:endParaRPr lang="en-IN" sz="2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in each epoch it will show loss , accuracy , etc.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3488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18196-1D34-19FD-0296-C821E9E5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>
                <a:latin typeface="+mn-lt"/>
              </a:rPr>
              <a:t>mODEl</a:t>
            </a:r>
            <a:r>
              <a:rPr lang="en-IN" sz="3600" b="1" dirty="0">
                <a:latin typeface="+mn-lt"/>
              </a:rPr>
              <a:t>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0B5829-ACB1-AF58-9267-EE2268508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440" y="1600201"/>
            <a:ext cx="1036177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accent3"/>
                </a:solidFill>
              </a:rPr>
              <a:t>       Check testing and validation 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E0446AA-D356-DBBC-D1A8-7D4FAAEC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514600"/>
            <a:ext cx="9753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6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6B8F92-9DCD-B64A-9719-08E6A89FE14C}"/>
              </a:ext>
            </a:extLst>
          </p:cNvPr>
          <p:cNvSpPr txBox="1"/>
          <p:nvPr/>
        </p:nvSpPr>
        <p:spPr>
          <a:xfrm>
            <a:off x="760412" y="1371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/>
                </a:solidFill>
              </a:rPr>
              <a:t>Plot 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955FD1-FD95-4E7F-AA96-6C390108A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2438400"/>
            <a:ext cx="807719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ABE6E5-E1B8-99E8-CBF1-0E2F588509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9812" y="533400"/>
            <a:ext cx="4343400" cy="1066799"/>
          </a:xfrm>
        </p:spPr>
        <p:txBody>
          <a:bodyPr/>
          <a:lstStyle/>
          <a:p>
            <a:r>
              <a:rPr lang="en-IN" sz="4000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991005-1B10-425E-4930-9C0B71BFB0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922" y="1981201"/>
            <a:ext cx="10635890" cy="2895600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Skin deformities are a common skin condition that can be caused by various factors, such as genetics, environmental factors, and lifestyle choices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Skin cancers, including melanoma and non-melanoma types like basal cell carcinoma (BCC) and squamous cell carcinoma (SCC), can potentially lead to death, although the outcomes vary depending on several factors.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Accurate diagnosis and treatment of skin deformities are essential to prevent complications and improve patient outcomes. 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73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C831F9-2AF0-B6D5-5721-C48DB4E9D108}"/>
              </a:ext>
            </a:extLst>
          </p:cNvPr>
          <p:cNvSpPr txBox="1"/>
          <p:nvPr/>
        </p:nvSpPr>
        <p:spPr>
          <a:xfrm>
            <a:off x="912812" y="30480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25000"/>
                  </a:schemeClr>
                </a:solidFill>
              </a:rPr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9BE8A24-9F0E-26F5-996C-28CA5702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2099194"/>
            <a:ext cx="4572000" cy="4149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BAC892F-F446-FE6B-13E5-78F99423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12" y="2099194"/>
            <a:ext cx="4572000" cy="41541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D28613A-8CF1-02B3-6C63-2B61FCF8C0D9}"/>
              </a:ext>
            </a:extLst>
          </p:cNvPr>
          <p:cNvCxnSpPr/>
          <p:nvPr/>
        </p:nvCxnSpPr>
        <p:spPr>
          <a:xfrm>
            <a:off x="5637212" y="40386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2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performance of three different models, SVM, Naive Bayes, and CNN, was evaluated for the classification and prediction of skin deformities using the HAM10000 dataset.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results suggest that the CNN model is the most effective model.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DF59957A-5AB3-ED50-3438-015CDDCBF3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82179" y="2037886"/>
            <a:ext cx="1939364" cy="297619"/>
          </a:xfrm>
        </p:spPr>
        <p:txBody>
          <a:bodyPr/>
          <a:lstStyle/>
          <a:p>
            <a:r>
              <a:rPr lang="en-US" sz="2000" dirty="0"/>
              <a:t>CNN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98879DD-AFCB-D7D5-BF9D-9085BA7F66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2475" y="2866504"/>
            <a:ext cx="1939364" cy="297619"/>
          </a:xfrm>
        </p:spPr>
        <p:txBody>
          <a:bodyPr/>
          <a:lstStyle/>
          <a:p>
            <a:r>
              <a:rPr lang="en-US" sz="2000" dirty="0"/>
              <a:t>SVM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1A31DFE-0A19-C2FF-0896-FA8B28E2DA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: 78%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E884D427-C491-E6AC-8581-FCA470E466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86697" y="3701599"/>
            <a:ext cx="2560320" cy="262286"/>
          </a:xfrm>
        </p:spPr>
        <p:txBody>
          <a:bodyPr/>
          <a:lstStyle/>
          <a:p>
            <a:r>
              <a:rPr lang="en-US" sz="1800" dirty="0"/>
              <a:t>NAÏVE BAYES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5B519152-983E-E656-9217-74CED5E439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: 35%.</a:t>
            </a:r>
          </a:p>
          <a:p>
            <a:endParaRPr lang="en-US" sz="1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02B416A-5CC3-AAD8-A807-AF528A9D29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813644" y="1902197"/>
            <a:ext cx="4375181" cy="4661574"/>
            <a:chOff x="7813644" y="1891626"/>
            <a:chExt cx="4375181" cy="4661574"/>
          </a:xfrm>
        </p:grpSpPr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xmlns="" id="{466885C7-3544-EAF4-4E5C-CB2358D5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644" y="4829406"/>
              <a:ext cx="2878230" cy="1723794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666" y="1358"/>
                </a:cxn>
                <a:cxn ang="0">
                  <a:pos x="1666" y="1356"/>
                </a:cxn>
                <a:cxn ang="0">
                  <a:pos x="1666" y="591"/>
                </a:cxn>
                <a:cxn ang="0">
                  <a:pos x="1666" y="591"/>
                </a:cxn>
                <a:cxn ang="0">
                  <a:pos x="349" y="0"/>
                </a:cxn>
              </a:cxnLst>
              <a:rect l="0" t="0" r="r" b="b"/>
              <a:pathLst>
                <a:path w="1666" h="1358">
                  <a:moveTo>
                    <a:pt x="349" y="0"/>
                  </a:moveTo>
                  <a:lnTo>
                    <a:pt x="0" y="610"/>
                  </a:lnTo>
                  <a:lnTo>
                    <a:pt x="1666" y="1358"/>
                  </a:lnTo>
                  <a:lnTo>
                    <a:pt x="1666" y="1356"/>
                  </a:lnTo>
                  <a:lnTo>
                    <a:pt x="1666" y="591"/>
                  </a:lnTo>
                  <a:lnTo>
                    <a:pt x="1666" y="59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xmlns="" id="{F0AB3AFD-88C0-FA96-192B-E2DBE72DB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763" y="3986074"/>
              <a:ext cx="2232095" cy="1510542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292" y="1189"/>
                </a:cxn>
                <a:cxn ang="0">
                  <a:pos x="1292" y="1189"/>
                </a:cxn>
                <a:cxn ang="0">
                  <a:pos x="1292" y="424"/>
                </a:cxn>
                <a:cxn ang="0">
                  <a:pos x="1292" y="424"/>
                </a:cxn>
                <a:cxn ang="0">
                  <a:pos x="349" y="0"/>
                </a:cxn>
              </a:cxnLst>
              <a:rect l="0" t="0" r="r" b="b"/>
              <a:pathLst>
                <a:path w="1292" h="1189">
                  <a:moveTo>
                    <a:pt x="349" y="0"/>
                  </a:moveTo>
                  <a:lnTo>
                    <a:pt x="0" y="610"/>
                  </a:lnTo>
                  <a:lnTo>
                    <a:pt x="1292" y="1189"/>
                  </a:lnTo>
                  <a:lnTo>
                    <a:pt x="1292" y="1189"/>
                  </a:lnTo>
                  <a:lnTo>
                    <a:pt x="1292" y="424"/>
                  </a:lnTo>
                  <a:lnTo>
                    <a:pt x="1292" y="424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xmlns="" id="{5221DD42-2189-CD61-4221-73FE895CE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3898" y="3158451"/>
              <a:ext cx="1585963" cy="1294747"/>
            </a:xfrm>
            <a:custGeom>
              <a:avLst/>
              <a:gdLst/>
              <a:ahLst/>
              <a:cxnLst>
                <a:cxn ang="0">
                  <a:pos x="347" y="0"/>
                </a:cxn>
                <a:cxn ang="0">
                  <a:pos x="0" y="609"/>
                </a:cxn>
                <a:cxn ang="0">
                  <a:pos x="918" y="1022"/>
                </a:cxn>
                <a:cxn ang="0">
                  <a:pos x="918" y="1022"/>
                </a:cxn>
                <a:cxn ang="0">
                  <a:pos x="918" y="256"/>
                </a:cxn>
                <a:cxn ang="0">
                  <a:pos x="918" y="256"/>
                </a:cxn>
                <a:cxn ang="0">
                  <a:pos x="347" y="0"/>
                </a:cxn>
              </a:cxnLst>
              <a:rect l="0" t="0" r="r" b="b"/>
              <a:pathLst>
                <a:path w="918" h="1022">
                  <a:moveTo>
                    <a:pt x="347" y="0"/>
                  </a:moveTo>
                  <a:lnTo>
                    <a:pt x="0" y="609"/>
                  </a:lnTo>
                  <a:lnTo>
                    <a:pt x="918" y="1022"/>
                  </a:lnTo>
                  <a:lnTo>
                    <a:pt x="918" y="1022"/>
                  </a:lnTo>
                  <a:lnTo>
                    <a:pt x="918" y="256"/>
                  </a:lnTo>
                  <a:lnTo>
                    <a:pt x="918" y="25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3E983D41-A928-D0C3-7064-C0858D760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854" y="1891626"/>
              <a:ext cx="943285" cy="151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97"/>
                </a:cxn>
                <a:cxn ang="0">
                  <a:pos x="545" y="953"/>
                </a:cxn>
                <a:cxn ang="0">
                  <a:pos x="0" y="0"/>
                </a:cxn>
              </a:cxnLst>
              <a:rect l="0" t="0" r="r" b="b"/>
              <a:pathLst>
                <a:path w="545" h="1197">
                  <a:moveTo>
                    <a:pt x="0" y="0"/>
                  </a:moveTo>
                  <a:lnTo>
                    <a:pt x="0" y="1197"/>
                  </a:lnTo>
                  <a:lnTo>
                    <a:pt x="545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xmlns="" id="{0DE47216-0491-B472-A3AE-40C73D0F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0026" y="1891626"/>
              <a:ext cx="939828" cy="1518155"/>
            </a:xfrm>
            <a:custGeom>
              <a:avLst/>
              <a:gdLst/>
              <a:ahLst/>
              <a:cxnLst>
                <a:cxn ang="0">
                  <a:pos x="0" y="953"/>
                </a:cxn>
                <a:cxn ang="0">
                  <a:pos x="544" y="1197"/>
                </a:cxn>
                <a:cxn ang="0">
                  <a:pos x="544" y="1197"/>
                </a:cxn>
                <a:cxn ang="0">
                  <a:pos x="544" y="0"/>
                </a:cxn>
                <a:cxn ang="0">
                  <a:pos x="0" y="953"/>
                </a:cxn>
              </a:cxnLst>
              <a:rect l="0" t="0" r="r" b="b"/>
              <a:pathLst>
                <a:path w="544" h="1197">
                  <a:moveTo>
                    <a:pt x="0" y="953"/>
                  </a:moveTo>
                  <a:lnTo>
                    <a:pt x="544" y="1197"/>
                  </a:lnTo>
                  <a:lnTo>
                    <a:pt x="544" y="1197"/>
                  </a:lnTo>
                  <a:lnTo>
                    <a:pt x="544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xmlns="" id="{3A4997D7-8A4B-4D77-C6C0-15D50D943DE7}"/>
                </a:ext>
              </a:extLst>
            </p:cNvPr>
            <p:cNvSpPr/>
            <p:nvPr/>
          </p:nvSpPr>
          <p:spPr>
            <a:xfrm>
              <a:off x="10687828" y="5084529"/>
              <a:ext cx="1499409" cy="1466133"/>
            </a:xfrm>
            <a:custGeom>
              <a:avLst/>
              <a:gdLst>
                <a:gd name="connsiteX0" fmla="*/ 1499409 w 1499409"/>
                <a:gd name="connsiteY0" fmla="*/ 0 h 1466133"/>
                <a:gd name="connsiteX1" fmla="*/ 1499409 w 1499409"/>
                <a:gd name="connsiteY1" fmla="*/ 972130 h 1466133"/>
                <a:gd name="connsiteX2" fmla="*/ 0 w 1499409"/>
                <a:gd name="connsiteY2" fmla="*/ 1466133 h 1466133"/>
                <a:gd name="connsiteX3" fmla="*/ 0 w 1499409"/>
                <a:gd name="connsiteY3" fmla="*/ 495071 h 14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409" h="1466133">
                  <a:moveTo>
                    <a:pt x="1499409" y="0"/>
                  </a:moveTo>
                  <a:lnTo>
                    <a:pt x="1499409" y="972130"/>
                  </a:lnTo>
                  <a:lnTo>
                    <a:pt x="0" y="1466133"/>
                  </a:lnTo>
                  <a:lnTo>
                    <a:pt x="0" y="49507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xmlns="" id="{37C6FE48-A2E1-8A35-D7D6-968BE3129183}"/>
                </a:ext>
              </a:extLst>
            </p:cNvPr>
            <p:cNvSpPr/>
            <p:nvPr/>
          </p:nvSpPr>
          <p:spPr>
            <a:xfrm>
              <a:off x="10689860" y="4029644"/>
              <a:ext cx="1497378" cy="1466972"/>
            </a:xfrm>
            <a:custGeom>
              <a:avLst/>
              <a:gdLst>
                <a:gd name="connsiteX0" fmla="*/ 1497378 w 1497378"/>
                <a:gd name="connsiteY0" fmla="*/ 0 h 1466972"/>
                <a:gd name="connsiteX1" fmla="*/ 1497378 w 1497378"/>
                <a:gd name="connsiteY1" fmla="*/ 973516 h 1466972"/>
                <a:gd name="connsiteX2" fmla="*/ 0 w 1497378"/>
                <a:gd name="connsiteY2" fmla="*/ 1466972 h 1466972"/>
                <a:gd name="connsiteX3" fmla="*/ 0 w 1497378"/>
                <a:gd name="connsiteY3" fmla="*/ 495093 h 14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78" h="1466972">
                  <a:moveTo>
                    <a:pt x="1497378" y="0"/>
                  </a:moveTo>
                  <a:lnTo>
                    <a:pt x="1497378" y="973516"/>
                  </a:lnTo>
                  <a:lnTo>
                    <a:pt x="0" y="1466972"/>
                  </a:lnTo>
                  <a:lnTo>
                    <a:pt x="0" y="4950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E31E1B3E-9455-732C-C8CD-62A81668872A}"/>
                </a:ext>
              </a:extLst>
            </p:cNvPr>
            <p:cNvSpPr/>
            <p:nvPr/>
          </p:nvSpPr>
          <p:spPr>
            <a:xfrm>
              <a:off x="10689862" y="3158452"/>
              <a:ext cx="1498963" cy="1294747"/>
            </a:xfrm>
            <a:custGeom>
              <a:avLst/>
              <a:gdLst>
                <a:gd name="connsiteX0" fmla="*/ 986476 w 1498963"/>
                <a:gd name="connsiteY0" fmla="*/ 0 h 1294747"/>
                <a:gd name="connsiteX1" fmla="*/ 1498963 w 1498963"/>
                <a:gd name="connsiteY1" fmla="*/ 659560 h 1294747"/>
                <a:gd name="connsiteX2" fmla="*/ 1498963 w 1498963"/>
                <a:gd name="connsiteY2" fmla="*/ 800229 h 1294747"/>
                <a:gd name="connsiteX3" fmla="*/ 0 w 1498963"/>
                <a:gd name="connsiteY3" fmla="*/ 1294747 h 1294747"/>
                <a:gd name="connsiteX4" fmla="*/ 0 w 1498963"/>
                <a:gd name="connsiteY4" fmla="*/ 324320 h 129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963" h="1294747">
                  <a:moveTo>
                    <a:pt x="986476" y="0"/>
                  </a:moveTo>
                  <a:lnTo>
                    <a:pt x="1498963" y="659560"/>
                  </a:lnTo>
                  <a:lnTo>
                    <a:pt x="1498963" y="800229"/>
                  </a:lnTo>
                  <a:lnTo>
                    <a:pt x="0" y="1294747"/>
                  </a:lnTo>
                  <a:lnTo>
                    <a:pt x="0" y="3243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374FAC0-036E-85D2-0FFC-E65EB5FE7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907153" y="4302500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9F2D608A-2EBD-4C79-F60E-A39B607DB8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565935" y="3456612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FF6F2076-653B-9513-4867-6C41628B1D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219649" y="2604458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8FCA23B-25C7-4141-F869-D4E4E4C8CF4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: 82%</a:t>
            </a:r>
          </a:p>
        </p:txBody>
      </p: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17E420-FE0E-6163-6672-F6FC2CAF9E33}"/>
              </a:ext>
            </a:extLst>
          </p:cNvPr>
          <p:cNvSpPr txBox="1"/>
          <p:nvPr/>
        </p:nvSpPr>
        <p:spPr>
          <a:xfrm>
            <a:off x="3351212" y="914400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2">
                    <a:lumMod val="25000"/>
                  </a:schemeClr>
                </a:solidFill>
              </a:rPr>
              <a:t>       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0C67199-0516-7583-8F91-40CF4521B88E}"/>
              </a:ext>
            </a:extLst>
          </p:cNvPr>
          <p:cNvSpPr txBox="1"/>
          <p:nvPr/>
        </p:nvSpPr>
        <p:spPr>
          <a:xfrm>
            <a:off x="1217612" y="2590800"/>
            <a:ext cx="960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 future work, more advanced machine learning techniques such as deep learning with more complex neural network architectures could be explored to improve the accuracy of skin deformity classification and prediction.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It may be worth exploring different preprocessing techniques and data augmentation methods to further improve the performance of the models.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0AA10D3-CE62-A65B-C99C-FC23661469AC}"/>
              </a:ext>
            </a:extLst>
          </p:cNvPr>
          <p:cNvSpPr txBox="1"/>
          <p:nvPr/>
        </p:nvSpPr>
        <p:spPr>
          <a:xfrm>
            <a:off x="2894012" y="21336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715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cases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Basal Cell Carcinoma (BCC)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According to the American Cancer Society, it is estimated that more than 4 million cases of BCC are diagnosed in the United States each year.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Melanoma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According to the World Health Organization (WHO), there are approximately 287,723 new cases of melanoma worldwide each year.</a:t>
            </a:r>
          </a:p>
        </p:txBody>
      </p:sp>
    </p:spTree>
    <p:extLst>
      <p:ext uri="{BB962C8B-B14F-4D97-AF65-F5344CB8AC3E}">
        <p14:creationId xmlns:p14="http://schemas.microsoft.com/office/powerpoint/2010/main" val="94861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designing an application which uses different deep learning and machine learning models like CNN  , SVM and Bayesian to predict the skin cancer.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7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F9C7B92-91D9-D535-E33F-611417673C2F}"/>
              </a:ext>
            </a:extLst>
          </p:cNvPr>
          <p:cNvSpPr txBox="1"/>
          <p:nvPr/>
        </p:nvSpPr>
        <p:spPr>
          <a:xfrm>
            <a:off x="2589212" y="9906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5">
                    <a:lumMod val="75000"/>
                  </a:schemeClr>
                </a:solidFill>
              </a:rPr>
              <a:t> TOOLS AND TECHNOLOGY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619F2C43-51F4-1871-0920-85F46A4A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9" y="2171700"/>
            <a:ext cx="2590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9808A2D4-31B6-8524-4683-2EAF389E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79" y="1933268"/>
            <a:ext cx="26860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6EED5425-ABCD-249B-1893-E230261C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1908687"/>
            <a:ext cx="210502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9B887766-B5F6-95A7-35E9-77D8EACA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933268"/>
            <a:ext cx="1981200" cy="256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42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708691"/>
            <a:ext cx="4648200" cy="64410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DATA COLLECTION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xmlns="" id="{856EF6AA-075A-F11E-7AB6-72584D5E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Inter"/>
              </a:rPr>
              <a:t>Melanocytic nevi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xmlns="" id="{A3B86342-A549-E4C3-1C2D-3269E65AE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8342" y="1590127"/>
            <a:ext cx="3434494" cy="339309"/>
          </a:xfrm>
        </p:spPr>
        <p:txBody>
          <a:bodyPr/>
          <a:lstStyle/>
          <a:p>
            <a:r>
              <a:rPr lang="en-IN" b="1" i="0" dirty="0">
                <a:effectLst/>
                <a:latin typeface="Inter"/>
              </a:rPr>
              <a:t>Melanoma</a:t>
            </a:r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xmlns="" id="{A7C1FD09-C60A-050C-BBF9-FC66CCB58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2388" y="2334872"/>
            <a:ext cx="4211823" cy="339309"/>
          </a:xfrm>
        </p:spPr>
        <p:txBody>
          <a:bodyPr/>
          <a:lstStyle/>
          <a:p>
            <a:r>
              <a:rPr lang="en-IN" b="1" i="0" dirty="0">
                <a:effectLst/>
                <a:latin typeface="Inter"/>
              </a:rPr>
              <a:t>Benign keratosis-like lesions</a:t>
            </a:r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xmlns="" id="{5A9B833D-B259-D69D-A1C5-4CB1337CAE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2388" y="3126320"/>
            <a:ext cx="3297423" cy="339309"/>
          </a:xfrm>
        </p:spPr>
        <p:txBody>
          <a:bodyPr/>
          <a:lstStyle/>
          <a:p>
            <a:r>
              <a:rPr lang="en-IN" b="1" i="0" dirty="0">
                <a:effectLst/>
                <a:latin typeface="Inter"/>
              </a:rPr>
              <a:t>Basal cell carcinoma</a:t>
            </a:r>
          </a:p>
          <a:p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xmlns="" id="{8D5E43C1-4424-B4A7-959F-2CCFC4C9B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42388" y="3931481"/>
            <a:ext cx="3297423" cy="339309"/>
          </a:xfrm>
        </p:spPr>
        <p:txBody>
          <a:bodyPr/>
          <a:lstStyle/>
          <a:p>
            <a:r>
              <a:rPr lang="en-IN" b="1" i="0" dirty="0">
                <a:effectLst/>
                <a:latin typeface="Inter"/>
              </a:rPr>
              <a:t>Actinic keratoses</a:t>
            </a:r>
          </a:p>
          <a:p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xmlns="" id="{5247C1BA-8536-DC58-00A9-DB2FAFD4B1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42387" y="4734184"/>
            <a:ext cx="3297423" cy="339309"/>
          </a:xfrm>
        </p:spPr>
        <p:txBody>
          <a:bodyPr/>
          <a:lstStyle/>
          <a:p>
            <a:r>
              <a:rPr lang="en-IN" b="1" i="0" dirty="0">
                <a:effectLst/>
                <a:latin typeface="Inter"/>
              </a:rPr>
              <a:t>Vascular lesions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783B2C-2D7D-D490-110F-08AEF60ED3E3}"/>
              </a:ext>
            </a:extLst>
          </p:cNvPr>
          <p:cNvSpPr txBox="1"/>
          <p:nvPr/>
        </p:nvSpPr>
        <p:spPr>
          <a:xfrm>
            <a:off x="608012" y="3657600"/>
            <a:ext cx="502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which we have used is called HAM10000. It contains 10,015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dermatoscopic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of pigmented skin lesions, which are categorized into 7 different types of skin diseases: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C90B761-4B62-AAB7-27EB-3EFDD6D52AC8}"/>
              </a:ext>
            </a:extLst>
          </p:cNvPr>
          <p:cNvSpPr txBox="1"/>
          <p:nvPr/>
        </p:nvSpPr>
        <p:spPr>
          <a:xfrm>
            <a:off x="6338341" y="54102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solidFill>
                  <a:schemeClr val="accent3"/>
                </a:solidFill>
                <a:effectLst/>
                <a:latin typeface="Inter"/>
              </a:rPr>
              <a:t>DERMATOFIBROMA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AD8CC26-74FC-F965-C819-528F13E2B141}"/>
              </a:ext>
            </a:extLst>
          </p:cNvPr>
          <p:cNvSpPr txBox="1"/>
          <p:nvPr/>
        </p:nvSpPr>
        <p:spPr>
          <a:xfrm>
            <a:off x="608012" y="457200"/>
            <a:ext cx="1074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/>
                </a:solidFill>
              </a:rPr>
              <a:t>SOME SAMPLE OF IMAGES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9AF9313-3134-12CB-D30B-16385891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371599"/>
            <a:ext cx="10744199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3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F314B-3581-737E-B929-0311A416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602397"/>
            <a:ext cx="4341971" cy="3283802"/>
          </a:xfrm>
        </p:spPr>
        <p:txBody>
          <a:bodyPr>
            <a:normAutofit/>
          </a:bodyPr>
          <a:lstStyle/>
          <a:p>
            <a:r>
              <a:rPr lang="en-US" sz="2800" b="1" dirty="0"/>
              <a:t>DATA </a:t>
            </a:r>
            <a:r>
              <a:rPr lang="en-US" sz="2800" b="1" dirty="0" err="1"/>
              <a:t>pROCESSING</a:t>
            </a: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3A5EA3-91E9-6A96-A093-C108E159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0521" y="1692786"/>
            <a:ext cx="3613856" cy="4174614"/>
          </a:xfrm>
        </p:spPr>
        <p:txBody>
          <a:bodyPr/>
          <a:lstStyle/>
          <a:p>
            <a:r>
              <a:rPr lang="en-US" sz="2400" dirty="0"/>
              <a:t>The data preprocessing techniques includes: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/>
              <a:t>Data Balancing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 Image Resizing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Image Normalization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 Image Augmentation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DA9F6D81-E8E7-3DF5-4E35-7DD50F13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0" y="376048"/>
            <a:ext cx="5845047" cy="31168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688E6DCE-95D3-B177-B6D6-B611DD4C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29" y="3782539"/>
            <a:ext cx="5845047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xmlns="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3BD6FFB9-F1AC-9178-2928-628005DE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066800"/>
            <a:ext cx="2568163" cy="2827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0810A987-A789-0E64-B361-D7715C50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1066800"/>
            <a:ext cx="2926334" cy="282726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E99928F7-1D2C-D59F-48FC-5E0BFB8D9BB7}"/>
              </a:ext>
            </a:extLst>
          </p:cNvPr>
          <p:cNvCxnSpPr/>
          <p:nvPr/>
        </p:nvCxnSpPr>
        <p:spPr>
          <a:xfrm>
            <a:off x="4341812" y="23622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9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0AB9E8-CA93-40DD-A2B6-0D233FA7CC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7F9A6FF-716F-45B9-98ED-9186B99E9D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15CA70-6005-4067-A323-80E656090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715</Words>
  <Application>Microsoft Office PowerPoint</Application>
  <PresentationFormat>Custom</PresentationFormat>
  <Paragraphs>106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Number of cases</vt:lpstr>
      <vt:lpstr>Proposed Solution</vt:lpstr>
      <vt:lpstr>PowerPoint Presentation</vt:lpstr>
      <vt:lpstr>DATA COLLECTION</vt:lpstr>
      <vt:lpstr>PowerPoint Presentation</vt:lpstr>
      <vt:lpstr>DATA pROCESSING</vt:lpstr>
      <vt:lpstr>Data cleaning</vt:lpstr>
      <vt:lpstr>distribution of Localisation field</vt:lpstr>
      <vt:lpstr>PowerPoint Presentation</vt:lpstr>
      <vt:lpstr>MODELs</vt:lpstr>
      <vt:lpstr>CONVOLUTION NEURAL NETWORK   </vt:lpstr>
      <vt:lpstr>PowerPoint Presentation</vt:lpstr>
      <vt:lpstr>Naïve bayes</vt:lpstr>
      <vt:lpstr>SUPPort vector machine</vt:lpstr>
      <vt:lpstr>Fitting the model</vt:lpstr>
      <vt:lpstr>mODEl evaluation</vt:lpstr>
      <vt:lpstr>PowerPoint Presentation</vt:lpstr>
      <vt:lpstr>PowerPoint Presentation</vt:lpstr>
      <vt:lpstr>Results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2023-03-27T10:43:43Z</dcterms:created>
  <dcterms:modified xsi:type="dcterms:W3CDTF">2023-05-15T18:04:33Z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